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301" r:id="rId3"/>
    <p:sldId id="285" r:id="rId4"/>
    <p:sldId id="282" r:id="rId5"/>
    <p:sldId id="276" r:id="rId6"/>
    <p:sldId id="268" r:id="rId7"/>
    <p:sldId id="286" r:id="rId8"/>
    <p:sldId id="294" r:id="rId9"/>
    <p:sldId id="298" r:id="rId10"/>
    <p:sldId id="295" r:id="rId11"/>
    <p:sldId id="302" r:id="rId12"/>
    <p:sldId id="303" r:id="rId13"/>
    <p:sldId id="304" r:id="rId14"/>
    <p:sldId id="305" r:id="rId15"/>
    <p:sldId id="306" r:id="rId16"/>
    <p:sldId id="307" r:id="rId17"/>
    <p:sldId id="297" r:id="rId18"/>
    <p:sldId id="288" r:id="rId19"/>
    <p:sldId id="289" r:id="rId20"/>
    <p:sldId id="290" r:id="rId21"/>
    <p:sldId id="291" r:id="rId22"/>
    <p:sldId id="292" r:id="rId23"/>
    <p:sldId id="300" r:id="rId24"/>
    <p:sldId id="293" r:id="rId25"/>
    <p:sldId id="296" r:id="rId2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26ED641-C0DB-4698-8E12-B29D3ADDA0DE}">
          <p14:sldIdLst>
            <p14:sldId id="259"/>
            <p14:sldId id="301"/>
            <p14:sldId id="285"/>
            <p14:sldId id="282"/>
            <p14:sldId id="276"/>
            <p14:sldId id="268"/>
            <p14:sldId id="286"/>
            <p14:sldId id="294"/>
            <p14:sldId id="298"/>
            <p14:sldId id="295"/>
            <p14:sldId id="302"/>
            <p14:sldId id="303"/>
            <p14:sldId id="304"/>
            <p14:sldId id="305"/>
            <p14:sldId id="306"/>
            <p14:sldId id="307"/>
            <p14:sldId id="297"/>
            <p14:sldId id="288"/>
            <p14:sldId id="289"/>
            <p14:sldId id="290"/>
            <p14:sldId id="291"/>
            <p14:sldId id="292"/>
            <p14:sldId id="300"/>
            <p14:sldId id="293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02"/>
    <a:srgbClr val="FFE983"/>
    <a:srgbClr val="6E81D6"/>
    <a:srgbClr val="FEB71A"/>
    <a:srgbClr val="72A7C0"/>
    <a:srgbClr val="705E5F"/>
    <a:srgbClr val="CC823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97CF6-03F7-40B8-BA08-F11D55C0C601}" v="8" dt="2025-01-21T19:41:09.982"/>
    <p1510:client id="{5CF77E99-F748-B5A1-79E0-AAB292757F4B}" v="68" dt="2025-01-21T18:47:01.982"/>
    <p1510:client id="{7A9AB06B-E588-4E97-8F8B-6397F5054A7A}" v="4" dt="2025-01-21T18:43:32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74"/>
  </p:normalViewPr>
  <p:slideViewPr>
    <p:cSldViewPr showGuides="1">
      <p:cViewPr varScale="1">
        <p:scale>
          <a:sx n="78" d="100"/>
          <a:sy n="78" d="100"/>
        </p:scale>
        <p:origin x="864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9E2553-C918-48F3-B54F-A28F6D22C430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C612EA-BB90-4364-A0D9-CCF7C51E9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85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C7BB25-EA28-458C-9BEB-E185ECB03206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6C60F1-D9D7-452D-8F51-4FED64DC93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8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06776"/>
            <a:ext cx="109728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534400" cy="17526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F0F3-24E1-4FEA-9150-3ED778817A4D}" type="datetimeFigureOut">
              <a:rPr lang="en-US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83" y="274639"/>
            <a:ext cx="11333316" cy="8462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3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4BC7-56F9-4E43-ADAF-DDFD7D739370}" type="datetimeFigureOut">
              <a:rPr lang="en-US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66FE96-7082-4275-8480-8E137B3422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C88B-1D0C-43DE-B958-659244EAF7DF}" type="datetimeFigureOut">
              <a:rPr lang="en-US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8F53CE-C738-412C-BB10-594FF92FA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192A-E72E-4314-BE6A-1F0A319E599B}" type="datetimeFigureOut">
              <a:rPr lang="en-US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9FE80B-D460-4A0B-ABF9-C8BCEBDFDE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A440-C240-4BC4-A0FF-554628E557D7}" type="datetimeFigureOut">
              <a:rPr lang="en-US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EC7972-CB53-45A8-AF6F-23D870EDF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203200" y="6432550"/>
            <a:ext cx="1117600" cy="5016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2073121-80F2-4A27-A972-3FCE9B2C70D8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2968" y="274639"/>
            <a:ext cx="113326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6800" y="6324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4C992-68AD-4F2E-8AAE-90B6BB4DC0D4}" type="datetimeFigureOut">
              <a:rPr lang="en-US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7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rgbClr val="FFC000"/>
        </a:buClr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lnSpc>
          <a:spcPct val="90000"/>
        </a:lnSpc>
        <a:spcBef>
          <a:spcPts val="400"/>
        </a:spcBef>
        <a:spcAft>
          <a:spcPts val="400"/>
        </a:spcAft>
        <a:buClr>
          <a:srgbClr val="FFC000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lnSpc>
          <a:spcPct val="90000"/>
        </a:lnSpc>
        <a:spcBef>
          <a:spcPts val="350"/>
        </a:spcBef>
        <a:spcAft>
          <a:spcPts val="350"/>
        </a:spcAft>
        <a:buClr>
          <a:srgbClr val="FFC00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chita.edu/fy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rett.bruner@wichita.ed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chita.edu/preseason" TargetMode="External"/><Relationship Id="rId4" Type="http://schemas.openxmlformats.org/officeDocument/2006/relationships/hyperlink" Target="http://www.wichita.edu/fy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chita.edu/succes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chita.edu/orientation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chita.edu/shockfes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chita.edu/sl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chita.edu/successcoach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im.sandlin@wichita.ed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chita.edu/succes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aron.hamilton@wichita.ed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chita.edu/preseas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828800" y="5562600"/>
            <a:ext cx="8534400" cy="76200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700" dirty="0">
                <a:latin typeface="Klavika Regular"/>
              </a:rPr>
            </a:br>
            <a:br>
              <a:rPr lang="en-US" sz="6700" dirty="0">
                <a:latin typeface="Klavika Regular"/>
              </a:rPr>
            </a:br>
            <a:r>
              <a:rPr lang="en-US" sz="6700" dirty="0">
                <a:latin typeface="Klavika Regular"/>
              </a:rPr>
              <a:t>The First-Year Experience</a:t>
            </a:r>
            <a:br>
              <a:rPr lang="en-US" sz="6700" dirty="0"/>
            </a:br>
            <a:br>
              <a:rPr lang="en-US" sz="4900" dirty="0"/>
            </a:br>
            <a:r>
              <a:rPr lang="en-US" dirty="0">
                <a:latin typeface="Klavika Regular"/>
              </a:rPr>
              <a:t>FY Advising</a:t>
            </a:r>
            <a:br>
              <a:rPr lang="en-US" dirty="0">
                <a:latin typeface="Klavika Regular"/>
              </a:rPr>
            </a:br>
            <a:r>
              <a:rPr lang="en-US" dirty="0">
                <a:latin typeface="Klavika Regular"/>
              </a:rPr>
              <a:t>FY Seminar</a:t>
            </a:r>
            <a:br>
              <a:rPr lang="en-US" dirty="0">
                <a:latin typeface="Klavika Regular"/>
              </a:rPr>
            </a:br>
            <a:r>
              <a:rPr lang="en-US" dirty="0">
                <a:latin typeface="Klavika Regular"/>
              </a:rPr>
              <a:t>FY Programs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95400" y="54392"/>
            <a:ext cx="8499475" cy="846137"/>
          </a:xfrm>
        </p:spPr>
        <p:txBody>
          <a:bodyPr/>
          <a:lstStyle/>
          <a:p>
            <a:r>
              <a:rPr lang="en-US" dirty="0">
                <a:latin typeface="Georgia"/>
              </a:rPr>
              <a:t>Example Shocker Pre-Season Programs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89F2D-18F6-4B18-903D-B736872E0EFC}"/>
              </a:ext>
            </a:extLst>
          </p:cNvPr>
          <p:cNvSpPr txBox="1"/>
          <p:nvPr/>
        </p:nvSpPr>
        <p:spPr>
          <a:xfrm>
            <a:off x="381000" y="1447800"/>
            <a:ext cx="5334000" cy="4493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Arial"/>
                <a:cs typeface="Arial"/>
              </a:rPr>
              <a:t>Athletic Bands Camp</a:t>
            </a:r>
            <a:r>
              <a:rPr lang="en-US" sz="1900" dirty="0">
                <a:latin typeface="Arial"/>
                <a:cs typeface="Arial"/>
              </a:rPr>
              <a:t> </a:t>
            </a:r>
            <a:r>
              <a:rPr lang="en-US" sz="1900" i="1" dirty="0">
                <a:latin typeface="Arial"/>
                <a:cs typeface="Arial"/>
              </a:rPr>
              <a:t>(College of Fine Arts)</a:t>
            </a:r>
            <a:endParaRPr lang="en-US" sz="1900" dirty="0">
              <a:latin typeface="Klavika Bold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Klavika Bold"/>
                <a:cs typeface="Arial"/>
              </a:rPr>
              <a:t>Barton School of Business Summer Engagement</a:t>
            </a:r>
            <a:r>
              <a:rPr lang="en-US" sz="1900" dirty="0">
                <a:latin typeface="Klavika Bold"/>
                <a:cs typeface="Arial"/>
              </a:rPr>
              <a:t> </a:t>
            </a:r>
            <a:r>
              <a:rPr lang="en-US" sz="1900" i="1" dirty="0">
                <a:latin typeface="Klavika Bold"/>
                <a:cs typeface="Arial"/>
              </a:rPr>
              <a:t>(Barton School of Business)</a:t>
            </a:r>
            <a:endParaRPr lang="en-US" sz="19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Klavika Bold"/>
                <a:cs typeface="Arial"/>
              </a:rPr>
              <a:t>Honors Colloquium</a:t>
            </a:r>
            <a:r>
              <a:rPr lang="en-US" sz="1900" dirty="0">
                <a:latin typeface="Klavika Bold"/>
                <a:cs typeface="Arial"/>
              </a:rPr>
              <a:t> </a:t>
            </a:r>
            <a:r>
              <a:rPr lang="en-US" sz="1900" i="1" dirty="0">
                <a:latin typeface="Klavika Bold"/>
                <a:cs typeface="Arial"/>
              </a:rPr>
              <a:t>(Cohen Honors College)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Klavika Bold"/>
                <a:cs typeface="Arial"/>
              </a:rPr>
              <a:t>Math Launch</a:t>
            </a:r>
            <a:r>
              <a:rPr lang="en-US" sz="1900" dirty="0">
                <a:latin typeface="Klavika Bold"/>
                <a:cs typeface="Arial"/>
              </a:rPr>
              <a:t> </a:t>
            </a:r>
            <a:r>
              <a:rPr lang="en-US" sz="1900" i="1" dirty="0">
                <a:latin typeface="Klavika Bold"/>
                <a:cs typeface="Arial"/>
              </a:rPr>
              <a:t>(Department of Mathematics, Statistics, &amp; Physics)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Klavika Bold"/>
                <a:cs typeface="Arial"/>
              </a:rPr>
              <a:t>Shocker Bridge to Math Success</a:t>
            </a:r>
            <a:r>
              <a:rPr lang="en-US" sz="1900" dirty="0">
                <a:latin typeface="Klavika Bold"/>
                <a:cs typeface="Arial"/>
              </a:rPr>
              <a:t> </a:t>
            </a:r>
            <a:r>
              <a:rPr lang="en-US" sz="1900" i="1" dirty="0">
                <a:latin typeface="Klavika Bold"/>
                <a:cs typeface="Arial"/>
              </a:rPr>
              <a:t>(College of Engineering)</a:t>
            </a:r>
            <a:endParaRPr lang="en-US" sz="19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Klavika Bold"/>
                <a:cs typeface="Arial"/>
              </a:rPr>
              <a:t>Shocker Engineering Academy</a:t>
            </a:r>
            <a:r>
              <a:rPr lang="en-US" sz="1900" dirty="0">
                <a:latin typeface="Klavika Bold"/>
                <a:cs typeface="Arial"/>
              </a:rPr>
              <a:t> </a:t>
            </a:r>
            <a:r>
              <a:rPr lang="en-US" sz="1900" i="1" dirty="0">
                <a:latin typeface="Klavika Bold"/>
                <a:cs typeface="Arial"/>
              </a:rPr>
              <a:t>(College of Engineering)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Klavika Bold"/>
                <a:cs typeface="Arial"/>
              </a:rPr>
              <a:t>Shocker Promise Academy</a:t>
            </a:r>
            <a:r>
              <a:rPr lang="en-US" sz="1900" dirty="0">
                <a:latin typeface="Klavika Bold"/>
                <a:cs typeface="Arial"/>
              </a:rPr>
              <a:t> </a:t>
            </a:r>
            <a:r>
              <a:rPr lang="en-US" sz="1900" i="1" dirty="0">
                <a:latin typeface="Klavika Bold"/>
                <a:cs typeface="Arial"/>
              </a:rPr>
              <a:t>(Office of Financial Aid &amp; Scholarships)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Klavika Bold"/>
                <a:cs typeface="Arial"/>
              </a:rPr>
              <a:t>When Everyone Leads...in Sport</a:t>
            </a:r>
            <a:r>
              <a:rPr lang="en-US" sz="1900" dirty="0">
                <a:latin typeface="Klavika Bold"/>
                <a:cs typeface="Arial"/>
              </a:rPr>
              <a:t> </a:t>
            </a:r>
            <a:r>
              <a:rPr lang="en-US" sz="1900" i="1" dirty="0">
                <a:latin typeface="Klavika Bold"/>
                <a:cs typeface="Arial"/>
              </a:rPr>
              <a:t>(Department of Sport &amp; Leadership Studies)</a:t>
            </a:r>
            <a:endParaRPr lang="en-US" sz="19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>
              <a:latin typeface="Klavika Bold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B49823-6AB8-0C22-7F84-203975BEE1AD}"/>
              </a:ext>
            </a:extLst>
          </p:cNvPr>
          <p:cNvSpPr txBox="1"/>
          <p:nvPr/>
        </p:nvSpPr>
        <p:spPr>
          <a:xfrm>
            <a:off x="6065520" y="1447800"/>
            <a:ext cx="5334000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Klavika Bold"/>
                <a:cs typeface="Arial"/>
              </a:rPr>
              <a:t>Adult Learner Community &amp; Connections </a:t>
            </a:r>
            <a:r>
              <a:rPr lang="en-US" sz="1900" i="1" dirty="0">
                <a:latin typeface="Klavika Bold"/>
                <a:cs typeface="Arial"/>
              </a:rPr>
              <a:t>(Office of Online &amp; Adult Learning)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Klavika Bold"/>
                <a:cs typeface="Arial"/>
              </a:rPr>
              <a:t>Immersive Leadership Institute </a:t>
            </a:r>
            <a:r>
              <a:rPr lang="en-US" sz="1900" i="1" dirty="0">
                <a:latin typeface="Klavika Bold"/>
                <a:cs typeface="Arial"/>
              </a:rPr>
              <a:t>(Office of Student Engagement &amp; Belonging)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Klavika Bold"/>
                <a:cs typeface="Arial"/>
              </a:rPr>
              <a:t>International First Year Experience </a:t>
            </a:r>
            <a:r>
              <a:rPr lang="en-US" sz="1900" i="1" dirty="0">
                <a:latin typeface="Klavika Bold"/>
                <a:cs typeface="Arial"/>
              </a:rPr>
              <a:t>(Office of Academic Affairs &amp; Office of International Education)</a:t>
            </a:r>
            <a:endParaRPr lang="en-US" sz="1900">
              <a:latin typeface="Klavika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Klavika Bold"/>
                <a:cs typeface="Arial"/>
              </a:rPr>
              <a:t>Major &amp; Career Path Workshop </a:t>
            </a:r>
            <a:r>
              <a:rPr lang="en-US" sz="1900" i="1" dirty="0">
                <a:latin typeface="Klavika Bold"/>
                <a:cs typeface="Arial"/>
              </a:rPr>
              <a:t>(Fairmount College of Liberal Arts &amp; Sciences)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Klavika Bold"/>
                <a:cs typeface="Arial"/>
              </a:rPr>
              <a:t>Passage 2 Success </a:t>
            </a:r>
            <a:r>
              <a:rPr lang="en-US" sz="1900" i="1" dirty="0">
                <a:latin typeface="Klavika Bold"/>
                <a:cs typeface="Arial"/>
              </a:rPr>
              <a:t>(Office of Student Engagement &amp; Belonging)</a:t>
            </a:r>
            <a:endParaRPr lang="en-US" sz="19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Klavika Bold"/>
                <a:cs typeface="Arial"/>
              </a:rPr>
              <a:t>Pre-Nursing Success Academy</a:t>
            </a:r>
            <a:r>
              <a:rPr lang="en-US" sz="1900" dirty="0">
                <a:latin typeface="Klavika Bold"/>
                <a:cs typeface="Arial"/>
              </a:rPr>
              <a:t> </a:t>
            </a:r>
            <a:r>
              <a:rPr lang="en-US" sz="1900" i="1" dirty="0">
                <a:latin typeface="Klavika Bold"/>
                <a:cs typeface="Arial"/>
              </a:rPr>
              <a:t>(Office of Student Success &amp; College of Health Professions)</a:t>
            </a:r>
            <a:endParaRPr lang="en-US" sz="19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Klavika Bold"/>
                <a:cs typeface="Arial"/>
              </a:rPr>
              <a:t>Rowing Camp </a:t>
            </a:r>
            <a:r>
              <a:rPr lang="en-US" sz="1900" i="1" dirty="0">
                <a:latin typeface="Klavika Bold"/>
                <a:cs typeface="Arial"/>
              </a:rPr>
              <a:t>(Shocker Rowing)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Klavika Bold"/>
                <a:cs typeface="Arial"/>
              </a:rPr>
              <a:t>School of Performing Arts </a:t>
            </a:r>
            <a:r>
              <a:rPr lang="en-US" sz="1900" b="1" err="1">
                <a:latin typeface="Klavika Bold"/>
                <a:cs typeface="Arial"/>
              </a:rPr>
              <a:t>PreSeason</a:t>
            </a:r>
            <a:r>
              <a:rPr lang="en-US" sz="1900" b="1" dirty="0">
                <a:latin typeface="Klavika Bold"/>
                <a:cs typeface="Arial"/>
              </a:rPr>
              <a:t> Orientation </a:t>
            </a:r>
            <a:r>
              <a:rPr lang="en-US" sz="1900" i="1" dirty="0">
                <a:latin typeface="Klavika Bold"/>
                <a:cs typeface="Arial"/>
              </a:rPr>
              <a:t>(College of Fine Arts)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05861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981200" y="3429000"/>
            <a:ext cx="8534400" cy="76200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Klavika Regular"/>
              </a:rPr>
              <a:t>First-Year Seminar</a:t>
            </a:r>
            <a:br>
              <a:rPr lang="en-US" dirty="0">
                <a:latin typeface="Klavika Regular"/>
              </a:rPr>
            </a:br>
            <a:r>
              <a:rPr lang="en-US" sz="2800" b="0" dirty="0">
                <a:latin typeface="Klavika Regular"/>
                <a:cs typeface="Segoe UI"/>
                <a:hlinkClick r:id="rId3"/>
              </a:rPr>
              <a:t>www.wichita.edu/fys</a:t>
            </a:r>
            <a:r>
              <a:rPr lang="en-US" sz="2800" b="0" dirty="0">
                <a:latin typeface="Klavika Regular"/>
              </a:rPr>
              <a:t> </a:t>
            </a:r>
            <a:endParaRPr lang="en-US">
              <a:latin typeface="Klavik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3327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95400" y="54392"/>
            <a:ext cx="8499475" cy="846137"/>
          </a:xfrm>
        </p:spPr>
        <p:txBody>
          <a:bodyPr/>
          <a:lstStyle/>
          <a:p>
            <a:r>
              <a:rPr lang="en-US" dirty="0"/>
              <a:t>What is a First-Year Seminar?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D9802C-68F3-48A6-9881-FE8329DCB2A0}"/>
              </a:ext>
            </a:extLst>
          </p:cNvPr>
          <p:cNvSpPr/>
          <p:nvPr/>
        </p:nvSpPr>
        <p:spPr>
          <a:xfrm>
            <a:off x="1562100" y="1447800"/>
            <a:ext cx="9067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Klavika Regular" panose="020B0506040000020004" pitchFamily="34" charset="0"/>
              </a:rPr>
              <a:t>Wichita State's First-Year Seminar offers students unique, small classes taught by fantastic faculty and instructors from across the university.</a:t>
            </a:r>
          </a:p>
          <a:p>
            <a:endParaRPr lang="en-US" sz="2800" dirty="0">
              <a:latin typeface="Klavika Regular" panose="020B0506040000020004" pitchFamily="34" charset="0"/>
            </a:endParaRPr>
          </a:p>
          <a:p>
            <a:r>
              <a:rPr lang="en-US" sz="2800" dirty="0">
                <a:latin typeface="Klavika Regular" panose="020B0506040000020004" pitchFamily="34" charset="0"/>
              </a:rPr>
              <a:t>A First-Year Seminar lets you take a class in a specialized topic, taught by an expert in the field, while also learning about campus resources to help you have a more successful experience at and transition to WSU. </a:t>
            </a:r>
            <a:endParaRPr lang="en-US" sz="2800" b="0" i="0" dirty="0">
              <a:effectLst/>
              <a:latin typeface="Klavika Regular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3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95400" y="54392"/>
            <a:ext cx="8499475" cy="846137"/>
          </a:xfrm>
        </p:spPr>
        <p:txBody>
          <a:bodyPr/>
          <a:lstStyle/>
          <a:p>
            <a:r>
              <a:rPr lang="en-US" dirty="0"/>
              <a:t>Example FYS Classes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89F2D-18F6-4B18-903D-B736872E0EFC}"/>
              </a:ext>
            </a:extLst>
          </p:cNvPr>
          <p:cNvSpPr txBox="1"/>
          <p:nvPr/>
        </p:nvSpPr>
        <p:spPr>
          <a:xfrm>
            <a:off x="381000" y="1447800"/>
            <a:ext cx="533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Community &amp; Cultural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Connecting Generations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Creativity &amp;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Criminalistic Methods: What Would Sherlock Holmes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Critical Reasoning about Weird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Cross Cultural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Exploring WSU in Photos &amp;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Facts, Opinions, &amp; Why They Both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Global Business, Culture, &amp; Etiquette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History &amp; Rock ‘n’ 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Imagining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Innovations of World War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Introduction to Technology &amp;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Latinos in the US &amp; Midwest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Law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B49823-6AB8-0C22-7F84-203975BEE1AD}"/>
              </a:ext>
            </a:extLst>
          </p:cNvPr>
          <p:cNvSpPr txBox="1"/>
          <p:nvPr/>
        </p:nvSpPr>
        <p:spPr>
          <a:xfrm>
            <a:off x="6065520" y="1447800"/>
            <a:ext cx="533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Leadership &amp; Self-Discovery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Me &amp; My Place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Medical Laboratory Scientists: Healthcare Detectives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Music Really Does Make You Smarter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My Community &amp;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Myth Busting the Model Minority: Asian American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Powerful Narratives: Storytelling &amp; Social Justice in the Hispanic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Superheroes Go to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The </a:t>
            </a:r>
            <a:r>
              <a:rPr lang="en-US" sz="2000" dirty="0" err="1">
                <a:latin typeface="Klavika Bold" panose="020B0806040000020004" pitchFamily="34" charset="0"/>
              </a:rPr>
              <a:t>Marcussen</a:t>
            </a:r>
            <a:r>
              <a:rPr lang="en-US" sz="2000" dirty="0">
                <a:latin typeface="Klavika Bold" panose="020B0806040000020004" pitchFamily="34" charset="0"/>
              </a:rPr>
              <a:t>, Wiedemann, &amp;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Uncommon Sense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World Cultures in Popular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lavika Bold" panose="020B0806040000020004" pitchFamily="34" charset="0"/>
              </a:rPr>
              <a:t>World Food &amp; Foodways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lavika Bold" panose="020B0806040000020004" pitchFamily="34" charset="0"/>
              </a:rPr>
              <a:t>Wutopia</a:t>
            </a:r>
            <a:r>
              <a:rPr lang="en-US" sz="2000" dirty="0">
                <a:latin typeface="Klavika Bold" panose="020B0806040000020004" pitchFamily="34" charset="0"/>
              </a:rPr>
              <a:t>: The 15-Minute City</a:t>
            </a:r>
          </a:p>
        </p:txBody>
      </p:sp>
    </p:spTree>
    <p:extLst>
      <p:ext uri="{BB962C8B-B14F-4D97-AF65-F5344CB8AC3E}">
        <p14:creationId xmlns:p14="http://schemas.microsoft.com/office/powerpoint/2010/main" val="2156136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981200" y="3429000"/>
            <a:ext cx="8534400" cy="76200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Klavika Regular"/>
              </a:rPr>
              <a:t>First-Year Peer Mentoring Programs</a:t>
            </a:r>
          </a:p>
        </p:txBody>
      </p:sp>
    </p:spTree>
    <p:extLst>
      <p:ext uri="{BB962C8B-B14F-4D97-AF65-F5344CB8AC3E}">
        <p14:creationId xmlns:p14="http://schemas.microsoft.com/office/powerpoint/2010/main" val="216942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95400" y="54392"/>
            <a:ext cx="8499475" cy="846137"/>
          </a:xfrm>
        </p:spPr>
        <p:txBody>
          <a:bodyPr/>
          <a:lstStyle/>
          <a:p>
            <a:r>
              <a:rPr lang="en-US" dirty="0">
                <a:latin typeface="Georgia"/>
              </a:rPr>
              <a:t>Why Peer Mentoring?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D9802C-68F3-48A6-9881-FE8329DCB2A0}"/>
              </a:ext>
            </a:extLst>
          </p:cNvPr>
          <p:cNvSpPr/>
          <p:nvPr/>
        </p:nvSpPr>
        <p:spPr>
          <a:xfrm>
            <a:off x="1562100" y="1447800"/>
            <a:ext cx="9067800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latin typeface="Klavika Regular"/>
                <a:cs typeface="Arial"/>
              </a:rPr>
              <a:t>Peer Mentoring programs within the academic colleges provide new first year students with the skills, resources, and support to help them succeed in their first year at Wichita State University.</a:t>
            </a:r>
          </a:p>
          <a:p>
            <a:endParaRPr lang="en-US" sz="2800" dirty="0">
              <a:latin typeface="Klavika Regular"/>
            </a:endParaRPr>
          </a:p>
          <a:p>
            <a:pPr marL="457200" indent="-457200">
              <a:buFont typeface="Calibri"/>
              <a:buChar char="-"/>
            </a:pPr>
            <a:r>
              <a:rPr lang="en-US" sz="2800" dirty="0">
                <a:latin typeface="Klavika Regular"/>
                <a:cs typeface="Arial"/>
              </a:rPr>
              <a:t>One-on-one guidance and support from a peer student</a:t>
            </a:r>
          </a:p>
          <a:p>
            <a:pPr marL="457200" indent="-457200">
              <a:buFont typeface="Calibri"/>
              <a:buChar char="-"/>
            </a:pPr>
            <a:r>
              <a:rPr lang="en-US" sz="2800" dirty="0">
                <a:latin typeface="Klavika Regular"/>
                <a:cs typeface="Arial"/>
              </a:rPr>
              <a:t>Networking and building connections</a:t>
            </a:r>
          </a:p>
          <a:p>
            <a:pPr marL="457200" indent="-457200">
              <a:buFont typeface="Calibri"/>
              <a:buChar char="-"/>
            </a:pPr>
            <a:r>
              <a:rPr lang="en-US" sz="2800" dirty="0">
                <a:latin typeface="Klavika Regular"/>
                <a:cs typeface="Arial"/>
              </a:rPr>
              <a:t>Advice and resources</a:t>
            </a:r>
          </a:p>
          <a:p>
            <a:pPr marL="457200" indent="-457200">
              <a:buFont typeface="Calibri"/>
              <a:buChar char="-"/>
            </a:pPr>
            <a:r>
              <a:rPr lang="en-US" sz="2800" dirty="0">
                <a:latin typeface="Klavika Regular"/>
                <a:cs typeface="Arial"/>
              </a:rPr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10132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95400" y="54392"/>
            <a:ext cx="8499475" cy="846137"/>
          </a:xfrm>
        </p:spPr>
        <p:txBody>
          <a:bodyPr/>
          <a:lstStyle/>
          <a:p>
            <a:r>
              <a:rPr lang="en-US" sz="2800" dirty="0">
                <a:latin typeface="Georgia"/>
              </a:rPr>
              <a:t>Academic College Peer Mentoring Programs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89F2D-18F6-4B18-903D-B736872E0EFC}"/>
              </a:ext>
            </a:extLst>
          </p:cNvPr>
          <p:cNvSpPr txBox="1"/>
          <p:nvPr/>
        </p:nvSpPr>
        <p:spPr>
          <a:xfrm>
            <a:off x="381000" y="1447800"/>
            <a:ext cx="5815263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u="sng" dirty="0">
                <a:latin typeface="Klavika Bold"/>
                <a:cs typeface="Arial"/>
              </a:rPr>
              <a:t>College of Applied Studies</a:t>
            </a:r>
          </a:p>
          <a:p>
            <a:r>
              <a:rPr lang="en-US" sz="2000" dirty="0">
                <a:latin typeface="Klavika Bold"/>
                <a:cs typeface="Arial"/>
              </a:rPr>
              <a:t>Trailblazers Program</a:t>
            </a:r>
          </a:p>
          <a:p>
            <a:endParaRPr lang="en-US" sz="2000" dirty="0">
              <a:latin typeface="Klavika Bold"/>
              <a:cs typeface="Arial"/>
            </a:endParaRPr>
          </a:p>
          <a:p>
            <a:endParaRPr lang="en-US" sz="2000" dirty="0">
              <a:latin typeface="Klavika Bold"/>
              <a:cs typeface="Arial"/>
            </a:endParaRPr>
          </a:p>
          <a:p>
            <a:r>
              <a:rPr lang="en-US" sz="2000" b="1" u="sng" dirty="0">
                <a:latin typeface="Klavika Bold"/>
                <a:cs typeface="Arial"/>
              </a:rPr>
              <a:t>College of Engineering</a:t>
            </a:r>
          </a:p>
          <a:p>
            <a:r>
              <a:rPr lang="en-US" sz="2000" dirty="0">
                <a:latin typeface="Klavika Bold"/>
                <a:cs typeface="Arial"/>
              </a:rPr>
              <a:t>ACE Mentoring Program</a:t>
            </a:r>
          </a:p>
          <a:p>
            <a:endParaRPr lang="en-US" sz="2000" dirty="0">
              <a:latin typeface="Klavika Bold"/>
              <a:cs typeface="Arial"/>
            </a:endParaRPr>
          </a:p>
          <a:p>
            <a:endParaRPr lang="en-US" sz="2000" dirty="0">
              <a:latin typeface="Klavika Bold"/>
              <a:cs typeface="Arial"/>
            </a:endParaRPr>
          </a:p>
          <a:p>
            <a:r>
              <a:rPr lang="en-US" sz="2000" b="1" u="sng" dirty="0">
                <a:latin typeface="Klavika Bold"/>
                <a:cs typeface="Arial"/>
              </a:rPr>
              <a:t>College of Fine Arts</a:t>
            </a:r>
          </a:p>
          <a:p>
            <a:r>
              <a:rPr lang="en-US" sz="2000" dirty="0">
                <a:latin typeface="Klavika Bold"/>
                <a:cs typeface="Arial"/>
              </a:rPr>
              <a:t>You Belong Here: Peer-to-Peer Mentoring Program</a:t>
            </a:r>
          </a:p>
          <a:p>
            <a:endParaRPr lang="en-US" sz="2000" dirty="0">
              <a:latin typeface="Klavika Bold"/>
              <a:cs typeface="Arial"/>
            </a:endParaRPr>
          </a:p>
          <a:p>
            <a:r>
              <a:rPr lang="en-US" sz="2000" b="1" u="sng" dirty="0">
                <a:latin typeface="Klavika Bold"/>
                <a:cs typeface="Arial"/>
              </a:rPr>
              <a:t>Fairmount College of Liberal Arts &amp; Sciences</a:t>
            </a:r>
          </a:p>
          <a:p>
            <a:r>
              <a:rPr lang="en-US" sz="2000" dirty="0">
                <a:latin typeface="Klavika Bold"/>
                <a:cs typeface="Arial"/>
              </a:rPr>
              <a:t>Fairmount Engaged</a:t>
            </a:r>
          </a:p>
        </p:txBody>
      </p:sp>
      <p:pic>
        <p:nvPicPr>
          <p:cNvPr id="3" name="Picture 2" descr="A group of people sitting around a table looking at a computer&#10;&#10;Description automatically generated">
            <a:extLst>
              <a:ext uri="{FF2B5EF4-FFF2-40B4-BE49-F238E27FC236}">
                <a16:creationId xmlns:a16="http://schemas.microsoft.com/office/drawing/2014/main" id="{0462B773-4D0F-06C7-CEEE-7CE81D4572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46" y="2070904"/>
            <a:ext cx="3736693" cy="24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72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95400" y="54392"/>
            <a:ext cx="8499475" cy="846137"/>
          </a:xfrm>
        </p:spPr>
        <p:txBody>
          <a:bodyPr/>
          <a:lstStyle/>
          <a:p>
            <a:r>
              <a:rPr lang="en-US" dirty="0"/>
              <a:t>Questions/Discussion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9829A-9810-4E09-9AD4-1B722A868AE7}"/>
              </a:ext>
            </a:extLst>
          </p:cNvPr>
          <p:cNvSpPr txBox="1"/>
          <p:nvPr/>
        </p:nvSpPr>
        <p:spPr>
          <a:xfrm>
            <a:off x="1780081" y="2743200"/>
            <a:ext cx="8631850" cy="267765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latin typeface="Klavika Regular" panose="020B0506040000020004" pitchFamily="34" charset="0"/>
              </a:rPr>
              <a:t>Dr. Brett Bruner</a:t>
            </a:r>
          </a:p>
          <a:p>
            <a:pPr algn="ctr"/>
            <a:r>
              <a:rPr lang="en-US" sz="2800" dirty="0">
                <a:latin typeface="Klavika Regular" panose="020B0506040000020004" pitchFamily="34" charset="0"/>
              </a:rPr>
              <a:t>Assistant Vice President for Student Success &amp; Persistence</a:t>
            </a:r>
          </a:p>
          <a:p>
            <a:pPr algn="ctr"/>
            <a:r>
              <a:rPr lang="en-US" sz="2800" dirty="0">
                <a:latin typeface="Klavika Regular" panose="020B0506040000020004" pitchFamily="34" charset="0"/>
              </a:rPr>
              <a:t>(316) 978-3989</a:t>
            </a:r>
          </a:p>
          <a:p>
            <a:pPr algn="ctr"/>
            <a:r>
              <a:rPr lang="en-US" sz="2800" dirty="0">
                <a:latin typeface="Klavika Regular" panose="020B0506040000020004" pitchFamily="34" charset="0"/>
                <a:hlinkClick r:id="rId3"/>
              </a:rPr>
              <a:t>brett.bruner@wichita.edu</a:t>
            </a:r>
            <a:r>
              <a:rPr lang="en-US" sz="2800" dirty="0">
                <a:latin typeface="Klavika Regular" panose="020B0506040000020004" pitchFamily="34" charset="0"/>
              </a:rPr>
              <a:t> </a:t>
            </a:r>
          </a:p>
          <a:p>
            <a:pPr algn="ctr"/>
            <a:r>
              <a:rPr lang="en-US" sz="2800" dirty="0">
                <a:latin typeface="Klavika Regular" panose="020B0506040000020004" pitchFamily="34" charset="0"/>
                <a:hlinkClick r:id="rId4"/>
              </a:rPr>
              <a:t>www.wichita.edu/fys</a:t>
            </a:r>
            <a:r>
              <a:rPr lang="en-US" sz="2800" dirty="0">
                <a:latin typeface="Klavika Regular" panose="020B0506040000020004" pitchFamily="34" charset="0"/>
              </a:rPr>
              <a:t> </a:t>
            </a:r>
          </a:p>
          <a:p>
            <a:pPr algn="ctr"/>
            <a:r>
              <a:rPr lang="en-US" sz="2800" dirty="0">
                <a:latin typeface="Klavika Regular"/>
                <a:cs typeface="Arial"/>
                <a:hlinkClick r:id="rId5"/>
              </a:rPr>
              <a:t>www.wichita.edu/preseason</a:t>
            </a:r>
            <a:r>
              <a:rPr lang="en-US" sz="2800" dirty="0">
                <a:latin typeface="Klavika Regular"/>
                <a:cs typeface="Arial"/>
              </a:rPr>
              <a:t> </a:t>
            </a:r>
            <a:endParaRPr lang="en-US" sz="2800" dirty="0">
              <a:latin typeface="Klavik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1115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981200" y="3276600"/>
            <a:ext cx="8534400" cy="7620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Klavika Regular"/>
              </a:rPr>
              <a:t>Student Success</a:t>
            </a:r>
            <a:endParaRPr lang="en-US" i="1" dirty="0">
              <a:latin typeface="Klavika Regular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81200" y="4321139"/>
            <a:ext cx="85344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en-US" sz="3100" b="0" dirty="0">
                <a:latin typeface="Klavika Regular" panose="020B0506040000020004"/>
                <a:hlinkClick r:id="rId3"/>
              </a:rPr>
              <a:t>www.wichita.edu/success</a:t>
            </a:r>
            <a:endParaRPr lang="en-US" sz="3100" b="0" dirty="0">
              <a:latin typeface="Klavika Regular" panose="020B0506040000020004"/>
            </a:endParaRPr>
          </a:p>
          <a:p>
            <a:pPr algn="ctr"/>
            <a:endParaRPr lang="en-US" sz="3100" b="0" dirty="0">
              <a:latin typeface="Klavika Regular" panose="020B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812795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49047" y="30480"/>
            <a:ext cx="8499475" cy="846456"/>
          </a:xfrm>
        </p:spPr>
        <p:txBody>
          <a:bodyPr/>
          <a:lstStyle/>
          <a:p>
            <a:r>
              <a:rPr lang="en-US" dirty="0"/>
              <a:t>Student Success: Functional Areas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7C72C6-D5E3-4874-A596-2EAE8F07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182" y="2504994"/>
            <a:ext cx="4761911" cy="2830728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sz="3200" b="1" dirty="0">
                <a:latin typeface="Klavika Regular"/>
                <a:cs typeface="Arial"/>
              </a:rPr>
              <a:t>First-Year Programs </a:t>
            </a:r>
            <a:br>
              <a:rPr lang="en-US" sz="3200" b="1" dirty="0">
                <a:latin typeface="Klavika Regular"/>
                <a:cs typeface="Arial"/>
              </a:rPr>
            </a:br>
            <a:r>
              <a:rPr lang="en-US" sz="2000" b="1" dirty="0">
                <a:latin typeface="Klavika Regular"/>
                <a:cs typeface="Arial"/>
              </a:rPr>
              <a:t>(our focus today!)</a:t>
            </a:r>
            <a:br>
              <a:rPr lang="en-US" sz="3200" b="1" dirty="0">
                <a:latin typeface="Klavika Regular"/>
                <a:cs typeface="Arial" charset="0"/>
              </a:rPr>
            </a:br>
            <a:endParaRPr lang="en-US" sz="3200" b="1">
              <a:latin typeface="Klavika Regular"/>
              <a:cs typeface="Arial" charset="0"/>
            </a:endParaRPr>
          </a:p>
          <a:p>
            <a:pPr marL="0" indent="0">
              <a:buClrTx/>
              <a:buNone/>
            </a:pPr>
            <a:r>
              <a:rPr lang="en-US" dirty="0">
                <a:latin typeface="Klavika Regular" panose="020B0506040000020004"/>
                <a:cs typeface="Arial"/>
              </a:rPr>
              <a:t>Shocker Learning Center</a:t>
            </a:r>
            <a:endParaRPr lang="en-US" dirty="0">
              <a:latin typeface="Klavika Regular" panose="020B0506040000020004"/>
              <a:cs typeface="Arial" charset="0"/>
            </a:endParaRPr>
          </a:p>
          <a:p>
            <a:pPr marL="0" indent="0">
              <a:buClrTx/>
              <a:buNone/>
            </a:pPr>
            <a:endParaRPr lang="en-US" dirty="0">
              <a:latin typeface="Klavika Regular" panose="020B0506040000020004"/>
              <a:cs typeface="Arial" charset="0"/>
            </a:endParaRPr>
          </a:p>
          <a:p>
            <a:pPr marL="0" indent="0">
              <a:buClrTx/>
              <a:buNone/>
            </a:pPr>
            <a:r>
              <a:rPr lang="en-US" dirty="0">
                <a:latin typeface="Klavika Regular" panose="020B0506040000020004"/>
                <a:cs typeface="Arial" charset="0"/>
              </a:rPr>
              <a:t>Success Coaching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" name="Picture 1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19C45AF6-CD95-C1E4-5746-F81F69A9CA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6941" y="1287391"/>
            <a:ext cx="5749935" cy="52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9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981200" y="3200400"/>
            <a:ext cx="8534400" cy="7620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Klavika Regular"/>
              </a:rPr>
              <a:t>OneStop Student Services and First-Year Advising</a:t>
            </a:r>
          </a:p>
        </p:txBody>
      </p:sp>
    </p:spTree>
    <p:extLst>
      <p:ext uri="{BB962C8B-B14F-4D97-AF65-F5344CB8AC3E}">
        <p14:creationId xmlns:p14="http://schemas.microsoft.com/office/powerpoint/2010/main" val="674958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49047" y="30480"/>
            <a:ext cx="8499475" cy="846456"/>
          </a:xfrm>
        </p:spPr>
        <p:txBody>
          <a:bodyPr/>
          <a:lstStyle/>
          <a:p>
            <a:r>
              <a:rPr lang="en-US" dirty="0">
                <a:latin typeface="Georgia"/>
              </a:rPr>
              <a:t>Shocker Transition Experience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7C725-3F1E-A7D6-FAD7-0D78F837D870}"/>
              </a:ext>
            </a:extLst>
          </p:cNvPr>
          <p:cNvSpPr txBox="1"/>
          <p:nvPr/>
        </p:nvSpPr>
        <p:spPr>
          <a:xfrm>
            <a:off x="557922" y="1865663"/>
            <a:ext cx="11070785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Klavika Regular"/>
                <a:cs typeface="Arial"/>
              </a:rPr>
              <a:t>Students will complete these steps after completing the Orientation RSVP and Enrollment Questionnaire.</a:t>
            </a:r>
          </a:p>
          <a:p>
            <a:endParaRPr lang="en-US" sz="2800" dirty="0">
              <a:latin typeface="Klavika Regular"/>
              <a:cs typeface="Arial"/>
            </a:endParaRPr>
          </a:p>
          <a:p>
            <a:pPr marL="514350" indent="-514350">
              <a:buAutoNum type="arabicPeriod"/>
            </a:pPr>
            <a:r>
              <a:rPr lang="en-US" sz="3200" dirty="0">
                <a:latin typeface="Klavika Regular"/>
                <a:cs typeface="Arial"/>
              </a:rPr>
              <a:t>Pre-Orientation Modules - </a:t>
            </a:r>
            <a:r>
              <a:rPr lang="en-US" sz="3200" b="1" dirty="0">
                <a:latin typeface="Klavika Regular"/>
                <a:cs typeface="Arial"/>
              </a:rPr>
              <a:t>required </a:t>
            </a:r>
            <a:r>
              <a:rPr lang="en-US" sz="2400" dirty="0">
                <a:latin typeface="Arial"/>
                <a:cs typeface="Arial"/>
              </a:rPr>
              <a:t>(May 1 – August 14)</a:t>
            </a:r>
            <a:endParaRPr lang="en-US" dirty="0">
              <a:latin typeface="Arial"/>
              <a:cs typeface="Arial"/>
            </a:endParaRPr>
          </a:p>
          <a:p>
            <a:r>
              <a:rPr lang="en-US" sz="3200">
                <a:latin typeface="Arial"/>
                <a:cs typeface="Arial"/>
              </a:rPr>
              <a:t>2. </a:t>
            </a:r>
            <a:r>
              <a:rPr lang="en-US" sz="3200" dirty="0">
                <a:latin typeface="Klavika Regular"/>
                <a:cs typeface="Arial"/>
              </a:rPr>
              <a:t>Freshman Orientation - </a:t>
            </a:r>
            <a:r>
              <a:rPr lang="en-US" sz="3200" b="1" dirty="0">
                <a:latin typeface="Klavika Regular"/>
                <a:cs typeface="Arial"/>
              </a:rPr>
              <a:t>required </a:t>
            </a:r>
            <a:r>
              <a:rPr lang="en-US" sz="2400" dirty="0">
                <a:latin typeface="Arial"/>
                <a:cs typeface="Arial"/>
              </a:rPr>
              <a:t>(June – August)</a:t>
            </a:r>
            <a:endParaRPr lang="en-US" dirty="0">
              <a:latin typeface="Arial"/>
              <a:cs typeface="Arial"/>
            </a:endParaRPr>
          </a:p>
          <a:p>
            <a:r>
              <a:rPr lang="en-US" sz="3200">
                <a:latin typeface="Arial"/>
                <a:cs typeface="Arial"/>
              </a:rPr>
              <a:t>3. </a:t>
            </a:r>
            <a:r>
              <a:rPr lang="en-US" sz="3200" dirty="0">
                <a:latin typeface="Klavika Regular"/>
                <a:cs typeface="Arial"/>
              </a:rPr>
              <a:t>Pre-Season Programs </a:t>
            </a:r>
            <a:r>
              <a:rPr lang="en-US" sz="2400" dirty="0">
                <a:latin typeface="Arial"/>
                <a:cs typeface="Arial"/>
              </a:rPr>
              <a:t>(August 4 – 14, depending on program)</a:t>
            </a:r>
            <a:endParaRPr lang="en-US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4. </a:t>
            </a:r>
            <a:r>
              <a:rPr lang="en-US" sz="3200" dirty="0">
                <a:latin typeface="Klavika Regular"/>
                <a:cs typeface="Arial"/>
              </a:rPr>
              <a:t>SHOCKFEST </a:t>
            </a:r>
            <a:r>
              <a:rPr lang="en-US" sz="2400" dirty="0">
                <a:latin typeface="Arial"/>
                <a:cs typeface="Arial"/>
              </a:rPr>
              <a:t>(August 15 – 17)</a:t>
            </a:r>
            <a:endParaRPr lang="en-US" dirty="0">
              <a:latin typeface="Arial"/>
              <a:cs typeface="Arial"/>
            </a:endParaRPr>
          </a:p>
          <a:p>
            <a:r>
              <a:rPr lang="en-US" sz="3200" dirty="0">
                <a:latin typeface="Klavika Regular"/>
                <a:cs typeface="Arial"/>
              </a:rPr>
              <a:t>5.  New Shocker Toolkit Blackboard "Course" </a:t>
            </a:r>
            <a:r>
              <a:rPr lang="en-US" sz="2400" dirty="0">
                <a:latin typeface="Arial"/>
                <a:cs typeface="Arial"/>
              </a:rPr>
              <a:t>(August– December)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7960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49047" y="30480"/>
            <a:ext cx="8499475" cy="846456"/>
          </a:xfrm>
        </p:spPr>
        <p:txBody>
          <a:bodyPr/>
          <a:lstStyle/>
          <a:p>
            <a:r>
              <a:rPr lang="en-US" dirty="0"/>
              <a:t>Orientation: What to expect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D34CC3-3AED-45EE-8627-D2F8EEE88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56" y="1714030"/>
            <a:ext cx="10796881" cy="3153363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dirty="0">
                <a:latin typeface="Klavika Regular"/>
                <a:cs typeface="Arial"/>
              </a:rPr>
              <a:t>Program information is available at </a:t>
            </a:r>
            <a:r>
              <a:rPr lang="en-US" dirty="0">
                <a:latin typeface="Klavika Regular"/>
                <a:cs typeface="Arial"/>
                <a:hlinkClick r:id="rId3"/>
              </a:rPr>
              <a:t>www.wichita.edu/orientation</a:t>
            </a:r>
            <a:r>
              <a:rPr lang="en-US" dirty="0">
                <a:latin typeface="Klavika Regular"/>
                <a:cs typeface="Arial"/>
              </a:rPr>
              <a:t>. </a:t>
            </a:r>
            <a:endParaRPr lang="en-US" dirty="0">
              <a:latin typeface="Klavika Regular"/>
            </a:endParaRPr>
          </a:p>
          <a:p>
            <a:pPr marL="0" indent="0">
              <a:buClrTx/>
              <a:buNone/>
            </a:pPr>
            <a:r>
              <a:rPr lang="en-US" b="1" dirty="0">
                <a:latin typeface="Klavika Regular"/>
                <a:cs typeface="Arial"/>
              </a:rPr>
              <a:t>Pre-Orientation Modules</a:t>
            </a:r>
            <a:r>
              <a:rPr lang="en-US" dirty="0">
                <a:latin typeface="Klavika Regular"/>
                <a:cs typeface="Arial"/>
              </a:rPr>
              <a:t> are required and expected to be  completed prior to attendance at Orientation.</a:t>
            </a:r>
          </a:p>
          <a:p>
            <a:pPr lvl="1">
              <a:buClrTx/>
            </a:pPr>
            <a:r>
              <a:rPr lang="en-US" i="1" dirty="0">
                <a:latin typeface="Klavika Regular"/>
                <a:cs typeface="Arial"/>
              </a:rPr>
              <a:t>Modules will open on May 1 and access will be given after the Orientation reservation has been placed.</a:t>
            </a:r>
          </a:p>
          <a:p>
            <a:pPr marL="0" indent="0">
              <a:buClrTx/>
              <a:buNone/>
            </a:pPr>
            <a:r>
              <a:rPr lang="en-US" dirty="0">
                <a:latin typeface="Klavika Regular"/>
                <a:cs typeface="Arial"/>
              </a:rPr>
              <a:t>One day </a:t>
            </a:r>
            <a:r>
              <a:rPr lang="en-US" b="1" dirty="0">
                <a:latin typeface="Klavika Regular"/>
                <a:cs typeface="Arial"/>
              </a:rPr>
              <a:t>Orientation </a:t>
            </a:r>
            <a:r>
              <a:rPr lang="en-US" dirty="0">
                <a:latin typeface="Klavika Regular"/>
                <a:cs typeface="Arial"/>
              </a:rPr>
              <a:t>programs are designed to be more experiential and will connect students to people and resources on campus.</a:t>
            </a:r>
            <a:endParaRPr lang="en-US" dirty="0"/>
          </a:p>
          <a:p>
            <a:pPr lvl="1">
              <a:buClrTx/>
            </a:pPr>
            <a:r>
              <a:rPr lang="en-US" i="1" dirty="0">
                <a:latin typeface="Klavika Regular"/>
                <a:cs typeface="Arial"/>
              </a:rPr>
              <a:t>Parent sessions are optional and </a:t>
            </a:r>
            <a:r>
              <a:rPr lang="en-US" b="1" i="1" dirty="0">
                <a:latin typeface="Klavika Regular"/>
                <a:cs typeface="Arial"/>
              </a:rPr>
              <a:t>SEPARATE </a:t>
            </a:r>
            <a:r>
              <a:rPr lang="en-US" i="1" dirty="0">
                <a:latin typeface="Klavika Regular"/>
                <a:cs typeface="Arial"/>
              </a:rPr>
              <a:t>from your student. Lunch is together.</a:t>
            </a:r>
          </a:p>
          <a:p>
            <a:pPr marL="0" indent="0">
              <a:buClrTx/>
              <a:buNone/>
            </a:pPr>
            <a:r>
              <a:rPr lang="en-US" dirty="0">
                <a:latin typeface="Klavika Regular"/>
                <a:cs typeface="Arial"/>
              </a:rPr>
              <a:t>Student Orientation fee = $150, guest fee = $30 per guest</a:t>
            </a:r>
          </a:p>
        </p:txBody>
      </p:sp>
    </p:spTree>
    <p:extLst>
      <p:ext uri="{BB962C8B-B14F-4D97-AF65-F5344CB8AC3E}">
        <p14:creationId xmlns:p14="http://schemas.microsoft.com/office/powerpoint/2010/main" val="4709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49047" y="30480"/>
            <a:ext cx="8499475" cy="846456"/>
          </a:xfrm>
        </p:spPr>
        <p:txBody>
          <a:bodyPr/>
          <a:lstStyle/>
          <a:p>
            <a:r>
              <a:rPr lang="en-US" dirty="0">
                <a:latin typeface="Georgia"/>
              </a:rPr>
              <a:t>SHOCKFEST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8DFAC2-AFCD-4FA2-9428-520F411A2587}"/>
              </a:ext>
            </a:extLst>
          </p:cNvPr>
          <p:cNvSpPr txBox="1">
            <a:spLocks/>
          </p:cNvSpPr>
          <p:nvPr/>
        </p:nvSpPr>
        <p:spPr bwMode="auto">
          <a:xfrm>
            <a:off x="225497" y="1715912"/>
            <a:ext cx="7699079" cy="360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C00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350"/>
              </a:spcBef>
              <a:spcAft>
                <a:spcPts val="350"/>
              </a:spcAft>
              <a:buClr>
                <a:srgbClr val="FFC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3200" dirty="0">
                <a:latin typeface="Klavika Regular"/>
                <a:cs typeface="Arial"/>
              </a:rPr>
              <a:t>Three fun-filled days of events, meals, meet ups and more the weekend before classes. </a:t>
            </a:r>
            <a:endParaRPr lang="en-US" sz="3200">
              <a:cs typeface="Arial"/>
            </a:endParaRPr>
          </a:p>
          <a:p>
            <a:pPr>
              <a:buNone/>
            </a:pPr>
            <a:r>
              <a:rPr lang="en-US" sz="3200" dirty="0">
                <a:latin typeface="Klavika Regular" panose="020B0506040000020004"/>
                <a:cs typeface="Arial"/>
              </a:rPr>
              <a:t> Tentative events include:</a:t>
            </a:r>
            <a:endParaRPr lang="en-US" dirty="0">
              <a:cs typeface="Arial"/>
            </a:endParaRPr>
          </a:p>
          <a:p>
            <a:pPr lvl="2">
              <a:buNone/>
            </a:pPr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dirty="0">
                <a:latin typeface="Klavika Regular" panose="020B0506040000020004"/>
                <a:cs typeface="Arial"/>
              </a:rPr>
              <a:t>First-Year Lunch</a:t>
            </a:r>
            <a:endParaRPr lang="en-US" sz="2400">
              <a:ea typeface="Calibri"/>
              <a:cs typeface="Arial"/>
            </a:endParaRPr>
          </a:p>
          <a:p>
            <a:pPr lvl="2">
              <a:buNone/>
            </a:pPr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dirty="0">
                <a:latin typeface="Klavika Regular" panose="020B0506040000020004"/>
                <a:cs typeface="Arial"/>
              </a:rPr>
              <a:t>NXT LVL Garage Party</a:t>
            </a:r>
            <a:endParaRPr lang="en-US" sz="2400">
              <a:ea typeface="Calibri"/>
              <a:cs typeface="Arial"/>
            </a:endParaRPr>
          </a:p>
          <a:p>
            <a:pPr lvl="2">
              <a:buNone/>
            </a:pPr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err="1">
                <a:latin typeface="Klavika Regular" panose="020B0506040000020004"/>
                <a:cs typeface="Arial"/>
              </a:rPr>
              <a:t>RecFest</a:t>
            </a:r>
            <a:endParaRPr lang="en-US" sz="2400">
              <a:ea typeface="Calibri"/>
              <a:cs typeface="Arial"/>
            </a:endParaRPr>
          </a:p>
          <a:p>
            <a:pPr lvl="2">
              <a:buNone/>
            </a:pPr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dirty="0">
                <a:latin typeface="Klavika Regular" panose="020B0506040000020004"/>
                <a:cs typeface="Arial"/>
              </a:rPr>
              <a:t>Classroom Crawl</a:t>
            </a:r>
            <a:endParaRPr lang="en-US" sz="2400">
              <a:ea typeface="Calibri"/>
              <a:cs typeface="Arial"/>
            </a:endParaRPr>
          </a:p>
          <a:p>
            <a:pPr lvl="2">
              <a:buNone/>
            </a:pPr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dirty="0">
                <a:latin typeface="Klavika Regular" panose="020B0506040000020004"/>
                <a:cs typeface="Arial"/>
              </a:rPr>
              <a:t>Plant the Seed for Your </a:t>
            </a:r>
            <a:r>
              <a:rPr lang="en-US" sz="2400" err="1">
                <a:latin typeface="Klavika Regular" panose="020B0506040000020004"/>
                <a:cs typeface="Arial"/>
              </a:rPr>
              <a:t>SUCCess</a:t>
            </a:r>
            <a:endParaRPr lang="en-US" sz="2400">
              <a:ea typeface="Calibri"/>
              <a:cs typeface="Arial"/>
            </a:endParaRPr>
          </a:p>
          <a:p>
            <a:pPr marL="57150" indent="0">
              <a:buClrTx/>
              <a:buNone/>
            </a:pPr>
            <a:r>
              <a:rPr lang="en-US" sz="2000" i="1" dirty="0">
                <a:latin typeface="Klavika Regular" panose="020B0506040000020004"/>
                <a:cs typeface="Arial"/>
              </a:rPr>
              <a:t>Visit </a:t>
            </a:r>
            <a:r>
              <a:rPr lang="en-US" sz="2000" i="1" dirty="0">
                <a:latin typeface="Klavika Regular" panose="020B0506040000020004"/>
                <a:cs typeface="Arial"/>
                <a:hlinkClick r:id="rId3"/>
              </a:rPr>
              <a:t>www.wichita.edu/shockfest</a:t>
            </a:r>
            <a:r>
              <a:rPr lang="en-US" sz="2000" i="1" dirty="0">
                <a:latin typeface="Klavika Regular" panose="020B0506040000020004"/>
                <a:cs typeface="Arial"/>
              </a:rPr>
              <a:t> for more information.</a:t>
            </a:r>
            <a:endParaRPr lang="en-US" dirty="0">
              <a:cs typeface="Arial"/>
            </a:endParaRPr>
          </a:p>
          <a:p>
            <a:pPr marL="457200" lvl="1" indent="0">
              <a:buClrTx/>
              <a:buFont typeface="Arial" charset="0"/>
              <a:buNone/>
            </a:pPr>
            <a:endParaRPr lang="en-US" dirty="0">
              <a:latin typeface="Klavika Regular" panose="020B0506040000020004" pitchFamily="34" charset="0"/>
            </a:endParaRPr>
          </a:p>
          <a:p>
            <a:pPr marL="457200" lvl="1" indent="0">
              <a:buClrTx/>
              <a:buFont typeface="Arial" charset="0"/>
              <a:buNone/>
            </a:pPr>
            <a:endParaRPr lang="en-US" i="1" dirty="0">
              <a:latin typeface="Klavika Regular" panose="020B05060400000200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012C92-3208-87C9-803F-040AB6F1C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22" y="3913150"/>
            <a:ext cx="5321474" cy="2414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051" y="1618630"/>
            <a:ext cx="3082119" cy="21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71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49047" y="30480"/>
            <a:ext cx="9114153" cy="846456"/>
          </a:xfrm>
        </p:spPr>
        <p:txBody>
          <a:bodyPr/>
          <a:lstStyle/>
          <a:p>
            <a:r>
              <a:rPr lang="en-US" dirty="0">
                <a:latin typeface="Georgia"/>
              </a:rPr>
              <a:t>New Shocker Toolkit "Course"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8DFAC2-AFCD-4FA2-9428-520F411A2587}"/>
              </a:ext>
            </a:extLst>
          </p:cNvPr>
          <p:cNvSpPr txBox="1">
            <a:spLocks/>
          </p:cNvSpPr>
          <p:nvPr/>
        </p:nvSpPr>
        <p:spPr bwMode="auto">
          <a:xfrm>
            <a:off x="260278" y="1714030"/>
            <a:ext cx="11152480" cy="321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C00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350"/>
              </a:spcBef>
              <a:spcAft>
                <a:spcPts val="350"/>
              </a:spcAft>
              <a:buClr>
                <a:srgbClr val="FFC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3200" dirty="0">
                <a:latin typeface="Klavika Regular"/>
                <a:cs typeface="Arial"/>
              </a:rPr>
              <a:t>A toolkit available to new students in Blackboard throughout the fall semester. It is a supplement to all Orientation and transition information.</a:t>
            </a:r>
            <a:endParaRPr lang="en-US" dirty="0">
              <a:cs typeface="Arial"/>
            </a:endParaRPr>
          </a:p>
          <a:p>
            <a:pPr indent="0">
              <a:buNone/>
            </a:pPr>
            <a:r>
              <a:rPr lang="en-US" sz="3200" dirty="0">
                <a:latin typeface="Klavika Regular"/>
                <a:cs typeface="Arial"/>
              </a:rPr>
              <a:t>There is NO enrollment and NO FEE for this course.</a:t>
            </a:r>
            <a:endParaRPr lang="en-US" dirty="0">
              <a:latin typeface="Klavika Regular"/>
              <a:cs typeface="Arial"/>
            </a:endParaRPr>
          </a:p>
          <a:p>
            <a:pPr indent="0">
              <a:buNone/>
            </a:pPr>
            <a:r>
              <a:rPr lang="en-US" sz="3200" dirty="0">
                <a:latin typeface="Klavika Regular" panose="020B0506040000020004"/>
                <a:cs typeface="Arial"/>
              </a:rPr>
              <a:t>Access to the course will be given to the course beginning in August.</a:t>
            </a:r>
          </a:p>
        </p:txBody>
      </p:sp>
    </p:spTree>
    <p:extLst>
      <p:ext uri="{BB962C8B-B14F-4D97-AF65-F5344CB8AC3E}">
        <p14:creationId xmlns:p14="http://schemas.microsoft.com/office/powerpoint/2010/main" val="3774439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49047" y="30480"/>
            <a:ext cx="8499475" cy="846456"/>
          </a:xfrm>
        </p:spPr>
        <p:txBody>
          <a:bodyPr/>
          <a:lstStyle/>
          <a:p>
            <a:r>
              <a:rPr lang="en-US" sz="3000" dirty="0"/>
              <a:t>Student Success: Other Functional Areas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1DDFD8-6597-495C-9CB9-B004B694D8E8}"/>
              </a:ext>
            </a:extLst>
          </p:cNvPr>
          <p:cNvSpPr/>
          <p:nvPr/>
        </p:nvSpPr>
        <p:spPr>
          <a:xfrm>
            <a:off x="533400" y="1524000"/>
            <a:ext cx="11125200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latin typeface="Klavika Regular"/>
                <a:cs typeface="Arial"/>
              </a:rPr>
              <a:t>Shocker Learning Center </a:t>
            </a:r>
            <a:r>
              <a:rPr lang="en-US" sz="3200" dirty="0">
                <a:latin typeface="Klavika Regular"/>
                <a:cs typeface="Arial"/>
              </a:rPr>
              <a:t>(</a:t>
            </a:r>
            <a:r>
              <a:rPr lang="en-US" sz="3200" dirty="0">
                <a:latin typeface="Klavika Regular"/>
                <a:cs typeface="Arial"/>
                <a:hlinkClick r:id="rId3"/>
              </a:rPr>
              <a:t>www.wichita.edu/slc</a:t>
            </a:r>
            <a:r>
              <a:rPr lang="en-US" sz="3200" dirty="0">
                <a:latin typeface="Klavika Regular"/>
                <a:cs typeface="Arial"/>
              </a:rPr>
              <a:t>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Klavika Regular" panose="020B0506040000020004"/>
              </a:rPr>
              <a:t>Supplemental Instruction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Klavika Regular" panose="020B0506040000020004"/>
              </a:rPr>
              <a:t>Tutoring </a:t>
            </a:r>
          </a:p>
          <a:p>
            <a:endParaRPr lang="en-US" sz="2600" dirty="0">
              <a:latin typeface="Klavika Regular" panose="020B0506040000020004"/>
            </a:endParaRPr>
          </a:p>
          <a:p>
            <a:endParaRPr lang="en-US" sz="2600" dirty="0">
              <a:latin typeface="Klavika Bold" panose="020B08060400000200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latin typeface="Klavika Regular"/>
                <a:cs typeface="Arial"/>
              </a:rPr>
              <a:t>Success Coaches </a:t>
            </a:r>
            <a:r>
              <a:rPr lang="en-US" sz="3200" dirty="0">
                <a:latin typeface="Klavika Regular"/>
                <a:cs typeface="Arial"/>
              </a:rPr>
              <a:t>(</a:t>
            </a:r>
            <a:r>
              <a:rPr lang="en-US" sz="3200" dirty="0">
                <a:latin typeface="Klavika Regular"/>
                <a:cs typeface="Arial"/>
                <a:hlinkClick r:id="rId4"/>
              </a:rPr>
              <a:t>www.wichita.edu/successcoach</a:t>
            </a:r>
            <a:r>
              <a:rPr lang="en-US" sz="3200" dirty="0">
                <a:latin typeface="Klavika Regular"/>
                <a:cs typeface="Arial"/>
              </a:rPr>
              <a:t>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Klavika Regular" panose="020B0506040000020004"/>
              </a:rPr>
              <a:t>Professional, individual coaching and support for time/priority management, study skills, motivation and accountability, Success Plans,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14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95400" y="54392"/>
            <a:ext cx="8499475" cy="846137"/>
          </a:xfrm>
        </p:spPr>
        <p:txBody>
          <a:bodyPr/>
          <a:lstStyle/>
          <a:p>
            <a:r>
              <a:rPr lang="en-US" dirty="0"/>
              <a:t>Questions/Discussion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8033" y="2514600"/>
            <a:ext cx="5074210" cy="261610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latin typeface="Klavika Regular"/>
                <a:cs typeface="Arial"/>
              </a:rPr>
              <a:t>Kim Sandlin</a:t>
            </a:r>
          </a:p>
          <a:p>
            <a:pPr algn="ctr"/>
            <a:r>
              <a:rPr lang="en-US" sz="2400" dirty="0">
                <a:latin typeface="Klavika Regular" panose="020B0506040000020004" pitchFamily="34" charset="0"/>
              </a:rPr>
              <a:t>Director of Student Success</a:t>
            </a:r>
          </a:p>
          <a:p>
            <a:pPr algn="ctr"/>
            <a:r>
              <a:rPr lang="en-US" sz="2400" dirty="0">
                <a:latin typeface="Klavika Regular" panose="020B0506040000020004" pitchFamily="34" charset="0"/>
              </a:rPr>
              <a:t>(316) 978-3209</a:t>
            </a:r>
          </a:p>
          <a:p>
            <a:pPr algn="ctr"/>
            <a:r>
              <a:rPr lang="en-US" sz="2400" dirty="0">
                <a:latin typeface="Klavika Regular" panose="020B0506040000020004" pitchFamily="34" charset="0"/>
                <a:hlinkClick r:id="rId3"/>
              </a:rPr>
              <a:t>kim.sandlin@wichita.edu</a:t>
            </a:r>
            <a:r>
              <a:rPr lang="en-US" sz="2400" dirty="0">
                <a:latin typeface="Klavika Regular" panose="020B0506040000020004" pitchFamily="34" charset="0"/>
              </a:rPr>
              <a:t> </a:t>
            </a:r>
          </a:p>
          <a:p>
            <a:pPr algn="ctr"/>
            <a:endParaRPr lang="en-US" sz="2400" dirty="0">
              <a:latin typeface="Klavika Regular" panose="020B0506040000020004" pitchFamily="34" charset="0"/>
            </a:endParaRPr>
          </a:p>
          <a:p>
            <a:pPr algn="ctr"/>
            <a:r>
              <a:rPr lang="en-US" sz="3600" dirty="0">
                <a:latin typeface="Klavika Regular" panose="020B0506040000020004" pitchFamily="34" charset="0"/>
                <a:hlinkClick r:id="rId4"/>
              </a:rPr>
              <a:t>www.wichita.edu/success</a:t>
            </a:r>
            <a:r>
              <a:rPr lang="en-US" sz="2400" dirty="0">
                <a:latin typeface="Klavika Regular" panose="020B05060400000200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953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and person looking at a computer screen&#10;&#10;Description automatically generated">
            <a:extLst>
              <a:ext uri="{FF2B5EF4-FFF2-40B4-BE49-F238E27FC236}">
                <a16:creationId xmlns:a16="http://schemas.microsoft.com/office/drawing/2014/main" id="{BB634B46-D327-9656-B599-CD91EA486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757883" y="10"/>
            <a:ext cx="9669642" cy="6857990"/>
          </a:xfrm>
          <a:prstGeom prst="rect">
            <a:avLst/>
          </a:prstGeom>
        </p:spPr>
      </p:pic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latin typeface="+mj-lt"/>
              </a:rPr>
              <a:t>First-Year Advising Benefits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cs typeface="+mn-cs"/>
              </a:rPr>
              <a:t>Provide all-in-one advising experience including: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cs typeface="+mn-cs"/>
              </a:rPr>
              <a:t>Collaborate with students on their </a:t>
            </a:r>
            <a:r>
              <a:rPr lang="en-US" sz="1700">
                <a:latin typeface="+mn-lt"/>
                <a:cs typeface="+mn-cs"/>
              </a:rPr>
              <a:t>initial schedule</a:t>
            </a:r>
            <a:endParaRPr lang="en-US" sz="1700" dirty="0">
              <a:latin typeface="+mn-lt"/>
              <a:ea typeface="Calibri"/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cs typeface="+mn-cs"/>
              </a:rPr>
              <a:t>Initial set up of Student Education Plans</a:t>
            </a:r>
            <a:endParaRPr lang="en-US" sz="1700">
              <a:latin typeface="+mn-lt"/>
              <a:ea typeface="Calibri"/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cs typeface="+mn-cs"/>
              </a:rPr>
              <a:t>Reviewing and accepting financial aid</a:t>
            </a:r>
            <a:endParaRPr lang="en-US" sz="1700" dirty="0">
              <a:latin typeface="+mn-lt"/>
              <a:ea typeface="Calibri"/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cs typeface="+mn-cs"/>
              </a:rPr>
              <a:t>Understanding their student bill</a:t>
            </a:r>
            <a:endParaRPr lang="en-US" sz="1700">
              <a:latin typeface="+mn-lt"/>
              <a:ea typeface="Calibri"/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cs typeface="+mn-cs"/>
              </a:rPr>
              <a:t>Setting up payment plans </a:t>
            </a:r>
            <a:endParaRPr lang="en-US" sz="1700">
              <a:latin typeface="+mn-lt"/>
              <a:ea typeface="Calibri"/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cs typeface="+mn-cs"/>
              </a:rPr>
              <a:t>Discussing student success programs and academic support</a:t>
            </a:r>
            <a:endParaRPr lang="en-US" sz="1700" dirty="0"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86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>
                <a:latin typeface="+mj-lt"/>
              </a:rPr>
              <a:t>Who is Advised in First-Year Advising?</a:t>
            </a:r>
          </a:p>
        </p:txBody>
      </p:sp>
      <p:sp>
        <p:nvSpPr>
          <p:cNvPr id="1434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cs typeface="+mn-cs"/>
              </a:rPr>
              <a:t>Domestic high school seniors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cs typeface="+mn-cs"/>
              </a:rPr>
              <a:t>Students coming directly to WSU from high school (regardless of transfer work from high school)</a:t>
            </a:r>
            <a:endParaRPr lang="en-US" sz="1700" dirty="0">
              <a:latin typeface="+mn-lt"/>
              <a:ea typeface="Calibri"/>
              <a:cs typeface="Calibri"/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cs typeface="+mn-cs"/>
              </a:rPr>
              <a:t>First-Year International Students</a:t>
            </a:r>
            <a:endParaRPr lang="en-US" sz="1700" dirty="0">
              <a:latin typeface="+mn-lt"/>
              <a:ea typeface="Calibri"/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cs typeface="+mn-cs"/>
              </a:rPr>
              <a:t>No prior college credit</a:t>
            </a:r>
            <a:endParaRPr lang="en-US" sz="1700" dirty="0">
              <a:latin typeface="+mn-lt"/>
              <a:ea typeface="Calibri"/>
              <a:cs typeface="Calibri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cs typeface="+mn-cs"/>
              </a:rPr>
              <a:t>Stop out/gap year students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cs typeface="+mn-cs"/>
              </a:rPr>
              <a:t>Students who have graduated in the last two years and have no college credit</a:t>
            </a:r>
            <a:endParaRPr lang="en-US" sz="1700" dirty="0">
              <a:latin typeface="+mn-lt"/>
              <a:ea typeface="Calibri"/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latin typeface="+mn-lt"/>
              <a:cs typeface="+mn-cs"/>
            </a:endParaRPr>
          </a:p>
        </p:txBody>
      </p:sp>
      <p:pic>
        <p:nvPicPr>
          <p:cNvPr id="4" name="Picture 3" descr="A person talking to a person in an office&#10;&#10;Description automatically generated">
            <a:extLst>
              <a:ext uri="{FF2B5EF4-FFF2-40B4-BE49-F238E27FC236}">
                <a16:creationId xmlns:a16="http://schemas.microsoft.com/office/drawing/2014/main" id="{5FF02F40-F8BC-C112-0438-7A17A87153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515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1" name="Rectangle 1537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33515" y="715379"/>
            <a:ext cx="10176151" cy="1097519"/>
          </a:xfrm>
        </p:spPr>
        <p:txBody>
          <a:bodyPr anchor="ctr">
            <a:normAutofit/>
          </a:bodyPr>
          <a:lstStyle/>
          <a:p>
            <a:r>
              <a:rPr lang="en-US" sz="4000"/>
              <a:t>First-Year Advisors</a:t>
            </a:r>
          </a:p>
        </p:txBody>
      </p:sp>
      <p:sp>
        <p:nvSpPr>
          <p:cNvPr id="15373" name="Rectangle 15372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5" name="Rectangle 15374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6" name="Picture 10" descr="wsu_horizontal_colo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583" y="5603070"/>
            <a:ext cx="1870252" cy="4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03BF92-0B8B-E4BD-6410-991BF410C7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50572"/>
              </p:ext>
            </p:extLst>
          </p:nvPr>
        </p:nvGraphicFramePr>
        <p:xfrm>
          <a:off x="457200" y="1724979"/>
          <a:ext cx="11184098" cy="368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2049">
                  <a:extLst>
                    <a:ext uri="{9D8B030D-6E8A-4147-A177-3AD203B41FA5}">
                      <a16:colId xmlns:a16="http://schemas.microsoft.com/office/drawing/2014/main" val="2944072898"/>
                    </a:ext>
                  </a:extLst>
                </a:gridCol>
                <a:gridCol w="5592049">
                  <a:extLst>
                    <a:ext uri="{9D8B030D-6E8A-4147-A177-3AD203B41FA5}">
                      <a16:colId xmlns:a16="http://schemas.microsoft.com/office/drawing/2014/main" val="999821211"/>
                    </a:ext>
                  </a:extLst>
                </a:gridCol>
              </a:tblGrid>
              <a:tr h="409865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606578"/>
                  </a:ext>
                </a:extLst>
              </a:tr>
              <a:tr h="409865">
                <a:tc>
                  <a:txBody>
                    <a:bodyPr/>
                    <a:lstStyle/>
                    <a:p>
                      <a:r>
                        <a:rPr lang="en-US" dirty="0"/>
                        <a:t>Kelsey Abendroth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Applied Studies (Education)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764665"/>
                  </a:ext>
                </a:extLst>
              </a:tr>
              <a:tr h="409865">
                <a:tc>
                  <a:txBody>
                    <a:bodyPr/>
                    <a:lstStyle/>
                    <a:p>
                      <a:r>
                        <a:rPr lang="en-US" dirty="0"/>
                        <a:t>Michelle Ternes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544286"/>
                  </a:ext>
                </a:extLst>
              </a:tr>
              <a:tr h="409865">
                <a:tc>
                  <a:txBody>
                    <a:bodyPr/>
                    <a:lstStyle/>
                    <a:p>
                      <a:r>
                        <a:rPr lang="en-US" dirty="0"/>
                        <a:t>Vacant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Engineering – Last name A-L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432638"/>
                  </a:ext>
                </a:extLst>
              </a:tr>
              <a:tr h="409865">
                <a:tc>
                  <a:txBody>
                    <a:bodyPr/>
                    <a:lstStyle/>
                    <a:p>
                      <a:r>
                        <a:rPr lang="en-US" dirty="0"/>
                        <a:t>Monica Bergkamp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Engineering – Last name M-Z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308670"/>
                  </a:ext>
                </a:extLst>
              </a:tr>
              <a:tr h="409865">
                <a:tc>
                  <a:txBody>
                    <a:bodyPr/>
                    <a:lstStyle/>
                    <a:p>
                      <a:r>
                        <a:rPr lang="en-US" dirty="0"/>
                        <a:t>Brittany Ulmer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Fine 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989393"/>
                  </a:ext>
                </a:extLst>
              </a:tr>
              <a:tr h="409865">
                <a:tc>
                  <a:txBody>
                    <a:bodyPr/>
                    <a:lstStyle/>
                    <a:p>
                      <a:r>
                        <a:rPr lang="en-US" dirty="0"/>
                        <a:t>Hannah Vanorsby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 Professions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27639"/>
                  </a:ext>
                </a:extLst>
              </a:tr>
              <a:tr h="409865">
                <a:tc>
                  <a:txBody>
                    <a:bodyPr/>
                    <a:lstStyle/>
                    <a:p>
                      <a:r>
                        <a:rPr lang="en-US" dirty="0"/>
                        <a:t>Elia Ortega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Liberal Arts and Science – Last name A-L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25791"/>
                  </a:ext>
                </a:extLst>
              </a:tr>
              <a:tr h="409865">
                <a:tc>
                  <a:txBody>
                    <a:bodyPr/>
                    <a:lstStyle/>
                    <a:p>
                      <a:r>
                        <a:rPr lang="en-US" dirty="0"/>
                        <a:t>Kindra Brooks-</a:t>
                      </a:r>
                      <a:r>
                        <a:rPr lang="en-US" dirty="0" err="1"/>
                        <a:t>Cobbins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Liberal Arts and Science – Last name M-Z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90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4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95400" y="46806"/>
            <a:ext cx="8499475" cy="846137"/>
          </a:xfrm>
        </p:spPr>
        <p:txBody>
          <a:bodyPr/>
          <a:lstStyle/>
          <a:p>
            <a:r>
              <a:rPr lang="en-US" dirty="0"/>
              <a:t>First-Year Advising Process</a:t>
            </a:r>
          </a:p>
        </p:txBody>
      </p:sp>
      <p:pic>
        <p:nvPicPr>
          <p:cNvPr id="15366" name="Picture 10" descr="wsu_horizontal_colo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126164"/>
            <a:ext cx="2291149" cy="5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440448" y="2219111"/>
            <a:ext cx="1948075" cy="109493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400" dirty="0">
              <a:latin typeface="Klavika Regular"/>
              <a:cs typeface="Arial"/>
            </a:endParaRPr>
          </a:p>
          <a:p>
            <a:pPr algn="ctr"/>
            <a:r>
              <a:rPr lang="en-US" sz="1400" dirty="0">
                <a:latin typeface="Klavika Regular"/>
                <a:cs typeface="Arial"/>
              </a:rPr>
              <a:t>RSVP  for Orientation and complete Enrollment Questionnaire</a:t>
            </a:r>
            <a:endParaRPr lang="en-US">
              <a:latin typeface="Klavika Regular"/>
              <a:cs typeface="Arial"/>
            </a:endParaRPr>
          </a:p>
          <a:p>
            <a:pPr algn="ctr"/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82359" y="1369368"/>
            <a:ext cx="5822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lavika Bold" panose="020B0806040000020004" pitchFamily="34" charset="0"/>
              </a:rPr>
              <a:t>Fall Enrollment Process Begins March 1, 2024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52AF6F2C-68CC-45FE-8FA0-6FD661D0358E}"/>
              </a:ext>
            </a:extLst>
          </p:cNvPr>
          <p:cNvSpPr/>
          <p:nvPr/>
        </p:nvSpPr>
        <p:spPr>
          <a:xfrm>
            <a:off x="2787912" y="2216461"/>
            <a:ext cx="1936488" cy="110255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Klavika Regular" panose="020B0506040000020004" pitchFamily="34" charset="0"/>
                <a:cs typeface="Arial" panose="020B0604020202020204" pitchFamily="34" charset="0"/>
              </a:rPr>
              <a:t>Provide needed transcripts or test scores, etc. onestop@wichita.edu</a:t>
            </a:r>
            <a:endParaRPr lang="en-US" sz="1600" dirty="0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9A5D3EFF-D86E-4D5C-98C7-021435BEC167}"/>
              </a:ext>
            </a:extLst>
          </p:cNvPr>
          <p:cNvSpPr/>
          <p:nvPr/>
        </p:nvSpPr>
        <p:spPr>
          <a:xfrm>
            <a:off x="5089656" y="2216462"/>
            <a:ext cx="1856635" cy="110255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Klavika Regular" panose="020B0506040000020004" pitchFamily="34" charset="0"/>
                <a:cs typeface="Arial" panose="020B0604020202020204" pitchFamily="34" charset="0"/>
              </a:rPr>
              <a:t>Schedule built and enrolled based on preference, requirements and provided info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E96B0DA9-E2FD-4A76-9F34-174F3A6F7C70}"/>
              </a:ext>
            </a:extLst>
          </p:cNvPr>
          <p:cNvSpPr/>
          <p:nvPr/>
        </p:nvSpPr>
        <p:spPr>
          <a:xfrm>
            <a:off x="7391400" y="2203171"/>
            <a:ext cx="1856635" cy="110255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Klavika Regular" panose="020B0506040000020004" pitchFamily="34" charset="0"/>
                <a:cs typeface="Arial" panose="020B0604020202020204" pitchFamily="34" charset="0"/>
              </a:rPr>
              <a:t>Email sent to student to view schedule</a:t>
            </a:r>
          </a:p>
          <a:p>
            <a:pPr algn="ctr"/>
            <a:endParaRPr lang="en-US" dirty="0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957053BC-93F1-4291-918E-B9083A05ABE2}"/>
              </a:ext>
            </a:extLst>
          </p:cNvPr>
          <p:cNvSpPr/>
          <p:nvPr/>
        </p:nvSpPr>
        <p:spPr>
          <a:xfrm>
            <a:off x="9693144" y="2211491"/>
            <a:ext cx="1856635" cy="110255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Klavika Regular" panose="020B0506040000020004" pitchFamily="34" charset="0"/>
                <a:cs typeface="Arial" panose="020B0604020202020204" pitchFamily="34" charset="0"/>
              </a:rPr>
              <a:t>Log-in and review within 10 days and approve or ask questions</a:t>
            </a:r>
            <a:endParaRPr lang="en-US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1F95BA-7EFF-4EEA-A082-4C0B65F6BDDE}"/>
              </a:ext>
            </a:extLst>
          </p:cNvPr>
          <p:cNvCxnSpPr/>
          <p:nvPr/>
        </p:nvCxnSpPr>
        <p:spPr>
          <a:xfrm>
            <a:off x="2438400" y="2754447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D8D0760-087A-474A-B702-4891722BEA2E}"/>
              </a:ext>
            </a:extLst>
          </p:cNvPr>
          <p:cNvCxnSpPr/>
          <p:nvPr/>
        </p:nvCxnSpPr>
        <p:spPr>
          <a:xfrm>
            <a:off x="7086600" y="2740884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906CF44-A5A0-482A-8767-655DAD0BC01B}"/>
              </a:ext>
            </a:extLst>
          </p:cNvPr>
          <p:cNvCxnSpPr/>
          <p:nvPr/>
        </p:nvCxnSpPr>
        <p:spPr>
          <a:xfrm>
            <a:off x="4724400" y="2740884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3263940-C4DA-4385-9FCC-749E2E50BA3F}"/>
              </a:ext>
            </a:extLst>
          </p:cNvPr>
          <p:cNvCxnSpPr/>
          <p:nvPr/>
        </p:nvCxnSpPr>
        <p:spPr>
          <a:xfrm>
            <a:off x="9372600" y="2740884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0950517-1C6F-4848-9B49-131E281F193D}"/>
              </a:ext>
            </a:extLst>
          </p:cNvPr>
          <p:cNvSpPr txBox="1"/>
          <p:nvPr/>
        </p:nvSpPr>
        <p:spPr>
          <a:xfrm>
            <a:off x="1414485" y="3552277"/>
            <a:ext cx="882027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Klavika Bold" panose="020B0806040000020004" pitchFamily="34" charset="0"/>
              </a:rPr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Klavika Regular" panose="020B0506040000020004" pitchFamily="34" charset="0"/>
              </a:rPr>
              <a:t>If a decision is not made overnight after enrollment </a:t>
            </a:r>
            <a:r>
              <a:rPr lang="en-US" sz="1600" dirty="0">
                <a:latin typeface="Klavika Regular" panose="020B0506040000020004" pitchFamily="34" charset="0"/>
              </a:rPr>
              <a:t>– an email and text will be sent to the student to prompt log-in and decision.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Klavika Regular"/>
                <a:cs typeface="Arial"/>
              </a:rPr>
              <a:t>If a decision is not made within 10-day time period </a:t>
            </a:r>
            <a:r>
              <a:rPr lang="en-US" sz="1600" dirty="0">
                <a:latin typeface="Klavika Regular"/>
                <a:cs typeface="Arial"/>
              </a:rPr>
              <a:t>– courses will be dropped, and the process will need to start over.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Klavika Regular"/>
                <a:cs typeface="Arial"/>
              </a:rPr>
              <a:t>If questions exist regarding your </a:t>
            </a:r>
            <a:r>
              <a:rPr lang="en-US" sz="1600" b="1">
                <a:latin typeface="Klavika Regular"/>
                <a:cs typeface="Arial"/>
              </a:rPr>
              <a:t>student's</a:t>
            </a:r>
            <a:r>
              <a:rPr lang="en-US" sz="1600" b="1" dirty="0">
                <a:latin typeface="Klavika Regular"/>
                <a:cs typeface="Arial"/>
              </a:rPr>
              <a:t> schedule </a:t>
            </a:r>
            <a:r>
              <a:rPr lang="en-US" sz="1600" dirty="0">
                <a:latin typeface="Klavika Regular"/>
                <a:cs typeface="Arial"/>
              </a:rPr>
              <a:t>– advisors will be available to answer questions or make changes as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Klavika Regular" panose="020B0506040000020004" pitchFamily="34" charset="0"/>
              </a:rPr>
              <a:t>Schedule changes can be made after accepting the schedule as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Klavika Regular" panose="020B0506040000020004" pitchFamily="34" charset="0"/>
              </a:rPr>
              <a:t>Please help us by encouraging your students to check their WSU email often!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95400" y="54392"/>
            <a:ext cx="8499475" cy="846137"/>
          </a:xfrm>
        </p:spPr>
        <p:txBody>
          <a:bodyPr/>
          <a:lstStyle/>
          <a:p>
            <a:r>
              <a:rPr lang="en-US" dirty="0"/>
              <a:t>Questions/Discussion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4223" y="1371600"/>
            <a:ext cx="6135648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800" b="1" dirty="0">
              <a:latin typeface="Klavika Regular"/>
              <a:cs typeface="Arial"/>
            </a:endParaRPr>
          </a:p>
          <a:p>
            <a:pPr algn="ctr"/>
            <a:r>
              <a:rPr lang="en-US" sz="2800" b="1" dirty="0">
                <a:latin typeface="Klavika Regular"/>
                <a:cs typeface="Arial"/>
              </a:rPr>
              <a:t>OneStop Student Services</a:t>
            </a:r>
            <a:endParaRPr lang="en-US" dirty="0"/>
          </a:p>
          <a:p>
            <a:pPr algn="ctr"/>
            <a:r>
              <a:rPr lang="en-US" dirty="0">
                <a:latin typeface="Klavika Regular"/>
                <a:cs typeface="Arial"/>
              </a:rPr>
              <a:t>Shocker Success Center, Suite 104</a:t>
            </a:r>
          </a:p>
          <a:p>
            <a:pPr algn="ctr"/>
            <a:r>
              <a:rPr lang="en-US" dirty="0">
                <a:latin typeface="Klavika Regular"/>
                <a:cs typeface="Arial"/>
              </a:rPr>
              <a:t>Monday-Friday: 8:00 a.m. –5:00 p.m.</a:t>
            </a:r>
          </a:p>
          <a:p>
            <a:pPr algn="ctr"/>
            <a:r>
              <a:rPr lang="en-US" dirty="0">
                <a:latin typeface="Klavika Regular"/>
                <a:cs typeface="Arial"/>
              </a:rPr>
              <a:t>(855) 978-1787</a:t>
            </a:r>
            <a:endParaRPr lang="en-US" dirty="0">
              <a:latin typeface="Klavika Regular" panose="020B0506040000020004" pitchFamily="34" charset="0"/>
            </a:endParaRPr>
          </a:p>
          <a:p>
            <a:pPr algn="ctr"/>
            <a:r>
              <a:rPr lang="en-US" dirty="0">
                <a:latin typeface="Klavika Regular" panose="020B0506040000020004" pitchFamily="34" charset="0"/>
              </a:rPr>
              <a:t>onestop@wichita.edu</a:t>
            </a:r>
          </a:p>
          <a:p>
            <a:pPr algn="ctr"/>
            <a:endParaRPr lang="en-US" sz="2000" dirty="0">
              <a:latin typeface="Klavika Regular" panose="020B0506040000020004" pitchFamily="34" charset="0"/>
            </a:endParaRPr>
          </a:p>
          <a:p>
            <a:pPr algn="ctr"/>
            <a:r>
              <a:rPr lang="en-US" dirty="0">
                <a:latin typeface="Klavika Regular" panose="020B0506040000020004" pitchFamily="34" charset="0"/>
              </a:rPr>
              <a:t>Aaron Hamilton</a:t>
            </a:r>
          </a:p>
          <a:p>
            <a:pPr algn="ctr"/>
            <a:r>
              <a:rPr lang="en-US" dirty="0">
                <a:latin typeface="Klavika Regular" panose="020B0506040000020004" pitchFamily="34" charset="0"/>
              </a:rPr>
              <a:t>Director</a:t>
            </a:r>
          </a:p>
          <a:p>
            <a:pPr algn="ctr"/>
            <a:r>
              <a:rPr lang="en-US" dirty="0">
                <a:latin typeface="Klavika Regular" panose="020B0506040000020004" pitchFamily="34" charset="0"/>
              </a:rPr>
              <a:t>(316) 978-7456</a:t>
            </a:r>
          </a:p>
          <a:p>
            <a:pPr algn="ctr"/>
            <a:r>
              <a:rPr lang="en-US" dirty="0">
                <a:latin typeface="Klavika Regular" panose="020B0506040000020004" pitchFamily="34" charset="0"/>
                <a:hlinkClick r:id="rId3"/>
              </a:rPr>
              <a:t>aaron.hamilton@wichita.edu</a:t>
            </a:r>
            <a:endParaRPr lang="en-US" dirty="0">
              <a:latin typeface="Klavika Regular" panose="020B0506040000020004" pitchFamily="34" charset="0"/>
            </a:endParaRPr>
          </a:p>
          <a:p>
            <a:pPr algn="ctr"/>
            <a:endParaRPr lang="en-US" dirty="0">
              <a:latin typeface="Klavika Regular" panose="020B0506040000020004" pitchFamily="34" charset="0"/>
            </a:endParaRPr>
          </a:p>
          <a:p>
            <a:pPr algn="ctr"/>
            <a:r>
              <a:rPr lang="en-US" dirty="0">
                <a:latin typeface="Klavika Regular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23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981200" y="3429000"/>
            <a:ext cx="8534400" cy="76200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Klavika Regular"/>
              </a:rPr>
              <a:t>Shocker Pre-Season Programs</a:t>
            </a:r>
            <a:br>
              <a:rPr lang="en-US" dirty="0">
                <a:latin typeface="Klavika Regular"/>
              </a:rPr>
            </a:br>
            <a:r>
              <a:rPr lang="en-US" sz="2800" b="0" dirty="0">
                <a:latin typeface="Klavika Regular"/>
                <a:cs typeface="Segoe UI"/>
                <a:hlinkClick r:id="rId3"/>
              </a:rPr>
              <a:t>www.wichita.edu/preseason</a:t>
            </a:r>
            <a:endParaRPr lang="en-US" sz="2800" b="0">
              <a:latin typeface="Klavik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7235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95400" y="54392"/>
            <a:ext cx="8499475" cy="846137"/>
          </a:xfrm>
        </p:spPr>
        <p:txBody>
          <a:bodyPr/>
          <a:lstStyle/>
          <a:p>
            <a:r>
              <a:rPr lang="en-US" sz="3100" dirty="0">
                <a:latin typeface="Georgia"/>
              </a:rPr>
              <a:t>What is a Shocker Pre-Season Program?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D9802C-68F3-48A6-9881-FE8329DCB2A0}"/>
              </a:ext>
            </a:extLst>
          </p:cNvPr>
          <p:cNvSpPr/>
          <p:nvPr/>
        </p:nvSpPr>
        <p:spPr>
          <a:xfrm>
            <a:off x="1562100" y="1447800"/>
            <a:ext cx="9067800" cy="31085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latin typeface="Klavika Regular"/>
                <a:cs typeface="Arial"/>
              </a:rPr>
              <a:t>Shocker Pre-Season Programs are a collection of programs that help students warm up and get in the right mindset the week (or two) prior to the beginning of the fall semester.</a:t>
            </a:r>
            <a:endParaRPr lang="en-US" dirty="0"/>
          </a:p>
          <a:p>
            <a:endParaRPr lang="en-US" sz="2800" dirty="0">
              <a:latin typeface="Klavika Regular"/>
            </a:endParaRPr>
          </a:p>
          <a:p>
            <a:pPr marL="457200" indent="-457200">
              <a:buFont typeface="Calibri"/>
              <a:buChar char="-"/>
            </a:pPr>
            <a:r>
              <a:rPr lang="en-US" sz="2800" dirty="0">
                <a:latin typeface="Klavika Regular"/>
                <a:cs typeface="Arial"/>
              </a:rPr>
              <a:t>Make new friends</a:t>
            </a:r>
            <a:endParaRPr lang="en-US" sz="2800" dirty="0">
              <a:latin typeface="Klavika Regular"/>
            </a:endParaRPr>
          </a:p>
          <a:p>
            <a:pPr marL="457200" indent="-457200">
              <a:buFont typeface="Calibri"/>
              <a:buChar char="-"/>
            </a:pPr>
            <a:r>
              <a:rPr lang="en-US" sz="2800" dirty="0">
                <a:latin typeface="Klavika Regular"/>
                <a:cs typeface="Arial"/>
              </a:rPr>
              <a:t>Get to know some instructors</a:t>
            </a:r>
          </a:p>
          <a:p>
            <a:pPr marL="457200" indent="-457200">
              <a:buFont typeface="Calibri"/>
              <a:buChar char="-"/>
            </a:pPr>
            <a:r>
              <a:rPr lang="en-US" sz="2800" dirty="0">
                <a:latin typeface="Klavika Regular"/>
                <a:cs typeface="Arial"/>
              </a:rPr>
              <a:t>Learn your way around campus</a:t>
            </a:r>
          </a:p>
        </p:txBody>
      </p:sp>
    </p:spTree>
    <p:extLst>
      <p:ext uri="{BB962C8B-B14F-4D97-AF65-F5344CB8AC3E}">
        <p14:creationId xmlns:p14="http://schemas.microsoft.com/office/powerpoint/2010/main" val="3981223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FEB71A"/>
      </a:accent1>
      <a:accent2>
        <a:srgbClr val="6E81D6"/>
      </a:accent2>
      <a:accent3>
        <a:srgbClr val="705E5F"/>
      </a:accent3>
      <a:accent4>
        <a:srgbClr val="CC823D"/>
      </a:accent4>
      <a:accent5>
        <a:srgbClr val="72A7C0"/>
      </a:accent5>
      <a:accent6>
        <a:srgbClr val="BECC8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1394</Words>
  <Application>Microsoft Office PowerPoint</Application>
  <PresentationFormat>Widescreen</PresentationFormat>
  <Paragraphs>203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Georgia</vt:lpstr>
      <vt:lpstr>Klavika Bold</vt:lpstr>
      <vt:lpstr>Klavika Regular</vt:lpstr>
      <vt:lpstr>Office Theme</vt:lpstr>
      <vt:lpstr>  The First-Year Experience  FY Advising FY Seminar FY Programs</vt:lpstr>
      <vt:lpstr>OneStop Student Services and First-Year Advising</vt:lpstr>
      <vt:lpstr>First-Year Advising Benefits</vt:lpstr>
      <vt:lpstr>Who is Advised in First-Year Advising?</vt:lpstr>
      <vt:lpstr>First-Year Advisors</vt:lpstr>
      <vt:lpstr>First-Year Advising Process</vt:lpstr>
      <vt:lpstr>Questions/Discussion</vt:lpstr>
      <vt:lpstr>Shocker Pre-Season Programs www.wichita.edu/preseason</vt:lpstr>
      <vt:lpstr>What is a Shocker Pre-Season Program?</vt:lpstr>
      <vt:lpstr>Example Shocker Pre-Season Programs</vt:lpstr>
      <vt:lpstr>First-Year Seminar www.wichita.edu/fys </vt:lpstr>
      <vt:lpstr>What is a First-Year Seminar?</vt:lpstr>
      <vt:lpstr>Example FYS Classes</vt:lpstr>
      <vt:lpstr>First-Year Peer Mentoring Programs</vt:lpstr>
      <vt:lpstr>Why Peer Mentoring?</vt:lpstr>
      <vt:lpstr>Academic College Peer Mentoring Programs</vt:lpstr>
      <vt:lpstr>Questions/Discussion</vt:lpstr>
      <vt:lpstr>Student Success</vt:lpstr>
      <vt:lpstr>Student Success: Functional Areas</vt:lpstr>
      <vt:lpstr>Shocker Transition Experience</vt:lpstr>
      <vt:lpstr>Orientation: What to expect</vt:lpstr>
      <vt:lpstr>SHOCKFEST</vt:lpstr>
      <vt:lpstr>New Shocker Toolkit "Course"</vt:lpstr>
      <vt:lpstr>Student Success: Other Functional Areas</vt:lpstr>
      <vt:lpstr>Questions/Discussion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Presentation Tree</dc:creator>
  <cp:lastModifiedBy>Hall, Quinn</cp:lastModifiedBy>
  <cp:revision>506</cp:revision>
  <cp:lastPrinted>2018-07-17T14:52:05Z</cp:lastPrinted>
  <dcterms:created xsi:type="dcterms:W3CDTF">2009-12-04T23:34:43Z</dcterms:created>
  <dcterms:modified xsi:type="dcterms:W3CDTF">2025-01-31T21:18:54Z</dcterms:modified>
</cp:coreProperties>
</file>