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58" r:id="rId3"/>
    <p:sldId id="271" r:id="rId4"/>
    <p:sldId id="273" r:id="rId5"/>
    <p:sldId id="279" r:id="rId6"/>
    <p:sldId id="278" r:id="rId7"/>
    <p:sldId id="272" r:id="rId8"/>
    <p:sldId id="277" r:id="rId9"/>
    <p:sldId id="276" r:id="rId10"/>
    <p:sldId id="275" r:id="rId11"/>
    <p:sldId id="274" r:id="rId12"/>
    <p:sldId id="286" r:id="rId13"/>
    <p:sldId id="283" r:id="rId14"/>
    <p:sldId id="267" r:id="rId15"/>
    <p:sldId id="262" r:id="rId16"/>
    <p:sldId id="268" r:id="rId17"/>
    <p:sldId id="269" r:id="rId18"/>
    <p:sldId id="263" r:id="rId19"/>
    <p:sldId id="266" r:id="rId20"/>
    <p:sldId id="280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81D6"/>
    <a:srgbClr val="FEB71A"/>
    <a:srgbClr val="72A7C0"/>
    <a:srgbClr val="705E5F"/>
    <a:srgbClr val="CC823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8725" autoAdjust="0"/>
  </p:normalViewPr>
  <p:slideViewPr>
    <p:cSldViewPr showGuides="1">
      <p:cViewPr varScale="1">
        <p:scale>
          <a:sx n="73" d="100"/>
          <a:sy n="73" d="100"/>
        </p:scale>
        <p:origin x="1042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7BB25-EA28-458C-9BEB-E185ECB03206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C60F1-D9D7-452D-8F51-4FED64DC9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8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93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C60F1-D9D7-452D-8F51-4FED64DC932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79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8C662-703F-441C-85F2-850F451E0EE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03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8C662-703F-441C-85F2-850F451E0EE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6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406776"/>
            <a:ext cx="109728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33400"/>
            <a:ext cx="8534400" cy="17526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F0F3-24E1-4FEA-9150-3ED778817A4D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283" y="274639"/>
            <a:ext cx="11333316" cy="84623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83" y="1600201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44BC7-56F9-4E43-ADAF-DDFD7D739370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66FE96-7082-4275-8480-8E137B342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BC88B-1D0C-43DE-B958-659244EAF7DF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8F53CE-C738-412C-BB10-594FF92FA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2192A-E72E-4314-BE6A-1F0A319E599B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29FE80B-D460-4A0B-ABF9-C8BCEBDFD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0A440-C240-4BC4-A0FF-554628E557D7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4EC7972-CB53-45A8-AF6F-23D870EDF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EE9B8-DE13-4F43-8660-ABAF0718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4E0EF-AAAC-E848-92A2-1C2A4C87F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7E2A7-C53A-974E-86D2-E4024DF33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85C5-93E4-894B-B586-8C74FB6862D3}" type="datetimeFigureOut">
              <a:t>1/31/2025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02E15-C1CD-284F-B1B0-99E6F0AB7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59B37-D7E1-BE45-952B-634BC003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47B8-8D0D-7242-900A-85864ED74C49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73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203200" y="6432550"/>
            <a:ext cx="1117600" cy="50165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2073121-80F2-4A27-A972-3FCE9B2C70D8}" type="slidenum">
              <a:rPr lang="en-US"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2968" y="274639"/>
            <a:ext cx="113326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96800" y="63246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34C992-68AD-4F2E-8AAE-90B6BB4DC0D4}" type="datetimeFigureOut">
              <a:rPr lang="en-US"/>
              <a:pPr>
                <a:defRPr/>
              </a:pPr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6" r:id="rId4"/>
    <p:sldLayoutId id="2147483677" r:id="rId5"/>
    <p:sldLayoutId id="2147483678" r:id="rId6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ts val="600"/>
        </a:spcBef>
        <a:spcAft>
          <a:spcPts val="600"/>
        </a:spcAft>
        <a:buClr>
          <a:srgbClr val="FFC000"/>
        </a:buClr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lnSpc>
          <a:spcPct val="90000"/>
        </a:lnSpc>
        <a:spcBef>
          <a:spcPts val="400"/>
        </a:spcBef>
        <a:spcAft>
          <a:spcPts val="400"/>
        </a:spcAft>
        <a:buClr>
          <a:srgbClr val="FFC000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fontAlgn="base">
        <a:lnSpc>
          <a:spcPct val="90000"/>
        </a:lnSpc>
        <a:spcBef>
          <a:spcPts val="350"/>
        </a:spcBef>
        <a:spcAft>
          <a:spcPts val="350"/>
        </a:spcAft>
        <a:buClr>
          <a:srgbClr val="FFC000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wichita.edu/services/studenthealth/HealthInsuranceGeneral.php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chita.edu/services/studenthealth/QuicklinksandForms.php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wichita.edu/uploadhealthdoc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Housing.WSU@wichita.ed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hyperlink" Target="mailto:student.health@wichita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057400" y="3429000"/>
            <a:ext cx="8534400" cy="7620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Housing and Residence Life </a:t>
            </a:r>
            <a:br>
              <a:rPr lang="en-US" dirty="0"/>
            </a:br>
            <a:r>
              <a:rPr lang="en-US" dirty="0"/>
              <a:t>and Student Health Services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34200" y="4478594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Heather Stafford, BSN, RN</a:t>
            </a:r>
          </a:p>
          <a:p>
            <a:pPr algn="ctr"/>
            <a:r>
              <a:rPr lang="en-US" sz="2000" dirty="0"/>
              <a:t>Director</a:t>
            </a:r>
          </a:p>
          <a:p>
            <a:pPr algn="ctr"/>
            <a:r>
              <a:rPr lang="en-US" sz="2000" dirty="0"/>
              <a:t>Student Health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4478594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Katie Austin</a:t>
            </a:r>
          </a:p>
          <a:p>
            <a:pPr algn="ctr"/>
            <a:r>
              <a:rPr lang="en-US" sz="2000" dirty="0"/>
              <a:t>Director</a:t>
            </a:r>
          </a:p>
          <a:p>
            <a:pPr algn="ctr"/>
            <a:r>
              <a:rPr lang="en-US" sz="2000" dirty="0"/>
              <a:t>Housing and Residence Life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667000" y="451340"/>
            <a:ext cx="8499475" cy="617537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What Shockers Do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14445" y="1223169"/>
            <a:ext cx="5181600" cy="32004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Hall Activity Councils</a:t>
            </a:r>
          </a:p>
          <a:p>
            <a:r>
              <a:rPr lang="en-US" dirty="0">
                <a:latin typeface="Arial" charset="0"/>
                <a:cs typeface="Arial" charset="0"/>
              </a:rPr>
              <a:t>Floor programs</a:t>
            </a:r>
          </a:p>
          <a:p>
            <a:r>
              <a:rPr lang="en-US" dirty="0">
                <a:latin typeface="Arial" charset="0"/>
                <a:cs typeface="Arial" charset="0"/>
              </a:rPr>
              <a:t>Living Learning Communities</a:t>
            </a:r>
          </a:p>
          <a:p>
            <a:r>
              <a:rPr lang="en-US" dirty="0">
                <a:latin typeface="Arial" charset="0"/>
                <a:cs typeface="Arial" charset="0"/>
              </a:rPr>
              <a:t>Shocker Athletics</a:t>
            </a:r>
          </a:p>
          <a:p>
            <a:r>
              <a:rPr lang="en-US" dirty="0">
                <a:latin typeface="Arial" charset="0"/>
                <a:cs typeface="Arial" charset="0"/>
              </a:rPr>
              <a:t>Intramurals</a:t>
            </a:r>
          </a:p>
          <a:p>
            <a:r>
              <a:rPr lang="en-US" dirty="0">
                <a:latin typeface="Arial" charset="0"/>
                <a:cs typeface="Arial" charset="0"/>
              </a:rPr>
              <a:t>Student Organizations</a:t>
            </a:r>
          </a:p>
          <a:p>
            <a:pPr marL="0" indent="0"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4512293"/>
            <a:ext cx="5424673" cy="2192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399" y="4465493"/>
            <a:ext cx="4923692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400" y="1223169"/>
            <a:ext cx="4585447" cy="29805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47121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667000" y="381000"/>
            <a:ext cx="8499475" cy="617537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Application Process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448800" cy="4754563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Application for 2025-26 is open!</a:t>
            </a:r>
          </a:p>
          <a:p>
            <a:r>
              <a:rPr lang="en-US" dirty="0">
                <a:latin typeface="Arial" charset="0"/>
                <a:cs typeface="Arial" charset="0"/>
              </a:rPr>
              <a:t>Apply today via your </a:t>
            </a:r>
            <a:r>
              <a:rPr lang="en-US" dirty="0" err="1">
                <a:latin typeface="Arial" charset="0"/>
                <a:cs typeface="Arial" charset="0"/>
              </a:rPr>
              <a:t>myWSU</a:t>
            </a:r>
            <a:r>
              <a:rPr lang="en-US" dirty="0">
                <a:latin typeface="Arial" charset="0"/>
                <a:cs typeface="Arial" charset="0"/>
              </a:rPr>
              <a:t> portal</a:t>
            </a:r>
          </a:p>
          <a:p>
            <a:r>
              <a:rPr lang="en-US" dirty="0">
                <a:latin typeface="Arial" charset="0"/>
                <a:cs typeface="Arial" charset="0"/>
              </a:rPr>
              <a:t>$75 Application fee + $200 prepayment</a:t>
            </a:r>
          </a:p>
          <a:p>
            <a:r>
              <a:rPr lang="en-US" dirty="0">
                <a:latin typeface="Arial" charset="0"/>
                <a:cs typeface="Arial" charset="0"/>
              </a:rPr>
              <a:t>March 1</a:t>
            </a:r>
            <a:r>
              <a:rPr lang="en-US" baseline="30000" dirty="0">
                <a:latin typeface="Arial" charset="0"/>
                <a:cs typeface="Arial" charset="0"/>
              </a:rPr>
              <a:t>st</a:t>
            </a:r>
            <a:r>
              <a:rPr lang="en-US" dirty="0">
                <a:latin typeface="Arial" charset="0"/>
                <a:cs typeface="Arial" charset="0"/>
              </a:rPr>
              <a:t> = </a:t>
            </a:r>
            <a:r>
              <a:rPr lang="en-US" dirty="0" err="1">
                <a:latin typeface="Arial" charset="0"/>
                <a:cs typeface="Arial" charset="0"/>
              </a:rPr>
              <a:t>Earlybird</a:t>
            </a:r>
            <a:r>
              <a:rPr lang="en-US" dirty="0">
                <a:latin typeface="Arial" charset="0"/>
                <a:cs typeface="Arial" charset="0"/>
              </a:rPr>
              <a:t> deadline #2</a:t>
            </a:r>
          </a:p>
          <a:p>
            <a:r>
              <a:rPr lang="en-US" dirty="0">
                <a:latin typeface="Arial" charset="0"/>
                <a:cs typeface="Arial" charset="0"/>
              </a:rPr>
              <a:t>Apply before March 1 to be included in the 2</a:t>
            </a:r>
            <a:r>
              <a:rPr lang="en-US" baseline="30000" dirty="0">
                <a:latin typeface="Arial" charset="0"/>
                <a:cs typeface="Arial" charset="0"/>
              </a:rPr>
              <a:t>nd            </a:t>
            </a:r>
            <a:r>
              <a:rPr lang="en-US" dirty="0">
                <a:latin typeface="Arial" charset="0"/>
                <a:cs typeface="Arial" charset="0"/>
              </a:rPr>
              <a:t> batch of students that will go through room                       selection in April/May.</a:t>
            </a:r>
          </a:p>
          <a:p>
            <a:r>
              <a:rPr lang="en-US" dirty="0">
                <a:latin typeface="Arial" charset="0"/>
                <a:cs typeface="Arial" charset="0"/>
              </a:rPr>
              <a:t>Drop by the Shocker Hall front desk or the Suites front desk any time for a tour!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7200" y="1371600"/>
            <a:ext cx="3813056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76472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3CAA-464A-4D60-855B-5F5E02EE5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Student Wellness Center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725D8D-3D31-45AC-92B7-DBA950BF4B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" y="1447800"/>
            <a:ext cx="12039600" cy="351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02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667000" y="381000"/>
            <a:ext cx="8499475" cy="617537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en-US" sz="4400" dirty="0">
                <a:solidFill>
                  <a:schemeClr val="bg1"/>
                </a:solidFill>
              </a:rPr>
              <a:t> Health Services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850" y="1219200"/>
            <a:ext cx="388728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College Health Specialists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Primary Care Services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Affordable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Convenient location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Acute and chronic healthcare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Accident/Injury visits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Preventative health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Gynecological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Specialists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gynecologist, psychiatric NP, registered dietitian, physical therapy, chiropractor, hormone therapy &amp; sexual health management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946" y="1219200"/>
            <a:ext cx="4521203" cy="6011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On-site laboratory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On-site x-ray &amp; ultrasound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On-site pharmacy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Vaccinations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Tuberculosis screen &amp; testing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Health Education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Patient Navigator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myShockerhealth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Patient Portal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instant messaging &amp; your providers, online appointment scheduling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Vending Machine in Heskett Center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covid tests, medications, bandage supplies, cold/cough treatments</a:t>
            </a:r>
          </a:p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592C0F-84AE-4EA8-9D0A-5D49C80BFD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3489" y="1327260"/>
            <a:ext cx="3688080" cy="514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1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pill&#10;&#10;Description automatically generated">
            <a:extLst>
              <a:ext uri="{FF2B5EF4-FFF2-40B4-BE49-F238E27FC236}">
                <a16:creationId xmlns:a16="http://schemas.microsoft.com/office/drawing/2014/main" id="{206078BF-6164-A39E-E095-4532914497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105400" y="10"/>
            <a:ext cx="7086600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ED1DEF-3367-4BB7-8682-0C2C7E7BF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05398"/>
            <a:ext cx="5186517" cy="8462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100" dirty="0">
                <a:latin typeface="+mj-lt"/>
              </a:rPr>
              <a:t>   </a:t>
            </a:r>
            <a:br>
              <a:rPr lang="en-US" sz="2100" dirty="0">
                <a:latin typeface="+mj-lt"/>
              </a:rPr>
            </a:br>
            <a:r>
              <a:rPr lang="en-US" sz="4900" dirty="0"/>
              <a:t>Medication Services</a:t>
            </a:r>
            <a:br>
              <a:rPr lang="en-US" sz="2100" dirty="0">
                <a:latin typeface="+mj-lt"/>
              </a:rPr>
            </a:br>
            <a:br>
              <a:rPr lang="en-US" sz="2100" dirty="0">
                <a:latin typeface="+mj-lt"/>
              </a:rPr>
            </a:br>
            <a:endParaRPr lang="en-US" sz="2100" dirty="0">
              <a:latin typeface="+mj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127423-146A-48B2-955A-C2271068D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6" y="1941837"/>
            <a:ext cx="5214509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+mn-cs"/>
              </a:rPr>
              <a:t>Prescription medication services are available when a Student Health provider sees the student.</a:t>
            </a:r>
          </a:p>
          <a:p>
            <a:pPr indent="-228600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+mn-cs"/>
              </a:rPr>
              <a:t>No appointment necessary to purchase over-the-counter medications</a:t>
            </a:r>
          </a:p>
          <a:p>
            <a:pPr indent="-228600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+mn-cs"/>
              </a:rPr>
              <a:t>Numerous options for Rx medications are available in our on-site pharmacy. Mental Health medications can be prescribed and purchased at SHS or e-scribed</a:t>
            </a:r>
          </a:p>
          <a:p>
            <a:pPr indent="-228600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+mn-cs"/>
              </a:rPr>
              <a:t>ADHD medications may be prescribed after evaluation by our providers. Formal ADHD testing or documentation of a high school IEP is recommended. </a:t>
            </a:r>
          </a:p>
          <a:p>
            <a:pPr indent="-228600">
              <a:buClrTx/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cs typeface="+mn-cs"/>
            </a:endParaRPr>
          </a:p>
          <a:p>
            <a:pPr marL="0" indent="0">
              <a:buNone/>
            </a:pPr>
            <a:endParaRPr lang="en-US" sz="17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231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6BAC-D7B2-4F74-9B63-07132A084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6516" y="111609"/>
            <a:ext cx="4734757" cy="1700265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4800" dirty="0"/>
              <a:t> </a:t>
            </a:r>
            <a:r>
              <a:rPr lang="en-US" sz="4800" u="sng" dirty="0">
                <a:latin typeface="+mn-lt"/>
              </a:rPr>
              <a:t>myShockerHealth</a:t>
            </a:r>
            <a:br>
              <a:rPr lang="en-US" sz="4400" dirty="0"/>
            </a:br>
            <a:br>
              <a:rPr lang="en-US" sz="1800" dirty="0"/>
            </a:br>
            <a:endParaRPr lang="en-US" sz="1800" dirty="0"/>
          </a:p>
        </p:txBody>
      </p:sp>
      <p:sp>
        <p:nvSpPr>
          <p:cNvPr id="3" name="Subtitle 2" descr="Information on what student health portal can do." title="Shocker health portal">
            <a:extLst>
              <a:ext uri="{FF2B5EF4-FFF2-40B4-BE49-F238E27FC236}">
                <a16:creationId xmlns:a16="http://schemas.microsoft.com/office/drawing/2014/main" id="{54C189FB-F852-4BDB-A132-A97CC09D6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4816" y="1219200"/>
            <a:ext cx="4238155" cy="2747641"/>
          </a:xfrm>
          <a:noFill/>
        </p:spPr>
        <p:txBody>
          <a:bodyPr>
            <a:noAutofit/>
          </a:bodyPr>
          <a:lstStyle/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Schedule appointments online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Sign-up for text message reminders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Receive test results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Exchange secure messages with healthcare providers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Complete surveys and forms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Upload and Review immunization record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Upload medical history paperwork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Pay bills</a:t>
            </a:r>
          </a:p>
        </p:txBody>
      </p:sp>
      <p:pic>
        <p:nvPicPr>
          <p:cNvPr id="5" name="Picture 4" descr="The home page of the student health portal." title="Student health services portal">
            <a:extLst>
              <a:ext uri="{FF2B5EF4-FFF2-40B4-BE49-F238E27FC236}">
                <a16:creationId xmlns:a16="http://schemas.microsoft.com/office/drawing/2014/main" id="{F6E0674C-B136-4308-AF2E-692DE486D6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52400" y="483817"/>
            <a:ext cx="7245002" cy="589036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03455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9566323F-B065-4739-BFCD-D0EF1AE72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968" y="609600"/>
            <a:ext cx="11332633" cy="511176"/>
          </a:xfrm>
        </p:spPr>
        <p:txBody>
          <a:bodyPr>
            <a:noAutofit/>
          </a:bodyPr>
          <a:lstStyle/>
          <a:p>
            <a:pPr algn="ctr"/>
            <a:br>
              <a:rPr lang="en-US" sz="4000" dirty="0">
                <a:latin typeface="+mn-lt"/>
                <a:cs typeface="Arial" panose="020B0604020202020204" pitchFamily="34" charset="0"/>
              </a:rPr>
            </a:br>
            <a:r>
              <a:rPr lang="en-US" sz="4000" dirty="0">
                <a:latin typeface="+mn-lt"/>
                <a:cs typeface="Arial" panose="020B0604020202020204" pitchFamily="34" charset="0"/>
              </a:rPr>
              <a:t>Payment Options and Privacy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62D5C8-7063-2063-08C5-9A454874F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6201" y="1634384"/>
            <a:ext cx="5359400" cy="449178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+mn-lt"/>
              </a:rPr>
              <a:t>Privacy!!!</a:t>
            </a:r>
            <a:endParaRPr lang="en-US" sz="1800" b="1" dirty="0">
              <a:latin typeface="+mn-lt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Student Health Services provides confidential health services and is a HIPAA and FERPA covered entity.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Patients ages 18 and over are considered legal adults.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Information cannot be shared without written consent from the patient.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Emergencies – emergency contact will be notified if sent to ER if patient consents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C940D0-3DD6-400A-931E-964C6B30D4B3}"/>
              </a:ext>
            </a:extLst>
          </p:cNvPr>
          <p:cNvSpPr txBox="1"/>
          <p:nvPr/>
        </p:nvSpPr>
        <p:spPr>
          <a:xfrm>
            <a:off x="76200" y="1634384"/>
            <a:ext cx="5410200" cy="4953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2800" b="1" dirty="0">
                <a:latin typeface="+mn-lt"/>
              </a:rPr>
              <a:t>Payment options include</a:t>
            </a:r>
            <a:r>
              <a:rPr lang="en-US" sz="2800" dirty="0">
                <a:latin typeface="+mn-lt"/>
              </a:rPr>
              <a:t>:</a:t>
            </a:r>
          </a:p>
          <a:p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Credit Card/HSA card in student’s name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Pay through the </a:t>
            </a:r>
            <a:r>
              <a:rPr lang="en-US" sz="2400" dirty="0" err="1">
                <a:latin typeface="+mn-lt"/>
              </a:rPr>
              <a:t>myShockerHealth</a:t>
            </a:r>
            <a:r>
              <a:rPr lang="en-US" sz="2400" dirty="0">
                <a:latin typeface="+mn-lt"/>
              </a:rPr>
              <a:t> patient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Apply charges to </a:t>
            </a:r>
            <a:r>
              <a:rPr lang="en-US" sz="2400" dirty="0" err="1">
                <a:latin typeface="+mn-lt"/>
              </a:rPr>
              <a:t>myWSU</a:t>
            </a:r>
            <a:r>
              <a:rPr lang="en-US" sz="2400" dirty="0">
                <a:latin typeface="+mn-lt"/>
              </a:rPr>
              <a:t> student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Student can choose to make any visit a “self-pay” visit to avoid information on visit being on insurance claims.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Walk-out statements can be given to student to sent to insurance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232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04958-40B0-4630-92A8-B783C8815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968" y="308767"/>
            <a:ext cx="11332633" cy="846137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2200" b="1" kern="1200" dirty="0">
                <a:latin typeface="Georgia" pitchFamily="18" charset="0"/>
                <a:ea typeface="+mj-ea"/>
                <a:cs typeface="+mj-cs"/>
              </a:rPr>
            </a:br>
            <a:r>
              <a:rPr lang="en-US" sz="36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Health Insurance is NOT required to receive services at </a:t>
            </a:r>
            <a:br>
              <a:rPr lang="en-US" sz="3600" b="1" kern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Student Health, but various plans are accepted.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7182B-E43F-4C8F-BADE-F6982CBBEFE4}"/>
              </a:ext>
            </a:extLst>
          </p:cNvPr>
          <p:cNvSpPr txBox="1"/>
          <p:nvPr/>
        </p:nvSpPr>
        <p:spPr bwMode="auto">
          <a:xfrm>
            <a:off x="152400" y="1905000"/>
            <a:ext cx="5943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/>
              <a:t>Insurance Plans Accepted at SHS: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United Healthcare Student Resources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Blue Cross/Blue Shield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Aetna</a:t>
            </a:r>
            <a:endParaRPr lang="en-US" sz="20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/>
              <a:t>Claims will be submitted to all out-of-network plans, coverage is dependent upon your plan.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/>
              <a:t>State Medicaid and Military insurance plans are not accepted by most Kansas universities.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/>
              <a:t>There is a Student Health Insurance plan offered by the Kansas Board of Regents for all state institutions: </a:t>
            </a:r>
            <a:r>
              <a:rPr lang="en-US" dirty="0">
                <a:hlinkClick r:id="rId2"/>
              </a:rPr>
              <a:t>https://www.wichita.edu/services/studenthealth/HealthInsuranceGeneral.php</a:t>
            </a:r>
            <a:r>
              <a:rPr lang="en-US" dirty="0"/>
              <a:t> </a:t>
            </a:r>
          </a:p>
        </p:txBody>
      </p:sp>
      <p:pic>
        <p:nvPicPr>
          <p:cNvPr id="5" name="Picture 4" descr="Two people sitting at a desk with a computer&#10;&#10;Description automatically generated with low confidence">
            <a:extLst>
              <a:ext uri="{FF2B5EF4-FFF2-40B4-BE49-F238E27FC236}">
                <a16:creationId xmlns:a16="http://schemas.microsoft.com/office/drawing/2014/main" id="{DB91572C-6627-4E78-ADEB-EF0EEA770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7600" y="1600201"/>
            <a:ext cx="53848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7031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6FEE9-2DEC-4C58-BE31-46FE6D9A0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1701"/>
            <a:ext cx="9476707" cy="751298"/>
          </a:xfrm>
        </p:spPr>
        <p:txBody>
          <a:bodyPr>
            <a:normAutofit/>
          </a:bodyPr>
          <a:lstStyle/>
          <a:p>
            <a:pPr algn="ctr"/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Tuberculosis Screening Requirement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F29238F-8A22-40B5-AAC2-6740DA106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2133600"/>
            <a:ext cx="4989562" cy="4244099"/>
          </a:xfrm>
        </p:spPr>
        <p:txBody>
          <a:bodyPr>
            <a:normAutofit/>
          </a:bodyPr>
          <a:lstStyle/>
          <a:p>
            <a:pPr marL="461772" indent="-342900"/>
            <a:r>
              <a:rPr lang="en-US" dirty="0"/>
              <a:t>All </a:t>
            </a:r>
            <a:r>
              <a:rPr lang="en-US" u="sng" dirty="0"/>
              <a:t>newly enrolled </a:t>
            </a:r>
            <a:r>
              <a:rPr lang="en-US" dirty="0"/>
              <a:t>students are required to complete  Tuberculosis screening questionnaire. </a:t>
            </a:r>
            <a:endParaRPr lang="en-US" sz="1100" dirty="0">
              <a:latin typeface="+mj-lt"/>
            </a:endParaRPr>
          </a:p>
          <a:p>
            <a:pPr marL="461772" indent="-342900"/>
            <a:r>
              <a:rPr lang="en-US" dirty="0"/>
              <a:t>Students can access the questionnaire after registering for orientation</a:t>
            </a:r>
            <a:r>
              <a:rPr lang="en-US" sz="2600" dirty="0"/>
              <a:t>. </a:t>
            </a:r>
          </a:p>
          <a:p>
            <a:pPr marL="461772" indent="-342900"/>
            <a:r>
              <a:rPr lang="en-US" sz="2600" dirty="0"/>
              <a:t>Multiple emails will be sent to remind student to complete. </a:t>
            </a:r>
            <a:endParaRPr lang="en-US" sz="2000" b="1" dirty="0">
              <a:latin typeface="+mj-lt"/>
            </a:endParaRPr>
          </a:p>
          <a:p>
            <a:pPr marL="118872" indent="0">
              <a:buNone/>
            </a:pPr>
            <a:endParaRPr lang="en-US" sz="1800" dirty="0">
              <a:latin typeface="Klavika Bold" panose="020B0806040000020004"/>
            </a:endParaRPr>
          </a:p>
          <a:p>
            <a:endParaRPr lang="en-US" sz="1800" dirty="0"/>
          </a:p>
        </p:txBody>
      </p:sp>
      <p:pic>
        <p:nvPicPr>
          <p:cNvPr id="4" name="Picture 3" descr="A group of people sitting on couches&#10;&#10;Description automatically generated with medium confidence">
            <a:extLst>
              <a:ext uri="{FF2B5EF4-FFF2-40B4-BE49-F238E27FC236}">
                <a16:creationId xmlns:a16="http://schemas.microsoft.com/office/drawing/2014/main" id="{DFC2C287-1994-42A8-AD98-0B5666F8E2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75" y="2133600"/>
            <a:ext cx="55626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24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udents walking around outside Shocker Hall." title="Shocker Hall">
            <a:extLst>
              <a:ext uri="{FF2B5EF4-FFF2-40B4-BE49-F238E27FC236}">
                <a16:creationId xmlns:a16="http://schemas.microsoft.com/office/drawing/2014/main" id="{9ADCE062-A644-4523-9E84-76F28201D9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1779638"/>
            <a:ext cx="4963886" cy="5078361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0232813-C738-4A13-8D41-EA5B87058B64}"/>
              </a:ext>
            </a:extLst>
          </p:cNvPr>
          <p:cNvSpPr/>
          <p:nvPr/>
        </p:nvSpPr>
        <p:spPr>
          <a:xfrm>
            <a:off x="6490447" y="562137"/>
            <a:ext cx="6096000" cy="4025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u="sng" dirty="0">
                <a:latin typeface="Klavika Bold" panose="020B0806040000020004"/>
              </a:rPr>
              <a:t> </a:t>
            </a:r>
            <a:endParaRPr lang="en-US" dirty="0"/>
          </a:p>
        </p:txBody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05A1DFD6-9E56-4EAF-A1FF-6D613ED5880A}"/>
              </a:ext>
            </a:extLst>
          </p:cNvPr>
          <p:cNvSpPr txBox="1">
            <a:spLocks/>
          </p:cNvSpPr>
          <p:nvPr/>
        </p:nvSpPr>
        <p:spPr bwMode="auto">
          <a:xfrm>
            <a:off x="0" y="1710997"/>
            <a:ext cx="7010400" cy="458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org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org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org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org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org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  <a:cs typeface="Arial" panose="020B0604020202020204" pitchFamily="34" charset="0"/>
              </a:rPr>
              <a:t>WSU Housing Residents living on-campus are required to submit proof of a current meningitis vaccine or a waiver.</a:t>
            </a:r>
          </a:p>
          <a:p>
            <a:endParaRPr lang="en-US" sz="2400" b="0" dirty="0"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  <a:cs typeface="Arial" panose="020B0604020202020204" pitchFamily="34" charset="0"/>
              </a:rPr>
              <a:t>Acceptable Vaccines: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  <a:cs typeface="Arial" panose="020B0604020202020204" pitchFamily="34" charset="0"/>
              </a:rPr>
              <a:t>Meningococcal Type ACYW: Menveo, </a:t>
            </a:r>
            <a:r>
              <a:rPr lang="en-US" sz="2000" b="0" dirty="0" err="1">
                <a:latin typeface="+mn-lt"/>
                <a:cs typeface="Arial" panose="020B0604020202020204" pitchFamily="34" charset="0"/>
              </a:rPr>
              <a:t>Menactra</a:t>
            </a:r>
            <a:r>
              <a:rPr lang="en-US" sz="2000" b="0" dirty="0">
                <a:latin typeface="+mn-lt"/>
                <a:cs typeface="Arial" panose="020B0604020202020204" pitchFamily="34" charset="0"/>
              </a:rPr>
              <a:t>, </a:t>
            </a:r>
            <a:r>
              <a:rPr lang="en-US" sz="2000" b="0" dirty="0" err="1">
                <a:latin typeface="+mn-lt"/>
                <a:cs typeface="Arial" panose="020B0604020202020204" pitchFamily="34" charset="0"/>
              </a:rPr>
              <a:t>Penbraya</a:t>
            </a:r>
            <a:endParaRPr lang="en-US" sz="2000" b="0" dirty="0"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Administered date </a:t>
            </a:r>
            <a:r>
              <a:rPr lang="en-US" sz="2000" i="1" u="sng" dirty="0">
                <a:latin typeface="+mn-lt"/>
                <a:cs typeface="Arial" panose="020B0604020202020204" pitchFamily="34" charset="0"/>
              </a:rPr>
              <a:t>AFTER the age of 16.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  <a:cs typeface="Arial" panose="020B0604020202020204" pitchFamily="34" charset="0"/>
              </a:rPr>
              <a:t>Meningitis B only does is not accepted.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  <a:cs typeface="Arial" panose="020B0604020202020204" pitchFamily="34" charset="0"/>
              </a:rPr>
              <a:t>Waiver can be found: </a:t>
            </a:r>
            <a:r>
              <a:rPr lang="en-US" sz="2000" b="0" dirty="0">
                <a:latin typeface="+mn-lt"/>
                <a:cs typeface="Arial" panose="020B0604020202020204" pitchFamily="34" charset="0"/>
                <a:hlinkClick r:id="rId3"/>
              </a:rPr>
              <a:t>https://www.wichita.edu/services/studenthealth/QuicklinksandForms.php</a:t>
            </a:r>
            <a:r>
              <a:rPr lang="en-US" sz="2000" b="0" dirty="0">
                <a:latin typeface="+mn-lt"/>
                <a:cs typeface="Arial" panose="020B0604020202020204" pitchFamily="34" charset="0"/>
              </a:rPr>
              <a:t> </a:t>
            </a:r>
          </a:p>
          <a:p>
            <a:r>
              <a:rPr lang="en-US" sz="2000" b="0" dirty="0">
                <a:latin typeface="+mn-lt"/>
                <a:cs typeface="Arial" panose="020B0604020202020204" pitchFamily="34" charset="0"/>
              </a:rPr>
              <a:t>  </a:t>
            </a:r>
            <a:endParaRPr lang="en-US" sz="2400" b="0" dirty="0"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  <a:cs typeface="Arial" panose="020B0604020202020204" pitchFamily="34" charset="0"/>
              </a:rPr>
              <a:t>Instructions for uploading documents to portal: </a:t>
            </a:r>
            <a:r>
              <a:rPr lang="en-US" sz="2400" b="0" dirty="0">
                <a:latin typeface="+mn-lt"/>
                <a:cs typeface="Arial" panose="020B0604020202020204" pitchFamily="34" charset="0"/>
                <a:hlinkClick r:id="rId4"/>
              </a:rPr>
              <a:t>www.wichita.edu/uploadhealthdocs</a:t>
            </a:r>
            <a:r>
              <a:rPr lang="en-US" sz="2400" b="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0" dirty="0">
              <a:latin typeface="+mn-lt"/>
              <a:cs typeface="Arial" panose="020B0604020202020204" pitchFamily="34" charset="0"/>
            </a:endParaRPr>
          </a:p>
          <a:p>
            <a:pPr algn="ctr"/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F91218-4945-464E-BE73-F4B8D43E8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83" y="340341"/>
            <a:ext cx="11332633" cy="84613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Meningitis Vaccine Requirement</a:t>
            </a:r>
          </a:p>
        </p:txBody>
      </p:sp>
    </p:spTree>
    <p:extLst>
      <p:ext uri="{BB962C8B-B14F-4D97-AF65-F5344CB8AC3E}">
        <p14:creationId xmlns:p14="http://schemas.microsoft.com/office/powerpoint/2010/main" val="1350089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8610600" cy="762000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Housing at a Glance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661160" y="1600200"/>
            <a:ext cx="8991600" cy="4525963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1,450 Residents living within 3 Unique Communities</a:t>
            </a:r>
          </a:p>
          <a:p>
            <a:r>
              <a:rPr lang="en-US" dirty="0">
                <a:latin typeface="Arial" charset="0"/>
                <a:cs typeface="Arial" charset="0"/>
              </a:rPr>
              <a:t>33 Student Staff members living on the floors</a:t>
            </a:r>
          </a:p>
          <a:p>
            <a:r>
              <a:rPr lang="en-US" dirty="0">
                <a:latin typeface="Arial" charset="0"/>
                <a:cs typeface="Arial" charset="0"/>
              </a:rPr>
              <a:t>26 Full-Time Staff members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Residence Life, </a:t>
            </a:r>
            <a:r>
              <a:rPr lang="en-US" dirty="0">
                <a:latin typeface="Arial" charset="0"/>
              </a:rPr>
              <a:t>Business Operations, </a:t>
            </a:r>
            <a:r>
              <a:rPr lang="en-US" dirty="0">
                <a:latin typeface="Arial" charset="0"/>
                <a:cs typeface="Arial" charset="0"/>
              </a:rPr>
              <a:t>Facilities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760" y="3733800"/>
            <a:ext cx="100584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667000" y="381000"/>
            <a:ext cx="8499475" cy="617537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123" y="1295400"/>
            <a:ext cx="12192000" cy="337185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+mn-lt"/>
              </a:rPr>
              <a:t>wichita.edu/housing        (316) 978-3693         </a:t>
            </a:r>
            <a:r>
              <a:rPr lang="en-US" sz="3200" dirty="0">
                <a:latin typeface="+mn-lt"/>
                <a:hlinkClick r:id="rId3"/>
              </a:rPr>
              <a:t>Housing.WSU@wichita.edu</a:t>
            </a:r>
            <a:endParaRPr lang="en-US" sz="3200" dirty="0">
              <a:latin typeface="+mn-lt"/>
            </a:endParaRPr>
          </a:p>
          <a:p>
            <a:pPr marL="0" indent="0">
              <a:buNone/>
            </a:pPr>
            <a:r>
              <a:rPr lang="en-US" sz="3200" dirty="0">
                <a:latin typeface="+mn-lt"/>
              </a:rPr>
              <a:t>wichita.edu/</a:t>
            </a:r>
            <a:r>
              <a:rPr lang="en-US" sz="3200" dirty="0" err="1">
                <a:latin typeface="+mn-lt"/>
              </a:rPr>
              <a:t>shs</a:t>
            </a:r>
            <a:r>
              <a:rPr lang="en-US" sz="3200" dirty="0">
                <a:latin typeface="+mn-lt"/>
              </a:rPr>
              <a:t>		     (316) 978-4792       </a:t>
            </a:r>
            <a:r>
              <a:rPr lang="en-US" sz="3200" dirty="0">
                <a:latin typeface="+mn-lt"/>
                <a:hlinkClick r:id="rId4"/>
              </a:rPr>
              <a:t>student.health@wichita.edu</a:t>
            </a:r>
            <a:r>
              <a:rPr lang="en-US" sz="3200" dirty="0">
                <a:latin typeface="+mn-lt"/>
              </a:rPr>
              <a:t> </a:t>
            </a:r>
          </a:p>
          <a:p>
            <a:pPr marL="0" indent="0" algn="ctr">
              <a:buNone/>
            </a:pPr>
            <a:endParaRPr lang="en-US" sz="32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514600"/>
            <a:ext cx="12218127" cy="432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3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8610600" cy="762000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Why </a:t>
            </a:r>
            <a:r>
              <a:rPr lang="en-US" sz="4400" dirty="0">
                <a:solidFill>
                  <a:schemeClr val="bg1"/>
                </a:solidFill>
              </a:rPr>
              <a:t>live</a:t>
            </a:r>
            <a:r>
              <a:rPr lang="en-US" sz="4800" dirty="0">
                <a:solidFill>
                  <a:schemeClr val="bg1"/>
                </a:solidFill>
              </a:rPr>
              <a:t> on?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6858000" cy="4525963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Academic Performance</a:t>
            </a:r>
          </a:p>
          <a:p>
            <a:r>
              <a:rPr lang="en-US" dirty="0">
                <a:latin typeface="Arial" charset="0"/>
                <a:cs typeface="Arial" charset="0"/>
              </a:rPr>
              <a:t>Convenience</a:t>
            </a:r>
          </a:p>
          <a:p>
            <a:r>
              <a:rPr lang="en-US" dirty="0">
                <a:latin typeface="Arial" charset="0"/>
                <a:cs typeface="Arial" charset="0"/>
              </a:rPr>
              <a:t>Time Management</a:t>
            </a:r>
          </a:p>
          <a:p>
            <a:r>
              <a:rPr lang="en-US" dirty="0">
                <a:latin typeface="Arial" charset="0"/>
                <a:cs typeface="Arial" charset="0"/>
              </a:rPr>
              <a:t>Social and Personal </a:t>
            </a:r>
          </a:p>
          <a:p>
            <a:pPr marL="0" indent="0">
              <a:buNone/>
            </a:pPr>
            <a:r>
              <a:rPr lang="en-US" dirty="0">
                <a:latin typeface="Arial" charset="0"/>
                <a:cs typeface="Arial" charset="0"/>
              </a:rPr>
              <a:t>    Development</a:t>
            </a:r>
          </a:p>
          <a:p>
            <a:r>
              <a:rPr lang="en-US" dirty="0">
                <a:latin typeface="Arial" charset="0"/>
                <a:cs typeface="Arial" charset="0"/>
              </a:rPr>
              <a:t>A Diverse Community</a:t>
            </a:r>
          </a:p>
          <a:p>
            <a:r>
              <a:rPr lang="en-US" dirty="0">
                <a:latin typeface="Arial" charset="0"/>
                <a:cs typeface="Arial" charset="0"/>
              </a:rPr>
              <a:t>Safety and Security</a:t>
            </a:r>
          </a:p>
          <a:p>
            <a:r>
              <a:rPr lang="en-US" dirty="0">
                <a:latin typeface="Arial" charset="0"/>
                <a:cs typeface="Arial" charset="0"/>
              </a:rPr>
              <a:t>Support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454331"/>
            <a:ext cx="7086600" cy="472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8911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8499475" cy="617537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Where Shockers Live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410477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FFC000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350"/>
              </a:spcBef>
              <a:spcAft>
                <a:spcPts val="350"/>
              </a:spcAft>
              <a:buClr>
                <a:srgbClr val="FFC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4000" b="1" dirty="0">
                <a:latin typeface="Arial" charset="0"/>
                <a:cs typeface="Arial" charset="0"/>
              </a:rPr>
              <a:t>Shocker Hall</a:t>
            </a:r>
          </a:p>
          <a:p>
            <a:r>
              <a:rPr lang="en-US" dirty="0">
                <a:latin typeface="Arial" charset="0"/>
                <a:cs typeface="Arial" charset="0"/>
              </a:rPr>
              <a:t>First Year Students Only</a:t>
            </a:r>
          </a:p>
          <a:p>
            <a:r>
              <a:rPr lang="en-US" dirty="0">
                <a:latin typeface="Arial" charset="0"/>
                <a:cs typeface="Arial" charset="0"/>
              </a:rPr>
              <a:t>820 bed spaces- each room</a:t>
            </a:r>
          </a:p>
          <a:p>
            <a:pPr marL="0" indent="0">
              <a:buNone/>
            </a:pPr>
            <a:r>
              <a:rPr lang="en-US" dirty="0">
                <a:latin typeface="Arial" charset="0"/>
                <a:cs typeface="Arial" charset="0"/>
              </a:rPr>
              <a:t>    includes a bed, desk, chair, </a:t>
            </a:r>
          </a:p>
          <a:p>
            <a:pPr marL="0" indent="0">
              <a:buNone/>
            </a:pPr>
            <a:r>
              <a:rPr lang="en-US" dirty="0">
                <a:latin typeface="Arial" charset="0"/>
                <a:cs typeface="Arial" charset="0"/>
              </a:rPr>
              <a:t>    and dresser. </a:t>
            </a:r>
          </a:p>
          <a:p>
            <a:r>
              <a:rPr lang="en-US" dirty="0">
                <a:latin typeface="Arial" charset="0"/>
                <a:cs typeface="Arial" charset="0"/>
              </a:rPr>
              <a:t>1 or 2 bathrooms per suite</a:t>
            </a:r>
          </a:p>
          <a:p>
            <a:r>
              <a:rPr lang="en-US" dirty="0">
                <a:latin typeface="Arial" charset="0"/>
                <a:cs typeface="Arial" charset="0"/>
              </a:rPr>
              <a:t>Dining Hall and Coffee Shop</a:t>
            </a:r>
          </a:p>
          <a:p>
            <a:r>
              <a:rPr lang="en-US" dirty="0">
                <a:latin typeface="Arial" charset="0"/>
                <a:cs typeface="Arial" charset="0"/>
              </a:rPr>
              <a:t>Front Desk open 24 hours</a:t>
            </a:r>
          </a:p>
          <a:p>
            <a:r>
              <a:rPr lang="en-US" dirty="0">
                <a:latin typeface="Arial" charset="0"/>
                <a:cs typeface="Arial" charset="0"/>
              </a:rPr>
              <a:t>Living Learning Communities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1563612"/>
            <a:ext cx="6593280" cy="43972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9349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8499475" cy="617537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Shocker Hall room layouts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799" y="1569720"/>
            <a:ext cx="5257801" cy="420624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390650"/>
            <a:ext cx="6629400" cy="49720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5775961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Double 2 Bedroom Suite | 1 Bathroom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91300" y="5775961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 4 Bedroom Suite | 2 Bathrooms</a:t>
            </a:r>
          </a:p>
        </p:txBody>
      </p:sp>
    </p:spTree>
    <p:extLst>
      <p:ext uri="{BB962C8B-B14F-4D97-AF65-F5344CB8AC3E}">
        <p14:creationId xmlns:p14="http://schemas.microsoft.com/office/powerpoint/2010/main" val="426106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705100" y="381000"/>
            <a:ext cx="9220200" cy="617537"/>
          </a:xfrm>
        </p:spPr>
        <p:txBody>
          <a:bodyPr/>
          <a:lstStyle/>
          <a:p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The Suites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1584960"/>
            <a:ext cx="6400800" cy="4525963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Units include kitchenette, laundry, living room with couch, and kitchen table &amp; chairs</a:t>
            </a:r>
          </a:p>
          <a:p>
            <a:r>
              <a:rPr lang="en-US" dirty="0">
                <a:latin typeface="Arial" charset="0"/>
                <a:cs typeface="Arial" charset="0"/>
              </a:rPr>
              <a:t>Majority private bedrooms (limited shared rooms available)</a:t>
            </a:r>
          </a:p>
          <a:p>
            <a:r>
              <a:rPr lang="en-US" dirty="0">
                <a:latin typeface="Arial" charset="0"/>
                <a:cs typeface="Arial" charset="0"/>
              </a:rPr>
              <a:t>Beds are full-size (not twin)</a:t>
            </a:r>
          </a:p>
          <a:p>
            <a:r>
              <a:rPr lang="en-US" dirty="0">
                <a:latin typeface="Arial" charset="0"/>
                <a:cs typeface="Arial" charset="0"/>
              </a:rPr>
              <a:t>Open only to first-year students</a:t>
            </a:r>
          </a:p>
          <a:p>
            <a:r>
              <a:rPr lang="en-US" dirty="0">
                <a:latin typeface="Arial" charset="0"/>
                <a:cs typeface="Arial" charset="0"/>
              </a:rPr>
              <a:t>Located next to The Flats</a:t>
            </a:r>
          </a:p>
          <a:p>
            <a:r>
              <a:rPr lang="en-US" dirty="0">
                <a:latin typeface="Arial" charset="0"/>
                <a:cs typeface="Arial" charset="0"/>
              </a:rPr>
              <a:t>Desk open 24 hours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1447800"/>
            <a:ext cx="4648200" cy="499900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543800" y="5105400"/>
            <a:ext cx="381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24800" y="5257800"/>
            <a:ext cx="4571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39050" y="5029200"/>
            <a:ext cx="1905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60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8499475" cy="617537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Where Shockers live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4800" y="1612078"/>
            <a:ext cx="4953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latin typeface="Arial" charset="0"/>
                <a:cs typeface="Arial" charset="0"/>
              </a:rPr>
              <a:t>The Flats</a:t>
            </a:r>
          </a:p>
          <a:p>
            <a:r>
              <a:rPr lang="en-US" dirty="0">
                <a:latin typeface="Arial" charset="0"/>
                <a:cs typeface="Arial" charset="0"/>
              </a:rPr>
              <a:t>Upperclassmen Only</a:t>
            </a:r>
          </a:p>
          <a:p>
            <a:r>
              <a:rPr lang="en-US" dirty="0">
                <a:latin typeface="Arial" charset="0"/>
                <a:cs typeface="Arial" charset="0"/>
              </a:rPr>
              <a:t>430 beds- Each apartment includes a kitchen, laundry, &amp; a private bathroom in each bedroom</a:t>
            </a:r>
          </a:p>
          <a:p>
            <a:r>
              <a:rPr lang="en-US" dirty="0">
                <a:latin typeface="Arial" charset="0"/>
                <a:cs typeface="Arial" charset="0"/>
              </a:rPr>
              <a:t>Clubhouse recreation area</a:t>
            </a:r>
          </a:p>
          <a:p>
            <a:r>
              <a:rPr lang="en-US" dirty="0">
                <a:latin typeface="Arial" charset="0"/>
                <a:cs typeface="Arial" charset="0"/>
              </a:rPr>
              <a:t>Underground or surface parking available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0368" y="2186485"/>
            <a:ext cx="2971800" cy="39407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200" y="1143000"/>
            <a:ext cx="3581400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61392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9067800" cy="762000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Living Learning Communities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6200" y="1646903"/>
            <a:ext cx="4724400" cy="5181600"/>
          </a:xfrm>
        </p:spPr>
        <p:txBody>
          <a:bodyPr numCol="1"/>
          <a:lstStyle/>
          <a:p>
            <a:r>
              <a:rPr lang="en-US" dirty="0">
                <a:latin typeface="Arial" charset="0"/>
                <a:cs typeface="Arial" charset="0"/>
              </a:rPr>
              <a:t>Business</a:t>
            </a:r>
          </a:p>
          <a:p>
            <a:r>
              <a:rPr lang="en-US" dirty="0"/>
              <a:t>Latine</a:t>
            </a:r>
          </a:p>
          <a:p>
            <a:r>
              <a:rPr lang="en-US" dirty="0">
                <a:latin typeface="Arial" charset="0"/>
                <a:cs typeface="Arial" charset="0"/>
              </a:rPr>
              <a:t>Engineering</a:t>
            </a:r>
          </a:p>
          <a:p>
            <a:r>
              <a:rPr lang="en-US" dirty="0">
                <a:latin typeface="Arial" charset="0"/>
                <a:cs typeface="Arial" charset="0"/>
              </a:rPr>
              <a:t>Fine Arts</a:t>
            </a:r>
          </a:p>
          <a:p>
            <a:r>
              <a:rPr lang="en-US" dirty="0">
                <a:latin typeface="Arial" charset="0"/>
                <a:cs typeface="Arial" charset="0"/>
              </a:rPr>
              <a:t>Health Professions</a:t>
            </a:r>
          </a:p>
          <a:p>
            <a:r>
              <a:rPr lang="en-US" dirty="0">
                <a:latin typeface="Arial" charset="0"/>
                <a:cs typeface="Arial" charset="0"/>
              </a:rPr>
              <a:t>Honors</a:t>
            </a:r>
          </a:p>
          <a:p>
            <a:r>
              <a:rPr lang="en-US" dirty="0">
                <a:latin typeface="Arial" charset="0"/>
                <a:cs typeface="Arial" charset="0"/>
              </a:rPr>
              <a:t>College of Applied Studies</a:t>
            </a:r>
          </a:p>
          <a:p>
            <a:r>
              <a:rPr lang="en-US" dirty="0">
                <a:latin typeface="Arial" charset="0"/>
                <a:cs typeface="Arial" charset="0"/>
              </a:rPr>
              <a:t>Liberal Arts &amp; Sciences</a:t>
            </a:r>
          </a:p>
          <a:p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447800"/>
            <a:ext cx="6324600" cy="4743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22370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8499475" cy="617537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Where Shockers Eat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4525963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All first year students- </a:t>
            </a:r>
          </a:p>
          <a:p>
            <a:pPr lvl="1"/>
            <a:r>
              <a:rPr lang="en-US" dirty="0">
                <a:latin typeface="Arial" charset="0"/>
              </a:rPr>
              <a:t>Unlimited Meal Plan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Plus Dining Dollars</a:t>
            </a:r>
          </a:p>
          <a:p>
            <a:r>
              <a:rPr lang="en-US" dirty="0">
                <a:latin typeface="Arial" charset="0"/>
                <a:cs typeface="Arial" charset="0"/>
              </a:rPr>
              <a:t>Shocker Dining</a:t>
            </a:r>
          </a:p>
          <a:p>
            <a:r>
              <a:rPr lang="en-US" dirty="0" err="1">
                <a:latin typeface="Arial" charset="0"/>
                <a:cs typeface="Arial" charset="0"/>
              </a:rPr>
              <a:t>Groundhouse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Shocker Grill and Lanes</a:t>
            </a:r>
          </a:p>
          <a:p>
            <a:r>
              <a:rPr lang="en-US" dirty="0" err="1">
                <a:latin typeface="Arial" charset="0"/>
                <a:cs typeface="Arial" charset="0"/>
              </a:rPr>
              <a:t>Rhatigan</a:t>
            </a:r>
            <a:r>
              <a:rPr lang="en-US" dirty="0">
                <a:latin typeface="Arial" charset="0"/>
                <a:cs typeface="Arial" charset="0"/>
              </a:rPr>
              <a:t> Student Center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5453" y="1497334"/>
            <a:ext cx="4746171" cy="47732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181" y="4774943"/>
            <a:ext cx="1740745" cy="1703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6042" y="4788597"/>
            <a:ext cx="2057400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7542" y="1371600"/>
            <a:ext cx="2514600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487" y="2683573"/>
            <a:ext cx="1777344" cy="188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08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0070C0"/>
      </a:dk2>
      <a:lt2>
        <a:srgbClr val="EEECE1"/>
      </a:lt2>
      <a:accent1>
        <a:srgbClr val="FEB71A"/>
      </a:accent1>
      <a:accent2>
        <a:srgbClr val="6E81D6"/>
      </a:accent2>
      <a:accent3>
        <a:srgbClr val="705E5F"/>
      </a:accent3>
      <a:accent4>
        <a:srgbClr val="CC823D"/>
      </a:accent4>
      <a:accent5>
        <a:srgbClr val="72A7C0"/>
      </a:accent5>
      <a:accent6>
        <a:srgbClr val="BECC8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13989</TotalTime>
  <Words>938</Words>
  <Application>Microsoft Office PowerPoint</Application>
  <PresentationFormat>Widescreen</PresentationFormat>
  <Paragraphs>162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Georgia</vt:lpstr>
      <vt:lpstr>Klavika Bold</vt:lpstr>
      <vt:lpstr>Wingdings</vt:lpstr>
      <vt:lpstr>Office Theme</vt:lpstr>
      <vt:lpstr>Housing and Residence Life  and Student Health Services</vt:lpstr>
      <vt:lpstr>Housing at a Glance</vt:lpstr>
      <vt:lpstr>Why live on?</vt:lpstr>
      <vt:lpstr>Where Shockers Live</vt:lpstr>
      <vt:lpstr>Shocker Hall room layouts</vt:lpstr>
      <vt:lpstr> The Suites</vt:lpstr>
      <vt:lpstr>Where Shockers live</vt:lpstr>
      <vt:lpstr>Living Learning Communities</vt:lpstr>
      <vt:lpstr>Where Shockers Eat</vt:lpstr>
      <vt:lpstr>What Shockers Do</vt:lpstr>
      <vt:lpstr>Application Process</vt:lpstr>
      <vt:lpstr>Student Wellness Center</vt:lpstr>
      <vt:lpstr>Student Health Services</vt:lpstr>
      <vt:lpstr>    Medication Services  </vt:lpstr>
      <vt:lpstr> myShockerHealth  </vt:lpstr>
      <vt:lpstr> Payment Options and Privacy</vt:lpstr>
      <vt:lpstr> Health Insurance is NOT required to receive services at  Student Health, but various plans are accepted. </vt:lpstr>
      <vt:lpstr>Tuberculosis Screening Requirement</vt:lpstr>
      <vt:lpstr>Meningitis Vaccine Requirement</vt:lpstr>
      <vt:lpstr>QUESTIONS?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Presentation Tree</dc:creator>
  <cp:lastModifiedBy>Hall, Quinn</cp:lastModifiedBy>
  <cp:revision>73</cp:revision>
  <dcterms:created xsi:type="dcterms:W3CDTF">2009-12-04T23:34:43Z</dcterms:created>
  <dcterms:modified xsi:type="dcterms:W3CDTF">2025-01-31T21:22:19Z</dcterms:modified>
</cp:coreProperties>
</file>