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307"/>
    <a:srgbClr val="1F2223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26CCD-5DA9-29F2-4D5D-E5F041DBD9DA}" v="328" dt="2026-01-09T16:42:21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020" autoAdjust="0"/>
  </p:normalViewPr>
  <p:slideViewPr>
    <p:cSldViewPr snapToGrid="0" snapToObjects="1">
      <p:cViewPr varScale="1">
        <p:scale>
          <a:sx n="82" d="100"/>
          <a:sy n="82" d="100"/>
        </p:scale>
        <p:origin x="11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84A6C-E55C-7B48-A54B-4B35884301AC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4DBE8-F425-0C45-B9B0-8A7D76D9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DBE8-F425-0C45-B9B0-8A7D76D981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DBE8-F425-0C45-B9B0-8A7D76D981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3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DBE8-F425-0C45-B9B0-8A7D76D981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9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C6C038-2352-5D4E-8D1C-AD3FA86547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0E03E0-3135-8F43-9F3D-1CEA024F1E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44" y="-7144"/>
            <a:ext cx="12273280" cy="6903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731DB-9EFD-BF45-AA72-2F7B80F6B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173" y="2029984"/>
            <a:ext cx="8064843" cy="2387600"/>
          </a:xfrm>
          <a:prstGeom prst="rect">
            <a:avLst/>
          </a:prstGeom>
        </p:spPr>
        <p:txBody>
          <a:bodyPr anchor="b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7425F-D6C1-4048-A194-B7C5FB31C0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5172" y="4614341"/>
            <a:ext cx="6878595" cy="424732"/>
          </a:xfrm>
        </p:spPr>
        <p:txBody>
          <a:bodyPr/>
          <a:lstStyle>
            <a:lvl1pPr marL="0" indent="0" algn="l">
              <a:buNone/>
              <a:defRPr sz="2400" b="1" i="1">
                <a:solidFill>
                  <a:srgbClr val="FED3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9F3CDB-A3EA-7249-AB85-4BD33D5D32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423" y="668216"/>
            <a:ext cx="3027248" cy="66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5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14A994-59A5-5940-9C81-F192D1C5DD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104" y="-37433"/>
            <a:ext cx="12271248" cy="6902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7856FE-92E9-CB44-A4CF-4902D3BD62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79F124-31BC-1D4D-B977-305FE162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656"/>
            <a:ext cx="7236385" cy="2852737"/>
          </a:xfrm>
          <a:prstGeom prst="rect">
            <a:avLst/>
          </a:prstGeo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2DB79-11FC-954D-8167-5992F13E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4381"/>
            <a:ext cx="10515600" cy="42473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AED7FB-4D0A-544A-BD45-803D8F53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Content - White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D35C36-67D5-9C4C-9FF9-A8E09890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063" y="0"/>
            <a:ext cx="677593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1333F-7192-8946-BDCE-ECFA21DDB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825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ECA4A4-5991-1643-98F2-E3A58DB028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C0B4AA-3D09-C846-84C5-DE75B74B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1D06A-A79E-2447-961E-0A8245B87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4872366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5D55F45-E9C7-8842-B7BF-9F8E778A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3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White Yel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FBE88B-0420-4D48-8AED-D0B136C8E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0871C-4D26-3246-8C92-26C19244D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9B769-2A4A-5A40-A24E-885C9D9013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B0295B-2371-E042-98B4-5A0860DC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E24412-9723-064C-B3C1-ECA1FF2D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FA009E-C952-B444-923F-1C777F41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9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Bla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310748-0609-C44F-9879-A3D48D7E17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0890" y="0"/>
            <a:ext cx="888111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EDAEE2-AF4C-FF42-8B74-7D4BA213D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23E7B-C8EE-D44F-BC51-64A2E16012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C0B4AA-3D09-C846-84C5-DE75B74B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59B8BB-915B-8148-8C84-6ED999BD4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4872366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D35958-C5B6-3542-85E4-FF775A64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3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Blac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0BF1B6-0614-D146-8FA9-4832D1361540}"/>
              </a:ext>
            </a:extLst>
          </p:cNvPr>
          <p:cNvSpPr/>
          <p:nvPr userDrawn="1"/>
        </p:nvSpPr>
        <p:spPr>
          <a:xfrm>
            <a:off x="0" y="0"/>
            <a:ext cx="12192000" cy="6919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3D898-DB08-2345-95F0-0D64A3A38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816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7DD46E-7F83-EF48-AB47-92247CE636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B0295B-2371-E042-98B4-5A0860DC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83F15-FF95-1B48-A07E-8A4B8BC24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4081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EF3BE5-D08C-4443-AC5C-3B1E146B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E6408F-ED0D-9D41-BD0C-9D9CC273E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663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522566-7FB5-2C45-85D5-2AEED9D5F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241738-B5CC-8949-B72A-2C6029CA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CE2F85-C568-AF42-9135-FF487DAA4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CE0065-578C-984D-ACC3-6205C04B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6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1359E0-42EC-C14F-AC64-EBA04A9E3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701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241738-B5CC-8949-B72A-2C6029CA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F6849-98DB-FF49-AFD8-04A6400FE0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FD0A5F-4F6C-6A44-A06E-841A8AA42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7C9B51-7B8F-8742-8ACF-61E62904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2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32E56-D825-8343-A674-05F30A1D3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44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7242C72E-8D77-774D-B003-4281FE07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20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1" r:id="rId3"/>
    <p:sldLayoutId id="2147483654" r:id="rId4"/>
    <p:sldLayoutId id="2147483664" r:id="rId5"/>
    <p:sldLayoutId id="2147483658" r:id="rId6"/>
    <p:sldLayoutId id="2147483662" r:id="rId7"/>
    <p:sldLayoutId id="2147483672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3C07-48D9-8842-8E07-7F07A6EEE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643" y="1717839"/>
            <a:ext cx="9373325" cy="2387600"/>
          </a:xfrm>
        </p:spPr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Housing and Residence Life</a:t>
            </a:r>
            <a:br>
              <a:rPr lang="en-US" dirty="0"/>
            </a:br>
            <a:br>
              <a:rPr lang="en-US" dirty="0"/>
            </a:br>
            <a:r>
              <a:rPr lang="en-US" sz="2800" dirty="0">
                <a:latin typeface="Calibri"/>
                <a:ea typeface="Calibri"/>
                <a:cs typeface="Sabon Next LT"/>
              </a:rPr>
              <a:t>Creating a home where Shockers can live, learn, and grow</a:t>
            </a:r>
            <a:endParaRPr lang="en-US" dirty="0">
              <a:latin typeface="Calibri"/>
              <a:ea typeface="Calibri"/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337042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F1E17-7902-C140-B713-EE108DF9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038" y="1147445"/>
            <a:ext cx="4184850" cy="7483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latin typeface="Calibri"/>
                <a:ea typeface="Calibri"/>
                <a:cs typeface="Calibri"/>
              </a:rPr>
              <a:t>What Shockers Do</a:t>
            </a:r>
          </a:p>
        </p:txBody>
      </p:sp>
      <p:pic>
        <p:nvPicPr>
          <p:cNvPr id="8" name="Picture 7" descr="A person smiling with her hand up&#10;&#10;AI-generated content may be incorrect.">
            <a:extLst>
              <a:ext uri="{FF2B5EF4-FFF2-40B4-BE49-F238E27FC236}">
                <a16:creationId xmlns:a16="http://schemas.microsoft.com/office/drawing/2014/main" id="{509A0B04-DD3F-46E6-9B5A-033F314BA8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45939" y="1516967"/>
            <a:ext cx="2580220" cy="2206339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6" name="Picture 5" descr="A person on a surfboard&#10;&#10;Description automatically generated with medium confidence">
            <a:extLst>
              <a:ext uri="{FF2B5EF4-FFF2-40B4-BE49-F238E27FC236}">
                <a16:creationId xmlns:a16="http://schemas.microsoft.com/office/drawing/2014/main" id="{CBB6D432-B480-EB9B-5BB9-C129C19CC1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"/>
            <a:ext cx="6770047" cy="2456679"/>
          </a:xfrm>
          <a:custGeom>
            <a:avLst/>
            <a:gdLst/>
            <a:ahLst/>
            <a:cxnLst/>
            <a:rect l="l" t="t" r="r" b="b"/>
            <a:pathLst>
              <a:path w="6770067" h="2456679">
                <a:moveTo>
                  <a:pt x="6770067" y="603033"/>
                </a:moveTo>
                <a:lnTo>
                  <a:pt x="6770067" y="617220"/>
                </a:lnTo>
                <a:lnTo>
                  <a:pt x="6768113" y="610127"/>
                </a:lnTo>
                <a:close/>
                <a:moveTo>
                  <a:pt x="0" y="0"/>
                </a:moveTo>
                <a:lnTo>
                  <a:pt x="6588505" y="0"/>
                </a:lnTo>
                <a:lnTo>
                  <a:pt x="6460879" y="219780"/>
                </a:lnTo>
                <a:cubicBezTo>
                  <a:pt x="5374128" y="2091240"/>
                  <a:pt x="5374128" y="2091240"/>
                  <a:pt x="5374128" y="2091240"/>
                </a:cubicBezTo>
                <a:cubicBezTo>
                  <a:pt x="5251862" y="2317464"/>
                  <a:pt x="5007334" y="2456679"/>
                  <a:pt x="4754071" y="2456679"/>
                </a:cubicBezTo>
                <a:cubicBezTo>
                  <a:pt x="710608" y="2456679"/>
                  <a:pt x="710608" y="2456679"/>
                  <a:pt x="710608" y="2456679"/>
                </a:cubicBezTo>
                <a:cubicBezTo>
                  <a:pt x="448613" y="2456679"/>
                  <a:pt x="212817" y="2317464"/>
                  <a:pt x="81819" y="2091240"/>
                </a:cubicBezTo>
                <a:lnTo>
                  <a:pt x="0" y="1949732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6C82DC-B6C4-46BA-BD9C-B23EAB2026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619612"/>
            <a:ext cx="7498453" cy="4238389"/>
          </a:xfrm>
          <a:custGeom>
            <a:avLst/>
            <a:gdLst/>
            <a:ahLst/>
            <a:cxnLst/>
            <a:rect l="l" t="t" r="r" b="b"/>
            <a:pathLst>
              <a:path w="7498473" h="4238389">
                <a:moveTo>
                  <a:pt x="6770067" y="1839459"/>
                </a:moveTo>
                <a:lnTo>
                  <a:pt x="6770067" y="1853646"/>
                </a:lnTo>
                <a:lnTo>
                  <a:pt x="6768113" y="1846552"/>
                </a:lnTo>
                <a:close/>
                <a:moveTo>
                  <a:pt x="710608" y="0"/>
                </a:moveTo>
                <a:cubicBezTo>
                  <a:pt x="710608" y="0"/>
                  <a:pt x="710608" y="0"/>
                  <a:pt x="4754071" y="0"/>
                </a:cubicBezTo>
                <a:cubicBezTo>
                  <a:pt x="5007334" y="0"/>
                  <a:pt x="5251862" y="139215"/>
                  <a:pt x="5374128" y="365439"/>
                </a:cubicBezTo>
                <a:cubicBezTo>
                  <a:pt x="5374128" y="365439"/>
                  <a:pt x="5374128" y="365439"/>
                  <a:pt x="7400224" y="3854515"/>
                </a:cubicBezTo>
                <a:cubicBezTo>
                  <a:pt x="7465723" y="3963277"/>
                  <a:pt x="7498473" y="4087266"/>
                  <a:pt x="7498473" y="4211255"/>
                </a:cubicBezTo>
                <a:lnTo>
                  <a:pt x="7494852" y="4238389"/>
                </a:lnTo>
                <a:lnTo>
                  <a:pt x="0" y="4238389"/>
                </a:lnTo>
                <a:lnTo>
                  <a:pt x="0" y="506947"/>
                </a:lnTo>
                <a:lnTo>
                  <a:pt x="81819" y="365439"/>
                </a:lnTo>
                <a:cubicBezTo>
                  <a:pt x="212817" y="139215"/>
                  <a:pt x="448613" y="0"/>
                  <a:pt x="710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515E-5547-0B43-AFAD-BD16BF8B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6904" y="2119657"/>
            <a:ext cx="3454844" cy="27988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Residence Hall Wide Events</a:t>
            </a:r>
          </a:p>
          <a:p>
            <a:r>
              <a:rPr lang="en-US" sz="2000" dirty="0"/>
              <a:t>Floor Events</a:t>
            </a:r>
          </a:p>
          <a:p>
            <a:r>
              <a:rPr lang="en-US" sz="2000" dirty="0"/>
              <a:t>Living Learning Communities</a:t>
            </a:r>
          </a:p>
          <a:p>
            <a:r>
              <a:rPr lang="en-US" sz="2000" dirty="0"/>
              <a:t>Shocker Athletics</a:t>
            </a:r>
          </a:p>
          <a:p>
            <a:r>
              <a:rPr lang="en-US" sz="2000" dirty="0"/>
              <a:t>Intramural Sports</a:t>
            </a:r>
          </a:p>
          <a:p>
            <a:r>
              <a:rPr lang="en-US" sz="2000" dirty="0"/>
              <a:t>Student Organizations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DA94-C366-F240-B98C-A2A778E9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EF147F3-F4BF-2C46-AC54-645A1178D8F6}" type="slidenum">
              <a:rPr lang="en-US" sz="1200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BA996-B98B-93AD-9769-E0184E239305}"/>
              </a:ext>
            </a:extLst>
          </p:cNvPr>
          <p:cNvCxnSpPr/>
          <p:nvPr/>
        </p:nvCxnSpPr>
        <p:spPr>
          <a:xfrm>
            <a:off x="7931782" y="1883497"/>
            <a:ext cx="3589421" cy="10026"/>
          </a:xfrm>
          <a:prstGeom prst="straightConnector1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4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F1E17-7902-C140-B713-EE108DF9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65" y="1186686"/>
            <a:ext cx="4828313" cy="11383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latin typeface="Calibri"/>
                <a:ea typeface="Calibri"/>
                <a:cs typeface="Sabon Next LT"/>
              </a:rPr>
              <a:t>Application</a:t>
            </a:r>
            <a:r>
              <a:rPr lang="en-US" sz="4000" dirty="0"/>
              <a:t> </a:t>
            </a:r>
            <a:r>
              <a:rPr lang="en-US" sz="4800" dirty="0">
                <a:latin typeface="Calibri"/>
                <a:ea typeface="Calibri"/>
                <a:cs typeface="Calibri"/>
              </a:rPr>
              <a:t>Process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515E-5547-0B43-AFAD-BD16BF8B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sz="1800" dirty="0"/>
              <a:t>Application for 2026-2027 goes live October 1st!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1800" dirty="0"/>
              <a:t>Apply via your </a:t>
            </a:r>
            <a:r>
              <a:rPr lang="en-US" sz="1800" dirty="0" err="1"/>
              <a:t>myWSU</a:t>
            </a:r>
            <a:r>
              <a:rPr lang="en-US" sz="1800" dirty="0"/>
              <a:t> portal</a:t>
            </a:r>
          </a:p>
          <a:p>
            <a:pPr lvl="1"/>
            <a:r>
              <a:rPr lang="en-US" sz="1600" dirty="0"/>
              <a:t>$75 Application fee &amp; $200 prepayment are required to be able to go through room selection </a:t>
            </a:r>
          </a:p>
          <a:p>
            <a:pPr lvl="1"/>
            <a:r>
              <a:rPr lang="en-US" sz="1600" dirty="0"/>
              <a:t>March 1</a:t>
            </a:r>
            <a:r>
              <a:rPr lang="en-US" sz="1600" baseline="30000" dirty="0"/>
              <a:t>st</a:t>
            </a:r>
            <a:r>
              <a:rPr lang="en-US" sz="1600" dirty="0"/>
              <a:t> = Priority Deadline #2 </a:t>
            </a:r>
          </a:p>
          <a:p>
            <a:pPr lvl="1"/>
            <a:r>
              <a:rPr lang="en-US" sz="1600" dirty="0"/>
              <a:t>Apply before March 1</a:t>
            </a:r>
            <a:r>
              <a:rPr lang="en-US" sz="1600" baseline="30000" dirty="0"/>
              <a:t>st</a:t>
            </a:r>
            <a:r>
              <a:rPr lang="en-US" sz="1600" dirty="0"/>
              <a:t> to be in the second pool of students for room selection</a:t>
            </a:r>
          </a:p>
          <a:p>
            <a:r>
              <a:rPr lang="en-US" sz="1800" dirty="0"/>
              <a:t>February 15 – next phase of application opens</a:t>
            </a:r>
          </a:p>
          <a:p>
            <a:pPr lvl="1"/>
            <a:r>
              <a:rPr lang="en-US" sz="1600" dirty="0">
                <a:ea typeface="Calibri"/>
                <a:cs typeface="Calibri"/>
              </a:rPr>
              <a:t>Enter personal information to your profile to be matched with potential roommates</a:t>
            </a:r>
          </a:p>
          <a:p>
            <a:pPr lvl="1"/>
            <a:r>
              <a:rPr lang="en-US" sz="1600" dirty="0">
                <a:ea typeface="Calibri"/>
                <a:cs typeface="Calibri"/>
              </a:rPr>
              <a:t>Start creating roommate groups for room selection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 sz="1600" dirty="0">
                <a:ea typeface="Calibri"/>
                <a:cs typeface="Calibri"/>
              </a:rPr>
              <a:t>Submit Meningitis Vaccine documentation on </a:t>
            </a:r>
            <a:r>
              <a:rPr lang="en-US" sz="1600" dirty="0" err="1">
                <a:ea typeface="Calibri"/>
                <a:cs typeface="Calibri"/>
              </a:rPr>
              <a:t>MyShockerHealth</a:t>
            </a:r>
            <a:endParaRPr lang="en-US" sz="1600" dirty="0">
              <a:ea typeface="Calibri"/>
              <a:cs typeface="Calibri"/>
            </a:endParaRPr>
          </a:p>
          <a:p>
            <a:r>
              <a:rPr lang="en-US" sz="1800" dirty="0"/>
              <a:t>Room Selection begins in April – watch student email for information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1C0EAE01-4053-44C4-80C9-3B1D7C0B4D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DA94-C366-F240-B98C-A2A778E9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EF147F3-F4BF-2C46-AC54-645A1178D8F6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10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BE9E58-9B85-4322-9704-0E3A5C561E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" y="255775"/>
            <a:ext cx="11548872" cy="430346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A5101-8787-FB4D-B93B-FA3E4ADC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QUESTIONS?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E421B0-7E17-4A00-A6F5-8B6AC929F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wichita.edu/housing</a:t>
            </a:r>
          </a:p>
          <a:p>
            <a:pPr marL="0" indent="0">
              <a:buNone/>
            </a:pPr>
            <a:r>
              <a:rPr lang="en-US" sz="2400" b="1" dirty="0"/>
              <a:t>(316) 978-3693</a:t>
            </a:r>
          </a:p>
          <a:p>
            <a:pPr marL="0" indent="0">
              <a:buNone/>
            </a:pPr>
            <a:r>
              <a:rPr lang="en-US" sz="2400" b="1" dirty="0"/>
              <a:t>housing@wichita.edu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6D7D3-53BE-F64F-B5CF-7CCE8227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8664" y="6556248"/>
            <a:ext cx="828184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EF147F3-F4BF-2C46-AC54-645A1178D8F6}" type="slidenum">
              <a:rPr lang="en-US" sz="1200">
                <a:solidFill>
                  <a:schemeClr val="tx1">
                    <a:alpha val="7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 sz="1200">
              <a:solidFill>
                <a:schemeClr val="tx1">
                  <a:alpha val="7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6739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AE8D1-8954-4ECA-8136-C3E503941D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9171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D9755-CE26-E840-8080-44FBA1DC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713" y="1713937"/>
            <a:ext cx="8652938" cy="1347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dirty="0">
                <a:latin typeface="Calibri"/>
                <a:ea typeface="Calibri"/>
                <a:cs typeface="Calibri"/>
              </a:rPr>
              <a:t>Housing at a Glance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8985D-AF0C-EB40-9A5D-027872680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9532" y="3026339"/>
            <a:ext cx="8655200" cy="2268992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Over 1,400 Residents living within 3 Unique Communities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tx1"/>
                </a:solidFill>
              </a:rPr>
              <a:t>40 Student </a:t>
            </a:r>
            <a:r>
              <a:rPr lang="en-US" dirty="0">
                <a:solidFill>
                  <a:schemeClr val="tx1"/>
                </a:solidFill>
              </a:rPr>
              <a:t>Staff members living on the floors throughout the buildings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30 Full-time staff members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Residence Life, Business Operations, Facilities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E02FD-F34A-454C-89C4-E307951A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EF147F3-F4BF-2C46-AC54-645A1178D8F6}" type="slidenum">
              <a:rPr lang="en-US" sz="1200"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sz="120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3371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round a table eating food&#10;&#10;Description automatically generated">
            <a:extLst>
              <a:ext uri="{FF2B5EF4-FFF2-40B4-BE49-F238E27FC236}">
                <a16:creationId xmlns:a16="http://schemas.microsoft.com/office/drawing/2014/main" id="{B611903A-1E1B-4F4B-A386-6B3B1463E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19EA5A2-B49A-80E2-EAE9-26A1BB7945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C96C9-9FC4-D045-B2D8-A2FCD8E4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14" y="704812"/>
            <a:ext cx="5266155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/>
                <a:ea typeface="Calibri"/>
                <a:cs typeface="Calibri"/>
              </a:rPr>
              <a:t>Why Live on Campus?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F9D5-94C7-4944-8577-C45B7EA8D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226" y="1811445"/>
            <a:ext cx="3941499" cy="4154361"/>
          </a:xfrm>
        </p:spPr>
        <p:txBody>
          <a:bodyPr>
            <a:normAutofit/>
          </a:bodyPr>
          <a:lstStyle/>
          <a:p>
            <a:r>
              <a:rPr lang="en-US" sz="2400" dirty="0">
                <a:cs typeface="Arial" charset="0"/>
              </a:rPr>
              <a:t>Academic Performance</a:t>
            </a:r>
          </a:p>
          <a:p>
            <a:r>
              <a:rPr lang="en-US" sz="2400" dirty="0">
                <a:cs typeface="Arial" charset="0"/>
              </a:rPr>
              <a:t>Convenience</a:t>
            </a:r>
          </a:p>
          <a:p>
            <a:r>
              <a:rPr lang="en-US" sz="2400" dirty="0">
                <a:cs typeface="Arial" charset="0"/>
              </a:rPr>
              <a:t>Time Management</a:t>
            </a:r>
          </a:p>
          <a:p>
            <a:r>
              <a:rPr lang="en-US" sz="2400" dirty="0">
                <a:cs typeface="Arial" charset="0"/>
              </a:rPr>
              <a:t>Social and Personal Development</a:t>
            </a:r>
          </a:p>
          <a:p>
            <a:r>
              <a:rPr lang="en-US" sz="2400" dirty="0">
                <a:cs typeface="Arial" charset="0"/>
              </a:rPr>
              <a:t>A Diverse Community</a:t>
            </a:r>
          </a:p>
          <a:p>
            <a:r>
              <a:rPr lang="en-US" sz="2400" dirty="0">
                <a:cs typeface="Arial" charset="0"/>
              </a:rPr>
              <a:t>Safety and Security</a:t>
            </a:r>
          </a:p>
          <a:p>
            <a:r>
              <a:rPr lang="en-US" sz="2400" dirty="0">
                <a:cs typeface="Arial" charset="0"/>
              </a:rPr>
              <a:t>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BB6E2-D1C2-8346-B0FE-64588F4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2140" y="6356350"/>
            <a:ext cx="758952" cy="365125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EF147F3-F4BF-2C46-AC54-645A1178D8F6}" type="slidenum">
              <a:rPr lang="en-US" sz="1200">
                <a:solidFill>
                  <a:srgbClr val="FFFFFF">
                    <a:alpha val="80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200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28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erial view of a large building&#10;&#10;Description automatically generated with low confidence">
            <a:extLst>
              <a:ext uri="{FF2B5EF4-FFF2-40B4-BE49-F238E27FC236}">
                <a16:creationId xmlns:a16="http://schemas.microsoft.com/office/drawing/2014/main" id="{FA72B9C0-4BD1-40B9-991B-3D7F69774F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8606" y="-478"/>
            <a:ext cx="80744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F1E17-7902-C140-B713-EE108DF9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92667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latin typeface="Calibri"/>
                <a:ea typeface="Calibri"/>
                <a:cs typeface="Calibri"/>
              </a:rPr>
              <a:t>Where Shockers 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515E-5547-0B43-AFAD-BD16BF8B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479" y="1489338"/>
            <a:ext cx="3941499" cy="44702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/>
                <a:ea typeface="Calibri"/>
                <a:cs typeface="Sabon Next LT"/>
              </a:rPr>
              <a:t>Shocker Hall</a:t>
            </a:r>
          </a:p>
          <a:p>
            <a:r>
              <a:rPr lang="en-US" sz="1900" dirty="0"/>
              <a:t>First-Year Students Only</a:t>
            </a:r>
          </a:p>
          <a:p>
            <a:r>
              <a:rPr lang="en-US" sz="1900" dirty="0"/>
              <a:t>800 bed spaces</a:t>
            </a:r>
          </a:p>
          <a:p>
            <a:pPr lvl="1"/>
            <a:r>
              <a:rPr lang="en-US" sz="1200" dirty="0"/>
              <a:t>Each room is furnished with a bed, desk, chair,  and dresser</a:t>
            </a:r>
          </a:p>
          <a:p>
            <a:r>
              <a:rPr lang="en-US" sz="1900" dirty="0"/>
              <a:t>1 or 2 bathrooms per suite</a:t>
            </a:r>
          </a:p>
          <a:p>
            <a:r>
              <a:rPr lang="en-US" sz="1900" dirty="0"/>
              <a:t>Community Laundry Rooms – </a:t>
            </a:r>
            <a:r>
              <a:rPr lang="en-US" sz="1900" b="1" dirty="0"/>
              <a:t>Free!</a:t>
            </a:r>
            <a:endParaRPr lang="en-US" sz="1900" b="1" dirty="0">
              <a:ea typeface="Calibri"/>
              <a:cs typeface="Calibri"/>
            </a:endParaRPr>
          </a:p>
          <a:p>
            <a:r>
              <a:rPr lang="en-US" sz="1900" dirty="0"/>
              <a:t>Dining Hall and Coffee Shop</a:t>
            </a:r>
          </a:p>
          <a:p>
            <a:r>
              <a:rPr lang="en-US" sz="1900" dirty="0"/>
              <a:t>Front Desk open 24/7</a:t>
            </a:r>
          </a:p>
          <a:p>
            <a:r>
              <a:rPr lang="en-US" sz="1900" dirty="0"/>
              <a:t>Living Learning Communities are all located in Shocker Hall</a:t>
            </a:r>
          </a:p>
          <a:p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DA94-C366-F240-B98C-A2A778E9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2140" y="6356350"/>
            <a:ext cx="7589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EF147F3-F4BF-2C46-AC54-645A1178D8F6}" type="slidenum">
              <a:rPr lang="en-US" sz="1200">
                <a:solidFill>
                  <a:srgbClr val="FFFFFF">
                    <a:alpha val="80000"/>
                  </a:srgb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sz="1200">
              <a:solidFill>
                <a:srgbClr val="FFFFFF">
                  <a:alpha val="80000"/>
                </a:srgbClr>
              </a:solidFill>
              <a:latin typeface="Calibri" panose="020F050202020403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722006-EE29-638C-982E-0B991B68C4E9}"/>
              </a:ext>
            </a:extLst>
          </p:cNvPr>
          <p:cNvCxnSpPr/>
          <p:nvPr/>
        </p:nvCxnSpPr>
        <p:spPr>
          <a:xfrm>
            <a:off x="982578" y="1363579"/>
            <a:ext cx="4571999" cy="10026"/>
          </a:xfrm>
          <a:prstGeom prst="straightConnector1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696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2BD4-310B-0246-8168-FFA2E0C1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46" y="-11334"/>
            <a:ext cx="8962442" cy="1186249"/>
          </a:xfrm>
        </p:spPr>
        <p:txBody>
          <a:bodyPr/>
          <a:lstStyle/>
          <a:p>
            <a:r>
              <a:rPr lang="en-US" sz="5400" dirty="0">
                <a:latin typeface="Calibri"/>
                <a:ea typeface="Calibri"/>
                <a:cs typeface="Calibri"/>
              </a:rPr>
              <a:t>Shocker Hall Room Layouts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7BE8F-7B74-6940-977C-787DF0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804B2-3421-487A-804E-E46064B3F4D6}"/>
              </a:ext>
            </a:extLst>
          </p:cNvPr>
          <p:cNvSpPr txBox="1"/>
          <p:nvPr/>
        </p:nvSpPr>
        <p:spPr>
          <a:xfrm>
            <a:off x="635989" y="5630270"/>
            <a:ext cx="458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</a:rPr>
              <a:t>Double 2 Bedroom Suite 1 Bath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A23FA1-47F7-49DA-A63D-8543F1D8C131}"/>
              </a:ext>
            </a:extLst>
          </p:cNvPr>
          <p:cNvSpPr txBox="1"/>
          <p:nvPr/>
        </p:nvSpPr>
        <p:spPr>
          <a:xfrm>
            <a:off x="6098220" y="5532975"/>
            <a:ext cx="3309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</a:rPr>
              <a:t>Single 4 Bedroom Suite 2 Bath</a:t>
            </a:r>
          </a:p>
          <a:p>
            <a:endParaRPr lang="en-US" dirty="0"/>
          </a:p>
        </p:txBody>
      </p:sp>
      <p:pic>
        <p:nvPicPr>
          <p:cNvPr id="12" name="Picture 11" descr="A floor plan of a room&#10;&#10;AI-generated content may be incorrect.">
            <a:extLst>
              <a:ext uri="{FF2B5EF4-FFF2-40B4-BE49-F238E27FC236}">
                <a16:creationId xmlns:a16="http://schemas.microsoft.com/office/drawing/2014/main" id="{C521F4D4-691C-A504-836A-516D1B33A5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755" y="1504648"/>
            <a:ext cx="4618288" cy="4108864"/>
          </a:xfrm>
          <a:prstGeom prst="rect">
            <a:avLst/>
          </a:prstGeom>
        </p:spPr>
      </p:pic>
      <p:pic>
        <p:nvPicPr>
          <p:cNvPr id="13" name="Picture 12" descr="A floor plan of a house&#10;&#10;AI-generated content may be incorrect.">
            <a:extLst>
              <a:ext uri="{FF2B5EF4-FFF2-40B4-BE49-F238E27FC236}">
                <a16:creationId xmlns:a16="http://schemas.microsoft.com/office/drawing/2014/main" id="{F5AB8673-D2A8-D681-24D1-7B26726071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776" r="7034" b="7499"/>
          <a:stretch/>
        </p:blipFill>
        <p:spPr>
          <a:xfrm>
            <a:off x="5276055" y="1205570"/>
            <a:ext cx="5492907" cy="440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0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F1E17-7902-C140-B713-EE108DF9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564" y="499432"/>
            <a:ext cx="5719097" cy="13308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Where Shockers 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515E-5547-0B43-AFAD-BD16BF8B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164" y="1826872"/>
            <a:ext cx="4883651" cy="38535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Calibri"/>
                <a:ea typeface="Calibri"/>
                <a:cs typeface="Sabon Next LT"/>
              </a:rPr>
              <a:t>The Suites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First-Year Students Only</a:t>
            </a:r>
            <a:endParaRPr lang="en-US" sz="20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220 bed spaces- 2-bedroom suites with private rooms </a:t>
            </a:r>
            <a:endParaRPr lang="en-US" sz="20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Each suite has a kitchenette, washer/dryer, bathroom</a:t>
            </a:r>
            <a:endParaRPr lang="en-US" sz="20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Beds are full-size, not Twin XL</a:t>
            </a:r>
            <a:endParaRPr lang="en-US" sz="20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Located next to The Flats (Innovation Campus) </a:t>
            </a:r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Front Desk open 24/7</a:t>
            </a:r>
            <a:endParaRPr lang="en-US" sz="20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20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DA94-C366-F240-B98C-A2A778E9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EF147F3-F4BF-2C46-AC54-645A1178D8F6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6" name="Picture 5" descr="A floor plan of a house&#10;&#10;AI-generated content may be incorrect.">
            <a:extLst>
              <a:ext uri="{FF2B5EF4-FFF2-40B4-BE49-F238E27FC236}">
                <a16:creationId xmlns:a16="http://schemas.microsoft.com/office/drawing/2014/main" id="{733A20DA-E36D-7AF2-2B27-B8ACA0C2EE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57" b="96296" l="0" r="976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97" y="860996"/>
            <a:ext cx="4765997" cy="514070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A1A551-7719-894D-C468-1879472811C1}"/>
              </a:ext>
            </a:extLst>
          </p:cNvPr>
          <p:cNvCxnSpPr/>
          <p:nvPr/>
        </p:nvCxnSpPr>
        <p:spPr>
          <a:xfrm>
            <a:off x="6032459" y="1535234"/>
            <a:ext cx="4892842" cy="10026"/>
          </a:xfrm>
          <a:prstGeom prst="straightConnector1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04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F1E17-7902-C140-B713-EE108DF9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875841"/>
            <a:ext cx="5575485" cy="13308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kern="1200" dirty="0">
                <a:latin typeface="Calibri"/>
                <a:ea typeface="Calibri"/>
                <a:cs typeface="Calibri"/>
              </a:rPr>
              <a:t>Where Shockers 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515E-5547-0B43-AFAD-BD16BF8B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29" y="1964584"/>
            <a:ext cx="3427001" cy="39085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Calibri"/>
                <a:ea typeface="Calibri"/>
                <a:cs typeface="Sabon Next LT"/>
              </a:rPr>
              <a:t>The Flats</a:t>
            </a:r>
          </a:p>
          <a:p>
            <a:r>
              <a:rPr lang="en-US" sz="2000" dirty="0"/>
              <a:t>Upperclassmen Only- sophomores, juniors, seniors, &amp; graduate students</a:t>
            </a:r>
          </a:p>
          <a:p>
            <a:r>
              <a:rPr lang="en-US" sz="2000" dirty="0"/>
              <a:t>400 beds- Each apartment includes a full kitchen, washer/dryer, &amp; private bathroom for each bedroom</a:t>
            </a:r>
          </a:p>
          <a:p>
            <a:r>
              <a:rPr lang="en-US" sz="2000" dirty="0"/>
              <a:t>Clubhouse recreation area</a:t>
            </a:r>
          </a:p>
          <a:p>
            <a:r>
              <a:rPr lang="en-US" sz="2000" dirty="0"/>
              <a:t>Underground or surface parking available</a:t>
            </a:r>
          </a:p>
          <a:p>
            <a:r>
              <a:rPr lang="en-US" sz="2000" dirty="0">
                <a:ea typeface="Calibri" panose="020F0502020204030204"/>
                <a:cs typeface="Calibri" panose="020F0502020204030204"/>
              </a:rPr>
              <a:t>Located on Innovation Campus</a:t>
            </a:r>
          </a:p>
          <a:p>
            <a:endParaRPr lang="en-US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DA94-C366-F240-B98C-A2A778E9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EF147F3-F4BF-2C46-AC54-645A1178D8F6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A floor plan of a house&#10;&#10;AI-generated content may be incorrect.">
            <a:extLst>
              <a:ext uri="{FF2B5EF4-FFF2-40B4-BE49-F238E27FC236}">
                <a16:creationId xmlns:a16="http://schemas.microsoft.com/office/drawing/2014/main" id="{609A22D5-6CF6-1230-9661-B5850525EB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44" b="89929" l="10702" r="963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093" y="3949197"/>
            <a:ext cx="4462366" cy="2907865"/>
          </a:xfrm>
          <a:prstGeom prst="rect">
            <a:avLst/>
          </a:prstGeom>
        </p:spPr>
      </p:pic>
      <p:pic>
        <p:nvPicPr>
          <p:cNvPr id="6" name="Picture 5" descr="A building with a large metal sphere in front of it&#10;&#10;AI-generated content may be incorrect.">
            <a:extLst>
              <a:ext uri="{FF2B5EF4-FFF2-40B4-BE49-F238E27FC236}">
                <a16:creationId xmlns:a16="http://schemas.microsoft.com/office/drawing/2014/main" id="{5DDB18CD-2B20-934C-2B72-492003701E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896" y="220338"/>
            <a:ext cx="5549747" cy="369983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A1CE3A-547C-78D6-13C2-5583F1EAE943}"/>
              </a:ext>
            </a:extLst>
          </p:cNvPr>
          <p:cNvCxnSpPr/>
          <p:nvPr/>
        </p:nvCxnSpPr>
        <p:spPr>
          <a:xfrm>
            <a:off x="320842" y="1814763"/>
            <a:ext cx="4070684" cy="20052"/>
          </a:xfrm>
          <a:prstGeom prst="straightConnector1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3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F1E17-7902-C140-B713-EE108DF9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692" y="282498"/>
            <a:ext cx="4779482" cy="13531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dirty="0">
                <a:latin typeface="Calibri"/>
                <a:ea typeface="Calibri"/>
                <a:cs typeface="Calibri"/>
              </a:rPr>
              <a:t>Living Learning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515E-5547-0B43-AFAD-BD16BF8B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56" y="1403312"/>
            <a:ext cx="415519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$30 fee for the Academic Year</a:t>
            </a:r>
          </a:p>
          <a:p>
            <a:pPr lvl="1"/>
            <a:r>
              <a:rPr lang="en-US" sz="1400" dirty="0">
                <a:ea typeface="Calibri"/>
                <a:cs typeface="Calibri"/>
              </a:rPr>
              <a:t>Civic Mind - </a:t>
            </a:r>
            <a:r>
              <a:rPr lang="en-US" sz="1200" dirty="0">
                <a:highlight>
                  <a:srgbClr val="FFFFFF"/>
                </a:highlight>
                <a:latin typeface="Calibri"/>
                <a:ea typeface="Roboto"/>
                <a:cs typeface="Roboto"/>
              </a:rPr>
              <a:t>Advocacy, Human Behavior, &amp; Public Service</a:t>
            </a:r>
            <a:endParaRPr lang="en-US" sz="1200">
              <a:latin typeface="Calibri"/>
              <a:ea typeface="Calibri"/>
              <a:cs typeface="Calibri"/>
            </a:endParaRPr>
          </a:p>
          <a:p>
            <a:pPr lvl="1"/>
            <a:r>
              <a:rPr lang="en-US" sz="1400" dirty="0"/>
              <a:t>STEM Nation – S</a:t>
            </a:r>
            <a:r>
              <a:rPr lang="en-US" sz="1200" dirty="0"/>
              <a:t>cience, Technology, Engineering, Math</a:t>
            </a:r>
            <a:endParaRPr lang="en-US" sz="1200" dirty="0">
              <a:ea typeface="Calibri"/>
              <a:cs typeface="Calibri"/>
            </a:endParaRPr>
          </a:p>
          <a:p>
            <a:pPr lvl="1"/>
            <a:r>
              <a:rPr lang="en-US" sz="1400" dirty="0"/>
              <a:t>Grow Space- </a:t>
            </a:r>
            <a:r>
              <a:rPr lang="en-US" sz="1200" dirty="0">
                <a:highlight>
                  <a:srgbClr val="FFFFFF"/>
                </a:highlight>
                <a:latin typeface="Calibri"/>
                <a:ea typeface="Roboto"/>
                <a:cs typeface="Roboto"/>
              </a:rPr>
              <a:t>Education, Training, &amp; Development</a:t>
            </a:r>
            <a:endParaRPr lang="en-US" sz="1200" dirty="0">
              <a:latin typeface="Calibri"/>
              <a:ea typeface="Calibri"/>
              <a:cs typeface="Calibri"/>
            </a:endParaRPr>
          </a:p>
          <a:p>
            <a:pPr lvl="1"/>
            <a:r>
              <a:rPr lang="en-US" sz="1400" dirty="0">
                <a:ea typeface="Calibri" panose="020F0502020204030204"/>
                <a:cs typeface="Calibri" panose="020F0502020204030204"/>
              </a:rPr>
              <a:t>Pathways to Wellness- </a:t>
            </a:r>
            <a:r>
              <a:rPr lang="en-US" sz="1200" dirty="0">
                <a:highlight>
                  <a:srgbClr val="FFFFFF"/>
                </a:highlight>
                <a:latin typeface="Calibri"/>
                <a:ea typeface="Roboto"/>
                <a:cs typeface="Roboto"/>
              </a:rPr>
              <a:t>Health &amp; Wellness</a:t>
            </a:r>
            <a:endParaRPr lang="en-US" sz="1400" dirty="0">
              <a:latin typeface="Calibri"/>
            </a:endParaRPr>
          </a:p>
          <a:p>
            <a:pPr lvl="1"/>
            <a:r>
              <a:rPr lang="en-US" sz="1400" dirty="0"/>
              <a:t>The Hive-</a:t>
            </a:r>
            <a:r>
              <a:rPr lang="en-US" sz="1200" dirty="0"/>
              <a:t> </a:t>
            </a:r>
            <a:r>
              <a:rPr lang="en-US" sz="1200" dirty="0">
                <a:highlight>
                  <a:srgbClr val="FFFFFF"/>
                </a:highlight>
                <a:latin typeface="Calibri"/>
                <a:ea typeface="Roboto"/>
                <a:cs typeface="Roboto"/>
              </a:rPr>
              <a:t>Business, Entrepreneurship, &amp; Leadership</a:t>
            </a:r>
            <a:endParaRPr lang="en-US" sz="1200">
              <a:latin typeface="Calibri"/>
              <a:ea typeface="Calibri"/>
              <a:cs typeface="Calibri"/>
            </a:endParaRPr>
          </a:p>
          <a:p>
            <a:pPr lvl="1"/>
            <a:r>
              <a:rPr lang="en-US" sz="1400" dirty="0"/>
              <a:t>Honors- </a:t>
            </a:r>
            <a:r>
              <a:rPr lang="en-US" sz="1200" dirty="0"/>
              <a:t>Love of Learning</a:t>
            </a:r>
            <a:endParaRPr lang="en-US" sz="1200" dirty="0">
              <a:ea typeface="Calibri"/>
              <a:cs typeface="Calibri"/>
            </a:endParaRPr>
          </a:p>
          <a:p>
            <a:pPr lvl="1"/>
            <a:r>
              <a:rPr lang="en-US" sz="1400" dirty="0"/>
              <a:t>Voices and Visions- </a:t>
            </a:r>
            <a:r>
              <a:rPr lang="en-US" sz="1200" dirty="0">
                <a:highlight>
                  <a:srgbClr val="FFFFFF"/>
                </a:highlight>
                <a:latin typeface="Calibri"/>
                <a:ea typeface="Roboto"/>
                <a:cs typeface="Roboto"/>
              </a:rPr>
              <a:t>Arts, Humanities, &amp; Media</a:t>
            </a:r>
            <a:endParaRPr lang="en-US" sz="1400" dirty="0">
              <a:latin typeface="Calibri"/>
              <a:ea typeface="Calibri"/>
              <a:cs typeface="Calibri"/>
            </a:endParaRPr>
          </a:p>
          <a:p>
            <a:pPr lvl="1"/>
            <a:r>
              <a:rPr lang="en-US" sz="1400" dirty="0"/>
              <a:t>Somos Shockers- </a:t>
            </a:r>
            <a:r>
              <a:rPr lang="en-US" sz="1200" dirty="0"/>
              <a:t>Cultural Immersion 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sz="1800" dirty="0"/>
              <a:t>Benefits – connect to other students with similar interests, network with faculty members and community members, attend exclusive events for LLC students, and more!</a:t>
            </a:r>
            <a:endParaRPr lang="en-US" sz="1800">
              <a:ea typeface="Calibri" panose="020F0502020204030204"/>
              <a:cs typeface="Calibri" panose="020F0502020204030204"/>
            </a:endParaRPr>
          </a:p>
          <a:p>
            <a:endParaRPr lang="en-US" sz="1800" dirty="0"/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8C5A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51BEA1-FC8F-4D06-B2A0-4657E7B78F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DA94-C366-F240-B98C-A2A778E9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5284" y="6356350"/>
            <a:ext cx="9585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EF147F3-F4BF-2C46-AC54-645A1178D8F6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Picture 6" descr="A yellow and white drawing of a computer and a lamp&#10;&#10;AI-generated content may be incorrect.">
            <a:extLst>
              <a:ext uri="{FF2B5EF4-FFF2-40B4-BE49-F238E27FC236}">
                <a16:creationId xmlns:a16="http://schemas.microsoft.com/office/drawing/2014/main" id="{6B7279C6-FC9F-9664-70F9-37DC5E46FA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058" y="5269734"/>
            <a:ext cx="1054270" cy="148727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70F69E-D37D-CA3E-1714-1E59D331FD76}"/>
              </a:ext>
            </a:extLst>
          </p:cNvPr>
          <p:cNvCxnSpPr/>
          <p:nvPr/>
        </p:nvCxnSpPr>
        <p:spPr>
          <a:xfrm>
            <a:off x="190500" y="1213304"/>
            <a:ext cx="4211052" cy="10026"/>
          </a:xfrm>
          <a:prstGeom prst="straightConnector1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41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1E17-7902-C140-B713-EE108DF9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32" y="0"/>
            <a:ext cx="9476583" cy="1186249"/>
          </a:xfrm>
        </p:spPr>
        <p:txBody>
          <a:bodyPr/>
          <a:lstStyle/>
          <a:p>
            <a:r>
              <a:rPr lang="en-US" sz="6000" dirty="0">
                <a:latin typeface="Calibri"/>
                <a:ea typeface="Calibri"/>
                <a:cs typeface="Calibri"/>
              </a:rPr>
              <a:t>Where Shockers 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515E-5547-0B43-AFAD-BD16BF8B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32" y="1432988"/>
            <a:ext cx="5851068" cy="4488921"/>
          </a:xfrm>
        </p:spPr>
        <p:txBody>
          <a:bodyPr/>
          <a:lstStyle/>
          <a:p>
            <a:r>
              <a:rPr lang="en-US" sz="2400" dirty="0">
                <a:cs typeface="Arial" charset="0"/>
              </a:rPr>
              <a:t>Shocker Dining Hall</a:t>
            </a:r>
          </a:p>
          <a:p>
            <a:pPr lvl="1"/>
            <a:r>
              <a:rPr lang="en-US" sz="2000" dirty="0"/>
              <a:t>Unlimited Meal Plans</a:t>
            </a:r>
          </a:p>
          <a:p>
            <a:pPr lvl="1"/>
            <a:r>
              <a:rPr lang="en-US" sz="2000" dirty="0">
                <a:cs typeface="Arial" charset="0"/>
              </a:rPr>
              <a:t>Dining Dollars</a:t>
            </a:r>
          </a:p>
          <a:p>
            <a:r>
              <a:rPr lang="en-US" sz="2400" dirty="0" err="1">
                <a:cs typeface="Arial" charset="0"/>
              </a:rPr>
              <a:t>Groundhouse</a:t>
            </a:r>
            <a:endParaRPr lang="en-US" sz="2400" dirty="0">
              <a:cs typeface="Arial" charset="0"/>
            </a:endParaRPr>
          </a:p>
          <a:p>
            <a:pPr lvl="1"/>
            <a:r>
              <a:rPr lang="en-US" sz="2000" dirty="0">
                <a:cs typeface="Arial" charset="0"/>
              </a:rPr>
              <a:t>Coffee/Smoothie shop</a:t>
            </a:r>
          </a:p>
          <a:p>
            <a:pPr lvl="1"/>
            <a:r>
              <a:rPr lang="en-US" sz="2000" dirty="0">
                <a:cs typeface="Arial" charset="0"/>
              </a:rPr>
              <a:t>Grab &amp; Go items</a:t>
            </a:r>
          </a:p>
          <a:p>
            <a:pPr lvl="1"/>
            <a:r>
              <a:rPr lang="en-US" sz="2000" dirty="0">
                <a:cs typeface="Arial" charset="0"/>
              </a:rPr>
              <a:t>Basic meds, toiletries</a:t>
            </a:r>
          </a:p>
          <a:p>
            <a:r>
              <a:rPr lang="en-US" sz="2400" dirty="0">
                <a:cs typeface="Arial" charset="0"/>
              </a:rPr>
              <a:t>Rhatigan Student Center</a:t>
            </a:r>
          </a:p>
          <a:p>
            <a:r>
              <a:rPr lang="en-US" sz="2400" dirty="0">
                <a:cs typeface="Arial" charset="0"/>
              </a:rPr>
              <a:t>Shocker Grill &amp; Lanes</a:t>
            </a:r>
          </a:p>
          <a:p>
            <a:r>
              <a:rPr lang="en-US" sz="2400" dirty="0">
                <a:cs typeface="Arial" charset="0"/>
              </a:rPr>
              <a:t>Cargill Café at Woolsey Hall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DA94-C366-F240-B98C-A2A778E9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47A23-C60D-4304-AF76-DFA2BAE9C8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082" y="1567415"/>
            <a:ext cx="4925995" cy="495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E06DD2-7136-41D8-887C-157F903E0D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4763" y="1477753"/>
            <a:ext cx="1733734" cy="1670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A0BDB0-C75C-4AEC-835B-FD08349FF5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763" y="3340912"/>
            <a:ext cx="1743607" cy="1700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9A4DB8-91C2-46DA-B19F-E789FD0859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656" y="5245968"/>
            <a:ext cx="1741841" cy="1417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BD481BD-FD11-4E24-9014-4D2EC2B760BF}"/>
              </a:ext>
            </a:extLst>
          </p:cNvPr>
          <p:cNvGrpSpPr/>
          <p:nvPr/>
        </p:nvGrpSpPr>
        <p:grpSpPr>
          <a:xfrm>
            <a:off x="1133058" y="5462847"/>
            <a:ext cx="2511770" cy="1219307"/>
            <a:chOff x="1133058" y="5462847"/>
            <a:chExt cx="2511770" cy="12193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7B3AF2-F406-4135-9F95-D33A2A43D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3058" y="5462848"/>
              <a:ext cx="2511770" cy="12193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F78049-DF56-471F-B6FD-82C8356F9E7B}"/>
                </a:ext>
              </a:extLst>
            </p:cNvPr>
            <p:cNvSpPr/>
            <p:nvPr/>
          </p:nvSpPr>
          <p:spPr>
            <a:xfrm>
              <a:off x="3333779" y="5462847"/>
              <a:ext cx="301996" cy="3856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1306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5bb70c-6ee1-4353-9ba0-5a497110a925">
      <Terms xmlns="http://schemas.microsoft.com/office/infopath/2007/PartnerControls"/>
    </lcf76f155ced4ddcb4097134ff3c332f>
    <TaxCatchAll xmlns="6d83d857-7513-4dcd-b720-73173b47769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2C2A0C5EE6A459D0D6E31566337B9" ma:contentTypeVersion="16" ma:contentTypeDescription="Create a new document." ma:contentTypeScope="" ma:versionID="f05e0ad333eda3df24aff74b035ba741">
  <xsd:schema xmlns:xsd="http://www.w3.org/2001/XMLSchema" xmlns:xs="http://www.w3.org/2001/XMLSchema" xmlns:p="http://schemas.microsoft.com/office/2006/metadata/properties" xmlns:ns2="ca5bb70c-6ee1-4353-9ba0-5a497110a925" xmlns:ns3="6d83d857-7513-4dcd-b720-73173b47769c" targetNamespace="http://schemas.microsoft.com/office/2006/metadata/properties" ma:root="true" ma:fieldsID="9b1f0b37722a8b9b20b87bdf98441b93" ns2:_="" ns3:_="">
    <xsd:import namespace="ca5bb70c-6ee1-4353-9ba0-5a497110a925"/>
    <xsd:import namespace="6d83d857-7513-4dcd-b720-73173b477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bb70c-6ee1-4353-9ba0-5a497110a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3767b9d-ded9-4dbc-9aef-368f895a3e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3d857-7513-4dcd-b720-73173b477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1245bb7-3e2c-4403-8468-9f7009a692c2}" ma:internalName="TaxCatchAll" ma:showField="CatchAllData" ma:web="6d83d857-7513-4dcd-b720-73173b477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5D203A-F08F-4DDD-861B-2E1A8EE56A55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6d83d857-7513-4dcd-b720-73173b47769c"/>
    <ds:schemaRef ds:uri="http://purl.org/dc/elements/1.1/"/>
    <ds:schemaRef ds:uri="ca5bb70c-6ee1-4353-9ba0-5a497110a925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D0B1D27-F0D2-4CCF-AE37-15FEAC94D5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964188-AFA3-4233-B7C1-086F67FEED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5bb70c-6ee1-4353-9ba0-5a497110a925"/>
    <ds:schemaRef ds:uri="6d83d857-7513-4dcd-b720-73173b4776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05b6b3f-1980-4b24-8637-580771f44dee}" enabled="0" method="" siteId="{e05b6b3f-1980-4b24-8637-580771f44de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27284</TotalTime>
  <Words>519</Words>
  <Application>Microsoft Office PowerPoint</Application>
  <PresentationFormat>Widescreen</PresentationFormat>
  <Paragraphs>101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Courier New</vt:lpstr>
      <vt:lpstr>Office Theme</vt:lpstr>
      <vt:lpstr>Housing and Residence Life  Creating a home where Shockers can live, learn, and grow</vt:lpstr>
      <vt:lpstr>Housing at a Glance</vt:lpstr>
      <vt:lpstr>Why Live on Campus?</vt:lpstr>
      <vt:lpstr>Where Shockers Live</vt:lpstr>
      <vt:lpstr>Shocker Hall Room Layouts</vt:lpstr>
      <vt:lpstr>Where Shockers Live</vt:lpstr>
      <vt:lpstr>Where Shockers Live</vt:lpstr>
      <vt:lpstr>Living Learning Communities</vt:lpstr>
      <vt:lpstr>Where Shockers Eat</vt:lpstr>
      <vt:lpstr>What Shockers Do</vt:lpstr>
      <vt:lpstr>Application Process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Hall, Quinn</cp:lastModifiedBy>
  <cp:revision>716</cp:revision>
  <cp:lastPrinted>2020-08-27T17:23:42Z</cp:lastPrinted>
  <dcterms:created xsi:type="dcterms:W3CDTF">2020-08-03T13:38:43Z</dcterms:created>
  <dcterms:modified xsi:type="dcterms:W3CDTF">2026-01-22T22:06:26Z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0x01010013B2C2A0C5EE6A459D0D6E31566337B9</vt:lpwstr>
  </property>
  <property fmtid="{D5CDD505-2E9C-101B-9397-08002B2CF9AE}" pid="3" name="MediaServiceImageTags">
    <vt:lpwstr/>
  </property>
</Properties>
</file>