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4"/>
  </p:notesMasterIdLst>
  <p:sldIdLst>
    <p:sldId id="260" r:id="rId5"/>
    <p:sldId id="298" r:id="rId6"/>
    <p:sldId id="299" r:id="rId7"/>
    <p:sldId id="262" r:id="rId8"/>
    <p:sldId id="282" r:id="rId9"/>
    <p:sldId id="293" r:id="rId10"/>
    <p:sldId id="301" r:id="rId11"/>
    <p:sldId id="278" r:id="rId12"/>
    <p:sldId id="283" r:id="rId13"/>
    <p:sldId id="266" r:id="rId14"/>
    <p:sldId id="286" r:id="rId15"/>
    <p:sldId id="295" r:id="rId16"/>
    <p:sldId id="294" r:id="rId17"/>
    <p:sldId id="300" r:id="rId18"/>
    <p:sldId id="279" r:id="rId19"/>
    <p:sldId id="267" r:id="rId20"/>
    <p:sldId id="281" r:id="rId21"/>
    <p:sldId id="289" r:id="rId22"/>
    <p:sldId id="290" r:id="rId2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21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184FD97-18BC-491B-9B93-43D39FE92541}" v="58" dt="2024-12-20T21:16:25.9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922"/>
    <p:restoredTop sz="79056" autoAdjust="0"/>
  </p:normalViewPr>
  <p:slideViewPr>
    <p:cSldViewPr snapToGrid="0">
      <p:cViewPr varScale="1">
        <p:scale>
          <a:sx n="65" d="100"/>
          <a:sy n="65" d="100"/>
        </p:scale>
        <p:origin x="90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2"/>
            <a:ext cx="3037840" cy="466434"/>
          </a:xfrm>
          <a:prstGeom prst="rect">
            <a:avLst/>
          </a:prstGeom>
        </p:spPr>
        <p:txBody>
          <a:bodyPr vert="horz" lIns="93177" tIns="46589" rIns="93177" bIns="46589" rtlCol="0"/>
          <a:lstStyle>
            <a:lvl1pPr algn="r">
              <a:defRPr sz="1200"/>
            </a:lvl1pPr>
          </a:lstStyle>
          <a:p>
            <a:fld id="{742B0388-5808-AD47-BB03-04DFD82F7A44}" type="datetimeFigureOut">
              <a:rPr lang="en-US" smtClean="0"/>
              <a:t>1/31/2025</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4"/>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1850B81-B791-EA4E-9C1D-F1888D740DB5}" type="slidenum">
              <a:rPr lang="en-US" smtClean="0"/>
              <a:t>‹#›</a:t>
            </a:fld>
            <a:endParaRPr lang="en-US"/>
          </a:p>
        </p:txBody>
      </p:sp>
    </p:spTree>
    <p:extLst>
      <p:ext uri="{BB962C8B-B14F-4D97-AF65-F5344CB8AC3E}">
        <p14:creationId xmlns:p14="http://schemas.microsoft.com/office/powerpoint/2010/main" val="34915130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My name is ______________ and I am a ____________________ in the Shocker Career Accelerator. </a:t>
            </a:r>
          </a:p>
          <a:p>
            <a:endParaRPr lang="en-US" dirty="0">
              <a:latin typeface="+mn-lt"/>
            </a:endParaRPr>
          </a:p>
          <a:p>
            <a:r>
              <a:rPr lang="en-US" b="1" i="0" dirty="0">
                <a:solidFill>
                  <a:srgbClr val="242424"/>
                </a:solidFill>
                <a:effectLst/>
                <a:latin typeface="+mn-lt"/>
              </a:rPr>
              <a:t>What do you think are some of the ways the Shocker Career Accelerator supports students in their career journeys?</a:t>
            </a:r>
            <a:endParaRPr lang="en-US" dirty="0">
              <a:latin typeface="+mn-lt"/>
            </a:endParaRPr>
          </a:p>
        </p:txBody>
      </p:sp>
      <p:sp>
        <p:nvSpPr>
          <p:cNvPr id="4" name="Slide Number Placeholder 3"/>
          <p:cNvSpPr>
            <a:spLocks noGrp="1"/>
          </p:cNvSpPr>
          <p:nvPr>
            <p:ph type="sldNum" sz="quarter" idx="5"/>
          </p:nvPr>
        </p:nvSpPr>
        <p:spPr/>
        <p:txBody>
          <a:bodyPr/>
          <a:lstStyle/>
          <a:p>
            <a:fld id="{91850B81-B791-EA4E-9C1D-F1888D740DB5}" type="slidenum">
              <a:rPr lang="en-US" smtClean="0"/>
              <a:t>1</a:t>
            </a:fld>
            <a:endParaRPr lang="en-US"/>
          </a:p>
        </p:txBody>
      </p:sp>
    </p:spTree>
    <p:extLst>
      <p:ext uri="{BB962C8B-B14F-4D97-AF65-F5344CB8AC3E}">
        <p14:creationId xmlns:p14="http://schemas.microsoft.com/office/powerpoint/2010/main" val="466465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host many events throughout the school year and each of these are an opportunity for students to explore and connect with employers in their field of study. </a:t>
            </a:r>
          </a:p>
          <a:p>
            <a:r>
              <a:rPr lang="en-US" dirty="0"/>
              <a:t>Even if a student isn’t searching for a job or internships right now – these events are great ways to learn what's out there and what to expect when the time is right to search for a job. </a:t>
            </a:r>
          </a:p>
          <a:p>
            <a:endParaRPr lang="en-US" dirty="0">
              <a:cs typeface="Calibri"/>
            </a:endParaRPr>
          </a:p>
          <a:p>
            <a:r>
              <a:rPr lang="en-US" dirty="0">
                <a:cs typeface="Calibri"/>
              </a:rPr>
              <a:t>This slide leads into discussing who they will see at these fairs to tie in the networking and employer aspect.</a:t>
            </a:r>
          </a:p>
        </p:txBody>
      </p:sp>
      <p:sp>
        <p:nvSpPr>
          <p:cNvPr id="4" name="Slide Number Placeholder 3"/>
          <p:cNvSpPr>
            <a:spLocks noGrp="1"/>
          </p:cNvSpPr>
          <p:nvPr>
            <p:ph type="sldNum" sz="quarter" idx="5"/>
          </p:nvPr>
        </p:nvSpPr>
        <p:spPr/>
        <p:txBody>
          <a:bodyPr/>
          <a:lstStyle/>
          <a:p>
            <a:fld id="{91850B81-B791-EA4E-9C1D-F1888D740DB5}" type="slidenum">
              <a:rPr lang="en-US" smtClean="0"/>
              <a:t>10</a:t>
            </a:fld>
            <a:endParaRPr lang="en-US"/>
          </a:p>
        </p:txBody>
      </p:sp>
    </p:spTree>
    <p:extLst>
      <p:ext uri="{BB962C8B-B14F-4D97-AF65-F5344CB8AC3E}">
        <p14:creationId xmlns:p14="http://schemas.microsoft.com/office/powerpoint/2010/main" val="32561263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just a few of the industry partners that WSU works with. And you will notice that the names of some of these partners on buildings here on campus. That is intentional, We want students to be able to go to class, walk across campus and go work for an industry partner in the same day. It is an experience that is unique to WSU and something we are really proud of here. </a:t>
            </a:r>
          </a:p>
        </p:txBody>
      </p:sp>
      <p:sp>
        <p:nvSpPr>
          <p:cNvPr id="4" name="Slide Number Placeholder 3"/>
          <p:cNvSpPr>
            <a:spLocks noGrp="1"/>
          </p:cNvSpPr>
          <p:nvPr>
            <p:ph type="sldNum" sz="quarter" idx="5"/>
          </p:nvPr>
        </p:nvSpPr>
        <p:spPr/>
        <p:txBody>
          <a:bodyPr/>
          <a:lstStyle/>
          <a:p>
            <a:fld id="{91850B81-B791-EA4E-9C1D-F1888D740DB5}" type="slidenum">
              <a:rPr lang="en-US" smtClean="0"/>
              <a:t>11</a:t>
            </a:fld>
            <a:endParaRPr lang="en-US"/>
          </a:p>
        </p:txBody>
      </p:sp>
    </p:spTree>
    <p:extLst>
      <p:ext uri="{BB962C8B-B14F-4D97-AF65-F5344CB8AC3E}">
        <p14:creationId xmlns:p14="http://schemas.microsoft.com/office/powerpoint/2010/main" val="21690113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data supports this too</a:t>
            </a:r>
          </a:p>
          <a:p>
            <a:endParaRPr lang="en-US" dirty="0">
              <a:cs typeface="Calibri"/>
            </a:endParaRPr>
          </a:p>
          <a:p>
            <a:r>
              <a:rPr lang="en-US" dirty="0">
                <a:cs typeface="Calibri"/>
              </a:rPr>
              <a:t>Emphasize multiple opportunities (internships, applied learning, etc.)</a:t>
            </a:r>
          </a:p>
        </p:txBody>
      </p:sp>
      <p:sp>
        <p:nvSpPr>
          <p:cNvPr id="4" name="Slide Number Placeholder 3"/>
          <p:cNvSpPr>
            <a:spLocks noGrp="1"/>
          </p:cNvSpPr>
          <p:nvPr>
            <p:ph type="sldNum" sz="quarter" idx="5"/>
          </p:nvPr>
        </p:nvSpPr>
        <p:spPr/>
        <p:txBody>
          <a:bodyPr/>
          <a:lstStyle/>
          <a:p>
            <a:fld id="{91850B81-B791-EA4E-9C1D-F1888D740DB5}" type="slidenum">
              <a:rPr lang="en-US" smtClean="0"/>
              <a:t>12</a:t>
            </a:fld>
            <a:endParaRPr lang="en-US"/>
          </a:p>
        </p:txBody>
      </p:sp>
    </p:spTree>
    <p:extLst>
      <p:ext uri="{BB962C8B-B14F-4D97-AF65-F5344CB8AC3E}">
        <p14:creationId xmlns:p14="http://schemas.microsoft.com/office/powerpoint/2010/main" val="33904010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Don’t just take our word for it, see what actual WSU students are saying about their experiences.</a:t>
            </a:r>
          </a:p>
          <a:p>
            <a:r>
              <a:rPr lang="en-US" dirty="0">
                <a:ea typeface="Calibri"/>
                <a:cs typeface="Calibri"/>
              </a:rPr>
              <a:t>Show multiple various opportunities (see what students are participating in)</a:t>
            </a:r>
          </a:p>
          <a:p>
            <a:endParaRPr lang="en-US" dirty="0">
              <a:ea typeface="Calibri"/>
              <a:cs typeface="Calibri"/>
            </a:endParaRPr>
          </a:p>
          <a:p>
            <a:r>
              <a:rPr lang="en-US" b="1" dirty="0">
                <a:ea typeface="Calibri"/>
                <a:cs typeface="Calibri"/>
              </a:rPr>
              <a:t>Fix header wording later</a:t>
            </a:r>
          </a:p>
          <a:p>
            <a:endParaRPr lang="en-US" dirty="0"/>
          </a:p>
          <a:p>
            <a:r>
              <a:rPr lang="en-US" dirty="0">
                <a:ea typeface="Calibri"/>
                <a:cs typeface="Calibri"/>
              </a:rPr>
              <a:t>Connect your student to applied learning opportunities and potential employers. Our students participate in a wide range of experiences and get the chance to work along-side industry professionals. </a:t>
            </a:r>
            <a:endParaRPr lang="en-US" dirty="0"/>
          </a:p>
          <a:p>
            <a:r>
              <a:rPr lang="en-US" dirty="0">
                <a:ea typeface="Calibri"/>
                <a:cs typeface="Calibri"/>
              </a:rPr>
              <a:t>You can check out what our students are participating in by going to wichita.edu/hero</a:t>
            </a:r>
          </a:p>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50B81-B791-EA4E-9C1D-F1888D740D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52423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0A29D-FE32-D122-44D1-D55E3708964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1EAFC0-58F3-EE9B-B5A9-1AF51064F2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01D844-1A9D-A9AC-7B4E-35565A95CF01}"/>
              </a:ext>
            </a:extLst>
          </p:cNvPr>
          <p:cNvSpPr>
            <a:spLocks noGrp="1"/>
          </p:cNvSpPr>
          <p:nvPr>
            <p:ph type="body" idx="1"/>
          </p:nvPr>
        </p:nvSpPr>
        <p:spPr/>
        <p:txBody>
          <a:bodyPr/>
          <a:lstStyle/>
          <a:p>
            <a:r>
              <a:rPr lang="en-US" dirty="0"/>
              <a:t>Ask parents what they think/ what do you think is important when consider a person’s job choices?</a:t>
            </a:r>
          </a:p>
          <a:p>
            <a:endParaRPr lang="en-US" dirty="0"/>
          </a:p>
          <a:p>
            <a:r>
              <a:rPr lang="en-US" dirty="0"/>
              <a:t>Lead into that’s why we teach students through each phase because there are a lot of factors that go into job choice and the reason we spend time on each of these phases is because priorities can change, people can change, and we want them to feel confident through each phase. Note: even if someone stays in the same career, jobs are always changing and evolving and this all leads to helping students find the right fit for long-term happiness.</a:t>
            </a:r>
          </a:p>
        </p:txBody>
      </p:sp>
      <p:sp>
        <p:nvSpPr>
          <p:cNvPr id="4" name="Slide Number Placeholder 3">
            <a:extLst>
              <a:ext uri="{FF2B5EF4-FFF2-40B4-BE49-F238E27FC236}">
                <a16:creationId xmlns:a16="http://schemas.microsoft.com/office/drawing/2014/main" id="{EA946805-26AD-7FFA-E675-EA2E92BBB7EE}"/>
              </a:ext>
            </a:extLst>
          </p:cNvPr>
          <p:cNvSpPr>
            <a:spLocks noGrp="1"/>
          </p:cNvSpPr>
          <p:nvPr>
            <p:ph type="sldNum" sz="quarter" idx="5"/>
          </p:nvPr>
        </p:nvSpPr>
        <p:spPr/>
        <p:txBody>
          <a:bodyPr/>
          <a:lstStyle/>
          <a:p>
            <a:fld id="{91850B81-B791-EA4E-9C1D-F1888D740DB5}" type="slidenum">
              <a:rPr lang="en-US" smtClean="0"/>
              <a:t>14</a:t>
            </a:fld>
            <a:endParaRPr lang="en-US"/>
          </a:p>
        </p:txBody>
      </p:sp>
    </p:spTree>
    <p:extLst>
      <p:ext uri="{BB962C8B-B14F-4D97-AF65-F5344CB8AC3E}">
        <p14:creationId xmlns:p14="http://schemas.microsoft.com/office/powerpoint/2010/main" val="13656982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3rd phase of the journey is the Ready to Act phase. This is where students take action on their career goals. </a:t>
            </a:r>
          </a:p>
          <a:p>
            <a:endParaRPr lang="en-US" dirty="0"/>
          </a:p>
          <a:p>
            <a:r>
              <a:rPr lang="en-US" dirty="0"/>
              <a:t>Students are continuing to refine how they communicate their value to employers, and developing skills to find their fit in the working world. </a:t>
            </a:r>
          </a:p>
          <a:p>
            <a:endParaRPr lang="en-US" dirty="0">
              <a:ea typeface="Calibri" panose="020F0502020204030204"/>
              <a:cs typeface="Calibri" panose="020F0502020204030204"/>
            </a:endParaRPr>
          </a:p>
          <a:p>
            <a:r>
              <a:rPr lang="en-US" dirty="0"/>
              <a:t>By the time your student graduates, we hope they feel confident in their ability to:</a:t>
            </a:r>
            <a:endParaRPr lang="en-US" dirty="0">
              <a:ea typeface="Calibri"/>
              <a:cs typeface="Calibri"/>
            </a:endParaRPr>
          </a:p>
          <a:p>
            <a:pPr marL="171450" indent="-171450">
              <a:buFontTx/>
              <a:buChar char="-"/>
            </a:pPr>
            <a:r>
              <a:rPr lang="en-US" dirty="0"/>
              <a:t>Execute a job search</a:t>
            </a:r>
            <a:endParaRPr lang="en-US" dirty="0">
              <a:ea typeface="Calibri"/>
              <a:cs typeface="Calibri"/>
            </a:endParaRPr>
          </a:p>
          <a:p>
            <a:pPr marL="171450" indent="-171450">
              <a:buFontTx/>
              <a:buChar char="-"/>
            </a:pPr>
            <a:r>
              <a:rPr lang="en-US" dirty="0"/>
              <a:t>Research organizations</a:t>
            </a:r>
            <a:endParaRPr lang="en-US" dirty="0">
              <a:ea typeface="Calibri"/>
              <a:cs typeface="Calibri"/>
            </a:endParaRPr>
          </a:p>
          <a:p>
            <a:pPr marL="171450" indent="-171450">
              <a:buFontTx/>
              <a:buChar char="-"/>
            </a:pPr>
            <a:r>
              <a:rPr lang="en-US" dirty="0"/>
              <a:t>Ask questions to gauge company culture</a:t>
            </a:r>
            <a:endParaRPr lang="en-US" dirty="0">
              <a:ea typeface="Calibri"/>
              <a:cs typeface="Calibri"/>
            </a:endParaRPr>
          </a:p>
          <a:p>
            <a:pPr marL="171450" indent="-171450">
              <a:buFontTx/>
              <a:buChar char="-"/>
            </a:pPr>
            <a:r>
              <a:rPr lang="en-US" dirty="0"/>
              <a:t>Network to gather information and make connections</a:t>
            </a:r>
            <a:endParaRPr lang="en-US" dirty="0">
              <a:ea typeface="Calibri"/>
              <a:cs typeface="Calibri"/>
            </a:endParaRPr>
          </a:p>
          <a:p>
            <a:pPr marL="171450" indent="-171450">
              <a:buFontTx/>
              <a:buChar char="-"/>
            </a:pPr>
            <a:r>
              <a:rPr lang="en-US" dirty="0"/>
              <a:t>Reflect on their personal goals and values and align </a:t>
            </a:r>
            <a:endParaRPr lang="en-US" dirty="0">
              <a:ea typeface="Calibri"/>
              <a:cs typeface="Calibri"/>
            </a:endParaRPr>
          </a:p>
          <a:p>
            <a:pPr marL="171450" indent="-171450">
              <a:buFontTx/>
              <a:buChar char="-"/>
            </a:pPr>
            <a:endParaRPr lang="en-US" dirty="0"/>
          </a:p>
          <a:p>
            <a:r>
              <a:rPr lang="en-US" dirty="0"/>
              <a:t>At the end of the day, we want students to not just find a job, but find their purpose and feel confident in their ability to make career decisions.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91850B81-B791-EA4E-9C1D-F1888D740DB5}" type="slidenum">
              <a:rPr lang="en-US" smtClean="0"/>
              <a:t>15</a:t>
            </a:fld>
            <a:endParaRPr lang="en-US"/>
          </a:p>
        </p:txBody>
      </p:sp>
    </p:spTree>
    <p:extLst>
      <p:ext uri="{BB962C8B-B14F-4D97-AF65-F5344CB8AC3E}">
        <p14:creationId xmlns:p14="http://schemas.microsoft.com/office/powerpoint/2010/main" val="592761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A few additional ways we help your student prepare to be a professional is through: </a:t>
            </a:r>
          </a:p>
          <a:p>
            <a:pPr defTabSz="931774">
              <a:defRPr/>
            </a:pPr>
            <a:endParaRPr lang="en-US" dirty="0"/>
          </a:p>
          <a:p>
            <a:pPr marL="171450" indent="-171450" defTabSz="931774">
              <a:buFontTx/>
              <a:buChar char="-"/>
              <a:defRPr/>
            </a:pPr>
            <a:r>
              <a:rPr lang="en-US" dirty="0"/>
              <a:t>JCPenney Suit Up Event</a:t>
            </a:r>
          </a:p>
          <a:p>
            <a:pPr marL="628650" lvl="1" indent="-171450" defTabSz="931774">
              <a:buFontTx/>
              <a:buChar char="-"/>
              <a:defRPr/>
            </a:pPr>
            <a:r>
              <a:rPr lang="en-US" dirty="0"/>
              <a:t>This event allows your student to receive a 50% discount on professional dress apparel. </a:t>
            </a:r>
          </a:p>
          <a:p>
            <a:pPr marL="171450" lvl="0" indent="-171450" defTabSz="931774">
              <a:buFontTx/>
              <a:buChar char="-"/>
              <a:defRPr/>
            </a:pPr>
            <a:r>
              <a:rPr lang="en-US" dirty="0"/>
              <a:t>Career Closet</a:t>
            </a:r>
          </a:p>
          <a:p>
            <a:pPr marL="628650" lvl="1" indent="-171450" defTabSz="931774">
              <a:buFontTx/>
              <a:buChar char="-"/>
              <a:defRPr/>
            </a:pPr>
            <a:r>
              <a:rPr lang="en-US" dirty="0"/>
              <a:t>Students can pick out up to 3 items of professional clothing FOR FREE! </a:t>
            </a:r>
          </a:p>
          <a:p>
            <a:pPr marL="171450" lvl="0" indent="-171450" defTabSz="931774">
              <a:buFontTx/>
              <a:buChar char="-"/>
              <a:defRPr/>
            </a:pPr>
            <a:r>
              <a:rPr lang="en-US" dirty="0"/>
              <a:t>Professional Photos</a:t>
            </a:r>
          </a:p>
          <a:p>
            <a:pPr marL="628650" lvl="1" indent="-171450" defTabSz="931774">
              <a:buFontTx/>
              <a:buChar char="-"/>
              <a:defRPr/>
            </a:pPr>
            <a:r>
              <a:rPr lang="en-US" dirty="0"/>
              <a:t>We will take and edit a professional photo for students to use on their LinkedIn Account.</a:t>
            </a:r>
          </a:p>
        </p:txBody>
      </p:sp>
      <p:sp>
        <p:nvSpPr>
          <p:cNvPr id="4" name="Slide Number Placeholder 3"/>
          <p:cNvSpPr>
            <a:spLocks noGrp="1"/>
          </p:cNvSpPr>
          <p:nvPr>
            <p:ph type="sldNum" sz="quarter" idx="5"/>
          </p:nvPr>
        </p:nvSpPr>
        <p:spPr/>
        <p:txBody>
          <a:bodyPr/>
          <a:lstStyle/>
          <a:p>
            <a:fld id="{91850B81-B791-EA4E-9C1D-F1888D740DB5}" type="slidenum">
              <a:rPr lang="en-US" smtClean="0"/>
              <a:t>16</a:t>
            </a:fld>
            <a:endParaRPr lang="en-US"/>
          </a:p>
        </p:txBody>
      </p:sp>
    </p:spTree>
    <p:extLst>
      <p:ext uri="{BB962C8B-B14F-4D97-AF65-F5344CB8AC3E}">
        <p14:creationId xmlns:p14="http://schemas.microsoft.com/office/powerpoint/2010/main" val="607220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We’ve talked a lot about how WSU and our office supports students, but we also wanted to talk about how you can too. </a:t>
            </a:r>
          </a:p>
          <a:p>
            <a:endParaRPr lang="en-US" dirty="0"/>
          </a:p>
          <a:p>
            <a:r>
              <a:rPr lang="en-US" dirty="0"/>
              <a:t>The first point is good to emphasize they are already doing this by being here today and learning about the resources available which is so important.</a:t>
            </a:r>
          </a:p>
          <a:p>
            <a:endParaRPr lang="en-US" dirty="0"/>
          </a:p>
          <a:p>
            <a:endParaRPr lang="en-US" dirty="0">
              <a:cs typeface="Calibri"/>
            </a:endParaRPr>
          </a:p>
        </p:txBody>
      </p:sp>
      <p:sp>
        <p:nvSpPr>
          <p:cNvPr id="4" name="Slide Number Placeholder 3"/>
          <p:cNvSpPr>
            <a:spLocks noGrp="1"/>
          </p:cNvSpPr>
          <p:nvPr>
            <p:ph type="sldNum" sz="quarter" idx="5"/>
          </p:nvPr>
        </p:nvSpPr>
        <p:spPr/>
        <p:txBody>
          <a:bodyPr/>
          <a:lstStyle/>
          <a:p>
            <a:fld id="{91850B81-B791-EA4E-9C1D-F1888D740DB5}" type="slidenum">
              <a:rPr lang="en-US" smtClean="0"/>
              <a:t>17</a:t>
            </a:fld>
            <a:endParaRPr lang="en-US"/>
          </a:p>
        </p:txBody>
      </p:sp>
    </p:spTree>
    <p:extLst>
      <p:ext uri="{BB962C8B-B14F-4D97-AF65-F5344CB8AC3E}">
        <p14:creationId xmlns:p14="http://schemas.microsoft.com/office/powerpoint/2010/main" val="37478690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great area to emphasize what connecting with us even means: making appointments, asking for help, sharing their success. Our team is here to help people feel empowered in their career. </a:t>
            </a:r>
          </a:p>
        </p:txBody>
      </p:sp>
      <p:sp>
        <p:nvSpPr>
          <p:cNvPr id="4" name="Slide Number Placeholder 3"/>
          <p:cNvSpPr>
            <a:spLocks noGrp="1"/>
          </p:cNvSpPr>
          <p:nvPr>
            <p:ph type="sldNum" sz="quarter" idx="5"/>
          </p:nvPr>
        </p:nvSpPr>
        <p:spPr/>
        <p:txBody>
          <a:bodyPr/>
          <a:lstStyle/>
          <a:p>
            <a:fld id="{91850B81-B791-EA4E-9C1D-F1888D740DB5}" type="slidenum">
              <a:rPr lang="en-US" smtClean="0"/>
              <a:t>18</a:t>
            </a:fld>
            <a:endParaRPr lang="en-US"/>
          </a:p>
        </p:txBody>
      </p:sp>
    </p:spTree>
    <p:extLst>
      <p:ext uri="{BB962C8B-B14F-4D97-AF65-F5344CB8AC3E}">
        <p14:creationId xmlns:p14="http://schemas.microsoft.com/office/powerpoint/2010/main" val="12337528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1850B81-B791-EA4E-9C1D-F1888D740DB5}" type="slidenum">
              <a:rPr lang="en-US" smtClean="0"/>
              <a:t>19</a:t>
            </a:fld>
            <a:endParaRPr lang="en-US"/>
          </a:p>
        </p:txBody>
      </p:sp>
    </p:spTree>
    <p:extLst>
      <p:ext uri="{BB962C8B-B14F-4D97-AF65-F5344CB8AC3E}">
        <p14:creationId xmlns:p14="http://schemas.microsoft.com/office/powerpoint/2010/main" val="8387947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03FFE9-CECE-7697-B29A-597662FAF0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A15BBC-5282-78BC-1BD2-64EA5AF6A2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5B4B2C8-292B-2047-BD95-5206611C538F}"/>
              </a:ext>
            </a:extLst>
          </p:cNvPr>
          <p:cNvSpPr>
            <a:spLocks noGrp="1"/>
          </p:cNvSpPr>
          <p:nvPr>
            <p:ph type="body" idx="1"/>
          </p:nvPr>
        </p:nvSpPr>
        <p:spPr/>
        <p:txBody>
          <a:bodyPr/>
          <a:lstStyle/>
          <a:p>
            <a:r>
              <a:rPr lang="en-US" dirty="0"/>
              <a:t>Ask parents what they think/ what do you think is important when consider a person’s job choices? Can have them raise their hands if they do (discuss with 1 or 2) and raise hands if they don’t believe this (discuss with 1 or 2)</a:t>
            </a:r>
          </a:p>
          <a:p>
            <a:endParaRPr lang="en-US" dirty="0"/>
          </a:p>
          <a:p>
            <a:r>
              <a:rPr lang="en-US" dirty="0"/>
              <a:t>Lead into that’s why we teach students through each phase because there are a lot of factors that go into job choice.</a:t>
            </a:r>
          </a:p>
        </p:txBody>
      </p:sp>
      <p:sp>
        <p:nvSpPr>
          <p:cNvPr id="4" name="Slide Number Placeholder 3">
            <a:extLst>
              <a:ext uri="{FF2B5EF4-FFF2-40B4-BE49-F238E27FC236}">
                <a16:creationId xmlns:a16="http://schemas.microsoft.com/office/drawing/2014/main" id="{6CF69734-89BD-F1AF-7201-7C10BD78127E}"/>
              </a:ext>
            </a:extLst>
          </p:cNvPr>
          <p:cNvSpPr>
            <a:spLocks noGrp="1"/>
          </p:cNvSpPr>
          <p:nvPr>
            <p:ph type="sldNum" sz="quarter" idx="5"/>
          </p:nvPr>
        </p:nvSpPr>
        <p:spPr/>
        <p:txBody>
          <a:bodyPr/>
          <a:lstStyle/>
          <a:p>
            <a:fld id="{91850B81-B791-EA4E-9C1D-F1888D740DB5}" type="slidenum">
              <a:rPr lang="en-US" smtClean="0"/>
              <a:t>2</a:t>
            </a:fld>
            <a:endParaRPr lang="en-US"/>
          </a:p>
        </p:txBody>
      </p:sp>
    </p:spTree>
    <p:extLst>
      <p:ext uri="{BB962C8B-B14F-4D97-AF65-F5344CB8AC3E}">
        <p14:creationId xmlns:p14="http://schemas.microsoft.com/office/powerpoint/2010/main" val="215962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support a student’s Career Ready Journey and teach them these skills.</a:t>
            </a:r>
          </a:p>
          <a:p>
            <a:endParaRPr lang="en-US" dirty="0"/>
          </a:p>
          <a:p>
            <a:r>
              <a:rPr lang="en-US" dirty="0"/>
              <a:t>Today I’m going to discuss each phase and how we empower your Shocker to navigate their own journey.</a:t>
            </a:r>
          </a:p>
        </p:txBody>
      </p:sp>
      <p:sp>
        <p:nvSpPr>
          <p:cNvPr id="4" name="Slide Number Placeholder 3"/>
          <p:cNvSpPr>
            <a:spLocks noGrp="1"/>
          </p:cNvSpPr>
          <p:nvPr>
            <p:ph type="sldNum" sz="quarter" idx="5"/>
          </p:nvPr>
        </p:nvSpPr>
        <p:spPr/>
        <p:txBody>
          <a:bodyPr/>
          <a:lstStyle/>
          <a:p>
            <a:fld id="{91850B81-B791-EA4E-9C1D-F1888D740DB5}" type="slidenum">
              <a:rPr lang="en-US" smtClean="0"/>
              <a:t>3</a:t>
            </a:fld>
            <a:endParaRPr lang="en-US"/>
          </a:p>
        </p:txBody>
      </p:sp>
    </p:spTree>
    <p:extLst>
      <p:ext uri="{BB962C8B-B14F-4D97-AF65-F5344CB8AC3E}">
        <p14:creationId xmlns:p14="http://schemas.microsoft.com/office/powerpoint/2010/main" val="22489888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Think about your student for a second. </a:t>
            </a:r>
            <a:endParaRPr lang="en-US" dirty="0"/>
          </a:p>
          <a:p>
            <a:endParaRPr lang="en-US" dirty="0"/>
          </a:p>
          <a:p>
            <a:r>
              <a:rPr lang="en-US" dirty="0"/>
              <a:t>Do they: (read the slide)</a:t>
            </a:r>
            <a:endParaRPr lang="en-US" dirty="0">
              <a:cs typeface="Calibri"/>
            </a:endParaRPr>
          </a:p>
          <a:p>
            <a:endParaRPr lang="en-US" dirty="0"/>
          </a:p>
          <a:p>
            <a:endParaRPr lang="en-US" dirty="0"/>
          </a:p>
          <a:p>
            <a:r>
              <a:rPr lang="en-US" dirty="0"/>
              <a:t>If you answered NO to any of these questions – your student is in the NEED TO KNOW phase of their journey. </a:t>
            </a:r>
            <a:endParaRPr lang="en-US" dirty="0">
              <a:cs typeface="Calibri"/>
            </a:endParaRPr>
          </a:p>
        </p:txBody>
      </p:sp>
      <p:sp>
        <p:nvSpPr>
          <p:cNvPr id="4" name="Slide Number Placeholder 3"/>
          <p:cNvSpPr>
            <a:spLocks noGrp="1"/>
          </p:cNvSpPr>
          <p:nvPr>
            <p:ph type="sldNum" sz="quarter" idx="5"/>
          </p:nvPr>
        </p:nvSpPr>
        <p:spPr/>
        <p:txBody>
          <a:bodyPr/>
          <a:lstStyle/>
          <a:p>
            <a:fld id="{91850B81-B791-EA4E-9C1D-F1888D740DB5}" type="slidenum">
              <a:rPr lang="en-US" smtClean="0"/>
              <a:t>4</a:t>
            </a:fld>
            <a:endParaRPr lang="en-US"/>
          </a:p>
        </p:txBody>
      </p:sp>
    </p:spTree>
    <p:extLst>
      <p:ext uri="{BB962C8B-B14F-4D97-AF65-F5344CB8AC3E}">
        <p14:creationId xmlns:p14="http://schemas.microsoft.com/office/powerpoint/2010/main" val="2033677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00" dirty="0"/>
              <a:t>In the KNOW or </a:t>
            </a:r>
            <a:r>
              <a:rPr lang="en-US" sz="900" b="1" u="sng" dirty="0"/>
              <a:t>knowledge gathering </a:t>
            </a:r>
            <a:r>
              <a:rPr lang="en-US" sz="900" dirty="0"/>
              <a:t>phase of the journey. We want students to be self-assessing, learning more about themselves and exploring different majors and career paths. </a:t>
            </a:r>
          </a:p>
          <a:p>
            <a:endParaRPr lang="en-US" sz="900" dirty="0"/>
          </a:p>
          <a:p>
            <a:r>
              <a:rPr lang="en-US" sz="900" dirty="0"/>
              <a:t>Through self-assessment students will find out who they are – their personality and values, and what their interests are. Then they use that information to explore different career paths. We use a tool called </a:t>
            </a:r>
            <a:r>
              <a:rPr lang="en-US" sz="900" dirty="0" err="1"/>
              <a:t>PathwayU</a:t>
            </a:r>
            <a:r>
              <a:rPr lang="en-US" sz="900" dirty="0"/>
              <a:t>.</a:t>
            </a:r>
            <a:endParaRPr lang="en-US" sz="900" dirty="0">
              <a:cs typeface="Calibri"/>
            </a:endParaRPr>
          </a:p>
          <a:p>
            <a:endParaRPr lang="en-US" sz="900" dirty="0">
              <a:cs typeface="Calibri"/>
            </a:endParaRPr>
          </a:p>
          <a:p>
            <a:r>
              <a:rPr lang="en-US" sz="900" dirty="0"/>
              <a:t>Additionally, we help students build they career-ready skills through 1-on-1 appointments and through various career events. </a:t>
            </a:r>
            <a:endParaRPr lang="en-US" sz="900" dirty="0">
              <a:cs typeface="Calibri"/>
            </a:endParaRPr>
          </a:p>
          <a:p>
            <a:r>
              <a:rPr lang="en-US" sz="900" dirty="0"/>
              <a:t>If your student needs help getting started or becomes stuck or wants to change their major – encourage them to set up a career exploration appointment with a career coach and we can walk them through their options and outline their next steps. </a:t>
            </a:r>
            <a:endParaRPr lang="en-US" sz="900" dirty="0">
              <a:cs typeface="Calibri"/>
            </a:endParaRPr>
          </a:p>
        </p:txBody>
      </p:sp>
      <p:sp>
        <p:nvSpPr>
          <p:cNvPr id="4" name="Slide Number Placeholder 3"/>
          <p:cNvSpPr>
            <a:spLocks noGrp="1"/>
          </p:cNvSpPr>
          <p:nvPr>
            <p:ph type="sldNum" sz="quarter" idx="5"/>
          </p:nvPr>
        </p:nvSpPr>
        <p:spPr/>
        <p:txBody>
          <a:bodyPr/>
          <a:lstStyle/>
          <a:p>
            <a:fld id="{91850B81-B791-EA4E-9C1D-F1888D740DB5}" type="slidenum">
              <a:rPr lang="en-US" smtClean="0"/>
              <a:t>5</a:t>
            </a:fld>
            <a:endParaRPr lang="en-US"/>
          </a:p>
        </p:txBody>
      </p:sp>
    </p:spTree>
    <p:extLst>
      <p:ext uri="{BB962C8B-B14F-4D97-AF65-F5344CB8AC3E}">
        <p14:creationId xmlns:p14="http://schemas.microsoft.com/office/powerpoint/2010/main" val="1956040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ea typeface="Calibri"/>
                <a:cs typeface="Calibri"/>
              </a:rPr>
              <a:t>PathwayU</a:t>
            </a:r>
            <a:r>
              <a:rPr lang="en-US" dirty="0">
                <a:ea typeface="Calibri"/>
                <a:cs typeface="Calibri"/>
              </a:rPr>
              <a:t> is a self-guided career assessment tool and after your student takes the 4 career assessments, they will be matched to different career paths based on purpose. </a:t>
            </a:r>
          </a:p>
          <a:p>
            <a:endParaRPr lang="en-US" dirty="0">
              <a:ea typeface="Calibri"/>
              <a:cs typeface="Calibri"/>
            </a:endParaRPr>
          </a:p>
          <a:p>
            <a:r>
              <a:rPr lang="en-US" dirty="0"/>
              <a:t>They can explore those career paths within the platform by looking at job descriptions, alternative job titles, average salary, job outlook, education requirements and the knowledge, skills, and abilities they need to be successful in the job. Additionally, they can look at majors that WSU offers that align with that career path. </a:t>
            </a:r>
            <a:endParaRPr lang="en-US" dirty="0">
              <a:cs typeface="Calibri" panose="020F0502020204030204"/>
            </a:endParaRPr>
          </a:p>
          <a:p>
            <a:r>
              <a:rPr lang="en-US" dirty="0">
                <a:ea typeface="Calibri"/>
                <a:cs typeface="Calibri"/>
              </a:rPr>
              <a:t>It is a great starting place and gives a lot of our students confidence and clarity in the journey. </a:t>
            </a:r>
          </a:p>
          <a:p>
            <a:endParaRPr lang="en-US" dirty="0">
              <a:ea typeface="Calibri"/>
              <a:cs typeface="Calibri"/>
            </a:endParaRPr>
          </a:p>
          <a:p>
            <a:r>
              <a:rPr lang="en-US" dirty="0"/>
              <a:t>I highly recommend you encourage your student get into </a:t>
            </a:r>
            <a:r>
              <a:rPr lang="en-US" dirty="0" err="1"/>
              <a:t>PathwayU</a:t>
            </a:r>
            <a:r>
              <a:rPr lang="en-US" dirty="0"/>
              <a:t> now! It’s never too early to start building these skills and even if you feel your student knows what they want to do – this information can be reaffirming for them! </a:t>
            </a:r>
            <a:endParaRPr lang="en-US" dirty="0">
              <a:cs typeface="Calibri"/>
            </a:endParaRPr>
          </a:p>
          <a:p>
            <a:endParaRPr lang="en-US" dirty="0">
              <a:ea typeface="Calibri"/>
              <a:cs typeface="Calibri"/>
            </a:endParaRPr>
          </a:p>
          <a:p>
            <a:r>
              <a:rPr lang="en-US" dirty="0">
                <a:ea typeface="Calibri"/>
                <a:cs typeface="Calibri"/>
              </a:rPr>
              <a:t>Visit Wichita.PathwayU.com to get started. (note, parents can also do this self-assessment if they are in this point in their own journey as this resource isn’t just for WSU students)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1850B81-B791-EA4E-9C1D-F1888D740D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948406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FAE2A-F0D7-5266-DA6C-E399AB1944F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18DFC52-4C37-FCFF-5C6D-BF4CFAD786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4D31DA-20EA-2277-36CF-B617D6543FA8}"/>
              </a:ext>
            </a:extLst>
          </p:cNvPr>
          <p:cNvSpPr>
            <a:spLocks noGrp="1"/>
          </p:cNvSpPr>
          <p:nvPr>
            <p:ph type="body" idx="1"/>
          </p:nvPr>
        </p:nvSpPr>
        <p:spPr/>
        <p:txBody>
          <a:bodyPr/>
          <a:lstStyle/>
          <a:p>
            <a:r>
              <a:rPr lang="en-US" dirty="0"/>
              <a:t>Again, ask this question and talk with a couple of different people about their perspectives. This is to help gauge the perspectives in the room.</a:t>
            </a:r>
          </a:p>
          <a:p>
            <a:endParaRPr lang="en-US" dirty="0"/>
          </a:p>
          <a:p>
            <a:r>
              <a:rPr lang="en-US" dirty="0"/>
              <a:t>There are many things that can alter a person’s career path and one of those is experiences. It’s different to hear about and read about a job vs experiencing it. A major also does not lock you into 1 specific career.</a:t>
            </a:r>
          </a:p>
          <a:p>
            <a:endParaRPr lang="en-US" dirty="0"/>
          </a:p>
          <a:p>
            <a:r>
              <a:rPr lang="en-US" dirty="0"/>
              <a:t>While majors help support that career path, there are many careers a student can pursue with a degree and that’s when we teach students about transferrable skills as they find their experiences.</a:t>
            </a:r>
          </a:p>
        </p:txBody>
      </p:sp>
      <p:sp>
        <p:nvSpPr>
          <p:cNvPr id="4" name="Slide Number Placeholder 3">
            <a:extLst>
              <a:ext uri="{FF2B5EF4-FFF2-40B4-BE49-F238E27FC236}">
                <a16:creationId xmlns:a16="http://schemas.microsoft.com/office/drawing/2014/main" id="{E7C9FEE7-552E-C22A-B238-103BE89B4BF5}"/>
              </a:ext>
            </a:extLst>
          </p:cNvPr>
          <p:cNvSpPr>
            <a:spLocks noGrp="1"/>
          </p:cNvSpPr>
          <p:nvPr>
            <p:ph type="sldNum" sz="quarter" idx="5"/>
          </p:nvPr>
        </p:nvSpPr>
        <p:spPr/>
        <p:txBody>
          <a:bodyPr/>
          <a:lstStyle/>
          <a:p>
            <a:fld id="{91850B81-B791-EA4E-9C1D-F1888D740DB5}" type="slidenum">
              <a:rPr lang="en-US" smtClean="0"/>
              <a:t>7</a:t>
            </a:fld>
            <a:endParaRPr lang="en-US"/>
          </a:p>
        </p:txBody>
      </p:sp>
    </p:spTree>
    <p:extLst>
      <p:ext uri="{BB962C8B-B14F-4D97-AF65-F5344CB8AC3E}">
        <p14:creationId xmlns:p14="http://schemas.microsoft.com/office/powerpoint/2010/main" val="3745206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Maybe you feel like your student is passed the KNOW phase of their journey. Then they are probably in the NEED TO EXPERIENCE phase of their journey. </a:t>
            </a:r>
          </a:p>
          <a:p>
            <a:endParaRPr lang="en-US" dirty="0">
              <a:cs typeface="Calibri"/>
            </a:endParaRPr>
          </a:p>
          <a:p>
            <a:r>
              <a:rPr lang="en-US" dirty="0">
                <a:cs typeface="Calibri"/>
              </a:rPr>
              <a:t>[ASK THE QUESTIONS] Give parents time to think about these questions.</a:t>
            </a:r>
          </a:p>
          <a:p>
            <a:endParaRPr lang="en-US" dirty="0"/>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91850B81-B791-EA4E-9C1D-F1888D740DB5}" type="slidenum">
              <a:rPr lang="en-US" smtClean="0"/>
              <a:t>8</a:t>
            </a:fld>
            <a:endParaRPr lang="en-US"/>
          </a:p>
        </p:txBody>
      </p:sp>
    </p:spTree>
    <p:extLst>
      <p:ext uri="{BB962C8B-B14F-4D97-AF65-F5344CB8AC3E}">
        <p14:creationId xmlns:p14="http://schemas.microsoft.com/office/powerpoint/2010/main" val="20080338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dirty="0"/>
              <a:t>This is a general overview. We will go into a deep dive in a moment about Career Fairs, stats, and students’ stories.</a:t>
            </a:r>
          </a:p>
          <a:p>
            <a:endParaRPr lang="en-US" sz="1000" dirty="0"/>
          </a:p>
          <a:p>
            <a:r>
              <a:rPr lang="en-US" sz="1000" dirty="0"/>
              <a:t>In this phase, students continue to explore career paths and connect with employers and they are developing materials that help them communicate their value with confidence to an employer. This stage is where college students typically spend most of their time while in college.</a:t>
            </a:r>
          </a:p>
          <a:p>
            <a:endParaRPr lang="en-US" sz="1000" dirty="0"/>
          </a:p>
          <a:p>
            <a:r>
              <a:rPr lang="en-US" sz="1000" dirty="0"/>
              <a:t>Participating in multiple experiences while in college is crucial to building skills employers are looking for. Internships are not the only valuable experiences. </a:t>
            </a:r>
          </a:p>
          <a:p>
            <a:r>
              <a:rPr lang="en-US" sz="1000" dirty="0"/>
              <a:t>Participating in student organizations, volunteering, working a part-time job, taking a leadership role in a class project – all of these are examples of valuable experiences that allow students to grow and develop career-ready skills. </a:t>
            </a:r>
            <a:endParaRPr lang="en-US" sz="1000" dirty="0">
              <a:cs typeface="Calibri"/>
            </a:endParaRPr>
          </a:p>
          <a:p>
            <a:pPr marL="171450" indent="-171450">
              <a:buFontTx/>
              <a:buChar char="-"/>
            </a:pPr>
            <a:endParaRPr lang="en-US" sz="1000" dirty="0"/>
          </a:p>
          <a:p>
            <a:r>
              <a:rPr lang="en-US" sz="1000" dirty="0"/>
              <a:t>These are experiences they will put on a resume or talk about in an interview. </a:t>
            </a:r>
            <a:endParaRPr lang="en-US" sz="1000" dirty="0">
              <a:cs typeface="Calibri"/>
            </a:endParaRPr>
          </a:p>
          <a:p>
            <a:pPr marL="0" indent="0">
              <a:buFontTx/>
              <a:buNone/>
            </a:pPr>
            <a:endParaRPr lang="en-US" sz="1000" dirty="0"/>
          </a:p>
          <a:p>
            <a:r>
              <a:rPr lang="en-US" sz="1000" dirty="0"/>
              <a:t>Ways we help students in this phase are through a lot of our career coaching appointments. We have appointments to help student build their resume and cover letter, practice their interviewing skills, optimize their LinkedIn profile and search for an on-campus job, internship, or part-time job. </a:t>
            </a:r>
            <a:endParaRPr lang="en-US" sz="1000" dirty="0">
              <a:cs typeface="Calibri"/>
            </a:endParaRPr>
          </a:p>
          <a:p>
            <a:r>
              <a:rPr lang="en-US" sz="1000" dirty="0"/>
              <a:t>When a student is ready to get work-related experience – we have a tool called Shocker Central to help them. </a:t>
            </a:r>
            <a:endParaRPr lang="en-US" sz="1000" dirty="0">
              <a:cs typeface="Calibri"/>
            </a:endParaRPr>
          </a:p>
          <a:p>
            <a:pPr marL="0" indent="0">
              <a:buFontTx/>
              <a:buNone/>
            </a:pPr>
            <a:endParaRPr lang="en-US" sz="1000" dirty="0"/>
          </a:p>
          <a:p>
            <a:r>
              <a:rPr lang="en-US" sz="1000" dirty="0"/>
              <a:t>Students in this phase need to be thinking about the experiences they are participating in AND growing their network by making connections with employers. </a:t>
            </a:r>
            <a:endParaRPr lang="en-US" sz="1000" dirty="0">
              <a:cs typeface="Calibri"/>
            </a:endParaRPr>
          </a:p>
          <a:p>
            <a:pPr marL="0" indent="0">
              <a:buFontTx/>
              <a:buNone/>
            </a:pPr>
            <a:endParaRPr lang="en-US" dirty="0"/>
          </a:p>
        </p:txBody>
      </p:sp>
      <p:sp>
        <p:nvSpPr>
          <p:cNvPr id="4" name="Slide Number Placeholder 3"/>
          <p:cNvSpPr>
            <a:spLocks noGrp="1"/>
          </p:cNvSpPr>
          <p:nvPr>
            <p:ph type="sldNum" sz="quarter" idx="5"/>
          </p:nvPr>
        </p:nvSpPr>
        <p:spPr/>
        <p:txBody>
          <a:bodyPr/>
          <a:lstStyle/>
          <a:p>
            <a:fld id="{91850B81-B791-EA4E-9C1D-F1888D740DB5}" type="slidenum">
              <a:rPr lang="en-US" smtClean="0"/>
              <a:t>9</a:t>
            </a:fld>
            <a:endParaRPr lang="en-US"/>
          </a:p>
        </p:txBody>
      </p:sp>
    </p:spTree>
    <p:extLst>
      <p:ext uri="{BB962C8B-B14F-4D97-AF65-F5344CB8AC3E}">
        <p14:creationId xmlns:p14="http://schemas.microsoft.com/office/powerpoint/2010/main" val="31647676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D8615CC5-0BC6-0A45-88A9-A935DB66CD1A}"/>
              </a:ext>
            </a:extLst>
          </p:cNvPr>
          <p:cNvSpPr>
            <a:spLocks noGrp="1"/>
          </p:cNvSpPr>
          <p:nvPr>
            <p:ph type="subTitle" idx="1" hasCustomPrompt="1"/>
          </p:nvPr>
        </p:nvSpPr>
        <p:spPr>
          <a:xfrm>
            <a:off x="380665" y="5565312"/>
            <a:ext cx="7974441" cy="933214"/>
          </a:xfrm>
        </p:spPr>
        <p:txBody>
          <a:bodyPr/>
          <a:lstStyle>
            <a:lvl1pPr marL="0" indent="0" algn="ctr">
              <a:buNone/>
              <a:defRPr sz="2400" b="0" i="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Presenters Names</a:t>
            </a:r>
          </a:p>
        </p:txBody>
      </p:sp>
      <p:sp>
        <p:nvSpPr>
          <p:cNvPr id="11" name="Rectangle 10">
            <a:extLst>
              <a:ext uri="{FF2B5EF4-FFF2-40B4-BE49-F238E27FC236}">
                <a16:creationId xmlns:a16="http://schemas.microsoft.com/office/drawing/2014/main" id="{65BF49F9-7B3C-A44B-9952-8EE65F62C4C4}"/>
              </a:ext>
            </a:extLst>
          </p:cNvPr>
          <p:cNvSpPr/>
          <p:nvPr userDrawn="1"/>
        </p:nvSpPr>
        <p:spPr>
          <a:xfrm>
            <a:off x="7924800" y="0"/>
            <a:ext cx="3048000" cy="914400"/>
          </a:xfrm>
          <a:prstGeom prst="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8" name="Text Placeholder 7">
            <a:extLst>
              <a:ext uri="{FF2B5EF4-FFF2-40B4-BE49-F238E27FC236}">
                <a16:creationId xmlns:a16="http://schemas.microsoft.com/office/drawing/2014/main" id="{887C6A66-C2F5-CC41-AA8F-098FE6816501}"/>
              </a:ext>
            </a:extLst>
          </p:cNvPr>
          <p:cNvSpPr>
            <a:spLocks noGrp="1"/>
          </p:cNvSpPr>
          <p:nvPr>
            <p:ph type="body" sz="quarter" idx="10"/>
          </p:nvPr>
        </p:nvSpPr>
        <p:spPr>
          <a:xfrm>
            <a:off x="8139906" y="326136"/>
            <a:ext cx="2617787" cy="439738"/>
          </a:xfrm>
        </p:spPr>
        <p:txBody>
          <a:bodyPr>
            <a:normAutofit/>
          </a:bodyPr>
          <a:lstStyle>
            <a:lvl1pPr marL="0" indent="0" algn="ctr">
              <a:buNone/>
              <a:defRPr sz="2400"/>
            </a:lvl1pPr>
          </a:lstStyle>
          <a:p>
            <a:pPr lvl="0"/>
            <a:r>
              <a:rPr lang="en-US"/>
              <a:t>Click to edit</a:t>
            </a:r>
          </a:p>
        </p:txBody>
      </p:sp>
    </p:spTree>
    <p:extLst>
      <p:ext uri="{BB962C8B-B14F-4D97-AF65-F5344CB8AC3E}">
        <p14:creationId xmlns:p14="http://schemas.microsoft.com/office/powerpoint/2010/main" val="3202301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4A9F386-F861-2346-BD81-C96AC48980FD}"/>
              </a:ext>
            </a:extLst>
          </p:cNvPr>
          <p:cNvSpPr>
            <a:spLocks noGrp="1"/>
          </p:cNvSpPr>
          <p:nvPr>
            <p:ph type="sldNum" sz="quarter" idx="12"/>
          </p:nvPr>
        </p:nvSpPr>
        <p:spPr>
          <a:xfrm>
            <a:off x="11553593" y="6302375"/>
            <a:ext cx="447907" cy="365125"/>
          </a:xfrm>
        </p:spPr>
        <p:txBody>
          <a:bodyPr/>
          <a:lstStyle>
            <a:lvl1pPr>
              <a:defRPr>
                <a:solidFill>
                  <a:schemeClr val="tx1"/>
                </a:solidFill>
              </a:defRPr>
            </a:lvl1pPr>
          </a:lstStyle>
          <a:p>
            <a:fld id="{D3CA6B82-1401-C949-9597-17A76211D6CF}" type="slidenum">
              <a:rPr lang="en-US" smtClean="0"/>
              <a:pPr/>
              <a:t>‹#›</a:t>
            </a:fld>
            <a:endParaRPr lang="en-US"/>
          </a:p>
        </p:txBody>
      </p:sp>
      <p:sp>
        <p:nvSpPr>
          <p:cNvPr id="8" name="Title 1">
            <a:extLst>
              <a:ext uri="{FF2B5EF4-FFF2-40B4-BE49-F238E27FC236}">
                <a16:creationId xmlns:a16="http://schemas.microsoft.com/office/drawing/2014/main" id="{1CA9D484-77C0-CC4E-8D5F-22DB1B33C57B}"/>
              </a:ext>
            </a:extLst>
          </p:cNvPr>
          <p:cNvSpPr>
            <a:spLocks noGrp="1"/>
          </p:cNvSpPr>
          <p:nvPr>
            <p:ph type="title"/>
          </p:nvPr>
        </p:nvSpPr>
        <p:spPr>
          <a:xfrm>
            <a:off x="838200" y="245857"/>
            <a:ext cx="10515600" cy="1325563"/>
          </a:xfrm>
        </p:spPr>
        <p:txBody>
          <a:bodyPr>
            <a:noAutofit/>
          </a:bodyPr>
          <a:lstStyle>
            <a:lvl1pPr>
              <a:defRPr>
                <a:solidFill>
                  <a:schemeClr val="bg1"/>
                </a:solidFill>
              </a:defRPr>
            </a:lvl1pPr>
          </a:lstStyle>
          <a:p>
            <a:r>
              <a:rPr lang="en-US"/>
              <a:t>Click to edit Master title style</a:t>
            </a:r>
          </a:p>
        </p:txBody>
      </p:sp>
      <p:sp>
        <p:nvSpPr>
          <p:cNvPr id="9" name="Content Placeholder 2">
            <a:extLst>
              <a:ext uri="{FF2B5EF4-FFF2-40B4-BE49-F238E27FC236}">
                <a16:creationId xmlns:a16="http://schemas.microsoft.com/office/drawing/2014/main" id="{A8B20B6B-4594-444B-A42E-A9714BF4CB6E}"/>
              </a:ext>
            </a:extLst>
          </p:cNvPr>
          <p:cNvSpPr>
            <a:spLocks noGrp="1"/>
          </p:cNvSpPr>
          <p:nvPr>
            <p:ph sz="half" idx="14" hasCustomPrompt="1"/>
          </p:nvPr>
        </p:nvSpPr>
        <p:spPr>
          <a:xfrm>
            <a:off x="838200" y="2088994"/>
            <a:ext cx="4675094" cy="4087968"/>
          </a:xfrm>
        </p:spPr>
        <p:txBody>
          <a:bodyPr>
            <a:noAutofit/>
          </a:bodyPr>
          <a:lstStyle/>
          <a:p>
            <a:pPr lvl="0"/>
            <a:r>
              <a:rPr lang="en-US"/>
              <a:t>Click to edit text</a:t>
            </a:r>
          </a:p>
          <a:p>
            <a:pPr lvl="0"/>
            <a:r>
              <a:rPr lang="en-US"/>
              <a:t>Item</a:t>
            </a:r>
          </a:p>
          <a:p>
            <a:pPr lvl="0"/>
            <a:endParaRPr lang="en-US"/>
          </a:p>
        </p:txBody>
      </p:sp>
      <p:sp>
        <p:nvSpPr>
          <p:cNvPr id="10" name="Content Placeholder 3">
            <a:extLst>
              <a:ext uri="{FF2B5EF4-FFF2-40B4-BE49-F238E27FC236}">
                <a16:creationId xmlns:a16="http://schemas.microsoft.com/office/drawing/2014/main" id="{B36E88D0-4AAA-6C4B-A4FC-0FBEA8CD940A}"/>
              </a:ext>
            </a:extLst>
          </p:cNvPr>
          <p:cNvSpPr>
            <a:spLocks noGrp="1"/>
          </p:cNvSpPr>
          <p:nvPr>
            <p:ph sz="half" idx="2" hasCustomPrompt="1"/>
          </p:nvPr>
        </p:nvSpPr>
        <p:spPr>
          <a:xfrm>
            <a:off x="5881762" y="2081435"/>
            <a:ext cx="5472038" cy="4087969"/>
          </a:xfrm>
        </p:spPr>
        <p:txBody>
          <a:bodyPr>
            <a:noAutofit/>
          </a:bodyPr>
          <a:lstStyle>
            <a:lvl1pPr marL="457200" indent="-457200">
              <a:buFontTx/>
              <a:buBlip>
                <a:blip r:embed="rId3"/>
              </a:buBlip>
              <a:defRPr/>
            </a:lvl1pPr>
          </a:lstStyle>
          <a:p>
            <a:pPr lvl="0"/>
            <a:r>
              <a:rPr lang="en-US"/>
              <a:t>Item</a:t>
            </a:r>
          </a:p>
        </p:txBody>
      </p:sp>
      <p:sp>
        <p:nvSpPr>
          <p:cNvPr id="2" name="Rectangle 1">
            <a:extLst>
              <a:ext uri="{FF2B5EF4-FFF2-40B4-BE49-F238E27FC236}">
                <a16:creationId xmlns:a16="http://schemas.microsoft.com/office/drawing/2014/main" id="{6822F3A9-4C06-3D9E-14B3-13A7E78622E2}"/>
              </a:ext>
            </a:extLst>
          </p:cNvPr>
          <p:cNvSpPr/>
          <p:nvPr userDrawn="1"/>
        </p:nvSpPr>
        <p:spPr>
          <a:xfrm>
            <a:off x="9351264" y="5650992"/>
            <a:ext cx="2371004" cy="73761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Logo&#10;&#10;Description automatically generated">
            <a:extLst>
              <a:ext uri="{FF2B5EF4-FFF2-40B4-BE49-F238E27FC236}">
                <a16:creationId xmlns:a16="http://schemas.microsoft.com/office/drawing/2014/main" id="{A4193B2C-F6CA-73C9-8FF8-F46061FAD1E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420037" y="5968438"/>
            <a:ext cx="2487124" cy="710981"/>
          </a:xfrm>
          <a:prstGeom prst="rect">
            <a:avLst/>
          </a:prstGeom>
        </p:spPr>
      </p:pic>
    </p:spTree>
    <p:extLst>
      <p:ext uri="{BB962C8B-B14F-4D97-AF65-F5344CB8AC3E}">
        <p14:creationId xmlns:p14="http://schemas.microsoft.com/office/powerpoint/2010/main" val="409257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36605315-3C9C-AF4E-BFBD-1D83215ED2FA}"/>
              </a:ext>
            </a:extLst>
          </p:cNvPr>
          <p:cNvSpPr>
            <a:spLocks noGrp="1"/>
          </p:cNvSpPr>
          <p:nvPr>
            <p:ph type="sldNum" sz="quarter" idx="12"/>
          </p:nvPr>
        </p:nvSpPr>
        <p:spPr>
          <a:xfrm>
            <a:off x="11576669" y="6302375"/>
            <a:ext cx="424831" cy="365125"/>
          </a:xfrm>
        </p:spPr>
        <p:txBody>
          <a:bodyPr/>
          <a:lstStyle>
            <a:lvl1pPr>
              <a:defRPr>
                <a:solidFill>
                  <a:schemeClr val="tx1"/>
                </a:solidFill>
              </a:defRPr>
            </a:lvl1pPr>
          </a:lstStyle>
          <a:p>
            <a:fld id="{D3CA6B82-1401-C949-9597-17A76211D6CF}" type="slidenum">
              <a:rPr lang="en-US" smtClean="0"/>
              <a:pPr/>
              <a:t>‹#›</a:t>
            </a:fld>
            <a:endParaRPr lang="en-US"/>
          </a:p>
        </p:txBody>
      </p:sp>
      <p:sp>
        <p:nvSpPr>
          <p:cNvPr id="5" name="Title 1">
            <a:extLst>
              <a:ext uri="{FF2B5EF4-FFF2-40B4-BE49-F238E27FC236}">
                <a16:creationId xmlns:a16="http://schemas.microsoft.com/office/drawing/2014/main" id="{6BD8BED6-DDC0-954B-983D-A823C29DDBD7}"/>
              </a:ext>
            </a:extLst>
          </p:cNvPr>
          <p:cNvSpPr>
            <a:spLocks noGrp="1"/>
          </p:cNvSpPr>
          <p:nvPr>
            <p:ph type="title"/>
          </p:nvPr>
        </p:nvSpPr>
        <p:spPr>
          <a:xfrm>
            <a:off x="838200" y="245857"/>
            <a:ext cx="10515600" cy="1325563"/>
          </a:xfrm>
        </p:spPr>
        <p:txBody>
          <a:bodyPr>
            <a:noAutofit/>
          </a:bodyPr>
          <a:lstStyle>
            <a:lvl1pPr>
              <a:defRPr>
                <a:solidFill>
                  <a:schemeClr val="bg1"/>
                </a:solidFill>
              </a:defRPr>
            </a:lvl1pPr>
          </a:lstStyle>
          <a:p>
            <a:r>
              <a:rPr lang="en-US"/>
              <a:t>Click to edit Master title style</a:t>
            </a:r>
          </a:p>
        </p:txBody>
      </p:sp>
      <p:sp>
        <p:nvSpPr>
          <p:cNvPr id="7" name="Content Placeholder 2">
            <a:extLst>
              <a:ext uri="{FF2B5EF4-FFF2-40B4-BE49-F238E27FC236}">
                <a16:creationId xmlns:a16="http://schemas.microsoft.com/office/drawing/2014/main" id="{590B19FB-F72B-8A42-BAC6-97FA569FD140}"/>
              </a:ext>
            </a:extLst>
          </p:cNvPr>
          <p:cNvSpPr>
            <a:spLocks noGrp="1"/>
          </p:cNvSpPr>
          <p:nvPr>
            <p:ph sz="half" idx="13" hasCustomPrompt="1"/>
          </p:nvPr>
        </p:nvSpPr>
        <p:spPr>
          <a:xfrm>
            <a:off x="1136373" y="2088994"/>
            <a:ext cx="4675094" cy="4087968"/>
          </a:xfrm>
        </p:spPr>
        <p:txBody>
          <a:bodyPr>
            <a:noAutofit/>
          </a:bodyPr>
          <a:lstStyle/>
          <a:p>
            <a:pPr lvl="0"/>
            <a:r>
              <a:rPr lang="en-US"/>
              <a:t>Click to edit text</a:t>
            </a:r>
          </a:p>
          <a:p>
            <a:pPr lvl="0"/>
            <a:r>
              <a:rPr lang="en-US"/>
              <a:t>Item</a:t>
            </a:r>
          </a:p>
          <a:p>
            <a:pPr lvl="0"/>
            <a:endParaRPr lang="en-US"/>
          </a:p>
        </p:txBody>
      </p:sp>
      <p:sp>
        <p:nvSpPr>
          <p:cNvPr id="8" name="Content Placeholder 3">
            <a:extLst>
              <a:ext uri="{FF2B5EF4-FFF2-40B4-BE49-F238E27FC236}">
                <a16:creationId xmlns:a16="http://schemas.microsoft.com/office/drawing/2014/main" id="{04B35314-3691-804A-9765-545A1DD4A9D3}"/>
              </a:ext>
            </a:extLst>
          </p:cNvPr>
          <p:cNvSpPr>
            <a:spLocks noGrp="1"/>
          </p:cNvSpPr>
          <p:nvPr>
            <p:ph sz="half" idx="2" hasCustomPrompt="1"/>
          </p:nvPr>
        </p:nvSpPr>
        <p:spPr>
          <a:xfrm>
            <a:off x="6179935" y="2088992"/>
            <a:ext cx="5173865" cy="4087969"/>
          </a:xfrm>
        </p:spPr>
        <p:txBody>
          <a:bodyPr>
            <a:noAutofit/>
          </a:bodyPr>
          <a:lstStyle>
            <a:lvl1pPr marL="457200" indent="-457200">
              <a:buFontTx/>
              <a:buBlip>
                <a:blip r:embed="rId3"/>
              </a:buBlip>
              <a:defRPr/>
            </a:lvl1pPr>
          </a:lstStyle>
          <a:p>
            <a:pPr lvl="0"/>
            <a:r>
              <a:rPr lang="en-US"/>
              <a:t>Item</a:t>
            </a:r>
          </a:p>
        </p:txBody>
      </p:sp>
    </p:spTree>
    <p:extLst>
      <p:ext uri="{BB962C8B-B14F-4D97-AF65-F5344CB8AC3E}">
        <p14:creationId xmlns:p14="http://schemas.microsoft.com/office/powerpoint/2010/main" val="40376670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1895-626C-9149-9E7B-48726F2449F7}"/>
              </a:ext>
            </a:extLst>
          </p:cNvPr>
          <p:cNvSpPr>
            <a:spLocks noGrp="1"/>
          </p:cNvSpPr>
          <p:nvPr>
            <p:ph type="title"/>
          </p:nvPr>
        </p:nvSpPr>
        <p:spPr>
          <a:xfrm>
            <a:off x="838200" y="245857"/>
            <a:ext cx="10515600" cy="1325563"/>
          </a:xfrm>
        </p:spPr>
        <p:txBody>
          <a:bodyPr>
            <a:noAutofit/>
          </a:bodyPr>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0710C4BA-5536-E945-86E9-14B5788BC184}"/>
              </a:ext>
            </a:extLst>
          </p:cNvPr>
          <p:cNvSpPr>
            <a:spLocks noGrp="1"/>
          </p:cNvSpPr>
          <p:nvPr>
            <p:ph sz="half" idx="1" hasCustomPrompt="1"/>
          </p:nvPr>
        </p:nvSpPr>
        <p:spPr>
          <a:xfrm>
            <a:off x="838200" y="2088994"/>
            <a:ext cx="4675094" cy="4087968"/>
          </a:xfrm>
        </p:spPr>
        <p:txBody>
          <a:bodyPr>
            <a:noAutofit/>
          </a:bodyPr>
          <a:lstStyle/>
          <a:p>
            <a:pPr lvl="0"/>
            <a:r>
              <a:rPr lang="en-US"/>
              <a:t>Click to edit text</a:t>
            </a:r>
          </a:p>
          <a:p>
            <a:pPr lvl="0"/>
            <a:r>
              <a:rPr lang="en-US"/>
              <a:t>Item</a:t>
            </a:r>
          </a:p>
          <a:p>
            <a:pPr lvl="0"/>
            <a:endParaRPr lang="en-US"/>
          </a:p>
        </p:txBody>
      </p:sp>
      <p:sp>
        <p:nvSpPr>
          <p:cNvPr id="4" name="Content Placeholder 3">
            <a:extLst>
              <a:ext uri="{FF2B5EF4-FFF2-40B4-BE49-F238E27FC236}">
                <a16:creationId xmlns:a16="http://schemas.microsoft.com/office/drawing/2014/main" id="{8E35C50E-AC65-FF42-AF30-915FA519627B}"/>
              </a:ext>
            </a:extLst>
          </p:cNvPr>
          <p:cNvSpPr>
            <a:spLocks noGrp="1"/>
          </p:cNvSpPr>
          <p:nvPr>
            <p:ph sz="half" idx="2" hasCustomPrompt="1"/>
          </p:nvPr>
        </p:nvSpPr>
        <p:spPr>
          <a:xfrm>
            <a:off x="5881762" y="2088992"/>
            <a:ext cx="5472038" cy="4087969"/>
          </a:xfrm>
        </p:spPr>
        <p:txBody>
          <a:bodyPr>
            <a:noAutofit/>
          </a:bodyPr>
          <a:lstStyle>
            <a:lvl1pPr marL="457200" indent="-457200">
              <a:buFontTx/>
              <a:buBlip>
                <a:blip r:embed="rId3"/>
              </a:buBlip>
              <a:defRPr/>
            </a:lvl1pPr>
          </a:lstStyle>
          <a:p>
            <a:pPr lvl="0"/>
            <a:r>
              <a:rPr lang="en-US"/>
              <a:t>Item</a:t>
            </a:r>
          </a:p>
        </p:txBody>
      </p:sp>
      <p:sp>
        <p:nvSpPr>
          <p:cNvPr id="7" name="Slide Number Placeholder 6">
            <a:extLst>
              <a:ext uri="{FF2B5EF4-FFF2-40B4-BE49-F238E27FC236}">
                <a16:creationId xmlns:a16="http://schemas.microsoft.com/office/drawing/2014/main" id="{83893C0B-0938-3F4D-BE8E-67F4AC738EA7}"/>
              </a:ext>
            </a:extLst>
          </p:cNvPr>
          <p:cNvSpPr>
            <a:spLocks noGrp="1"/>
          </p:cNvSpPr>
          <p:nvPr>
            <p:ph type="sldNum" sz="quarter" idx="12"/>
          </p:nvPr>
        </p:nvSpPr>
        <p:spPr>
          <a:xfrm>
            <a:off x="11605632" y="6302375"/>
            <a:ext cx="395868" cy="365125"/>
          </a:xfrm>
        </p:spPr>
        <p:txBody>
          <a:bodyPr/>
          <a:lstStyle>
            <a:lvl1pPr>
              <a:defRPr>
                <a:solidFill>
                  <a:schemeClr val="tx1"/>
                </a:solidFill>
              </a:defRPr>
            </a:lvl1pPr>
          </a:lstStyle>
          <a:p>
            <a:fld id="{D3CA6B82-1401-C949-9597-17A76211D6CF}" type="slidenum">
              <a:rPr lang="en-US" smtClean="0"/>
              <a:pPr/>
              <a:t>‹#›</a:t>
            </a:fld>
            <a:endParaRPr lang="en-US"/>
          </a:p>
        </p:txBody>
      </p:sp>
    </p:spTree>
    <p:extLst>
      <p:ext uri="{BB962C8B-B14F-4D97-AF65-F5344CB8AC3E}">
        <p14:creationId xmlns:p14="http://schemas.microsoft.com/office/powerpoint/2010/main" val="5931453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01895-626C-9149-9E7B-48726F2449F7}"/>
              </a:ext>
            </a:extLst>
          </p:cNvPr>
          <p:cNvSpPr>
            <a:spLocks noGrp="1"/>
          </p:cNvSpPr>
          <p:nvPr>
            <p:ph type="title" hasCustomPrompt="1"/>
          </p:nvPr>
        </p:nvSpPr>
        <p:spPr>
          <a:xfrm>
            <a:off x="838200" y="245857"/>
            <a:ext cx="10515600" cy="1325563"/>
          </a:xfrm>
        </p:spPr>
        <p:txBody>
          <a:bodyPr>
            <a:noAutofit/>
          </a:bodyPr>
          <a:lstStyle>
            <a:lvl1pPr>
              <a:defRPr>
                <a:solidFill>
                  <a:schemeClr val="bg1"/>
                </a:solidFill>
              </a:defRPr>
            </a:lvl1pPr>
          </a:lstStyle>
          <a:p>
            <a:r>
              <a:rPr lang="en-US"/>
              <a:t>Thanks For coming</a:t>
            </a:r>
          </a:p>
        </p:txBody>
      </p:sp>
      <p:sp>
        <p:nvSpPr>
          <p:cNvPr id="7" name="Slide Number Placeholder 6">
            <a:extLst>
              <a:ext uri="{FF2B5EF4-FFF2-40B4-BE49-F238E27FC236}">
                <a16:creationId xmlns:a16="http://schemas.microsoft.com/office/drawing/2014/main" id="{83893C0B-0938-3F4D-BE8E-67F4AC738EA7}"/>
              </a:ext>
            </a:extLst>
          </p:cNvPr>
          <p:cNvSpPr>
            <a:spLocks noGrp="1"/>
          </p:cNvSpPr>
          <p:nvPr>
            <p:ph type="sldNum" sz="quarter" idx="12"/>
          </p:nvPr>
        </p:nvSpPr>
        <p:spPr>
          <a:xfrm>
            <a:off x="11605632" y="6302375"/>
            <a:ext cx="395868" cy="365125"/>
          </a:xfrm>
        </p:spPr>
        <p:txBody>
          <a:bodyPr/>
          <a:lstStyle>
            <a:lvl1pPr>
              <a:defRPr>
                <a:solidFill>
                  <a:schemeClr val="tx1"/>
                </a:solidFill>
              </a:defRPr>
            </a:lvl1pPr>
          </a:lstStyle>
          <a:p>
            <a:fld id="{D3CA6B82-1401-C949-9597-17A76211D6CF}" type="slidenum">
              <a:rPr lang="en-US" smtClean="0"/>
              <a:pPr/>
              <a:t>‹#›</a:t>
            </a:fld>
            <a:endParaRPr lang="en-US"/>
          </a:p>
        </p:txBody>
      </p:sp>
      <p:sp>
        <p:nvSpPr>
          <p:cNvPr id="5" name="TextBox 4">
            <a:extLst>
              <a:ext uri="{FF2B5EF4-FFF2-40B4-BE49-F238E27FC236}">
                <a16:creationId xmlns:a16="http://schemas.microsoft.com/office/drawing/2014/main" id="{16E832CE-9E28-4B49-B4EC-CA58D77CB56C}"/>
              </a:ext>
            </a:extLst>
          </p:cNvPr>
          <p:cNvSpPr txBox="1"/>
          <p:nvPr userDrawn="1"/>
        </p:nvSpPr>
        <p:spPr>
          <a:xfrm>
            <a:off x="838200" y="2859613"/>
            <a:ext cx="9534525" cy="1538883"/>
          </a:xfrm>
          <a:prstGeom prst="rect">
            <a:avLst/>
          </a:prstGeom>
          <a:noFill/>
        </p:spPr>
        <p:txBody>
          <a:bodyPr wrap="square" rtlCol="0">
            <a:noAutofit/>
          </a:bodyPr>
          <a:lstStyle/>
          <a:p>
            <a:r>
              <a:rPr lang="en-US" sz="3600" b="0"/>
              <a:t>MATERIAL COVERED TODAY CAN BE FOUND AT: </a:t>
            </a:r>
          </a:p>
          <a:p>
            <a:r>
              <a:rPr lang="en-US" sz="5800" b="1"/>
              <a:t>WICHITA.EDU/SCMATERIALS</a:t>
            </a:r>
          </a:p>
        </p:txBody>
      </p:sp>
    </p:spTree>
    <p:extLst>
      <p:ext uri="{BB962C8B-B14F-4D97-AF65-F5344CB8AC3E}">
        <p14:creationId xmlns:p14="http://schemas.microsoft.com/office/powerpoint/2010/main" val="3040401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Content 3">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682629D6-C81C-6C07-314D-B2D901A71DD9}"/>
              </a:ext>
              <a:ext uri="{C183D7F6-B498-43B3-948B-1728B52AA6E4}">
                <adec:decorative xmlns:adec="http://schemas.microsoft.com/office/drawing/2017/decorative" val="1"/>
              </a:ext>
            </a:extLst>
          </p:cNvPr>
          <p:cNvGrpSpPr/>
          <p:nvPr userDrawn="1"/>
        </p:nvGrpSpPr>
        <p:grpSpPr>
          <a:xfrm>
            <a:off x="0" y="0"/>
            <a:ext cx="12192000" cy="6858000"/>
            <a:chOff x="0" y="0"/>
            <a:chExt cx="12192000" cy="6858000"/>
          </a:xfrm>
        </p:grpSpPr>
        <p:sp>
          <p:nvSpPr>
            <p:cNvPr id="14" name="Rectangle 13">
              <a:extLst>
                <a:ext uri="{FF2B5EF4-FFF2-40B4-BE49-F238E27FC236}">
                  <a16:creationId xmlns:a16="http://schemas.microsoft.com/office/drawing/2014/main" id="{C7006ED6-1912-6865-5D19-6FCA22094F1E}"/>
                </a:ext>
              </a:extLst>
            </p:cNvPr>
            <p:cNvSpPr/>
            <p:nvPr userDrawn="1"/>
          </p:nvSpPr>
          <p:spPr>
            <a:xfrm>
              <a:off x="5530964" y="0"/>
              <a:ext cx="6661036" cy="685800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6CD54FFD-5890-0058-F8A8-53847637E554}"/>
                </a:ext>
              </a:extLst>
            </p:cNvPr>
            <p:cNvGrpSpPr/>
            <p:nvPr userDrawn="1"/>
          </p:nvGrpSpPr>
          <p:grpSpPr>
            <a:xfrm>
              <a:off x="196964" y="0"/>
              <a:ext cx="7377024" cy="6858000"/>
              <a:chOff x="196964" y="0"/>
              <a:chExt cx="7377024" cy="6858000"/>
            </a:xfrm>
          </p:grpSpPr>
          <p:sp>
            <p:nvSpPr>
              <p:cNvPr id="10" name="Freeform 6" title="Left scallop edge">
                <a:extLst>
                  <a:ext uri="{FF2B5EF4-FFF2-40B4-BE49-F238E27FC236}">
                    <a16:creationId xmlns:a16="http://schemas.microsoft.com/office/drawing/2014/main" id="{79990210-1F9B-2CE1-E438-60E6728E96E4}"/>
                  </a:ext>
                </a:extLst>
              </p:cNvPr>
              <p:cNvSpPr/>
              <p:nvPr userDrawn="1"/>
            </p:nvSpPr>
            <p:spPr bwMode="auto">
              <a:xfrm>
                <a:off x="6688163"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bg2">
                  <a:lumMod val="90000"/>
                </a:schemeClr>
              </a:solidFill>
              <a:ln w="0">
                <a:noFill/>
                <a:prstDash val="solid"/>
                <a:round/>
                <a:headEnd/>
                <a:tailEnd/>
              </a:ln>
            </p:spPr>
          </p:sp>
          <p:sp>
            <p:nvSpPr>
              <p:cNvPr id="11" name="Rectangle 10">
                <a:extLst>
                  <a:ext uri="{FF2B5EF4-FFF2-40B4-BE49-F238E27FC236}">
                    <a16:creationId xmlns:a16="http://schemas.microsoft.com/office/drawing/2014/main" id="{114EED43-19C6-3D75-5205-DBAE6551B347}"/>
                  </a:ext>
                </a:extLst>
              </p:cNvPr>
              <p:cNvSpPr/>
              <p:nvPr userDrawn="1"/>
            </p:nvSpPr>
            <p:spPr>
              <a:xfrm>
                <a:off x="196964" y="0"/>
                <a:ext cx="6661036" cy="6858000"/>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Rectangle 8" title="right edge border">
              <a:extLst>
                <a:ext uri="{FF2B5EF4-FFF2-40B4-BE49-F238E27FC236}">
                  <a16:creationId xmlns:a16="http://schemas.microsoft.com/office/drawing/2014/main" id="{774323D2-93FE-5FD5-676F-452C98106A6E}"/>
                </a:ext>
              </a:extLst>
            </p:cNvPr>
            <p:cNvSpPr/>
            <p:nvPr userDrawn="1"/>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hasCustomPrompt="1"/>
          </p:nvPr>
        </p:nvSpPr>
        <p:spPr>
          <a:xfrm>
            <a:off x="8039820" y="382385"/>
            <a:ext cx="3709358" cy="5742370"/>
          </a:xfrm>
        </p:spPr>
        <p:txBody>
          <a:bodyPr anchor="ctr">
            <a:normAutofit/>
          </a:bodyPr>
          <a:lstStyle>
            <a:lvl1pPr>
              <a:defRPr sz="4000"/>
            </a:lvl1pPr>
          </a:lstStyle>
          <a:p>
            <a:r>
              <a:rPr lang="en-US" dirty="0"/>
              <a:t>Click to add title</a:t>
            </a:r>
          </a:p>
        </p:txBody>
      </p:sp>
      <p:sp>
        <p:nvSpPr>
          <p:cNvPr id="3" name="Content Placeholder 2"/>
          <p:cNvSpPr>
            <a:spLocks noGrp="1"/>
          </p:cNvSpPr>
          <p:nvPr>
            <p:ph idx="1" hasCustomPrompt="1"/>
          </p:nvPr>
        </p:nvSpPr>
        <p:spPr>
          <a:xfrm>
            <a:off x="776376" y="508959"/>
            <a:ext cx="6305911" cy="5615796"/>
          </a:xfrm>
        </p:spPr>
        <p:txBody>
          <a:bodyPr>
            <a:normAutofit/>
          </a:bodyPr>
          <a:lstStyle>
            <a:lvl1pPr>
              <a:defRPr sz="2800"/>
            </a:lvl1pPr>
            <a:lvl2pPr>
              <a:defRPr sz="2800"/>
            </a:lvl2pPr>
            <a:lvl3pPr>
              <a:defRPr sz="2800"/>
            </a:lvl3pPr>
            <a:lvl4pPr>
              <a:defRPr sz="2800"/>
            </a:lvl4pPr>
            <a:lvl5pPr>
              <a:defRPr sz="2800"/>
            </a:lvl5pPr>
          </a:lstStyle>
          <a:p>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EF63B152-7103-4FFE-90AC-D94EB7F44A7E}" type="datetimeFigureOut">
              <a:rPr lang="en-US" smtClean="0"/>
              <a:t>1/31/2025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99DD5A9-4EF1-497E-92EF-2D23CF305E03}" type="slidenum">
              <a:rPr lang="en-US" smtClean="0"/>
              <a:t>‹#›</a:t>
            </a:fld>
            <a:endParaRPr lang="en-US" dirty="0"/>
          </a:p>
        </p:txBody>
      </p:sp>
    </p:spTree>
    <p:extLst>
      <p:ext uri="{BB962C8B-B14F-4D97-AF65-F5344CB8AC3E}">
        <p14:creationId xmlns:p14="http://schemas.microsoft.com/office/powerpoint/2010/main" val="1650812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03BDFF-8497-4C4E-BB47-DF9A10B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3B06173-2B2F-2142-B94B-54F7A5CF40B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a:t>
            </a:r>
          </a:p>
          <a:p>
            <a:pPr lvl="1"/>
            <a:endParaRPr lang="en-US"/>
          </a:p>
        </p:txBody>
      </p:sp>
      <p:sp>
        <p:nvSpPr>
          <p:cNvPr id="4" name="Date Placeholder 3">
            <a:extLst>
              <a:ext uri="{FF2B5EF4-FFF2-40B4-BE49-F238E27FC236}">
                <a16:creationId xmlns:a16="http://schemas.microsoft.com/office/drawing/2014/main" id="{3160D2CD-EB5A-0A41-BC59-F789EC070F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5433BF-8FC4-0045-A43B-C694747E3EDA}" type="datetimeFigureOut">
              <a:rPr lang="en-US" smtClean="0"/>
              <a:t>1/31/2025</a:t>
            </a:fld>
            <a:endParaRPr lang="en-US"/>
          </a:p>
        </p:txBody>
      </p:sp>
      <p:sp>
        <p:nvSpPr>
          <p:cNvPr id="5" name="Footer Placeholder 4">
            <a:extLst>
              <a:ext uri="{FF2B5EF4-FFF2-40B4-BE49-F238E27FC236}">
                <a16:creationId xmlns:a16="http://schemas.microsoft.com/office/drawing/2014/main" id="{8A9F79CD-26F0-704B-9534-F7E37B833FD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892C1B-320B-A848-BC99-1A0EA36C7C3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CA6B82-1401-C949-9597-17A76211D6CF}" type="slidenum">
              <a:rPr lang="en-US" smtClean="0"/>
              <a:t>‹#›</a:t>
            </a:fld>
            <a:endParaRPr lang="en-US"/>
          </a:p>
        </p:txBody>
      </p:sp>
    </p:spTree>
    <p:extLst>
      <p:ext uri="{BB962C8B-B14F-4D97-AF65-F5344CB8AC3E}">
        <p14:creationId xmlns:p14="http://schemas.microsoft.com/office/powerpoint/2010/main" val="1678699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txStyles>
    <p:titleStyle>
      <a:lvl1pPr algn="l" defTabSz="914400" rtl="0" eaLnBrk="1" latinLnBrk="0" hangingPunct="1">
        <a:lnSpc>
          <a:spcPct val="90000"/>
        </a:lnSpc>
        <a:spcBef>
          <a:spcPct val="0"/>
        </a:spcBef>
        <a:buNone/>
        <a:defRPr sz="4400" b="1" i="0" kern="1200" cap="all" baseline="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90000"/>
        </a:lnSpc>
        <a:spcBef>
          <a:spcPts val="1000"/>
        </a:spcBef>
        <a:buFontTx/>
        <a:buBlip>
          <a:blip r:embed="rId8"/>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8"/>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8"/>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notesSlide" Target="../notesSlides/notesSlide11.xml"/><Relationship Id="rId16"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 Id="rId14" Type="http://schemas.openxmlformats.org/officeDocument/2006/relationships/image" Target="../media/image36.pn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42.jpe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image" Target="../media/image44.jpeg"/><Relationship Id="rId4" Type="http://schemas.openxmlformats.org/officeDocument/2006/relationships/image" Target="../media/image43.jpeg"/></Relationships>
</file>

<file path=ppt/slides/_rels/slide16.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hyperlink" Target="https://www.freepngimg.com/png/62557-facebook,-computer-facebook-inc.-icons-download-hq-png" TargetMode="External"/><Relationship Id="rId13" Type="http://schemas.openxmlformats.org/officeDocument/2006/relationships/image" Target="../media/image52.jpeg"/><Relationship Id="rId3" Type="http://schemas.openxmlformats.org/officeDocument/2006/relationships/hyperlink" Target="mailto:careerdevelopment@wichita.edu" TargetMode="External"/><Relationship Id="rId7" Type="http://schemas.openxmlformats.org/officeDocument/2006/relationships/image" Target="../media/image49.png"/><Relationship Id="rId12" Type="http://schemas.openxmlformats.org/officeDocument/2006/relationships/hyperlink" Target="https://pixabay.com/en/icon-social-media-linkedin-facebook-2083456/"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8.png"/><Relationship Id="rId11" Type="http://schemas.openxmlformats.org/officeDocument/2006/relationships/image" Target="../media/image51.png"/><Relationship Id="rId5" Type="http://schemas.openxmlformats.org/officeDocument/2006/relationships/hyperlink" Target="https://commons.wikimedia.org/wiki/File:Instagram_icon.png" TargetMode="External"/><Relationship Id="rId10" Type="http://schemas.openxmlformats.org/officeDocument/2006/relationships/hyperlink" Target="https://pixabay.com/de/youtube-youtube-play-button-3363633/" TargetMode="External"/><Relationship Id="rId4" Type="http://schemas.openxmlformats.org/officeDocument/2006/relationships/image" Target="../media/image47.png"/><Relationship Id="rId9" Type="http://schemas.openxmlformats.org/officeDocument/2006/relationships/image" Target="../media/image50.png"/></Relationships>
</file>

<file path=ppt/slides/_rels/slide19.xml.rels><?xml version="1.0" encoding="UTF-8" standalone="yes"?>
<Relationships xmlns="http://schemas.openxmlformats.org/package/2006/relationships"><Relationship Id="rId3" Type="http://schemas.openxmlformats.org/officeDocument/2006/relationships/image" Target="../media/image53.gi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9.svg"/></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4B47EF2-8F59-7A62-DCEE-63ECEA2BD9E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131" y="0"/>
            <a:ext cx="12335608" cy="6858000"/>
          </a:xfrm>
          <a:prstGeom prst="rect">
            <a:avLst/>
          </a:prstGeom>
        </p:spPr>
      </p:pic>
    </p:spTree>
    <p:extLst>
      <p:ext uri="{BB962C8B-B14F-4D97-AF65-F5344CB8AC3E}">
        <p14:creationId xmlns:p14="http://schemas.microsoft.com/office/powerpoint/2010/main" val="6282025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E7CDD-9EDE-B04F-B888-320143C92243}"/>
              </a:ext>
            </a:extLst>
          </p:cNvPr>
          <p:cNvSpPr>
            <a:spLocks noGrp="1"/>
          </p:cNvSpPr>
          <p:nvPr>
            <p:ph type="title"/>
          </p:nvPr>
        </p:nvSpPr>
        <p:spPr/>
        <p:txBody>
          <a:bodyPr/>
          <a:lstStyle/>
          <a:p>
            <a:r>
              <a:rPr lang="en-US" sz="5500" dirty="0">
                <a:latin typeface="Klavika Medium"/>
                <a:cs typeface="Calibri"/>
              </a:rPr>
              <a:t>CAREER EVENTS</a:t>
            </a:r>
          </a:p>
        </p:txBody>
      </p:sp>
      <p:pic>
        <p:nvPicPr>
          <p:cNvPr id="8" name="Picture 7">
            <a:extLst>
              <a:ext uri="{FF2B5EF4-FFF2-40B4-BE49-F238E27FC236}">
                <a16:creationId xmlns:a16="http://schemas.microsoft.com/office/drawing/2014/main" id="{A2BD4B93-5850-1F9D-B79D-C49CE3D50BA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986930" y="1801667"/>
            <a:ext cx="3922523" cy="4810476"/>
          </a:xfrm>
          <a:prstGeom prst="rect">
            <a:avLst/>
          </a:prstGeom>
        </p:spPr>
      </p:pic>
      <p:pic>
        <p:nvPicPr>
          <p:cNvPr id="4" name="Picture 3">
            <a:extLst>
              <a:ext uri="{FF2B5EF4-FFF2-40B4-BE49-F238E27FC236}">
                <a16:creationId xmlns:a16="http://schemas.microsoft.com/office/drawing/2014/main" id="{53874428-E359-594A-F30E-F9A64C5DBE97}"/>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11458" y="1801667"/>
            <a:ext cx="3456633" cy="2305137"/>
          </a:xfrm>
          <a:prstGeom prst="rect">
            <a:avLst/>
          </a:prstGeom>
        </p:spPr>
      </p:pic>
      <p:pic>
        <p:nvPicPr>
          <p:cNvPr id="6" name="Picture 5" descr="A person looking at a table with other people&#10;&#10;Description automatically generated">
            <a:extLst>
              <a:ext uri="{FF2B5EF4-FFF2-40B4-BE49-F238E27FC236}">
                <a16:creationId xmlns:a16="http://schemas.microsoft.com/office/drawing/2014/main" id="{E15C04D0-8299-2ED7-7861-CF80CECD9DF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t="-1233"/>
          <a:stretch/>
        </p:blipFill>
        <p:spPr>
          <a:xfrm>
            <a:off x="222476" y="4307005"/>
            <a:ext cx="3458815" cy="2305138"/>
          </a:xfrm>
          <a:prstGeom prst="rect">
            <a:avLst/>
          </a:prstGeom>
        </p:spPr>
      </p:pic>
      <p:pic>
        <p:nvPicPr>
          <p:cNvPr id="9" name="Picture 8" descr="A person talking to a person at a table&#10;&#10;Description automatically generated">
            <a:extLst>
              <a:ext uri="{FF2B5EF4-FFF2-40B4-BE49-F238E27FC236}">
                <a16:creationId xmlns:a16="http://schemas.microsoft.com/office/drawing/2014/main" id="{341612BF-0F23-87A2-A797-7D7BD16943B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8182041" y="1801667"/>
            <a:ext cx="3808536" cy="3629649"/>
          </a:xfrm>
          <a:prstGeom prst="rect">
            <a:avLst/>
          </a:prstGeom>
        </p:spPr>
      </p:pic>
    </p:spTree>
    <p:extLst>
      <p:ext uri="{BB962C8B-B14F-4D97-AF65-F5344CB8AC3E}">
        <p14:creationId xmlns:p14="http://schemas.microsoft.com/office/powerpoint/2010/main" val="38960870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E7CDD-9EDE-B04F-B888-320143C92243}"/>
              </a:ext>
            </a:extLst>
          </p:cNvPr>
          <p:cNvSpPr>
            <a:spLocks noGrp="1"/>
          </p:cNvSpPr>
          <p:nvPr>
            <p:ph type="title"/>
          </p:nvPr>
        </p:nvSpPr>
        <p:spPr/>
        <p:txBody>
          <a:bodyPr/>
          <a:lstStyle/>
          <a:p>
            <a:r>
              <a:rPr lang="en-US" sz="5500" dirty="0">
                <a:latin typeface="Klavika Medium"/>
                <a:cs typeface="Calibri"/>
              </a:rPr>
              <a:t>INDUSTRY CONNECTIONS AT WSU </a:t>
            </a:r>
            <a:endParaRPr lang="en-US" sz="5500" dirty="0">
              <a:latin typeface="Klavika Medium"/>
            </a:endParaRPr>
          </a:p>
        </p:txBody>
      </p:sp>
      <p:pic>
        <p:nvPicPr>
          <p:cNvPr id="3" name="Picture 4" descr="Image result for airbus logo">
            <a:extLst>
              <a:ext uri="{FF2B5EF4-FFF2-40B4-BE49-F238E27FC236}">
                <a16:creationId xmlns:a16="http://schemas.microsoft.com/office/drawing/2014/main" id="{794865F5-0EF0-F20F-D50A-96577D54B1D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20988" y="1103200"/>
            <a:ext cx="3019082" cy="22643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Image result for Koch Industries logo">
            <a:extLst>
              <a:ext uri="{FF2B5EF4-FFF2-40B4-BE49-F238E27FC236}">
                <a16:creationId xmlns:a16="http://schemas.microsoft.com/office/drawing/2014/main" id="{BD3607E5-7BBD-8A97-4561-883E19D79D1A}"/>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8509622" y="2100926"/>
            <a:ext cx="3085758" cy="48214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10" descr="Image result for Textron Aviation Logo">
            <a:extLst>
              <a:ext uri="{FF2B5EF4-FFF2-40B4-BE49-F238E27FC236}">
                <a16:creationId xmlns:a16="http://schemas.microsoft.com/office/drawing/2014/main" id="{C5C8657B-9316-E881-3852-A6A2D4F5689D}"/>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18705" y="5615730"/>
            <a:ext cx="5274891" cy="79123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18" descr="Image result for niar logo">
            <a:extLst>
              <a:ext uri="{FF2B5EF4-FFF2-40B4-BE49-F238E27FC236}">
                <a16:creationId xmlns:a16="http://schemas.microsoft.com/office/drawing/2014/main" id="{35D275F6-CCD8-CE1A-2EB4-3BC78C7BAE93}"/>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71873" y="1570040"/>
            <a:ext cx="2348531" cy="132059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Spirit AeroSystems - Wikipedia">
            <a:extLst>
              <a:ext uri="{FF2B5EF4-FFF2-40B4-BE49-F238E27FC236}">
                <a16:creationId xmlns:a16="http://schemas.microsoft.com/office/drawing/2014/main" id="{2EA82F7B-B3E3-8245-5C8D-92630AEE230A}"/>
              </a:ext>
            </a:extLst>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522712" y="2724952"/>
            <a:ext cx="2368915" cy="1066012"/>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a:extLst>
              <a:ext uri="{FF2B5EF4-FFF2-40B4-BE49-F238E27FC236}">
                <a16:creationId xmlns:a16="http://schemas.microsoft.com/office/drawing/2014/main" id="{E237CA1D-62A7-E7A8-5153-AEFF177817DC}"/>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993869" y="2872140"/>
            <a:ext cx="1240089" cy="1428201"/>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Icon&#10;&#10;Description automatically generated">
            <a:extLst>
              <a:ext uri="{FF2B5EF4-FFF2-40B4-BE49-F238E27FC236}">
                <a16:creationId xmlns:a16="http://schemas.microsoft.com/office/drawing/2014/main" id="{8504F1F5-BFED-85D8-1230-F9805A457BF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227757" y="4920760"/>
            <a:ext cx="3079757" cy="715803"/>
          </a:xfrm>
          <a:prstGeom prst="rect">
            <a:avLst/>
          </a:prstGeom>
        </p:spPr>
      </p:pic>
      <p:pic>
        <p:nvPicPr>
          <p:cNvPr id="14" name="Picture 13">
            <a:extLst>
              <a:ext uri="{FF2B5EF4-FFF2-40B4-BE49-F238E27FC236}">
                <a16:creationId xmlns:a16="http://schemas.microsoft.com/office/drawing/2014/main" id="{997BB885-44D2-CF21-6909-FA2043EA5FAC}"/>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9556179" y="4301899"/>
            <a:ext cx="2040419" cy="2040419"/>
          </a:xfrm>
          <a:prstGeom prst="rect">
            <a:avLst/>
          </a:prstGeom>
        </p:spPr>
      </p:pic>
      <p:pic>
        <p:nvPicPr>
          <p:cNvPr id="15" name="Picture 14" descr="Logo, company name&#10;&#10;Description automatically generated">
            <a:extLst>
              <a:ext uri="{FF2B5EF4-FFF2-40B4-BE49-F238E27FC236}">
                <a16:creationId xmlns:a16="http://schemas.microsoft.com/office/drawing/2014/main" id="{8B2AC882-45C4-83BA-1067-F01ECB60F0B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90429" y="4463340"/>
            <a:ext cx="1203798" cy="1106348"/>
          </a:xfrm>
          <a:prstGeom prst="rect">
            <a:avLst/>
          </a:prstGeom>
        </p:spPr>
      </p:pic>
      <p:pic>
        <p:nvPicPr>
          <p:cNvPr id="16" name="Picture 15" descr="Shape&#10;&#10;Description automatically generated with medium confidence">
            <a:extLst>
              <a:ext uri="{FF2B5EF4-FFF2-40B4-BE49-F238E27FC236}">
                <a16:creationId xmlns:a16="http://schemas.microsoft.com/office/drawing/2014/main" id="{88A412B8-7CC4-B72C-08C5-055C9C09F51D}"/>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450160" y="2545497"/>
            <a:ext cx="3515572" cy="1428201"/>
          </a:xfrm>
          <a:prstGeom prst="rect">
            <a:avLst/>
          </a:prstGeom>
        </p:spPr>
      </p:pic>
      <p:pic>
        <p:nvPicPr>
          <p:cNvPr id="17" name="Picture 16" descr="Logo&#10;&#10;Description automatically generated">
            <a:extLst>
              <a:ext uri="{FF2B5EF4-FFF2-40B4-BE49-F238E27FC236}">
                <a16:creationId xmlns:a16="http://schemas.microsoft.com/office/drawing/2014/main" id="{E355BE07-90D6-79F2-5E58-E423D03277D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7502661" y="3981169"/>
            <a:ext cx="2781264" cy="1390632"/>
          </a:xfrm>
          <a:prstGeom prst="rect">
            <a:avLst/>
          </a:prstGeom>
        </p:spPr>
      </p:pic>
      <p:pic>
        <p:nvPicPr>
          <p:cNvPr id="6" name="Picture 5" descr="A blue and black logo&#10;&#10;Description automatically generated">
            <a:extLst>
              <a:ext uri="{FF2B5EF4-FFF2-40B4-BE49-F238E27FC236}">
                <a16:creationId xmlns:a16="http://schemas.microsoft.com/office/drawing/2014/main" id="{B656AF52-793B-9A8C-3C06-49E43CB11BE1}"/>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5773119" y="4921715"/>
            <a:ext cx="2221425" cy="1283061"/>
          </a:xfrm>
          <a:prstGeom prst="rect">
            <a:avLst/>
          </a:prstGeom>
        </p:spPr>
      </p:pic>
      <p:pic>
        <p:nvPicPr>
          <p:cNvPr id="7" name="Picture 6" descr="A black background with red text&#10;&#10;Description automatically generated">
            <a:extLst>
              <a:ext uri="{FF2B5EF4-FFF2-40B4-BE49-F238E27FC236}">
                <a16:creationId xmlns:a16="http://schemas.microsoft.com/office/drawing/2014/main" id="{8808AA74-8727-3DC0-6710-95EA7E176485}"/>
              </a:ext>
            </a:extLst>
          </p:cNvPr>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9204701" y="2314414"/>
            <a:ext cx="2739326" cy="2694122"/>
          </a:xfrm>
          <a:prstGeom prst="rect">
            <a:avLst/>
          </a:prstGeom>
        </p:spPr>
      </p:pic>
      <p:pic>
        <p:nvPicPr>
          <p:cNvPr id="8" name="Picture 7">
            <a:extLst>
              <a:ext uri="{FF2B5EF4-FFF2-40B4-BE49-F238E27FC236}">
                <a16:creationId xmlns:a16="http://schemas.microsoft.com/office/drawing/2014/main" id="{F5CAD8F5-2226-FF34-28B4-8D3485948984}"/>
              </a:ext>
            </a:extLst>
          </p:cNvPr>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4211180" y="3999854"/>
            <a:ext cx="2671844" cy="672886"/>
          </a:xfrm>
          <a:prstGeom prst="rect">
            <a:avLst/>
          </a:prstGeom>
        </p:spPr>
      </p:pic>
    </p:spTree>
    <p:extLst>
      <p:ext uri="{BB962C8B-B14F-4D97-AF65-F5344CB8AC3E}">
        <p14:creationId xmlns:p14="http://schemas.microsoft.com/office/powerpoint/2010/main" val="674878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white and yellow banner with black text and black text&#10;&#10;Description automatically generated">
            <a:extLst>
              <a:ext uri="{FF2B5EF4-FFF2-40B4-BE49-F238E27FC236}">
                <a16:creationId xmlns:a16="http://schemas.microsoft.com/office/drawing/2014/main" id="{814F38FC-BE9A-4A08-64B1-D7DB4ACCB7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82451" y="158303"/>
            <a:ext cx="11804542" cy="6670728"/>
          </a:xfrm>
          <a:prstGeom prst="rect">
            <a:avLst/>
          </a:prstGeom>
        </p:spPr>
      </p:pic>
    </p:spTree>
    <p:extLst>
      <p:ext uri="{BB962C8B-B14F-4D97-AF65-F5344CB8AC3E}">
        <p14:creationId xmlns:p14="http://schemas.microsoft.com/office/powerpoint/2010/main" val="1155098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E7CDD-9EDE-B04F-B888-320143C92243}"/>
              </a:ext>
            </a:extLst>
          </p:cNvPr>
          <p:cNvSpPr>
            <a:spLocks noGrp="1"/>
          </p:cNvSpPr>
          <p:nvPr>
            <p:ph type="title"/>
          </p:nvPr>
        </p:nvSpPr>
        <p:spPr/>
        <p:txBody>
          <a:bodyPr/>
          <a:lstStyle/>
          <a:p>
            <a:r>
              <a:rPr lang="en-US" sz="5500" dirty="0">
                <a:latin typeface="Klavika Medium"/>
                <a:cs typeface="Calibri"/>
              </a:rPr>
              <a:t>Hear these students stories</a:t>
            </a:r>
          </a:p>
        </p:txBody>
      </p:sp>
      <p:sp>
        <p:nvSpPr>
          <p:cNvPr id="3" name="Title 1">
            <a:extLst>
              <a:ext uri="{FF2B5EF4-FFF2-40B4-BE49-F238E27FC236}">
                <a16:creationId xmlns:a16="http://schemas.microsoft.com/office/drawing/2014/main" id="{8BBB8E1D-4E2E-481C-76AD-DBB2F8250198}"/>
              </a:ext>
            </a:extLst>
          </p:cNvPr>
          <p:cNvSpPr txBox="1">
            <a:spLocks/>
          </p:cNvSpPr>
          <p:nvPr/>
        </p:nvSpPr>
        <p:spPr>
          <a:xfrm>
            <a:off x="532435" y="5958344"/>
            <a:ext cx="8530541" cy="52131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cap="all" baseline="0">
                <a:solidFill>
                  <a:schemeClr val="bg1"/>
                </a:solidFill>
                <a:latin typeface="Calibri" panose="020F0502020204030204" pitchFamily="34" charset="0"/>
                <a:ea typeface="+mj-ea"/>
                <a:cs typeface="Calibri" panose="020F0502020204030204" pitchFamily="34" charset="0"/>
              </a:defRPr>
            </a:lvl1pPr>
          </a:lstStyle>
          <a:p>
            <a:pPr>
              <a:lnSpc>
                <a:spcPct val="110000"/>
              </a:lnSpc>
            </a:pPr>
            <a:r>
              <a:rPr lang="en-US" sz="2400" cap="none" dirty="0">
                <a:solidFill>
                  <a:schemeClr val="tx1"/>
                </a:solidFill>
                <a:latin typeface="Klavika Medium"/>
                <a:cs typeface="Calibri"/>
              </a:rPr>
              <a:t>Check out what our students are doing at wichita.edu/Hero</a:t>
            </a:r>
            <a:endParaRPr lang="en-US" sz="2400" b="0" cap="none">
              <a:solidFill>
                <a:schemeClr val="tx1"/>
              </a:solidFill>
              <a:latin typeface="Klavika Medium"/>
              <a:cs typeface="Calibri"/>
            </a:endParaRPr>
          </a:p>
        </p:txBody>
      </p:sp>
      <p:pic>
        <p:nvPicPr>
          <p:cNvPr id="9" name="Picture 8">
            <a:extLst>
              <a:ext uri="{FF2B5EF4-FFF2-40B4-BE49-F238E27FC236}">
                <a16:creationId xmlns:a16="http://schemas.microsoft.com/office/drawing/2014/main" id="{B6C47606-E77F-EF41-4E7D-B7B18660303A}"/>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08151" y="1745072"/>
            <a:ext cx="5655468" cy="4039620"/>
          </a:xfrm>
          <a:prstGeom prst="rect">
            <a:avLst/>
          </a:prstGeom>
        </p:spPr>
      </p:pic>
      <p:pic>
        <p:nvPicPr>
          <p:cNvPr id="6" name="Picture 5" descr="A person squatting on a skateboard&#10;&#10;Description automatically generated">
            <a:extLst>
              <a:ext uri="{FF2B5EF4-FFF2-40B4-BE49-F238E27FC236}">
                <a16:creationId xmlns:a16="http://schemas.microsoft.com/office/drawing/2014/main" id="{B8BADDBE-5162-3047-59C8-36E2C66D2BAA}"/>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23957" y="1745072"/>
            <a:ext cx="5559892" cy="4083719"/>
          </a:xfrm>
          <a:prstGeom prst="rect">
            <a:avLst/>
          </a:prstGeom>
        </p:spPr>
      </p:pic>
    </p:spTree>
    <p:extLst>
      <p:ext uri="{BB962C8B-B14F-4D97-AF65-F5344CB8AC3E}">
        <p14:creationId xmlns:p14="http://schemas.microsoft.com/office/powerpoint/2010/main" val="520238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1F5384A-6FB7-6872-931B-48C2F4872752}"/>
            </a:ext>
          </a:extLst>
        </p:cNvPr>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A030BD5D-C8F3-2A42-963F-B6B23DA3FD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ACA6665-64BE-26C5-8249-15800054FB55}"/>
              </a:ext>
            </a:extLst>
          </p:cNvPr>
          <p:cNvSpPr>
            <a:spLocks noGrp="1"/>
          </p:cNvSpPr>
          <p:nvPr>
            <p:ph type="title"/>
          </p:nvPr>
        </p:nvSpPr>
        <p:spPr>
          <a:xfrm>
            <a:off x="922432" y="2094419"/>
            <a:ext cx="4036801" cy="2454605"/>
          </a:xfrm>
        </p:spPr>
        <p:txBody>
          <a:bodyPr vert="horz" lIns="91440" tIns="45720" rIns="91440" bIns="45720" rtlCol="0" anchor="t">
            <a:noAutofit/>
          </a:bodyPr>
          <a:lstStyle/>
          <a:p>
            <a:pPr>
              <a:lnSpc>
                <a:spcPct val="100000"/>
              </a:lnSpc>
            </a:pPr>
            <a:r>
              <a:rPr lang="en-US" i="0" kern="1200" cap="none" spc="0" dirty="0">
                <a:solidFill>
                  <a:schemeClr val="tx1"/>
                </a:solidFill>
                <a:effectLst/>
                <a:latin typeface="+mn-lt"/>
                <a:ea typeface="+mj-ea"/>
                <a:cs typeface="+mj-cs"/>
              </a:rPr>
              <a:t>Do you think a student will only have 1 career in their life?</a:t>
            </a:r>
            <a:endParaRPr lang="en-US" kern="1200" dirty="0">
              <a:solidFill>
                <a:schemeClr val="tx1"/>
              </a:solidFill>
              <a:latin typeface="+mn-lt"/>
              <a:ea typeface="+mj-ea"/>
              <a:cs typeface="+mj-cs"/>
            </a:endParaRPr>
          </a:p>
        </p:txBody>
      </p:sp>
      <p:grpSp>
        <p:nvGrpSpPr>
          <p:cNvPr id="60" name="Group 59">
            <a:extLst>
              <a:ext uri="{FF2B5EF4-FFF2-40B4-BE49-F238E27FC236}">
                <a16:creationId xmlns:a16="http://schemas.microsoft.com/office/drawing/2014/main" id="{90EBA4B1-BF0E-7942-DE32-3752B4202C8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53" name="Rectangle 52">
              <a:extLst>
                <a:ext uri="{FF2B5EF4-FFF2-40B4-BE49-F238E27FC236}">
                  <a16:creationId xmlns:a16="http://schemas.microsoft.com/office/drawing/2014/main" id="{A4599233-8076-186E-2650-607A62F4B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1353B919-30C6-B7B3-742A-791E8E36D5F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BB231865-5123-8397-9AD3-AFE17DD2C6D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a:extLst>
              <a:ext uri="{FF2B5EF4-FFF2-40B4-BE49-F238E27FC236}">
                <a16:creationId xmlns:a16="http://schemas.microsoft.com/office/drawing/2014/main" id="{8C0C1873-21BB-5812-A6DC-09C5989415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403E038A-4722-0D2D-5E0C-EC029ABF58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7" descr="Question mark">
            <a:extLst>
              <a:ext uri="{FF2B5EF4-FFF2-40B4-BE49-F238E27FC236}">
                <a16:creationId xmlns:a16="http://schemas.microsoft.com/office/drawing/2014/main" id="{27EDEC32-2317-320F-AEAD-25C91F1F800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5957597" y="666728"/>
            <a:ext cx="5465791" cy="5465791"/>
          </a:xfrm>
          <a:prstGeom prst="rect">
            <a:avLst/>
          </a:prstGeom>
        </p:spPr>
      </p:pic>
    </p:spTree>
    <p:extLst>
      <p:ext uri="{BB962C8B-B14F-4D97-AF65-F5344CB8AC3E}">
        <p14:creationId xmlns:p14="http://schemas.microsoft.com/office/powerpoint/2010/main" val="34133918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E7CDD-9EDE-B04F-B888-320143C92243}"/>
              </a:ext>
            </a:extLst>
          </p:cNvPr>
          <p:cNvSpPr>
            <a:spLocks noGrp="1"/>
          </p:cNvSpPr>
          <p:nvPr>
            <p:ph type="title"/>
          </p:nvPr>
        </p:nvSpPr>
        <p:spPr/>
        <p:txBody>
          <a:bodyPr/>
          <a:lstStyle/>
          <a:p>
            <a:r>
              <a:rPr lang="en-US" sz="5500" dirty="0">
                <a:latin typeface="Klavika Medium"/>
                <a:cs typeface="Calibri"/>
              </a:rPr>
              <a:t>Ready TO </a:t>
            </a:r>
            <a:r>
              <a:rPr lang="en-US" sz="5500" u="sng" dirty="0">
                <a:latin typeface="Klavika Medium"/>
                <a:cs typeface="Calibri"/>
              </a:rPr>
              <a:t>ACT</a:t>
            </a:r>
            <a:endParaRPr lang="en-US" sz="5500" u="sng" dirty="0">
              <a:latin typeface="Klavika Medium" panose="020B0506040000020004" pitchFamily="34" charset="0"/>
            </a:endParaRPr>
          </a:p>
        </p:txBody>
      </p:sp>
      <p:sp>
        <p:nvSpPr>
          <p:cNvPr id="7" name="Rectangle 6">
            <a:extLst>
              <a:ext uri="{FF2B5EF4-FFF2-40B4-BE49-F238E27FC236}">
                <a16:creationId xmlns:a16="http://schemas.microsoft.com/office/drawing/2014/main" id="{49B581A1-1540-829D-1713-3DA6069F9C87}"/>
              </a:ext>
            </a:extLst>
          </p:cNvPr>
          <p:cNvSpPr/>
          <p:nvPr/>
        </p:nvSpPr>
        <p:spPr>
          <a:xfrm>
            <a:off x="8877300" y="5816600"/>
            <a:ext cx="3213100" cy="863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person and person at a table&#10;&#10;Description automatically generated">
            <a:extLst>
              <a:ext uri="{FF2B5EF4-FFF2-40B4-BE49-F238E27FC236}">
                <a16:creationId xmlns:a16="http://schemas.microsoft.com/office/drawing/2014/main" id="{6D93CDEE-DA6E-B4CF-85CF-E21F67FAF39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12896" y="1777118"/>
            <a:ext cx="3531313" cy="2354208"/>
          </a:xfrm>
          <a:prstGeom prst="rect">
            <a:avLst/>
          </a:prstGeom>
        </p:spPr>
      </p:pic>
      <p:pic>
        <p:nvPicPr>
          <p:cNvPr id="13" name="Picture 12" descr="A group of people standing around a table with cups&#10;&#10;Description automatically generated">
            <a:extLst>
              <a:ext uri="{FF2B5EF4-FFF2-40B4-BE49-F238E27FC236}">
                <a16:creationId xmlns:a16="http://schemas.microsoft.com/office/drawing/2014/main" id="{6E8CD5F2-36EE-AF85-6A86-221F60C1792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2896" y="4325990"/>
            <a:ext cx="3531313" cy="2354209"/>
          </a:xfrm>
          <a:prstGeom prst="rect">
            <a:avLst/>
          </a:prstGeom>
        </p:spPr>
      </p:pic>
      <p:pic>
        <p:nvPicPr>
          <p:cNvPr id="15" name="Picture 14" descr="A group of people posing for a photo&#10;&#10;Description automatically generated">
            <a:extLst>
              <a:ext uri="{FF2B5EF4-FFF2-40B4-BE49-F238E27FC236}">
                <a16:creationId xmlns:a16="http://schemas.microsoft.com/office/drawing/2014/main" id="{2D1F077B-FD4B-78BA-59E0-13916E27420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58945" y="1777117"/>
            <a:ext cx="2761767" cy="4903081"/>
          </a:xfrm>
          <a:prstGeom prst="rect">
            <a:avLst/>
          </a:prstGeom>
        </p:spPr>
      </p:pic>
      <p:sp>
        <p:nvSpPr>
          <p:cNvPr id="9" name="Content Placeholder 3">
            <a:extLst>
              <a:ext uri="{FF2B5EF4-FFF2-40B4-BE49-F238E27FC236}">
                <a16:creationId xmlns:a16="http://schemas.microsoft.com/office/drawing/2014/main" id="{AFF2F706-0671-375F-5A0E-4956DDF87BBB}"/>
              </a:ext>
            </a:extLst>
          </p:cNvPr>
          <p:cNvSpPr txBox="1">
            <a:spLocks/>
          </p:cNvSpPr>
          <p:nvPr/>
        </p:nvSpPr>
        <p:spPr>
          <a:xfrm>
            <a:off x="6825595" y="1973720"/>
            <a:ext cx="5064074" cy="4315211"/>
          </a:xfrm>
          <a:prstGeom prst="rect">
            <a:avLst/>
          </a:prstGeom>
        </p:spPr>
        <p:txBody>
          <a:bodyPr vert="horz" lIns="91440" tIns="45720" rIns="91440" bIns="45720" rtlCol="0" anchor="t">
            <a:noAutofit/>
          </a:bodyPr>
          <a:lstStyle>
            <a:lvl1pPr marL="457200" indent="-457200" algn="l" defTabSz="914400" rtl="0" eaLnBrk="1" latinLnBrk="0" hangingPunct="1">
              <a:lnSpc>
                <a:spcPct val="90000"/>
              </a:lnSpc>
              <a:spcBef>
                <a:spcPts val="1000"/>
              </a:spcBef>
              <a:buFontTx/>
              <a:buBlip>
                <a:blip r:embed="rId6"/>
              </a:buBlip>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Tx/>
              <a:buBlip>
                <a:blip r:embed="rId6"/>
              </a:buBlip>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Blip>
                <a:blip r:embed="rId6"/>
              </a:buBlip>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9pPr>
          </a:lstStyle>
          <a:p>
            <a:r>
              <a:rPr lang="en-US" dirty="0">
                <a:latin typeface="Klavika Regular" panose="020B0506040000020004" pitchFamily="34" charset="0"/>
                <a:cs typeface="Calibri Light" panose="020F0302020204030204"/>
              </a:rPr>
              <a:t>Career Ready Skills:</a:t>
            </a:r>
          </a:p>
          <a:p>
            <a:pPr marL="457200">
              <a:buChar char="•"/>
            </a:pPr>
            <a:endParaRPr lang="en-US" b="1" dirty="0">
              <a:latin typeface="+mj-lt"/>
              <a:cs typeface="Calibri Light" panose="020F0302020204030204"/>
            </a:endParaRPr>
          </a:p>
          <a:p>
            <a:pPr marL="457200" lvl="1" indent="0">
              <a:buNone/>
            </a:pPr>
            <a:endParaRPr lang="en-US" b="1" dirty="0">
              <a:latin typeface="+mj-lt"/>
              <a:cs typeface="Calibri Light" panose="020F0302020204030204"/>
            </a:endParaRPr>
          </a:p>
          <a:p>
            <a:pPr lvl="1" indent="0">
              <a:buNone/>
            </a:pPr>
            <a:endParaRPr lang="en-US" b="1" dirty="0">
              <a:latin typeface="+mj-lt"/>
              <a:cs typeface="Calibri Light" panose="020F0302020204030204"/>
            </a:endParaRPr>
          </a:p>
          <a:p>
            <a:pPr lvl="1" indent="0">
              <a:buNone/>
            </a:pPr>
            <a:endParaRPr lang="en-US" b="1" dirty="0">
              <a:latin typeface="+mj-lt"/>
            </a:endParaRPr>
          </a:p>
          <a:p>
            <a:r>
              <a:rPr lang="en-US" dirty="0">
                <a:latin typeface="Klavika Regular" panose="020B0506040000020004" pitchFamily="34" charset="0"/>
              </a:rPr>
              <a:t>We can help:</a:t>
            </a:r>
          </a:p>
          <a:p>
            <a:pPr lvl="1">
              <a:lnSpc>
                <a:spcPct val="150000"/>
              </a:lnSpc>
            </a:pPr>
            <a:r>
              <a:rPr lang="en-US" sz="2000" dirty="0">
                <a:latin typeface="Klavika Regular" panose="020B0506040000020004" pitchFamily="34" charset="0"/>
              </a:rPr>
              <a:t> Job Search Appointment</a:t>
            </a:r>
            <a:endParaRPr lang="en-US" sz="2000" dirty="0">
              <a:latin typeface="Klavika Regular" panose="020B0506040000020004" pitchFamily="34" charset="0"/>
              <a:cs typeface="Calibri Light"/>
            </a:endParaRPr>
          </a:p>
          <a:p>
            <a:pPr lvl="1">
              <a:lnSpc>
                <a:spcPct val="150000"/>
              </a:lnSpc>
            </a:pPr>
            <a:r>
              <a:rPr lang="en-US" sz="2000" dirty="0">
                <a:latin typeface="Klavika Regular" panose="020B0506040000020004" pitchFamily="34" charset="0"/>
              </a:rPr>
              <a:t> Mock Interview Appointment</a:t>
            </a:r>
            <a:endParaRPr lang="en-US" sz="2000" dirty="0">
              <a:latin typeface="Klavika Regular" panose="020B0506040000020004" pitchFamily="34" charset="0"/>
              <a:cs typeface="Calibri Light"/>
            </a:endParaRPr>
          </a:p>
          <a:p>
            <a:pPr lvl="1">
              <a:lnSpc>
                <a:spcPct val="150000"/>
              </a:lnSpc>
            </a:pPr>
            <a:r>
              <a:rPr lang="en-US" sz="2000" dirty="0">
                <a:latin typeface="Klavika Regular" panose="020B0506040000020004" pitchFamily="34" charset="0"/>
              </a:rPr>
              <a:t> Career Fairs &amp; Employer-Hosted Events</a:t>
            </a:r>
          </a:p>
        </p:txBody>
      </p:sp>
      <p:pic>
        <p:nvPicPr>
          <p:cNvPr id="4" name="Picture 3" descr="A black background with a black square&#10;&#10;Description automatically generated with medium confidence">
            <a:extLst>
              <a:ext uri="{FF2B5EF4-FFF2-40B4-BE49-F238E27FC236}">
                <a16:creationId xmlns:a16="http://schemas.microsoft.com/office/drawing/2014/main" id="{7C54F667-335A-AA36-EA7C-E32A4B8553C2}"/>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039778" y="2578671"/>
            <a:ext cx="2278039" cy="1134937"/>
          </a:xfrm>
          <a:prstGeom prst="rect">
            <a:avLst/>
          </a:prstGeom>
        </p:spPr>
      </p:pic>
      <p:pic>
        <p:nvPicPr>
          <p:cNvPr id="5" name="Picture 4" descr="A black background with a black square&#10;&#10;Description automatically generated with medium confidence">
            <a:extLst>
              <a:ext uri="{FF2B5EF4-FFF2-40B4-BE49-F238E27FC236}">
                <a16:creationId xmlns:a16="http://schemas.microsoft.com/office/drawing/2014/main" id="{E96DA27A-28ED-EF55-46E6-617707D9486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9470294" y="2579368"/>
            <a:ext cx="2419375" cy="1205352"/>
          </a:xfrm>
          <a:prstGeom prst="rect">
            <a:avLst/>
          </a:prstGeom>
        </p:spPr>
      </p:pic>
    </p:spTree>
    <p:extLst>
      <p:ext uri="{BB962C8B-B14F-4D97-AF65-F5344CB8AC3E}">
        <p14:creationId xmlns:p14="http://schemas.microsoft.com/office/powerpoint/2010/main" val="223775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E7CDD-9EDE-B04F-B888-320143C92243}"/>
              </a:ext>
            </a:extLst>
          </p:cNvPr>
          <p:cNvSpPr>
            <a:spLocks noGrp="1"/>
          </p:cNvSpPr>
          <p:nvPr>
            <p:ph type="title"/>
          </p:nvPr>
        </p:nvSpPr>
        <p:spPr/>
        <p:txBody>
          <a:bodyPr/>
          <a:lstStyle/>
          <a:p>
            <a:r>
              <a:rPr lang="en-US" sz="5500" dirty="0">
                <a:latin typeface="Klavika Medium" panose="020B0506040000020004" pitchFamily="34" charset="0"/>
              </a:rPr>
              <a:t>PREPPING THE PROFESSIONAL</a:t>
            </a:r>
          </a:p>
        </p:txBody>
      </p:sp>
      <p:sp>
        <p:nvSpPr>
          <p:cNvPr id="3" name="Content Placeholder 2">
            <a:extLst>
              <a:ext uri="{FF2B5EF4-FFF2-40B4-BE49-F238E27FC236}">
                <a16:creationId xmlns:a16="http://schemas.microsoft.com/office/drawing/2014/main" id="{F13967CB-327B-4A49-B999-9E16736516BE}"/>
              </a:ext>
            </a:extLst>
          </p:cNvPr>
          <p:cNvSpPr>
            <a:spLocks noGrp="1"/>
          </p:cNvSpPr>
          <p:nvPr>
            <p:ph sz="half" idx="14"/>
          </p:nvPr>
        </p:nvSpPr>
        <p:spPr>
          <a:xfrm>
            <a:off x="403226" y="1996918"/>
            <a:ext cx="7012304" cy="4433862"/>
          </a:xfrm>
        </p:spPr>
        <p:txBody>
          <a:bodyPr vert="horz" lIns="91440" tIns="45720" rIns="91440" bIns="45720" rtlCol="0" anchor="t">
            <a:noAutofit/>
          </a:bodyPr>
          <a:lstStyle/>
          <a:p>
            <a:r>
              <a:rPr lang="en-US" dirty="0">
                <a:latin typeface="Klavika Regular" panose="020B0506040000020004" pitchFamily="34" charset="0"/>
              </a:rPr>
              <a:t>JCPENNEY Suit-Up Event</a:t>
            </a:r>
          </a:p>
          <a:p>
            <a:pPr lvl="1">
              <a:lnSpc>
                <a:spcPct val="150000"/>
              </a:lnSpc>
            </a:pPr>
            <a:r>
              <a:rPr lang="en-US" sz="2000" dirty="0">
                <a:solidFill>
                  <a:srgbClr val="000000"/>
                </a:solidFill>
                <a:latin typeface="Klavika Regular" panose="020B0506040000020004" pitchFamily="34" charset="0"/>
              </a:rPr>
              <a:t>Show your WSU ID and receive up to % off select </a:t>
            </a:r>
            <a:br>
              <a:rPr lang="en-US" sz="2000" dirty="0">
                <a:latin typeface="Klavika Regular" panose="020B0506040000020004" pitchFamily="34" charset="0"/>
              </a:rPr>
            </a:br>
            <a:r>
              <a:rPr lang="en-US" sz="2000" dirty="0">
                <a:solidFill>
                  <a:srgbClr val="000000"/>
                </a:solidFill>
                <a:latin typeface="Klavika Regular" panose="020B0506040000020004" pitchFamily="34" charset="0"/>
              </a:rPr>
              <a:t>professional dress apparel!</a:t>
            </a:r>
          </a:p>
          <a:p>
            <a:r>
              <a:rPr lang="en-US" dirty="0">
                <a:latin typeface="Klavika Regular" panose="020B0506040000020004" pitchFamily="34" charset="0"/>
              </a:rPr>
              <a:t>Career Closet</a:t>
            </a:r>
          </a:p>
          <a:p>
            <a:pPr lvl="1">
              <a:lnSpc>
                <a:spcPct val="150000"/>
              </a:lnSpc>
            </a:pPr>
            <a:r>
              <a:rPr lang="en-US" sz="2000" dirty="0">
                <a:solidFill>
                  <a:srgbClr val="000000"/>
                </a:solidFill>
                <a:latin typeface="Klavika Regular" panose="020B0506040000020004" pitchFamily="34" charset="0"/>
              </a:rPr>
              <a:t>Visit our Career Closet to pick out one suit or any combination of top, bottom, shoes, and accessories</a:t>
            </a:r>
          </a:p>
          <a:p>
            <a:r>
              <a:rPr lang="en-US" dirty="0">
                <a:latin typeface="Klavika Regular" panose="020B0506040000020004" pitchFamily="34" charset="0"/>
              </a:rPr>
              <a:t>Professional Photos </a:t>
            </a:r>
          </a:p>
          <a:p>
            <a:pPr lvl="1">
              <a:lnSpc>
                <a:spcPct val="150000"/>
              </a:lnSpc>
            </a:pPr>
            <a:r>
              <a:rPr lang="en-US" sz="2000" dirty="0">
                <a:solidFill>
                  <a:srgbClr val="000000"/>
                </a:solidFill>
                <a:latin typeface="Klavika Regular" panose="020B0506040000020004" pitchFamily="34" charset="0"/>
              </a:rPr>
              <a:t>Get your Professional Photo taken.</a:t>
            </a:r>
            <a:endParaRPr lang="en-US" sz="1600" dirty="0">
              <a:latin typeface="Klavika Regular" panose="020B0506040000020004" pitchFamily="34" charset="0"/>
              <a:cs typeface="Calibri Light" panose="020F0302020204030204"/>
            </a:endParaRPr>
          </a:p>
        </p:txBody>
      </p:sp>
      <p:pic>
        <p:nvPicPr>
          <p:cNvPr id="5" name="Picture 4">
            <a:extLst>
              <a:ext uri="{FF2B5EF4-FFF2-40B4-BE49-F238E27FC236}">
                <a16:creationId xmlns:a16="http://schemas.microsoft.com/office/drawing/2014/main" id="{CB144EDE-5C81-DA3D-BAE8-042B1F68DD76}"/>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753597" y="1996918"/>
            <a:ext cx="5233481" cy="3500499"/>
          </a:xfrm>
          <a:prstGeom prst="rect">
            <a:avLst/>
          </a:prstGeom>
        </p:spPr>
      </p:pic>
    </p:spTree>
    <p:extLst>
      <p:ext uri="{BB962C8B-B14F-4D97-AF65-F5344CB8AC3E}">
        <p14:creationId xmlns:p14="http://schemas.microsoft.com/office/powerpoint/2010/main" val="39416077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E7CDD-9EDE-B04F-B888-320143C92243}"/>
              </a:ext>
            </a:extLst>
          </p:cNvPr>
          <p:cNvSpPr>
            <a:spLocks noGrp="1"/>
          </p:cNvSpPr>
          <p:nvPr>
            <p:ph type="title"/>
          </p:nvPr>
        </p:nvSpPr>
        <p:spPr>
          <a:xfrm>
            <a:off x="696936" y="245857"/>
            <a:ext cx="11020425" cy="1325563"/>
          </a:xfrm>
        </p:spPr>
        <p:txBody>
          <a:bodyPr/>
          <a:lstStyle/>
          <a:p>
            <a:r>
              <a:rPr lang="en-US" sz="4500" dirty="0">
                <a:latin typeface="Klavika Medium" panose="020B0506040000020004" pitchFamily="34" charset="0"/>
              </a:rPr>
              <a:t>HOW CAN YOU HELP YOUR STUDENT?</a:t>
            </a:r>
          </a:p>
        </p:txBody>
      </p:sp>
      <p:sp>
        <p:nvSpPr>
          <p:cNvPr id="8" name="Rectangle 7">
            <a:extLst>
              <a:ext uri="{FF2B5EF4-FFF2-40B4-BE49-F238E27FC236}">
                <a16:creationId xmlns:a16="http://schemas.microsoft.com/office/drawing/2014/main" id="{D1D0FA1B-E786-398A-0E8D-70CDBB0B2669}"/>
              </a:ext>
            </a:extLst>
          </p:cNvPr>
          <p:cNvSpPr/>
          <p:nvPr/>
        </p:nvSpPr>
        <p:spPr>
          <a:xfrm>
            <a:off x="8877300" y="5816600"/>
            <a:ext cx="3213100" cy="863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715CB565-B740-4EC6-A0FE-12B36630F0E7}"/>
              </a:ext>
            </a:extLst>
          </p:cNvPr>
          <p:cNvSpPr>
            <a:spLocks noGrp="1"/>
          </p:cNvSpPr>
          <p:nvPr>
            <p:ph sz="half" idx="14"/>
          </p:nvPr>
        </p:nvSpPr>
        <p:spPr>
          <a:xfrm>
            <a:off x="5529998" y="1939065"/>
            <a:ext cx="6315305" cy="4447726"/>
          </a:xfrm>
        </p:spPr>
        <p:txBody>
          <a:bodyPr vert="horz" lIns="91440" tIns="45720" rIns="91440" bIns="45720" rtlCol="0" anchor="t">
            <a:noAutofit/>
          </a:bodyPr>
          <a:lstStyle/>
          <a:p>
            <a:r>
              <a:rPr lang="en-US" dirty="0">
                <a:latin typeface="Klavika Regular" panose="020B0506040000020004" pitchFamily="34" charset="0"/>
              </a:rPr>
              <a:t> Remain </a:t>
            </a:r>
            <a:r>
              <a:rPr lang="en-US" u="sng" dirty="0">
                <a:latin typeface="Klavika Regular" panose="020B0506040000020004" pitchFamily="34" charset="0"/>
              </a:rPr>
              <a:t>open</a:t>
            </a:r>
            <a:r>
              <a:rPr lang="en-US" dirty="0">
                <a:latin typeface="Klavika Regular" panose="020B0506040000020004" pitchFamily="34" charset="0"/>
              </a:rPr>
              <a:t> and </a:t>
            </a:r>
            <a:r>
              <a:rPr lang="en-US" u="sng" dirty="0">
                <a:latin typeface="Klavika Regular" panose="020B0506040000020004" pitchFamily="34" charset="0"/>
              </a:rPr>
              <a:t>receptive</a:t>
            </a:r>
            <a:r>
              <a:rPr lang="en-US" dirty="0">
                <a:latin typeface="Klavika Regular" panose="020B0506040000020004" pitchFamily="34" charset="0"/>
              </a:rPr>
              <a:t> to ideas and possibilities. </a:t>
            </a:r>
          </a:p>
          <a:p>
            <a:r>
              <a:rPr kumimoji="0" lang="en-US" sz="2800" u="none" strike="noStrike" kern="1200" cap="none" spc="0" normalizeH="0" baseline="0" noProof="0" dirty="0">
                <a:ln>
                  <a:noFill/>
                </a:ln>
                <a:solidFill>
                  <a:prstClr val="black"/>
                </a:solidFill>
                <a:effectLst/>
                <a:uLnTx/>
                <a:uFillTx/>
                <a:latin typeface="Klavika Regular" panose="020B0506040000020004" pitchFamily="34" charset="0"/>
              </a:rPr>
              <a:t> </a:t>
            </a:r>
            <a:r>
              <a:rPr lang="en-US" u="sng" dirty="0">
                <a:solidFill>
                  <a:prstClr val="black"/>
                </a:solidFill>
                <a:latin typeface="Klavika Regular" panose="020B0506040000020004" pitchFamily="34" charset="0"/>
              </a:rPr>
              <a:t>Encourage</a:t>
            </a:r>
            <a:r>
              <a:rPr lang="en-US" dirty="0">
                <a:solidFill>
                  <a:prstClr val="black"/>
                </a:solidFill>
                <a:latin typeface="Klavika Regular" panose="020B0506040000020004" pitchFamily="34" charset="0"/>
              </a:rPr>
              <a:t> them to explore different courses, clubs, and work experiences to learn more about their strengths, interests, and what excites them. </a:t>
            </a:r>
          </a:p>
          <a:p>
            <a:r>
              <a:rPr lang="en-US" dirty="0">
                <a:latin typeface="Klavika Regular"/>
              </a:rPr>
              <a:t> </a:t>
            </a:r>
            <a:r>
              <a:rPr lang="en-US" u="sng" dirty="0">
                <a:latin typeface="Klavika Regular"/>
              </a:rPr>
              <a:t>Remember</a:t>
            </a:r>
            <a:r>
              <a:rPr lang="en-US" dirty="0">
                <a:latin typeface="Klavika Regular"/>
              </a:rPr>
              <a:t>, choosing a major is not equal to choosing a career. Many paths can lead to the same destination. </a:t>
            </a:r>
            <a:endParaRPr lang="en-US" dirty="0">
              <a:latin typeface="Klavika Regular" panose="020B0506040000020004" pitchFamily="34" charset="0"/>
            </a:endParaRPr>
          </a:p>
          <a:p>
            <a:r>
              <a:rPr lang="en-US" dirty="0">
                <a:latin typeface="Klavika Regular" panose="020B0506040000020004" pitchFamily="34" charset="0"/>
              </a:rPr>
              <a:t> </a:t>
            </a:r>
            <a:r>
              <a:rPr lang="en-US" u="sng" dirty="0">
                <a:latin typeface="Klavika Regular" panose="020B0506040000020004" pitchFamily="34" charset="0"/>
              </a:rPr>
              <a:t>Encourage them to visit us!</a:t>
            </a:r>
          </a:p>
        </p:txBody>
      </p:sp>
      <p:pic>
        <p:nvPicPr>
          <p:cNvPr id="3" name="Picture 2" descr="A yellow and white circle with a location pin&#10;&#10;Description automatically generated">
            <a:extLst>
              <a:ext uri="{FF2B5EF4-FFF2-40B4-BE49-F238E27FC236}">
                <a16:creationId xmlns:a16="http://schemas.microsoft.com/office/drawing/2014/main" id="{D70F76E9-03A5-5A44-7A8F-4719A3149F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40154" y="1939065"/>
            <a:ext cx="4081647" cy="4673078"/>
          </a:xfrm>
          <a:prstGeom prst="rect">
            <a:avLst/>
          </a:prstGeom>
        </p:spPr>
      </p:pic>
    </p:spTree>
    <p:extLst>
      <p:ext uri="{BB962C8B-B14F-4D97-AF65-F5344CB8AC3E}">
        <p14:creationId xmlns:p14="http://schemas.microsoft.com/office/powerpoint/2010/main" val="24709969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C2B93-25B3-27F9-4771-82D68ECE2B02}"/>
              </a:ext>
            </a:extLst>
          </p:cNvPr>
          <p:cNvSpPr>
            <a:spLocks noGrp="1"/>
          </p:cNvSpPr>
          <p:nvPr>
            <p:ph type="title"/>
          </p:nvPr>
        </p:nvSpPr>
        <p:spPr>
          <a:xfrm>
            <a:off x="838200" y="245857"/>
            <a:ext cx="10515600" cy="1325563"/>
          </a:xfrm>
        </p:spPr>
        <p:txBody>
          <a:bodyPr/>
          <a:lstStyle/>
          <a:p>
            <a:r>
              <a:rPr lang="en-US" sz="5500" dirty="0">
                <a:latin typeface="Klavika Medium"/>
                <a:cs typeface="Calibri"/>
              </a:rPr>
              <a:t>Connect with us!</a:t>
            </a:r>
          </a:p>
        </p:txBody>
      </p:sp>
      <p:sp>
        <p:nvSpPr>
          <p:cNvPr id="3" name="TextBox 2">
            <a:extLst>
              <a:ext uri="{FF2B5EF4-FFF2-40B4-BE49-F238E27FC236}">
                <a16:creationId xmlns:a16="http://schemas.microsoft.com/office/drawing/2014/main" id="{3F279EAA-BDA9-B9D6-2DB6-D793AE51AC29}"/>
              </a:ext>
            </a:extLst>
          </p:cNvPr>
          <p:cNvSpPr txBox="1"/>
          <p:nvPr/>
        </p:nvSpPr>
        <p:spPr>
          <a:xfrm>
            <a:off x="6230411" y="1813849"/>
            <a:ext cx="5860915" cy="4093428"/>
          </a:xfrm>
          <a:prstGeom prst="rect">
            <a:avLst/>
          </a:prstGeom>
          <a:noFill/>
        </p:spPr>
        <p:txBody>
          <a:bodyPr wrap="square" lIns="91440" tIns="45720" rIns="91440" bIns="45720" rtlCol="0" anchor="t">
            <a:spAutoFit/>
          </a:bodyPr>
          <a:lstStyle/>
          <a:p>
            <a:pPr algn="l"/>
            <a:r>
              <a:rPr lang="en-US" sz="2400" dirty="0">
                <a:solidFill>
                  <a:srgbClr val="000000"/>
                </a:solidFill>
                <a:latin typeface="Klavika Medium" panose="020B0506040000020004" pitchFamily="34" charset="0"/>
              </a:rPr>
              <a:t>Students can schedule an </a:t>
            </a:r>
            <a:r>
              <a:rPr lang="en-US" sz="2400" dirty="0">
                <a:solidFill>
                  <a:srgbClr val="000000"/>
                </a:solidFill>
                <a:effectLst/>
                <a:latin typeface="Klavika Medium" panose="020B0506040000020004" pitchFamily="34" charset="0"/>
              </a:rPr>
              <a:t>in-person or virtual appointment with us!</a:t>
            </a:r>
          </a:p>
          <a:p>
            <a:pPr marL="285750" indent="-285750" algn="l">
              <a:buFont typeface="Arial" panose="020B0604020202020204" pitchFamily="34" charset="0"/>
              <a:buChar char="•"/>
            </a:pPr>
            <a:r>
              <a:rPr lang="en-US" sz="2400" dirty="0">
                <a:solidFill>
                  <a:srgbClr val="000000"/>
                </a:solidFill>
                <a:effectLst/>
                <a:latin typeface="Klavika Regular" panose="020B0506040000020004" pitchFamily="34" charset="0"/>
              </a:rPr>
              <a:t>Email </a:t>
            </a:r>
            <a:r>
              <a:rPr lang="en-US" sz="2400" dirty="0">
                <a:solidFill>
                  <a:srgbClr val="1341FE"/>
                </a:solidFill>
                <a:effectLst/>
                <a:latin typeface="Klavika Regular" panose="020B0506040000020004" pitchFamily="34" charset="0"/>
                <a:hlinkClick r:id="rId3"/>
              </a:rPr>
              <a:t>SCA@wichita.edu</a:t>
            </a:r>
            <a:endParaRPr lang="en-US" sz="2400" dirty="0">
              <a:solidFill>
                <a:srgbClr val="000000"/>
              </a:solidFill>
              <a:effectLst/>
              <a:latin typeface="Klavika Regular" panose="020B0506040000020004" pitchFamily="34" charset="0"/>
            </a:endParaRPr>
          </a:p>
          <a:p>
            <a:pPr marL="285750" indent="-285750" algn="l">
              <a:buFont typeface="Arial" panose="020B0604020202020204" pitchFamily="34" charset="0"/>
              <a:buChar char="•"/>
            </a:pPr>
            <a:r>
              <a:rPr lang="en-US" sz="2400" dirty="0">
                <a:solidFill>
                  <a:srgbClr val="000000"/>
                </a:solidFill>
                <a:effectLst/>
                <a:latin typeface="Klavika Regular" panose="020B0506040000020004" pitchFamily="34" charset="0"/>
              </a:rPr>
              <a:t>Call (316) 978-3688</a:t>
            </a:r>
          </a:p>
          <a:p>
            <a:pPr marL="285750" indent="-285750" algn="l">
              <a:buFont typeface="Arial" panose="020B0604020202020204" pitchFamily="34" charset="0"/>
              <a:buChar char="•"/>
            </a:pPr>
            <a:r>
              <a:rPr lang="en-US" sz="2400" dirty="0">
                <a:solidFill>
                  <a:srgbClr val="000000"/>
                </a:solidFill>
                <a:effectLst/>
                <a:latin typeface="Klavika Regular" panose="020B0506040000020004" pitchFamily="34" charset="0"/>
              </a:rPr>
              <a:t>Online at </a:t>
            </a:r>
            <a:r>
              <a:rPr lang="en-US" sz="2400" dirty="0">
                <a:solidFill>
                  <a:srgbClr val="1341FE"/>
                </a:solidFill>
                <a:latin typeface="Klavika Regular" panose="020B0506040000020004" pitchFamily="34" charset="0"/>
              </a:rPr>
              <a:t>wichita</a:t>
            </a:r>
            <a:r>
              <a:rPr lang="en-US" sz="2400" dirty="0">
                <a:solidFill>
                  <a:srgbClr val="1341FE"/>
                </a:solidFill>
                <a:effectLst/>
                <a:latin typeface="Klavika Regular" panose="020B0506040000020004" pitchFamily="34" charset="0"/>
              </a:rPr>
              <a:t>.</a:t>
            </a:r>
            <a:r>
              <a:rPr lang="en-US" sz="2400" dirty="0">
                <a:solidFill>
                  <a:srgbClr val="1341FE"/>
                </a:solidFill>
                <a:latin typeface="Klavika Regular" panose="020B0506040000020004" pitchFamily="34" charset="0"/>
              </a:rPr>
              <a:t>edu/</a:t>
            </a:r>
            <a:r>
              <a:rPr lang="en-US" sz="2400" dirty="0" err="1">
                <a:solidFill>
                  <a:srgbClr val="1341FE"/>
                </a:solidFill>
                <a:latin typeface="Klavika Regular" panose="020B0506040000020004" pitchFamily="34" charset="0"/>
              </a:rPr>
              <a:t>ShockerCentral</a:t>
            </a:r>
            <a:endParaRPr lang="en-US" sz="2400" dirty="0">
              <a:solidFill>
                <a:srgbClr val="1341FE"/>
              </a:solidFill>
              <a:latin typeface="Klavika Regular" panose="020B0506040000020004" pitchFamily="34" charset="0"/>
            </a:endParaRPr>
          </a:p>
          <a:p>
            <a:pPr algn="l"/>
            <a:endParaRPr lang="en-US" sz="2000" dirty="0">
              <a:solidFill>
                <a:srgbClr val="000000"/>
              </a:solidFill>
              <a:effectLst/>
              <a:latin typeface="Klavika Regular" panose="020B0506040000020004" pitchFamily="34" charset="0"/>
            </a:endParaRPr>
          </a:p>
          <a:p>
            <a:r>
              <a:rPr lang="en-US" sz="2400" dirty="0">
                <a:solidFill>
                  <a:srgbClr val="000000"/>
                </a:solidFill>
                <a:latin typeface="Klavika Regular" panose="020B0506040000020004" pitchFamily="34" charset="0"/>
              </a:rPr>
              <a:t>Find us in Marcus Welcome Center, Suite 139</a:t>
            </a:r>
          </a:p>
          <a:p>
            <a:r>
              <a:rPr lang="en-US" sz="2400" dirty="0">
                <a:solidFill>
                  <a:srgbClr val="000000"/>
                </a:solidFill>
                <a:latin typeface="Klavika Regular" panose="020B0506040000020004" pitchFamily="34" charset="0"/>
              </a:rPr>
              <a:t>Visit us online at </a:t>
            </a:r>
            <a:r>
              <a:rPr lang="en-US" sz="2400" u="sng" dirty="0">
                <a:solidFill>
                  <a:srgbClr val="000000"/>
                </a:solidFill>
                <a:latin typeface="Klavika Regular" panose="020B0506040000020004" pitchFamily="34" charset="0"/>
              </a:rPr>
              <a:t>wichita.edu/Career </a:t>
            </a:r>
          </a:p>
          <a:p>
            <a:pPr algn="l"/>
            <a:endParaRPr lang="en-US" sz="2000" dirty="0">
              <a:solidFill>
                <a:srgbClr val="000000"/>
              </a:solidFill>
              <a:latin typeface="Klavika Regular" panose="020B0506040000020004" pitchFamily="34" charset="0"/>
            </a:endParaRPr>
          </a:p>
          <a:p>
            <a:pPr algn="l"/>
            <a:r>
              <a:rPr lang="en-US" sz="2400" dirty="0">
                <a:solidFill>
                  <a:srgbClr val="000000"/>
                </a:solidFill>
                <a:latin typeface="Klavika Regular" panose="020B0506040000020004" pitchFamily="34" charset="0"/>
              </a:rPr>
              <a:t>Check out our Career Events at </a:t>
            </a:r>
            <a:r>
              <a:rPr lang="en-US" sz="2400" u="sng" dirty="0">
                <a:solidFill>
                  <a:srgbClr val="000000"/>
                </a:solidFill>
                <a:latin typeface="Klavika Regular" panose="020B0506040000020004" pitchFamily="34" charset="0"/>
              </a:rPr>
              <a:t>wichita.edu/</a:t>
            </a:r>
            <a:r>
              <a:rPr lang="en-US" sz="2400" u="sng" dirty="0" err="1">
                <a:solidFill>
                  <a:srgbClr val="000000"/>
                </a:solidFill>
                <a:latin typeface="Klavika Regular" panose="020B0506040000020004" pitchFamily="34" charset="0"/>
              </a:rPr>
              <a:t>CareerEvents</a:t>
            </a:r>
            <a:endParaRPr lang="en-US" sz="2400" u="sng" dirty="0">
              <a:solidFill>
                <a:srgbClr val="000000"/>
              </a:solidFill>
              <a:latin typeface="Klavika Regular" panose="020B0506040000020004" pitchFamily="34" charset="0"/>
            </a:endParaRPr>
          </a:p>
        </p:txBody>
      </p:sp>
      <p:pic>
        <p:nvPicPr>
          <p:cNvPr id="4" name="Picture 3" descr="Logo, icon&#10;&#10;Description automatically generated">
            <a:extLst>
              <a:ext uri="{FF2B5EF4-FFF2-40B4-BE49-F238E27FC236}">
                <a16:creationId xmlns:a16="http://schemas.microsoft.com/office/drawing/2014/main" id="{613BD8D9-29A8-0095-0ED9-EC42DCF2A55F}"/>
              </a:ext>
            </a:extLst>
          </p:cNvPr>
          <p:cNvPicPr>
            <a:picLocks noChangeAspect="1"/>
          </p:cNvPicPr>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691465" y="5907277"/>
            <a:ext cx="822278" cy="822278"/>
          </a:xfrm>
          <a:prstGeom prst="rect">
            <a:avLst/>
          </a:prstGeom>
        </p:spPr>
      </p:pic>
      <p:pic>
        <p:nvPicPr>
          <p:cNvPr id="5" name="Picture 4">
            <a:extLst>
              <a:ext uri="{FF2B5EF4-FFF2-40B4-BE49-F238E27FC236}">
                <a16:creationId xmlns:a16="http://schemas.microsoft.com/office/drawing/2014/main" id="{A4E8D8DB-E491-1D0F-C4FA-5AC49233692F}"/>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1654267" y="5907277"/>
            <a:ext cx="873149" cy="888112"/>
          </a:xfrm>
          <a:prstGeom prst="rect">
            <a:avLst/>
          </a:prstGeom>
        </p:spPr>
      </p:pic>
      <p:pic>
        <p:nvPicPr>
          <p:cNvPr id="6" name="Picture 5" descr="Logo&#10;&#10;Description automatically generated">
            <a:extLst>
              <a:ext uri="{FF2B5EF4-FFF2-40B4-BE49-F238E27FC236}">
                <a16:creationId xmlns:a16="http://schemas.microsoft.com/office/drawing/2014/main" id="{63C27F10-B611-151C-E51A-3827222DEFFD}"/>
              </a:ext>
            </a:extLst>
          </p:cNvPr>
          <p:cNvPicPr>
            <a:picLocks noChangeAspect="1"/>
          </p:cNvPicPr>
          <p:nvPr/>
        </p:nvPicPr>
        <p:blipFill>
          <a:blip r:embed="rId7" cstate="email">
            <a:extLst>
              <a:ext uri="{28A0092B-C50C-407E-A947-70E740481C1C}">
                <a14:useLocalDpi xmlns:a14="http://schemas.microsoft.com/office/drawing/2010/main"/>
              </a:ext>
              <a:ext uri="{837473B0-CC2E-450A-ABE3-18F120FF3D39}">
                <a1611:picAttrSrcUrl xmlns:a1611="http://schemas.microsoft.com/office/drawing/2016/11/main" r:id="rId8"/>
              </a:ext>
            </a:extLst>
          </a:blip>
          <a:stretch>
            <a:fillRect/>
          </a:stretch>
        </p:blipFill>
        <p:spPr>
          <a:xfrm>
            <a:off x="2667940" y="5909335"/>
            <a:ext cx="822279" cy="822279"/>
          </a:xfrm>
          <a:prstGeom prst="rect">
            <a:avLst/>
          </a:prstGeom>
        </p:spPr>
      </p:pic>
      <p:pic>
        <p:nvPicPr>
          <p:cNvPr id="7" name="Picture 6" descr="Icon&#10;&#10;Description automatically generated">
            <a:extLst>
              <a:ext uri="{FF2B5EF4-FFF2-40B4-BE49-F238E27FC236}">
                <a16:creationId xmlns:a16="http://schemas.microsoft.com/office/drawing/2014/main" id="{1628827C-FCF8-90A2-8523-EE64C88E5311}"/>
              </a:ext>
            </a:extLst>
          </p:cNvPr>
          <p:cNvPicPr>
            <a:picLocks noChangeAspect="1"/>
          </p:cNvPicPr>
          <p:nvPr/>
        </p:nvPicPr>
        <p:blipFill>
          <a:blip r:embed="rId9" cstate="email">
            <a:extLst>
              <a:ext uri="{28A0092B-C50C-407E-A947-70E740481C1C}">
                <a14:useLocalDpi xmlns:a14="http://schemas.microsoft.com/office/drawing/2010/main"/>
              </a:ext>
              <a:ext uri="{837473B0-CC2E-450A-ABE3-18F120FF3D39}">
                <a1611:picAttrSrcUrl xmlns:a1611="http://schemas.microsoft.com/office/drawing/2016/11/main" r:id="rId10"/>
              </a:ext>
            </a:extLst>
          </a:blip>
          <a:stretch>
            <a:fillRect/>
          </a:stretch>
        </p:blipFill>
        <p:spPr>
          <a:xfrm>
            <a:off x="4456573" y="5772385"/>
            <a:ext cx="1102057" cy="1102057"/>
          </a:xfrm>
          <a:prstGeom prst="rect">
            <a:avLst/>
          </a:prstGeom>
        </p:spPr>
      </p:pic>
      <p:pic>
        <p:nvPicPr>
          <p:cNvPr id="8" name="Picture 7" descr="Icon&#10;&#10;Description automatically generated">
            <a:extLst>
              <a:ext uri="{FF2B5EF4-FFF2-40B4-BE49-F238E27FC236}">
                <a16:creationId xmlns:a16="http://schemas.microsoft.com/office/drawing/2014/main" id="{122E5FE2-111C-8CFE-9814-5CF79815AFDE}"/>
              </a:ext>
            </a:extLst>
          </p:cNvPr>
          <p:cNvPicPr>
            <a:picLocks noChangeAspect="1"/>
          </p:cNvPicPr>
          <p:nvPr/>
        </p:nvPicPr>
        <p:blipFill rotWithShape="1">
          <a:blip r:embed="rId11" cstate="email">
            <a:extLst>
              <a:ext uri="{28A0092B-C50C-407E-A947-70E740481C1C}">
                <a14:useLocalDpi xmlns:a14="http://schemas.microsoft.com/office/drawing/2010/main"/>
              </a:ext>
              <a:ext uri="{837473B0-CC2E-450A-ABE3-18F120FF3D39}">
                <a1611:picAttrSrcUrl xmlns:a1611="http://schemas.microsoft.com/office/drawing/2016/11/main" r:id="rId12"/>
              </a:ext>
            </a:extLst>
          </a:blip>
          <a:srcRect/>
          <a:stretch/>
        </p:blipFill>
        <p:spPr>
          <a:xfrm>
            <a:off x="3532425" y="5827479"/>
            <a:ext cx="1021196" cy="983232"/>
          </a:xfrm>
          <a:prstGeom prst="rect">
            <a:avLst/>
          </a:prstGeom>
        </p:spPr>
      </p:pic>
      <p:sp>
        <p:nvSpPr>
          <p:cNvPr id="9" name="TextBox 8">
            <a:extLst>
              <a:ext uri="{FF2B5EF4-FFF2-40B4-BE49-F238E27FC236}">
                <a16:creationId xmlns:a16="http://schemas.microsoft.com/office/drawing/2014/main" id="{C4E41172-14AB-B87C-2095-EE524582BDBD}"/>
              </a:ext>
            </a:extLst>
          </p:cNvPr>
          <p:cNvSpPr txBox="1"/>
          <p:nvPr/>
        </p:nvSpPr>
        <p:spPr>
          <a:xfrm>
            <a:off x="149488" y="4910611"/>
            <a:ext cx="5860915" cy="861774"/>
          </a:xfrm>
          <a:prstGeom prst="rect">
            <a:avLst/>
          </a:prstGeom>
          <a:noFill/>
        </p:spPr>
        <p:txBody>
          <a:bodyPr wrap="square" lIns="91440" tIns="45720" rIns="91440" bIns="45720" rtlCol="0" anchor="t">
            <a:spAutoFit/>
          </a:bodyPr>
          <a:lstStyle/>
          <a:p>
            <a:pPr algn="ctr"/>
            <a:r>
              <a:rPr lang="en-US" sz="2500" b="1" dirty="0">
                <a:latin typeface="Klavika Medium" panose="020B0506040000020004" pitchFamily="34" charset="0"/>
              </a:rPr>
              <a:t>Let’s get social</a:t>
            </a:r>
          </a:p>
          <a:p>
            <a:pPr algn="ctr"/>
            <a:r>
              <a:rPr lang="en-US" sz="2500" b="1" dirty="0">
                <a:latin typeface="Klavika Medium" panose="020B0506040000020004" pitchFamily="34" charset="0"/>
              </a:rPr>
              <a:t>@</a:t>
            </a:r>
            <a:r>
              <a:rPr lang="en-US" sz="2500" b="1" dirty="0" err="1">
                <a:latin typeface="Klavika Medium" panose="020B0506040000020004" pitchFamily="34" charset="0"/>
              </a:rPr>
              <a:t>ShockerCareerAccelerator</a:t>
            </a:r>
            <a:r>
              <a:rPr lang="en-US" sz="2500" b="1" dirty="0">
                <a:latin typeface="Klavika Medium" panose="020B0506040000020004" pitchFamily="34" charset="0"/>
              </a:rPr>
              <a:t> </a:t>
            </a:r>
            <a:endParaRPr lang="en-US" sz="2500" b="1" dirty="0">
              <a:latin typeface="Klavika Medium" panose="020B0506040000020004" pitchFamily="34" charset="0"/>
              <a:cs typeface="Calibri"/>
            </a:endParaRPr>
          </a:p>
        </p:txBody>
      </p:sp>
      <p:pic>
        <p:nvPicPr>
          <p:cNvPr id="11" name="Picture 10">
            <a:extLst>
              <a:ext uri="{FF2B5EF4-FFF2-40B4-BE49-F238E27FC236}">
                <a16:creationId xmlns:a16="http://schemas.microsoft.com/office/drawing/2014/main" id="{5245B825-9B93-AC8E-9625-FCF3F1978A26}"/>
              </a:ext>
            </a:extLst>
          </p:cNvPr>
          <p:cNvPicPr>
            <a:picLocks noChangeAspect="1"/>
          </p:cNvPicPr>
          <p:nvPr/>
        </p:nvPicPr>
        <p:blipFill>
          <a:blip r:embed="rId13" cstate="email">
            <a:extLst>
              <a:ext uri="{28A0092B-C50C-407E-A947-70E740481C1C}">
                <a14:useLocalDpi xmlns:a14="http://schemas.microsoft.com/office/drawing/2010/main"/>
              </a:ext>
            </a:extLst>
          </a:blip>
          <a:srcRect/>
          <a:stretch/>
        </p:blipFill>
        <p:spPr>
          <a:xfrm>
            <a:off x="198302" y="1747610"/>
            <a:ext cx="5763289" cy="3163001"/>
          </a:xfrm>
          <a:prstGeom prst="rect">
            <a:avLst/>
          </a:prstGeom>
        </p:spPr>
      </p:pic>
    </p:spTree>
    <p:extLst>
      <p:ext uri="{BB962C8B-B14F-4D97-AF65-F5344CB8AC3E}">
        <p14:creationId xmlns:p14="http://schemas.microsoft.com/office/powerpoint/2010/main" val="35947261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E7CDD-9EDE-B04F-B888-320143C92243}"/>
              </a:ext>
            </a:extLst>
          </p:cNvPr>
          <p:cNvSpPr>
            <a:spLocks noGrp="1"/>
          </p:cNvSpPr>
          <p:nvPr>
            <p:ph type="title"/>
          </p:nvPr>
        </p:nvSpPr>
        <p:spPr/>
        <p:txBody>
          <a:bodyPr/>
          <a:lstStyle/>
          <a:p>
            <a:r>
              <a:rPr lang="en-US" sz="5500" dirty="0">
                <a:latin typeface="Klavika Medium"/>
                <a:cs typeface="Calibri"/>
              </a:rPr>
              <a:t>QUESTIONS?</a:t>
            </a:r>
          </a:p>
        </p:txBody>
      </p:sp>
      <p:pic>
        <p:nvPicPr>
          <p:cNvPr id="6" name="Picture 5" descr="A person in a garment&#10;&#10;Description automatically generated with medium confidence">
            <a:extLst>
              <a:ext uri="{FF2B5EF4-FFF2-40B4-BE49-F238E27FC236}">
                <a16:creationId xmlns:a16="http://schemas.microsoft.com/office/drawing/2014/main" id="{8C7FB0C0-BBF5-34DB-8E5A-4A37B9896C72}"/>
              </a:ext>
            </a:extLst>
          </p:cNvPr>
          <p:cNvPicPr>
            <a:picLocks noChangeAspect="1"/>
          </p:cNvPicPr>
          <p:nvPr/>
        </p:nvPicPr>
        <p:blipFill>
          <a:blip r:embed="rId3"/>
          <a:stretch>
            <a:fillRect/>
          </a:stretch>
        </p:blipFill>
        <p:spPr>
          <a:xfrm>
            <a:off x="2982044" y="2295524"/>
            <a:ext cx="6227911" cy="3476625"/>
          </a:xfrm>
          <a:prstGeom prst="rect">
            <a:avLst/>
          </a:prstGeom>
        </p:spPr>
      </p:pic>
    </p:spTree>
    <p:extLst>
      <p:ext uri="{BB962C8B-B14F-4D97-AF65-F5344CB8AC3E}">
        <p14:creationId xmlns:p14="http://schemas.microsoft.com/office/powerpoint/2010/main" val="35568473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F4EA2F-7196-9AAD-33FC-A3979F446A55}"/>
            </a:ext>
          </a:extLst>
        </p:cNvPr>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A426298D-AC73-5E37-EDC5-562C509EE72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4221F2-0E34-F28E-0BCD-8EDC82689D68}"/>
              </a:ext>
            </a:extLst>
          </p:cNvPr>
          <p:cNvSpPr>
            <a:spLocks noGrp="1"/>
          </p:cNvSpPr>
          <p:nvPr>
            <p:ph type="title"/>
          </p:nvPr>
        </p:nvSpPr>
        <p:spPr>
          <a:xfrm>
            <a:off x="899127" y="1738228"/>
            <a:ext cx="4036801" cy="3166988"/>
          </a:xfrm>
        </p:spPr>
        <p:txBody>
          <a:bodyPr vert="horz" lIns="91440" tIns="45720" rIns="91440" bIns="45720" rtlCol="0" anchor="t">
            <a:noAutofit/>
          </a:bodyPr>
          <a:lstStyle/>
          <a:p>
            <a:pPr>
              <a:lnSpc>
                <a:spcPct val="100000"/>
              </a:lnSpc>
            </a:pPr>
            <a:r>
              <a:rPr lang="en-US" i="0" kern="1200" cap="none" spc="0" dirty="0">
                <a:solidFill>
                  <a:schemeClr val="tx1"/>
                </a:solidFill>
                <a:effectLst/>
                <a:latin typeface="+mn-lt"/>
                <a:ea typeface="+mj-ea"/>
                <a:cs typeface="+mj-cs"/>
              </a:rPr>
              <a:t>Do you think a student’s major</a:t>
            </a:r>
            <a:r>
              <a:rPr lang="en-US" kern="1200" cap="none" dirty="0">
                <a:solidFill>
                  <a:schemeClr val="tx1"/>
                </a:solidFill>
                <a:latin typeface="+mn-lt"/>
                <a:ea typeface="+mn-ea"/>
                <a:cs typeface="+mn-cs"/>
              </a:rPr>
              <a:t> is the </a:t>
            </a:r>
            <a:r>
              <a:rPr lang="en-US" cap="none" dirty="0">
                <a:latin typeface="+mn-lt"/>
                <a:ea typeface="+mn-ea"/>
                <a:cs typeface="+mn-cs"/>
              </a:rPr>
              <a:t>ONLY</a:t>
            </a:r>
            <a:r>
              <a:rPr lang="en-US" kern="1200" cap="none" dirty="0">
                <a:solidFill>
                  <a:schemeClr val="tx1"/>
                </a:solidFill>
                <a:latin typeface="+mn-lt"/>
                <a:ea typeface="+mn-ea"/>
                <a:cs typeface="+mn-cs"/>
              </a:rPr>
              <a:t> factor that determines their job choices</a:t>
            </a:r>
            <a:r>
              <a:rPr lang="en-US" cap="none" dirty="0">
                <a:latin typeface="+mn-lt"/>
                <a:ea typeface="+mn-ea"/>
                <a:cs typeface="+mn-cs"/>
              </a:rPr>
              <a:t>?</a:t>
            </a:r>
            <a:r>
              <a:rPr lang="en-US" i="0" kern="1200" cap="none" spc="0" dirty="0">
                <a:solidFill>
                  <a:schemeClr val="tx1"/>
                </a:solidFill>
                <a:effectLst/>
                <a:latin typeface="+mn-lt"/>
                <a:ea typeface="+mj-ea"/>
                <a:cs typeface="+mj-cs"/>
              </a:rPr>
              <a:t> </a:t>
            </a:r>
            <a:endParaRPr lang="en-US" kern="1200" dirty="0">
              <a:solidFill>
                <a:schemeClr val="tx1"/>
              </a:solidFill>
              <a:latin typeface="+mn-lt"/>
              <a:ea typeface="+mj-ea"/>
              <a:cs typeface="+mj-cs"/>
            </a:endParaRPr>
          </a:p>
        </p:txBody>
      </p:sp>
      <p:grpSp>
        <p:nvGrpSpPr>
          <p:cNvPr id="60" name="Group 59">
            <a:extLst>
              <a:ext uri="{FF2B5EF4-FFF2-40B4-BE49-F238E27FC236}">
                <a16:creationId xmlns:a16="http://schemas.microsoft.com/office/drawing/2014/main" id="{2EE0013E-71AA-AB9D-EAA9-2468FA37395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53" name="Rectangle 52">
              <a:extLst>
                <a:ext uri="{FF2B5EF4-FFF2-40B4-BE49-F238E27FC236}">
                  <a16:creationId xmlns:a16="http://schemas.microsoft.com/office/drawing/2014/main" id="{39BD6870-EE21-F3A5-CF3F-C60E1643AD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6CA8DEB6-BE23-BB35-8B9B-0D936520C0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872C1E69-4C95-7AE5-0313-520E9A0496C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a:extLst>
              <a:ext uri="{FF2B5EF4-FFF2-40B4-BE49-F238E27FC236}">
                <a16:creationId xmlns:a16="http://schemas.microsoft.com/office/drawing/2014/main" id="{74B28FA8-9016-A895-0514-5FAC1C40AA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E12023CE-C352-7A2A-BA1B-8BD35E1D2C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7" descr="Question mark">
            <a:extLst>
              <a:ext uri="{FF2B5EF4-FFF2-40B4-BE49-F238E27FC236}">
                <a16:creationId xmlns:a16="http://schemas.microsoft.com/office/drawing/2014/main" id="{1492F2EA-CED5-40AC-EAC6-A900B3C9DC5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5957597" y="666728"/>
            <a:ext cx="5465791" cy="5465791"/>
          </a:xfrm>
          <a:prstGeom prst="rect">
            <a:avLst/>
          </a:prstGeom>
        </p:spPr>
      </p:pic>
    </p:spTree>
    <p:extLst>
      <p:ext uri="{BB962C8B-B14F-4D97-AF65-F5344CB8AC3E}">
        <p14:creationId xmlns:p14="http://schemas.microsoft.com/office/powerpoint/2010/main" val="1104579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157BDA3-0D0C-9B4D-6DF0-042C2B4A08AB}"/>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id="{FA95DFAE-CC52-9CF0-90BC-4748667D4184}"/>
              </a:ext>
            </a:extLst>
          </p:cNvPr>
          <p:cNvSpPr txBox="1">
            <a:spLocks noGrp="1"/>
          </p:cNvSpPr>
          <p:nvPr>
            <p:ph type="title"/>
          </p:nvPr>
        </p:nvSpPr>
        <p:spPr>
          <a:xfrm>
            <a:off x="524451" y="6260334"/>
            <a:ext cx="5802287" cy="3487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i="0" kern="1200" cap="all" baseline="0">
                <a:solidFill>
                  <a:schemeClr val="bg1"/>
                </a:solidFill>
                <a:latin typeface="Calibri" panose="020F0502020204030204" pitchFamily="34" charset="0"/>
                <a:ea typeface="+mj-ea"/>
                <a:cs typeface="Calibri" panose="020F0502020204030204" pitchFamily="34" charset="0"/>
              </a:defRPr>
            </a:lvl1pPr>
          </a:lstStyle>
          <a:p>
            <a:pPr>
              <a:lnSpc>
                <a:spcPct val="110000"/>
              </a:lnSpc>
            </a:pPr>
            <a:r>
              <a:rPr lang="en-US" sz="2800" cap="none" dirty="0">
                <a:solidFill>
                  <a:schemeClr val="tx1"/>
                </a:solidFill>
                <a:latin typeface="+mn-lt"/>
              </a:rPr>
              <a:t>Learn more at wichita.edu/</a:t>
            </a:r>
            <a:r>
              <a:rPr lang="en-US" sz="2800" cap="none" dirty="0" err="1">
                <a:solidFill>
                  <a:schemeClr val="tx1"/>
                </a:solidFill>
                <a:latin typeface="+mn-lt"/>
              </a:rPr>
              <a:t>CRJourney</a:t>
            </a:r>
            <a:endParaRPr lang="en-US" sz="2800" cap="none" dirty="0">
              <a:solidFill>
                <a:schemeClr val="tx1"/>
              </a:solidFill>
              <a:latin typeface="+mn-lt"/>
            </a:endParaRPr>
          </a:p>
        </p:txBody>
      </p:sp>
      <p:pic>
        <p:nvPicPr>
          <p:cNvPr id="12" name="Picture 11" descr="A yellow and white circle with a location pin&#10;&#10;Description automatically generated">
            <a:extLst>
              <a:ext uri="{FF2B5EF4-FFF2-40B4-BE49-F238E27FC236}">
                <a16:creationId xmlns:a16="http://schemas.microsoft.com/office/drawing/2014/main" id="{F490B776-51C2-E9EF-07D5-082826E119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48690" y="339803"/>
            <a:ext cx="4953811" cy="5671618"/>
          </a:xfrm>
          <a:prstGeom prst="rect">
            <a:avLst/>
          </a:prstGeom>
        </p:spPr>
      </p:pic>
      <p:pic>
        <p:nvPicPr>
          <p:cNvPr id="14" name="Picture 13" descr="A black background with a black square&#10;&#10;Description automatically generated with medium confidence">
            <a:extLst>
              <a:ext uri="{FF2B5EF4-FFF2-40B4-BE49-F238E27FC236}">
                <a16:creationId xmlns:a16="http://schemas.microsoft.com/office/drawing/2014/main" id="{2AB3D11B-9A58-3C67-DBA3-F0D53D85687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15732" y="200364"/>
            <a:ext cx="2872718" cy="1431211"/>
          </a:xfrm>
          <a:prstGeom prst="rect">
            <a:avLst/>
          </a:prstGeom>
        </p:spPr>
      </p:pic>
      <p:pic>
        <p:nvPicPr>
          <p:cNvPr id="15" name="Picture 14" descr="A black background with a black square&#10;&#10;Description automatically generated with medium confidence">
            <a:extLst>
              <a:ext uri="{FF2B5EF4-FFF2-40B4-BE49-F238E27FC236}">
                <a16:creationId xmlns:a16="http://schemas.microsoft.com/office/drawing/2014/main" id="{2F59241A-CC2B-C49B-7810-6C03FA0A588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715732" y="1855997"/>
            <a:ext cx="2872718" cy="1441507"/>
          </a:xfrm>
          <a:prstGeom prst="rect">
            <a:avLst/>
          </a:prstGeom>
        </p:spPr>
      </p:pic>
      <p:pic>
        <p:nvPicPr>
          <p:cNvPr id="16" name="Picture 15" descr="A black background with a black square&#10;&#10;Description automatically generated with medium confidence">
            <a:extLst>
              <a:ext uri="{FF2B5EF4-FFF2-40B4-BE49-F238E27FC236}">
                <a16:creationId xmlns:a16="http://schemas.microsoft.com/office/drawing/2014/main" id="{6BB5E9C8-426A-48FC-0890-CF21BAB0E5DA}"/>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7715732" y="3535380"/>
            <a:ext cx="2872718" cy="1431211"/>
          </a:xfrm>
          <a:prstGeom prst="rect">
            <a:avLst/>
          </a:prstGeom>
        </p:spPr>
      </p:pic>
      <p:pic>
        <p:nvPicPr>
          <p:cNvPr id="17" name="Picture 16" descr="A black background with a black square&#10;&#10;Description automatically generated with medium confidence">
            <a:extLst>
              <a:ext uri="{FF2B5EF4-FFF2-40B4-BE49-F238E27FC236}">
                <a16:creationId xmlns:a16="http://schemas.microsoft.com/office/drawing/2014/main" id="{8F8DB2F0-AEC3-994C-D4D3-F29A46E66E2D}"/>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715732" y="5205237"/>
            <a:ext cx="2872718" cy="1431211"/>
          </a:xfrm>
          <a:prstGeom prst="rect">
            <a:avLst/>
          </a:prstGeom>
        </p:spPr>
      </p:pic>
    </p:spTree>
    <p:extLst>
      <p:ext uri="{BB962C8B-B14F-4D97-AF65-F5344CB8AC3E}">
        <p14:creationId xmlns:p14="http://schemas.microsoft.com/office/powerpoint/2010/main" val="28842395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E7CDD-9EDE-B04F-B888-320143C92243}"/>
              </a:ext>
            </a:extLst>
          </p:cNvPr>
          <p:cNvSpPr>
            <a:spLocks noGrp="1"/>
          </p:cNvSpPr>
          <p:nvPr>
            <p:ph type="title"/>
          </p:nvPr>
        </p:nvSpPr>
        <p:spPr>
          <a:xfrm>
            <a:off x="697089" y="245857"/>
            <a:ext cx="10656711" cy="1325563"/>
          </a:xfrm>
        </p:spPr>
        <p:txBody>
          <a:bodyPr/>
          <a:lstStyle/>
          <a:p>
            <a:r>
              <a:rPr lang="en-US" sz="5500" dirty="0">
                <a:latin typeface="Klavika Medium" panose="020B0506040000020004" pitchFamily="34" charset="0"/>
                <a:cs typeface="Calibri"/>
              </a:rPr>
              <a:t>Need to </a:t>
            </a:r>
            <a:r>
              <a:rPr lang="en-US" sz="5500" u="sng" dirty="0">
                <a:latin typeface="Klavika Medium" panose="020B0506040000020004" pitchFamily="34" charset="0"/>
                <a:cs typeface="Calibri"/>
              </a:rPr>
              <a:t>KNOW</a:t>
            </a:r>
            <a:endParaRPr lang="en-US" sz="5500" u="sng" dirty="0">
              <a:latin typeface="Klavika Medium" panose="020B0506040000020004" pitchFamily="34" charset="0"/>
            </a:endParaRPr>
          </a:p>
        </p:txBody>
      </p:sp>
      <p:sp>
        <p:nvSpPr>
          <p:cNvPr id="3" name="Content Placeholder 2">
            <a:extLst>
              <a:ext uri="{FF2B5EF4-FFF2-40B4-BE49-F238E27FC236}">
                <a16:creationId xmlns:a16="http://schemas.microsoft.com/office/drawing/2014/main" id="{F13967CB-327B-4A49-B999-9E16736516BE}"/>
              </a:ext>
            </a:extLst>
          </p:cNvPr>
          <p:cNvSpPr>
            <a:spLocks noGrp="1"/>
          </p:cNvSpPr>
          <p:nvPr>
            <p:ph sz="half" idx="14"/>
          </p:nvPr>
        </p:nvSpPr>
        <p:spPr>
          <a:xfrm>
            <a:off x="311085" y="1909452"/>
            <a:ext cx="10462568" cy="4557335"/>
          </a:xfrm>
        </p:spPr>
        <p:txBody>
          <a:bodyPr vert="horz" lIns="91440" tIns="45720" rIns="91440" bIns="45720" rtlCol="0" anchor="t">
            <a:noAutofit/>
          </a:bodyPr>
          <a:lstStyle/>
          <a:p>
            <a:r>
              <a:rPr lang="en-US" dirty="0">
                <a:latin typeface="Klavika Regular" panose="020B0506040000020004" pitchFamily="34" charset="0"/>
              </a:rPr>
              <a:t>  Does your student:</a:t>
            </a:r>
          </a:p>
          <a:p>
            <a:pPr lvl="1">
              <a:lnSpc>
                <a:spcPct val="150000"/>
              </a:lnSpc>
            </a:pPr>
            <a:r>
              <a:rPr lang="en-US" sz="2000" dirty="0">
                <a:latin typeface="Klavika Regular" panose="020B0506040000020004" pitchFamily="34" charset="0"/>
              </a:rPr>
              <a:t> Have an idea of their career interests, things they might like to do?</a:t>
            </a:r>
          </a:p>
          <a:p>
            <a:pPr lvl="2">
              <a:lnSpc>
                <a:spcPct val="150000"/>
              </a:lnSpc>
            </a:pPr>
            <a:r>
              <a:rPr lang="en-US" sz="1600" dirty="0">
                <a:latin typeface="Klavika Regular" panose="020B0506040000020004" pitchFamily="34" charset="0"/>
              </a:rPr>
              <a:t>Working with people</a:t>
            </a:r>
          </a:p>
          <a:p>
            <a:pPr lvl="2">
              <a:lnSpc>
                <a:spcPct val="150000"/>
              </a:lnSpc>
            </a:pPr>
            <a:r>
              <a:rPr lang="en-US" sz="1600" dirty="0">
                <a:latin typeface="Klavika Regular" panose="020B0506040000020004" pitchFamily="34" charset="0"/>
              </a:rPr>
              <a:t>Working with their hands</a:t>
            </a:r>
          </a:p>
          <a:p>
            <a:pPr lvl="2">
              <a:lnSpc>
                <a:spcPct val="150000"/>
              </a:lnSpc>
            </a:pPr>
            <a:r>
              <a:rPr lang="en-US" sz="1600" dirty="0">
                <a:latin typeface="Klavika Regular" panose="020B0506040000020004" pitchFamily="34" charset="0"/>
              </a:rPr>
              <a:t>Traveling</a:t>
            </a:r>
          </a:p>
          <a:p>
            <a:pPr lvl="1">
              <a:lnSpc>
                <a:spcPct val="150000"/>
              </a:lnSpc>
            </a:pPr>
            <a:r>
              <a:rPr lang="en-US" sz="2000" dirty="0">
                <a:latin typeface="Klavika Regular" panose="020B0506040000020004" pitchFamily="34" charset="0"/>
              </a:rPr>
              <a:t> Know what subjects interest them? </a:t>
            </a:r>
          </a:p>
          <a:p>
            <a:pPr lvl="1">
              <a:lnSpc>
                <a:spcPct val="150000"/>
              </a:lnSpc>
            </a:pPr>
            <a:r>
              <a:rPr lang="en-US" sz="2000" dirty="0">
                <a:latin typeface="Klavika Regular" panose="020B0506040000020004" pitchFamily="34" charset="0"/>
              </a:rPr>
              <a:t> Know how to describe themselves and their personality type?</a:t>
            </a:r>
          </a:p>
          <a:p>
            <a:pPr lvl="1">
              <a:lnSpc>
                <a:spcPct val="150000"/>
              </a:lnSpc>
            </a:pPr>
            <a:r>
              <a:rPr lang="en-US" sz="2000" dirty="0">
                <a:latin typeface="Klavika Regular" panose="020B0506040000020004" pitchFamily="34" charset="0"/>
                <a:cs typeface="Calibri Light" panose="020F0302020204030204"/>
              </a:rPr>
              <a:t> Know what careers they can do with their major?</a:t>
            </a:r>
          </a:p>
          <a:p>
            <a:pPr lvl="1">
              <a:lnSpc>
                <a:spcPct val="150000"/>
              </a:lnSpc>
            </a:pPr>
            <a:r>
              <a:rPr lang="en-US" sz="2000" dirty="0">
                <a:latin typeface="Klavika Regular" panose="020B0506040000020004" pitchFamily="34" charset="0"/>
                <a:cs typeface="Calibri Light" panose="020F0302020204030204"/>
              </a:rPr>
              <a:t> Know the knowledge, skills, and abilities needed to get into a certain career? </a:t>
            </a:r>
            <a:endParaRPr lang="en-US" dirty="0">
              <a:latin typeface="Klavika Regular" panose="020B0506040000020004" pitchFamily="34" charset="0"/>
            </a:endParaRPr>
          </a:p>
        </p:txBody>
      </p:sp>
      <p:pic>
        <p:nvPicPr>
          <p:cNvPr id="5" name="Picture 4">
            <a:extLst>
              <a:ext uri="{FF2B5EF4-FFF2-40B4-BE49-F238E27FC236}">
                <a16:creationId xmlns:a16="http://schemas.microsoft.com/office/drawing/2014/main" id="{48B651A4-06C7-F33C-1FCF-2770E231602D}"/>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8452646" y="1909451"/>
            <a:ext cx="3511671" cy="3737913"/>
          </a:xfrm>
          <a:prstGeom prst="rect">
            <a:avLst/>
          </a:prstGeom>
        </p:spPr>
      </p:pic>
    </p:spTree>
    <p:extLst>
      <p:ext uri="{BB962C8B-B14F-4D97-AF65-F5344CB8AC3E}">
        <p14:creationId xmlns:p14="http://schemas.microsoft.com/office/powerpoint/2010/main" val="1456453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E7CDD-9EDE-B04F-B888-320143C92243}"/>
              </a:ext>
            </a:extLst>
          </p:cNvPr>
          <p:cNvSpPr>
            <a:spLocks noGrp="1"/>
          </p:cNvSpPr>
          <p:nvPr>
            <p:ph type="title"/>
          </p:nvPr>
        </p:nvSpPr>
        <p:spPr>
          <a:xfrm>
            <a:off x="697089" y="245857"/>
            <a:ext cx="10656711" cy="1325563"/>
          </a:xfrm>
        </p:spPr>
        <p:txBody>
          <a:bodyPr/>
          <a:lstStyle/>
          <a:p>
            <a:r>
              <a:rPr lang="en-US" sz="5500" dirty="0">
                <a:latin typeface="Klavika Medium" panose="020B0506040000020004" pitchFamily="34" charset="0"/>
                <a:cs typeface="Calibri"/>
              </a:rPr>
              <a:t>Need to </a:t>
            </a:r>
            <a:r>
              <a:rPr lang="en-US" sz="5500" u="sng" dirty="0">
                <a:latin typeface="Klavika Medium" panose="020B0506040000020004" pitchFamily="34" charset="0"/>
                <a:cs typeface="Calibri"/>
              </a:rPr>
              <a:t>KNOW</a:t>
            </a:r>
            <a:endParaRPr lang="en-US" sz="5500" b="0" u="sng" dirty="0">
              <a:solidFill>
                <a:srgbClr val="FFFFFF"/>
              </a:solidFill>
              <a:latin typeface="Klavika Medium" panose="020B0506040000020004" pitchFamily="34" charset="0"/>
            </a:endParaRPr>
          </a:p>
        </p:txBody>
      </p:sp>
      <p:sp>
        <p:nvSpPr>
          <p:cNvPr id="3" name="Content Placeholder 2">
            <a:extLst>
              <a:ext uri="{FF2B5EF4-FFF2-40B4-BE49-F238E27FC236}">
                <a16:creationId xmlns:a16="http://schemas.microsoft.com/office/drawing/2014/main" id="{F13967CB-327B-4A49-B999-9E16736516BE}"/>
              </a:ext>
            </a:extLst>
          </p:cNvPr>
          <p:cNvSpPr>
            <a:spLocks noGrp="1"/>
          </p:cNvSpPr>
          <p:nvPr>
            <p:ph sz="half" idx="14"/>
          </p:nvPr>
        </p:nvSpPr>
        <p:spPr>
          <a:xfrm>
            <a:off x="311085" y="1909452"/>
            <a:ext cx="10462568" cy="2948669"/>
          </a:xfrm>
        </p:spPr>
        <p:txBody>
          <a:bodyPr vert="horz" lIns="91440" tIns="45720" rIns="91440" bIns="45720" rtlCol="0" anchor="t">
            <a:noAutofit/>
          </a:bodyPr>
          <a:lstStyle/>
          <a:p>
            <a:r>
              <a:rPr lang="en-US" dirty="0">
                <a:latin typeface="Klavika Regular" panose="020B0506040000020004" pitchFamily="34" charset="0"/>
              </a:rPr>
              <a:t>  Career Ready Skills </a:t>
            </a:r>
            <a:endParaRPr lang="en-US" dirty="0">
              <a:latin typeface="Klavika Regular" panose="020B0506040000020004" pitchFamily="34" charset="0"/>
              <a:cs typeface="Calibri" panose="020F0502020204030204"/>
            </a:endParaRPr>
          </a:p>
          <a:p>
            <a:pPr>
              <a:buChar char="•"/>
            </a:pPr>
            <a:endParaRPr lang="en-US" dirty="0">
              <a:latin typeface="Klavika Regular" panose="020B0506040000020004" pitchFamily="34" charset="0"/>
              <a:cs typeface="Calibri Light"/>
            </a:endParaRPr>
          </a:p>
        </p:txBody>
      </p:sp>
      <p:sp>
        <p:nvSpPr>
          <p:cNvPr id="4" name="Content Placeholder 3">
            <a:extLst>
              <a:ext uri="{FF2B5EF4-FFF2-40B4-BE49-F238E27FC236}">
                <a16:creationId xmlns:a16="http://schemas.microsoft.com/office/drawing/2014/main" id="{55DEC07D-5CA9-A746-B04E-8A27C2477EF3}"/>
              </a:ext>
            </a:extLst>
          </p:cNvPr>
          <p:cNvSpPr>
            <a:spLocks noGrp="1"/>
          </p:cNvSpPr>
          <p:nvPr>
            <p:ph sz="half" idx="2"/>
          </p:nvPr>
        </p:nvSpPr>
        <p:spPr>
          <a:xfrm>
            <a:off x="407582" y="3928292"/>
            <a:ext cx="7569889" cy="2604793"/>
          </a:xfrm>
        </p:spPr>
        <p:txBody>
          <a:bodyPr vert="horz" lIns="91440" tIns="45720" rIns="91440" bIns="45720" rtlCol="0" anchor="t">
            <a:noAutofit/>
          </a:bodyPr>
          <a:lstStyle/>
          <a:p>
            <a:r>
              <a:rPr lang="en-US" dirty="0">
                <a:latin typeface="Klavika Regular" panose="020B0506040000020004" pitchFamily="34" charset="0"/>
              </a:rPr>
              <a:t>We can help:</a:t>
            </a:r>
          </a:p>
          <a:p>
            <a:pPr lvl="1">
              <a:lnSpc>
                <a:spcPct val="150000"/>
              </a:lnSpc>
            </a:pPr>
            <a:r>
              <a:rPr lang="en-US" sz="2000" dirty="0" err="1">
                <a:latin typeface="Klavika Regular" panose="020B0506040000020004" pitchFamily="34" charset="0"/>
              </a:rPr>
              <a:t>PathwayU</a:t>
            </a:r>
            <a:r>
              <a:rPr lang="en-US" sz="2000" dirty="0">
                <a:latin typeface="Klavika Regular" panose="020B0506040000020004" pitchFamily="34" charset="0"/>
              </a:rPr>
              <a:t> Assessment </a:t>
            </a:r>
          </a:p>
          <a:p>
            <a:pPr lvl="1">
              <a:lnSpc>
                <a:spcPct val="150000"/>
              </a:lnSpc>
            </a:pPr>
            <a:r>
              <a:rPr lang="en-US" sz="2000" dirty="0">
                <a:latin typeface="Klavika Regular" panose="020B0506040000020004" pitchFamily="34" charset="0"/>
              </a:rPr>
              <a:t>Career Exploration Appointment</a:t>
            </a:r>
            <a:endParaRPr lang="en-US" sz="2000" dirty="0">
              <a:latin typeface="Klavika Regular" panose="020B0506040000020004" pitchFamily="34" charset="0"/>
              <a:cs typeface="Calibri Light" panose="020F0302020204030204"/>
            </a:endParaRPr>
          </a:p>
          <a:p>
            <a:pPr lvl="1">
              <a:lnSpc>
                <a:spcPct val="150000"/>
              </a:lnSpc>
            </a:pPr>
            <a:r>
              <a:rPr lang="en-US" sz="2000" dirty="0">
                <a:latin typeface="Klavika Regular" panose="020B0506040000020004" pitchFamily="34" charset="0"/>
                <a:cs typeface="Calibri Light" panose="020F0302020204030204"/>
              </a:rPr>
              <a:t>Career Events - Networking &amp; Informational Interviews</a:t>
            </a:r>
          </a:p>
          <a:p>
            <a:pPr lvl="1">
              <a:buChar char="•"/>
            </a:pPr>
            <a:endParaRPr lang="en-US" sz="2000" dirty="0">
              <a:latin typeface="Klavika Regular" panose="020B0506040000020004" pitchFamily="34" charset="0"/>
              <a:cs typeface="Calibri Light" panose="020F0302020204030204"/>
            </a:endParaRPr>
          </a:p>
          <a:p>
            <a:pPr lvl="1"/>
            <a:endParaRPr lang="en-US" sz="2000" dirty="0">
              <a:latin typeface="+mj-lt"/>
            </a:endParaRPr>
          </a:p>
          <a:p>
            <a:pPr marL="0" indent="0">
              <a:buNone/>
            </a:pPr>
            <a:endParaRPr lang="en-US" dirty="0">
              <a:latin typeface="+mj-lt"/>
              <a:cs typeface="Calibri Light" panose="020F0302020204030204"/>
            </a:endParaRPr>
          </a:p>
        </p:txBody>
      </p:sp>
      <p:pic>
        <p:nvPicPr>
          <p:cNvPr id="10" name="Picture 9">
            <a:extLst>
              <a:ext uri="{FF2B5EF4-FFF2-40B4-BE49-F238E27FC236}">
                <a16:creationId xmlns:a16="http://schemas.microsoft.com/office/drawing/2014/main" id="{C5622062-A8FC-5F7F-AC85-29D24853F037}"/>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954253" y="2127665"/>
            <a:ext cx="4968671" cy="3310321"/>
          </a:xfrm>
          <a:prstGeom prst="rect">
            <a:avLst/>
          </a:prstGeom>
        </p:spPr>
      </p:pic>
      <p:pic>
        <p:nvPicPr>
          <p:cNvPr id="6" name="Picture 5" descr="A black background with a black square&#10;&#10;Description automatically generated with medium confidence">
            <a:extLst>
              <a:ext uri="{FF2B5EF4-FFF2-40B4-BE49-F238E27FC236}">
                <a16:creationId xmlns:a16="http://schemas.microsoft.com/office/drawing/2014/main" id="{FABC8F52-A1C0-B632-375E-EC04D856777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2362" y="2391379"/>
            <a:ext cx="2657475" cy="1323975"/>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06E52BB0-51D0-E6FC-45B5-7C0FF044889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436446" y="2375884"/>
            <a:ext cx="2657475" cy="1333500"/>
          </a:xfrm>
          <a:prstGeom prst="rect">
            <a:avLst/>
          </a:prstGeom>
        </p:spPr>
      </p:pic>
    </p:spTree>
    <p:extLst>
      <p:ext uri="{BB962C8B-B14F-4D97-AF65-F5344CB8AC3E}">
        <p14:creationId xmlns:p14="http://schemas.microsoft.com/office/powerpoint/2010/main" val="42810267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E7CDD-9EDE-B04F-B888-320143C92243}"/>
              </a:ext>
            </a:extLst>
          </p:cNvPr>
          <p:cNvSpPr>
            <a:spLocks noGrp="1"/>
          </p:cNvSpPr>
          <p:nvPr>
            <p:ph type="title"/>
          </p:nvPr>
        </p:nvSpPr>
        <p:spPr/>
        <p:txBody>
          <a:bodyPr/>
          <a:lstStyle/>
          <a:p>
            <a:r>
              <a:rPr lang="en-US" sz="4500" dirty="0">
                <a:latin typeface="Klavika Medium" panose="020B0506040000020004" pitchFamily="34" charset="0"/>
              </a:rPr>
              <a:t>Get started on your journey today!</a:t>
            </a:r>
          </a:p>
        </p:txBody>
      </p:sp>
      <p:sp>
        <p:nvSpPr>
          <p:cNvPr id="3" name="Content Placeholder 2">
            <a:extLst>
              <a:ext uri="{FF2B5EF4-FFF2-40B4-BE49-F238E27FC236}">
                <a16:creationId xmlns:a16="http://schemas.microsoft.com/office/drawing/2014/main" id="{F13967CB-327B-4A49-B999-9E16736516BE}"/>
              </a:ext>
            </a:extLst>
          </p:cNvPr>
          <p:cNvSpPr>
            <a:spLocks noGrp="1"/>
          </p:cNvSpPr>
          <p:nvPr>
            <p:ph sz="half" idx="14"/>
          </p:nvPr>
        </p:nvSpPr>
        <p:spPr>
          <a:xfrm>
            <a:off x="533104" y="3290572"/>
            <a:ext cx="7476159" cy="3116301"/>
          </a:xfrm>
        </p:spPr>
        <p:txBody>
          <a:bodyPr vert="horz" lIns="91440" tIns="45720" rIns="91440" bIns="45720" rtlCol="0" anchor="t">
            <a:noAutofit/>
          </a:bodyPr>
          <a:lstStyle/>
          <a:p>
            <a:r>
              <a:rPr lang="en-US" sz="2400" dirty="0">
                <a:latin typeface="Klavika Regular" panose="020B0506040000020004" pitchFamily="34" charset="0"/>
              </a:rPr>
              <a:t>On </a:t>
            </a:r>
            <a:r>
              <a:rPr lang="en-US" sz="2400" dirty="0" err="1">
                <a:latin typeface="Klavika Regular" panose="020B0506040000020004" pitchFamily="34" charset="0"/>
              </a:rPr>
              <a:t>PathwayU</a:t>
            </a:r>
            <a:r>
              <a:rPr lang="en-US" sz="2400" dirty="0">
                <a:latin typeface="Klavika Regular" panose="020B0506040000020004" pitchFamily="34" charset="0"/>
              </a:rPr>
              <a:t> Students Can: </a:t>
            </a:r>
          </a:p>
          <a:p>
            <a:pPr lvl="1">
              <a:lnSpc>
                <a:spcPct val="150000"/>
              </a:lnSpc>
            </a:pPr>
            <a:r>
              <a:rPr lang="en-US" sz="2000" dirty="0">
                <a:solidFill>
                  <a:srgbClr val="000000"/>
                </a:solidFill>
                <a:latin typeface="Klavika Regular" panose="020B0506040000020004" pitchFamily="34" charset="0"/>
              </a:rPr>
              <a:t>Take 4 assessments to learn more about career interests, personality, values, and workplace preferences. </a:t>
            </a:r>
          </a:p>
          <a:p>
            <a:pPr lvl="1">
              <a:lnSpc>
                <a:spcPct val="150000"/>
              </a:lnSpc>
            </a:pPr>
            <a:r>
              <a:rPr lang="en-US" sz="2000" dirty="0">
                <a:solidFill>
                  <a:srgbClr val="000000"/>
                </a:solidFill>
                <a:latin typeface="Klavika Regular" panose="020B0506040000020004" pitchFamily="34" charset="0"/>
              </a:rPr>
              <a:t>Connect their assessment results to career and major matches. </a:t>
            </a:r>
          </a:p>
          <a:p>
            <a:pPr lvl="1">
              <a:lnSpc>
                <a:spcPct val="150000"/>
              </a:lnSpc>
            </a:pPr>
            <a:r>
              <a:rPr lang="en-US" sz="2000" dirty="0">
                <a:solidFill>
                  <a:srgbClr val="000000"/>
                </a:solidFill>
                <a:latin typeface="Klavika Regular" panose="020B0506040000020004" pitchFamily="34" charset="0"/>
              </a:rPr>
              <a:t>Research and learn more about possible career matches. </a:t>
            </a:r>
          </a:p>
          <a:p>
            <a:pPr marL="457200" lvl="1" indent="0">
              <a:lnSpc>
                <a:spcPct val="150000"/>
              </a:lnSpc>
              <a:buNone/>
            </a:pPr>
            <a:r>
              <a:rPr lang="en-US" b="1" dirty="0">
                <a:latin typeface="Klavika Medium"/>
              </a:rPr>
              <a:t>Get started today at wichita.PathwayU.com </a:t>
            </a:r>
          </a:p>
          <a:p>
            <a:pPr marL="457200" lvl="1" indent="0">
              <a:buNone/>
            </a:pPr>
            <a:endParaRPr lang="en-US" sz="1600" b="1" dirty="0">
              <a:latin typeface="Klavika Lt" panose="02000000000000000000" pitchFamily="50" charset="0"/>
            </a:endParaRPr>
          </a:p>
          <a:p>
            <a:pPr marL="457200" lvl="1" indent="0">
              <a:buNone/>
            </a:pPr>
            <a:endParaRPr lang="en-US" sz="1600" b="1" dirty="0">
              <a:solidFill>
                <a:srgbClr val="000000"/>
              </a:solidFill>
              <a:latin typeface="Klavika Lt" panose="02000000000000000000" pitchFamily="50" charset="0"/>
            </a:endParaRPr>
          </a:p>
        </p:txBody>
      </p:sp>
      <p:sp>
        <p:nvSpPr>
          <p:cNvPr id="5" name="TextBox 4">
            <a:extLst>
              <a:ext uri="{FF2B5EF4-FFF2-40B4-BE49-F238E27FC236}">
                <a16:creationId xmlns:a16="http://schemas.microsoft.com/office/drawing/2014/main" id="{10046660-5A8B-BCAA-15B1-9D68A3C11421}"/>
              </a:ext>
            </a:extLst>
          </p:cNvPr>
          <p:cNvSpPr txBox="1"/>
          <p:nvPr/>
        </p:nvSpPr>
        <p:spPr>
          <a:xfrm>
            <a:off x="533104" y="1807179"/>
            <a:ext cx="6677924" cy="1200329"/>
          </a:xfrm>
          <a:prstGeom prst="rect">
            <a:avLst/>
          </a:prstGeom>
          <a:noFill/>
        </p:spPr>
        <p:txBody>
          <a:bodyPr wrap="square">
            <a:spAutoFit/>
          </a:bodyPr>
          <a:lstStyle/>
          <a:p>
            <a:pPr marL="0" indent="0">
              <a:buNone/>
            </a:pPr>
            <a:r>
              <a:rPr lang="en-US" sz="2400" dirty="0" err="1">
                <a:latin typeface="Klavika Regular" panose="020B0506040000020004" pitchFamily="34" charset="0"/>
              </a:rPr>
              <a:t>PathwayU</a:t>
            </a:r>
            <a:r>
              <a:rPr lang="en-US" sz="2400" dirty="0">
                <a:latin typeface="Klavika Regular" panose="020B0506040000020004" pitchFamily="34" charset="0"/>
              </a:rPr>
              <a:t> is a FREE self-guided career assessment tool that helps you navigate a personalized career exploration process.</a:t>
            </a:r>
          </a:p>
        </p:txBody>
      </p:sp>
      <p:pic>
        <p:nvPicPr>
          <p:cNvPr id="8" name="Picture 7" descr="A person sitting at a table with a computer&#10;&#10;Description automatically generated">
            <a:extLst>
              <a:ext uri="{FF2B5EF4-FFF2-40B4-BE49-F238E27FC236}">
                <a16:creationId xmlns:a16="http://schemas.microsoft.com/office/drawing/2014/main" id="{189BFDAB-A51E-F0EC-8AEB-E0515F84FD3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700790" y="1854484"/>
            <a:ext cx="4276014" cy="2850676"/>
          </a:xfrm>
          <a:prstGeom prst="rect">
            <a:avLst/>
          </a:prstGeom>
        </p:spPr>
      </p:pic>
      <p:pic>
        <p:nvPicPr>
          <p:cNvPr id="1028" name="Picture 4" descr="PathwayU logo">
            <a:extLst>
              <a:ext uri="{FF2B5EF4-FFF2-40B4-BE49-F238E27FC236}">
                <a16:creationId xmlns:a16="http://schemas.microsoft.com/office/drawing/2014/main" id="{B4708742-FB2E-40DE-B588-D15FAA99AC9B}"/>
              </a:ext>
            </a:extLst>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8153951" y="4705160"/>
            <a:ext cx="3822853" cy="1072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555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1BF39C9C-3113-FE9F-6773-8D1807DDBBE1}"/>
            </a:ext>
          </a:extLst>
        </p:cNvPr>
        <p:cNvGrpSpPr/>
        <p:nvPr/>
      </p:nvGrpSpPr>
      <p:grpSpPr>
        <a:xfrm>
          <a:off x="0" y="0"/>
          <a:ext cx="0" cy="0"/>
          <a:chOff x="0" y="0"/>
          <a:chExt cx="0" cy="0"/>
        </a:xfrm>
      </p:grpSpPr>
      <p:sp useBgFill="1">
        <p:nvSpPr>
          <p:cNvPr id="58" name="Rectangle 57">
            <a:extLst>
              <a:ext uri="{FF2B5EF4-FFF2-40B4-BE49-F238E27FC236}">
                <a16:creationId xmlns:a16="http://schemas.microsoft.com/office/drawing/2014/main" id="{418C2227-3A93-53A4-B4B6-47648153E0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173F365-972F-C1DD-A1EA-86428BC9D064}"/>
              </a:ext>
            </a:extLst>
          </p:cNvPr>
          <p:cNvSpPr>
            <a:spLocks noGrp="1"/>
          </p:cNvSpPr>
          <p:nvPr>
            <p:ph type="title"/>
          </p:nvPr>
        </p:nvSpPr>
        <p:spPr>
          <a:xfrm>
            <a:off x="922432" y="2094419"/>
            <a:ext cx="4036801" cy="2454605"/>
          </a:xfrm>
        </p:spPr>
        <p:txBody>
          <a:bodyPr vert="horz" lIns="91440" tIns="45720" rIns="91440" bIns="45720" rtlCol="0" anchor="t">
            <a:noAutofit/>
          </a:bodyPr>
          <a:lstStyle/>
          <a:p>
            <a:pPr>
              <a:lnSpc>
                <a:spcPct val="100000"/>
              </a:lnSpc>
            </a:pPr>
            <a:r>
              <a:rPr lang="en-US" i="0" kern="1200" cap="none" spc="0" dirty="0">
                <a:solidFill>
                  <a:schemeClr val="tx1"/>
                </a:solidFill>
                <a:effectLst/>
                <a:latin typeface="+mn-lt"/>
                <a:ea typeface="+mj-ea"/>
                <a:cs typeface="+mj-cs"/>
              </a:rPr>
              <a:t>Do you think a student’s major will determine their career path?</a:t>
            </a:r>
            <a:endParaRPr lang="en-US" kern="1200" dirty="0">
              <a:solidFill>
                <a:schemeClr val="tx1"/>
              </a:solidFill>
              <a:latin typeface="+mn-lt"/>
              <a:ea typeface="+mj-ea"/>
              <a:cs typeface="+mj-cs"/>
            </a:endParaRPr>
          </a:p>
        </p:txBody>
      </p:sp>
      <p:grpSp>
        <p:nvGrpSpPr>
          <p:cNvPr id="60" name="Group 59">
            <a:extLst>
              <a:ext uri="{FF2B5EF4-FFF2-40B4-BE49-F238E27FC236}">
                <a16:creationId xmlns:a16="http://schemas.microsoft.com/office/drawing/2014/main" id="{E222326E-87A9-078C-5B9B-7FE568CCC1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53" name="Rectangle 52">
              <a:extLst>
                <a:ext uri="{FF2B5EF4-FFF2-40B4-BE49-F238E27FC236}">
                  <a16:creationId xmlns:a16="http://schemas.microsoft.com/office/drawing/2014/main" id="{B92CD635-1A98-E8CC-F68B-ED683FBE712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56046600-F9BC-D8FA-242A-79B6FBC442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AE05572B-18FA-AE4F-167A-D004E6C973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7" name="Rectangle 56">
            <a:extLst>
              <a:ext uri="{FF2B5EF4-FFF2-40B4-BE49-F238E27FC236}">
                <a16:creationId xmlns:a16="http://schemas.microsoft.com/office/drawing/2014/main" id="{26A568F7-CEC1-DF07-E096-D7E60B7497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A9C8963E-9363-6A9A-2A1E-0824583908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Placeholder 7" descr="Question mark">
            <a:extLst>
              <a:ext uri="{FF2B5EF4-FFF2-40B4-BE49-F238E27FC236}">
                <a16:creationId xmlns:a16="http://schemas.microsoft.com/office/drawing/2014/main" id="{CBC6BA16-A10D-48BA-9902-88DD4DC1D60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p:blipFill>
        <p:spPr>
          <a:xfrm>
            <a:off x="5957597" y="666728"/>
            <a:ext cx="5465791" cy="5465791"/>
          </a:xfrm>
          <a:prstGeom prst="rect">
            <a:avLst/>
          </a:prstGeom>
        </p:spPr>
      </p:pic>
    </p:spTree>
    <p:extLst>
      <p:ext uri="{BB962C8B-B14F-4D97-AF65-F5344CB8AC3E}">
        <p14:creationId xmlns:p14="http://schemas.microsoft.com/office/powerpoint/2010/main" val="24594528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1E7CDD-9EDE-B04F-B888-320143C92243}"/>
              </a:ext>
            </a:extLst>
          </p:cNvPr>
          <p:cNvSpPr>
            <a:spLocks noGrp="1"/>
          </p:cNvSpPr>
          <p:nvPr>
            <p:ph type="title"/>
          </p:nvPr>
        </p:nvSpPr>
        <p:spPr/>
        <p:txBody>
          <a:bodyPr/>
          <a:lstStyle/>
          <a:p>
            <a:r>
              <a:rPr lang="en-US" sz="5500" dirty="0">
                <a:latin typeface="Klavika Medium" panose="020B0506040000020004" pitchFamily="34" charset="0"/>
                <a:cs typeface="Calibri"/>
              </a:rPr>
              <a:t>Need to </a:t>
            </a:r>
            <a:r>
              <a:rPr lang="en-US" sz="5500" u="sng" dirty="0">
                <a:latin typeface="Klavika Medium" panose="020B0506040000020004" pitchFamily="34" charset="0"/>
                <a:cs typeface="Calibri"/>
              </a:rPr>
              <a:t>EXPERIENCE</a:t>
            </a:r>
            <a:endParaRPr lang="en-US" sz="5500" u="sng" dirty="0">
              <a:latin typeface="Klavika Medium" panose="020B0506040000020004" pitchFamily="34" charset="0"/>
            </a:endParaRPr>
          </a:p>
        </p:txBody>
      </p:sp>
      <p:sp>
        <p:nvSpPr>
          <p:cNvPr id="3" name="Content Placeholder 2">
            <a:extLst>
              <a:ext uri="{FF2B5EF4-FFF2-40B4-BE49-F238E27FC236}">
                <a16:creationId xmlns:a16="http://schemas.microsoft.com/office/drawing/2014/main" id="{F13967CB-327B-4A49-B999-9E16736516BE}"/>
              </a:ext>
            </a:extLst>
          </p:cNvPr>
          <p:cNvSpPr>
            <a:spLocks noGrp="1"/>
          </p:cNvSpPr>
          <p:nvPr>
            <p:ph sz="half" idx="14"/>
          </p:nvPr>
        </p:nvSpPr>
        <p:spPr>
          <a:xfrm>
            <a:off x="311085" y="1909452"/>
            <a:ext cx="11256409" cy="4557335"/>
          </a:xfrm>
        </p:spPr>
        <p:txBody>
          <a:bodyPr vert="horz" lIns="91440" tIns="45720" rIns="91440" bIns="45720" rtlCol="0" anchor="t">
            <a:noAutofit/>
          </a:bodyPr>
          <a:lstStyle/>
          <a:p>
            <a:r>
              <a:rPr lang="en-US" dirty="0">
                <a:latin typeface="Klavika Regular" panose="020B0506040000020004" pitchFamily="34" charset="0"/>
              </a:rPr>
              <a:t> Does your student:</a:t>
            </a:r>
          </a:p>
          <a:p>
            <a:pPr lvl="1">
              <a:lnSpc>
                <a:spcPct val="150000"/>
              </a:lnSpc>
            </a:pPr>
            <a:r>
              <a:rPr lang="en-US" sz="2000" dirty="0">
                <a:latin typeface="Klavika Regular" panose="020B0506040000020004" pitchFamily="34" charset="0"/>
              </a:rPr>
              <a:t> Know professionals or employers in the career </a:t>
            </a:r>
            <a:br>
              <a:rPr lang="en-US" sz="2000" dirty="0">
                <a:latin typeface="Klavika Regular" panose="020B0506040000020004" pitchFamily="34" charset="0"/>
              </a:rPr>
            </a:br>
            <a:r>
              <a:rPr lang="en-US" sz="2000" dirty="0">
                <a:latin typeface="Klavika Regular" panose="020B0506040000020004" pitchFamily="34" charset="0"/>
              </a:rPr>
              <a:t>or industry they are interested in?</a:t>
            </a:r>
          </a:p>
          <a:p>
            <a:pPr lvl="1">
              <a:lnSpc>
                <a:spcPct val="150000"/>
              </a:lnSpc>
            </a:pPr>
            <a:r>
              <a:rPr lang="en-US" sz="2000" dirty="0">
                <a:latin typeface="Klavika Regular" panose="020B0506040000020004" pitchFamily="34" charset="0"/>
              </a:rPr>
              <a:t> Have a part-time job or internship?</a:t>
            </a:r>
          </a:p>
          <a:p>
            <a:pPr lvl="1">
              <a:lnSpc>
                <a:spcPct val="150000"/>
              </a:lnSpc>
            </a:pPr>
            <a:r>
              <a:rPr lang="en-US" sz="2000" dirty="0">
                <a:latin typeface="Klavika Regular" panose="020B0506040000020004" pitchFamily="34" charset="0"/>
                <a:cs typeface="Calibri Light"/>
              </a:rPr>
              <a:t> Know how to describe their skills and </a:t>
            </a:r>
            <a:br>
              <a:rPr lang="en-US" sz="2000" dirty="0">
                <a:latin typeface="Klavika Regular" panose="020B0506040000020004" pitchFamily="34" charset="0"/>
                <a:cs typeface="Calibri Light"/>
              </a:rPr>
            </a:br>
            <a:r>
              <a:rPr lang="en-US" sz="2000" dirty="0">
                <a:latin typeface="Klavika Regular" panose="020B0506040000020004" pitchFamily="34" charset="0"/>
                <a:cs typeface="Calibri Light"/>
              </a:rPr>
              <a:t>experiences in writing?</a:t>
            </a:r>
          </a:p>
          <a:p>
            <a:pPr lvl="1">
              <a:lnSpc>
                <a:spcPct val="150000"/>
              </a:lnSpc>
            </a:pPr>
            <a:r>
              <a:rPr lang="en-US" sz="2000" dirty="0">
                <a:latin typeface="Klavika Regular" panose="020B0506040000020004" pitchFamily="34" charset="0"/>
                <a:cs typeface="Calibri Light"/>
              </a:rPr>
              <a:t> Know how to describe their </a:t>
            </a:r>
            <a:br>
              <a:rPr lang="en-US" sz="2000" dirty="0">
                <a:latin typeface="Klavika Regular" panose="020B0506040000020004" pitchFamily="34" charset="0"/>
                <a:cs typeface="Calibri Light"/>
              </a:rPr>
            </a:br>
            <a:r>
              <a:rPr lang="en-US" sz="2000" dirty="0">
                <a:latin typeface="Klavika Regular" panose="020B0506040000020004" pitchFamily="34" charset="0"/>
                <a:cs typeface="Calibri Light"/>
              </a:rPr>
              <a:t>strengths and weaknesses?</a:t>
            </a:r>
          </a:p>
          <a:p>
            <a:pPr lvl="1">
              <a:lnSpc>
                <a:spcPct val="150000"/>
              </a:lnSpc>
            </a:pPr>
            <a:r>
              <a:rPr lang="en-US" sz="2000" dirty="0">
                <a:latin typeface="Klavika Regular" panose="020B0506040000020004" pitchFamily="34" charset="0"/>
                <a:cs typeface="Calibri Light"/>
              </a:rPr>
              <a:t> Have a resume or LinkedIn profile?</a:t>
            </a:r>
          </a:p>
        </p:txBody>
      </p:sp>
      <p:pic>
        <p:nvPicPr>
          <p:cNvPr id="5" name="Picture 4">
            <a:extLst>
              <a:ext uri="{FF2B5EF4-FFF2-40B4-BE49-F238E27FC236}">
                <a16:creationId xmlns:a16="http://schemas.microsoft.com/office/drawing/2014/main" id="{474E11F3-BF72-1937-32F1-55B0092FF155}"/>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396621" y="1933169"/>
            <a:ext cx="5600747" cy="3734990"/>
          </a:xfrm>
          <a:prstGeom prst="rect">
            <a:avLst/>
          </a:prstGeom>
        </p:spPr>
      </p:pic>
    </p:spTree>
    <p:extLst>
      <p:ext uri="{BB962C8B-B14F-4D97-AF65-F5344CB8AC3E}">
        <p14:creationId xmlns:p14="http://schemas.microsoft.com/office/powerpoint/2010/main" val="6561108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erson and person shaking hands&#10;&#10;Description automatically generated">
            <a:extLst>
              <a:ext uri="{FF2B5EF4-FFF2-40B4-BE49-F238E27FC236}">
                <a16:creationId xmlns:a16="http://schemas.microsoft.com/office/drawing/2014/main" id="{8C617BB2-D5F9-F8EA-DA56-E95D6AF9753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3609" y="1801945"/>
            <a:ext cx="4849239" cy="3232338"/>
          </a:xfrm>
          <a:prstGeom prst="rect">
            <a:avLst/>
          </a:prstGeom>
        </p:spPr>
      </p:pic>
      <p:sp>
        <p:nvSpPr>
          <p:cNvPr id="2" name="Title 1">
            <a:extLst>
              <a:ext uri="{FF2B5EF4-FFF2-40B4-BE49-F238E27FC236}">
                <a16:creationId xmlns:a16="http://schemas.microsoft.com/office/drawing/2014/main" id="{981E7CDD-9EDE-B04F-B888-320143C92243}"/>
              </a:ext>
            </a:extLst>
          </p:cNvPr>
          <p:cNvSpPr>
            <a:spLocks noGrp="1"/>
          </p:cNvSpPr>
          <p:nvPr>
            <p:ph type="title"/>
          </p:nvPr>
        </p:nvSpPr>
        <p:spPr/>
        <p:txBody>
          <a:bodyPr/>
          <a:lstStyle/>
          <a:p>
            <a:r>
              <a:rPr lang="en-US" sz="5500" dirty="0">
                <a:latin typeface="Klavika Medium" panose="020B0506040000020004" pitchFamily="34" charset="0"/>
                <a:cs typeface="Calibri"/>
              </a:rPr>
              <a:t>Need to </a:t>
            </a:r>
            <a:r>
              <a:rPr lang="en-US" sz="5500" u="sng" dirty="0">
                <a:latin typeface="Klavika Medium" panose="020B0506040000020004" pitchFamily="34" charset="0"/>
                <a:cs typeface="Calibri"/>
              </a:rPr>
              <a:t>EXPERIENCE</a:t>
            </a:r>
            <a:endParaRPr lang="en-US" sz="5500" b="0" u="sng" dirty="0">
              <a:solidFill>
                <a:srgbClr val="FFFFFF"/>
              </a:solidFill>
              <a:latin typeface="Klavika Medium" panose="020B0506040000020004" pitchFamily="34" charset="0"/>
            </a:endParaRPr>
          </a:p>
        </p:txBody>
      </p:sp>
      <p:sp>
        <p:nvSpPr>
          <p:cNvPr id="3" name="Content Placeholder 2">
            <a:extLst>
              <a:ext uri="{FF2B5EF4-FFF2-40B4-BE49-F238E27FC236}">
                <a16:creationId xmlns:a16="http://schemas.microsoft.com/office/drawing/2014/main" id="{F13967CB-327B-4A49-B999-9E16736516BE}"/>
              </a:ext>
            </a:extLst>
          </p:cNvPr>
          <p:cNvSpPr>
            <a:spLocks noGrp="1"/>
          </p:cNvSpPr>
          <p:nvPr>
            <p:ph sz="half" idx="14"/>
          </p:nvPr>
        </p:nvSpPr>
        <p:spPr>
          <a:xfrm>
            <a:off x="203608" y="5075223"/>
            <a:ext cx="5316717" cy="564533"/>
          </a:xfrm>
        </p:spPr>
        <p:txBody>
          <a:bodyPr vert="horz" lIns="91440" tIns="45720" rIns="91440" bIns="45720" rtlCol="0" anchor="t">
            <a:noAutofit/>
          </a:bodyPr>
          <a:lstStyle/>
          <a:p>
            <a:r>
              <a:rPr lang="en-US" dirty="0">
                <a:latin typeface="Klavika Regular" panose="020B0506040000020004" pitchFamily="34" charset="0"/>
              </a:rPr>
              <a:t>Career Ready Skills:</a:t>
            </a:r>
          </a:p>
        </p:txBody>
      </p:sp>
      <p:sp>
        <p:nvSpPr>
          <p:cNvPr id="4" name="Content Placeholder 3">
            <a:extLst>
              <a:ext uri="{FF2B5EF4-FFF2-40B4-BE49-F238E27FC236}">
                <a16:creationId xmlns:a16="http://schemas.microsoft.com/office/drawing/2014/main" id="{55DEC07D-5CA9-A746-B04E-8A27C2477EF3}"/>
              </a:ext>
            </a:extLst>
          </p:cNvPr>
          <p:cNvSpPr>
            <a:spLocks noGrp="1"/>
          </p:cNvSpPr>
          <p:nvPr>
            <p:ph sz="half" idx="2"/>
          </p:nvPr>
        </p:nvSpPr>
        <p:spPr>
          <a:xfrm>
            <a:off x="5264209" y="2180972"/>
            <a:ext cx="6724182" cy="3943845"/>
          </a:xfrm>
        </p:spPr>
        <p:txBody>
          <a:bodyPr vert="horz" lIns="91440" tIns="45720" rIns="91440" bIns="45720" rtlCol="0" anchor="t">
            <a:noAutofit/>
          </a:bodyPr>
          <a:lstStyle/>
          <a:p>
            <a:r>
              <a:rPr lang="en-US" dirty="0">
                <a:latin typeface="Klavika Regular" panose="020B0506040000020004" pitchFamily="34" charset="0"/>
              </a:rPr>
              <a:t>We can help:</a:t>
            </a:r>
          </a:p>
          <a:p>
            <a:pPr lvl="1">
              <a:lnSpc>
                <a:spcPct val="150000"/>
              </a:lnSpc>
            </a:pPr>
            <a:r>
              <a:rPr lang="en-US" dirty="0">
                <a:latin typeface="Klavika Regular" panose="020B0506040000020004" pitchFamily="34" charset="0"/>
                <a:cs typeface="Calibri Light"/>
              </a:rPr>
              <a:t>Career Coaching Appointments</a:t>
            </a:r>
          </a:p>
          <a:p>
            <a:pPr lvl="2">
              <a:lnSpc>
                <a:spcPct val="150000"/>
              </a:lnSpc>
            </a:pPr>
            <a:r>
              <a:rPr lang="en-US" dirty="0">
                <a:latin typeface="Klavika Regular" panose="020B0506040000020004" pitchFamily="34" charset="0"/>
              </a:rPr>
              <a:t>Job Search Appointments, Resume</a:t>
            </a:r>
            <a:r>
              <a:rPr lang="en-US" dirty="0">
                <a:latin typeface="Klavika Regular" panose="020B0506040000020004" pitchFamily="34" charset="0"/>
                <a:cs typeface="Calibri Light"/>
              </a:rPr>
              <a:t> Building &amp; Review Appointments, Mock Interview Appointment, LinkedIn Optimization Appointment</a:t>
            </a:r>
          </a:p>
          <a:p>
            <a:pPr lvl="1">
              <a:lnSpc>
                <a:spcPct val="150000"/>
              </a:lnSpc>
            </a:pPr>
            <a:r>
              <a:rPr lang="en-US" dirty="0">
                <a:latin typeface="Klavika Regular" panose="020B0506040000020004" pitchFamily="34" charset="0"/>
              </a:rPr>
              <a:t>Career Fairs &amp; Employer-Hosted Events</a:t>
            </a:r>
            <a:endParaRPr lang="en-US" dirty="0">
              <a:latin typeface="Klavika Regular" panose="020B0506040000020004" pitchFamily="34" charset="0"/>
              <a:cs typeface="Calibri"/>
            </a:endParaRPr>
          </a:p>
          <a:p>
            <a:pPr lvl="1">
              <a:lnSpc>
                <a:spcPct val="150000"/>
              </a:lnSpc>
            </a:pPr>
            <a:r>
              <a:rPr lang="en-US" dirty="0">
                <a:latin typeface="Klavika Regular" panose="020B0506040000020004" pitchFamily="34" charset="0"/>
              </a:rPr>
              <a:t> Shocker Central</a:t>
            </a:r>
            <a:endParaRPr lang="en-US" dirty="0">
              <a:latin typeface="Klavika Regular" panose="020B0506040000020004" pitchFamily="34" charset="0"/>
              <a:cs typeface="Calibri Light"/>
            </a:endParaRPr>
          </a:p>
          <a:p>
            <a:pPr lvl="1">
              <a:lnSpc>
                <a:spcPct val="150000"/>
              </a:lnSpc>
            </a:pPr>
            <a:endParaRPr lang="en-US" sz="2000" dirty="0">
              <a:latin typeface="Klavika Regular" panose="020B0506040000020004" pitchFamily="34" charset="0"/>
              <a:cs typeface="Calibri Light"/>
            </a:endParaRPr>
          </a:p>
        </p:txBody>
      </p:sp>
      <p:pic>
        <p:nvPicPr>
          <p:cNvPr id="7" name="Picture 6" descr="A black background with a black square&#10;&#10;Description automatically generated with medium confidence">
            <a:extLst>
              <a:ext uri="{FF2B5EF4-FFF2-40B4-BE49-F238E27FC236}">
                <a16:creationId xmlns:a16="http://schemas.microsoft.com/office/drawing/2014/main" id="{6ECA9C75-CA63-AF26-D7D5-174B7C7C76F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03608" y="5545378"/>
            <a:ext cx="2309478" cy="1158878"/>
          </a:xfrm>
          <a:prstGeom prst="rect">
            <a:avLst/>
          </a:prstGeom>
        </p:spPr>
      </p:pic>
      <p:pic>
        <p:nvPicPr>
          <p:cNvPr id="8" name="Picture 7" descr="A black background with a black square&#10;&#10;Description automatically generated with medium confidence">
            <a:extLst>
              <a:ext uri="{FF2B5EF4-FFF2-40B4-BE49-F238E27FC236}">
                <a16:creationId xmlns:a16="http://schemas.microsoft.com/office/drawing/2014/main" id="{2A230D06-782E-E32A-C9EB-9E34BCF8D7DF}"/>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861966" y="5409231"/>
            <a:ext cx="2309478" cy="1150600"/>
          </a:xfrm>
          <a:prstGeom prst="rect">
            <a:avLst/>
          </a:prstGeom>
        </p:spPr>
      </p:pic>
      <p:sp>
        <p:nvSpPr>
          <p:cNvPr id="10" name="Rectangle 9">
            <a:extLst>
              <a:ext uri="{FF2B5EF4-FFF2-40B4-BE49-F238E27FC236}">
                <a16:creationId xmlns:a16="http://schemas.microsoft.com/office/drawing/2014/main" id="{D6F9CCE8-5A69-2119-7208-5977CCE0CD1B}"/>
              </a:ext>
            </a:extLst>
          </p:cNvPr>
          <p:cNvSpPr/>
          <p:nvPr/>
        </p:nvSpPr>
        <p:spPr>
          <a:xfrm>
            <a:off x="8877300" y="5816600"/>
            <a:ext cx="3213100" cy="863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1832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34AC22CB77107547B59344BF4BC0AA9D" ma:contentTypeVersion="12" ma:contentTypeDescription="Create a new document." ma:contentTypeScope="" ma:versionID="0927493f28f180ccbf2393aba716504d">
  <xsd:schema xmlns:xsd="http://www.w3.org/2001/XMLSchema" xmlns:xs="http://www.w3.org/2001/XMLSchema" xmlns:p="http://schemas.microsoft.com/office/2006/metadata/properties" xmlns:ns2="8dad42d4-b1ad-415f-bd79-0b38767f4858" xmlns:ns3="8d4c6ed5-81fd-401b-b4d0-ffdd1f1eb400" targetNamespace="http://schemas.microsoft.com/office/2006/metadata/properties" ma:root="true" ma:fieldsID="e151f1cfabef5a38a948a15d3136ca9c" ns2:_="" ns3:_="">
    <xsd:import namespace="8dad42d4-b1ad-415f-bd79-0b38767f4858"/>
    <xsd:import namespace="8d4c6ed5-81fd-401b-b4d0-ffdd1f1eb40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ad42d4-b1ad-415f-bd79-0b38767f485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3767b9d-ded9-4dbc-9aef-368f895a3e77" ma:termSetId="09814cd3-568e-fe90-9814-8d621ff8fb84" ma:anchorId="fba54fb3-c3e1-fe81-a776-ca4b69148c4d" ma:open="true" ma:isKeyword="false">
      <xsd:complexType>
        <xsd:sequence>
          <xsd:element ref="pc:Terms" minOccurs="0" maxOccurs="1"/>
        </xsd:sequence>
      </xsd:complex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ServiceSearchProperties" ma:index="19"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d4c6ed5-81fd-401b-b4d0-ffdd1f1eb400"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8dad42d4-b1ad-415f-bd79-0b38767f4858">
      <Terms xmlns="http://schemas.microsoft.com/office/infopath/2007/PartnerControls"/>
    </lcf76f155ced4ddcb4097134ff3c332f>
    <SharedWithUsers xmlns="8d4c6ed5-81fd-401b-b4d0-ffdd1f1eb400">
      <UserInfo>
        <DisplayName>Valentine, Rachel</DisplayName>
        <AccountId>77</AccountId>
        <AccountType/>
      </UserInfo>
      <UserInfo>
        <DisplayName>Evans, Aaron</DisplayName>
        <AccountId>82</AccountId>
        <AccountType/>
      </UserInfo>
    </SharedWithUsers>
  </documentManagement>
</p:properties>
</file>

<file path=customXml/itemProps1.xml><?xml version="1.0" encoding="utf-8"?>
<ds:datastoreItem xmlns:ds="http://schemas.openxmlformats.org/officeDocument/2006/customXml" ds:itemID="{A2019B31-B859-4B20-BF17-D63AA5B41E1A}">
  <ds:schemaRefs>
    <ds:schemaRef ds:uri="http://schemas.microsoft.com/sharepoint/v3/contenttype/forms"/>
  </ds:schemaRefs>
</ds:datastoreItem>
</file>

<file path=customXml/itemProps2.xml><?xml version="1.0" encoding="utf-8"?>
<ds:datastoreItem xmlns:ds="http://schemas.openxmlformats.org/officeDocument/2006/customXml" ds:itemID="{350C9440-A9A0-482F-8218-CCE9DE98EB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ad42d4-b1ad-415f-bd79-0b38767f4858"/>
    <ds:schemaRef ds:uri="8d4c6ed5-81fd-401b-b4d0-ffdd1f1eb4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75A6962-5071-46DC-A98D-0256B3DB25FD}">
  <ds:schemaRefs>
    <ds:schemaRef ds:uri="http://schemas.openxmlformats.org/package/2006/metadata/core-properties"/>
    <ds:schemaRef ds:uri="8dad42d4-b1ad-415f-bd79-0b38767f4858"/>
    <ds:schemaRef ds:uri="http://schemas.microsoft.com/office/2006/documentManagement/types"/>
    <ds:schemaRef ds:uri="http://schemas.microsoft.com/office/infopath/2007/PartnerControls"/>
    <ds:schemaRef ds:uri="http://www.w3.org/XML/1998/namespace"/>
    <ds:schemaRef ds:uri="http://purl.org/dc/dcmitype/"/>
    <ds:schemaRef ds:uri="http://purl.org/dc/elements/1.1/"/>
    <ds:schemaRef ds:uri="8d4c6ed5-81fd-401b-b4d0-ffdd1f1eb400"/>
    <ds:schemaRef ds:uri="http://schemas.microsoft.com/office/2006/metadata/properties"/>
    <ds:schemaRef ds:uri="http://purl.org/dc/terms/"/>
  </ds:schemaRefs>
</ds:datastoreItem>
</file>

<file path=docMetadata/LabelInfo.xml><?xml version="1.0" encoding="utf-8"?>
<clbl:labelList xmlns:clbl="http://schemas.microsoft.com/office/2020/mipLabelMetadata">
  <clbl:label id="{e05b6b3f-1980-4b24-8637-580771f44dee}" enabled="0" method="" siteId="{e05b6b3f-1980-4b24-8637-580771f44dee}" removed="1"/>
</clbl:labelList>
</file>

<file path=docProps/app.xml><?xml version="1.0" encoding="utf-8"?>
<Properties xmlns="http://schemas.openxmlformats.org/officeDocument/2006/extended-properties" xmlns:vt="http://schemas.openxmlformats.org/officeDocument/2006/docPropsVTypes">
  <TotalTime>2279</TotalTime>
  <Words>2157</Words>
  <Application>Microsoft Office PowerPoint</Application>
  <PresentationFormat>Widescreen</PresentationFormat>
  <Paragraphs>192</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Klavika Lt</vt:lpstr>
      <vt:lpstr>Klavika Medium</vt:lpstr>
      <vt:lpstr>Klavika Regular</vt:lpstr>
      <vt:lpstr>Office Theme</vt:lpstr>
      <vt:lpstr>PowerPoint Presentation</vt:lpstr>
      <vt:lpstr>Do you think a student’s major is the ONLY factor that determines their job choices? </vt:lpstr>
      <vt:lpstr>Learn more at wichita.edu/CRJourney</vt:lpstr>
      <vt:lpstr>Need to KNOW</vt:lpstr>
      <vt:lpstr>Need to KNOW</vt:lpstr>
      <vt:lpstr>Get started on your journey today!</vt:lpstr>
      <vt:lpstr>Do you think a student’s major will determine their career path?</vt:lpstr>
      <vt:lpstr>Need to EXPERIENCE</vt:lpstr>
      <vt:lpstr>Need to EXPERIENCE</vt:lpstr>
      <vt:lpstr>CAREER EVENTS</vt:lpstr>
      <vt:lpstr>INDUSTRY CONNECTIONS AT WSU </vt:lpstr>
      <vt:lpstr>PowerPoint Presentation</vt:lpstr>
      <vt:lpstr>Hear these students stories</vt:lpstr>
      <vt:lpstr>Do you think a student will only have 1 career in their life?</vt:lpstr>
      <vt:lpstr>Ready TO ACT</vt:lpstr>
      <vt:lpstr>PREPPING THE PROFESSIONAL</vt:lpstr>
      <vt:lpstr>HOW CAN YOU HELP YOUR STUDENT?</vt:lpstr>
      <vt:lpstr>Connect with us!</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 Intern4</dc:creator>
  <cp:lastModifiedBy>Hall, Quinn</cp:lastModifiedBy>
  <cp:revision>55</cp:revision>
  <cp:lastPrinted>2023-05-11T16:06:30Z</cp:lastPrinted>
  <dcterms:created xsi:type="dcterms:W3CDTF">2021-11-19T19:33:55Z</dcterms:created>
  <dcterms:modified xsi:type="dcterms:W3CDTF">2025-01-31T21:23:22Z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0x01010034AC22CB77107547B59344BF4BC0AA9D</vt:lpwstr>
  </property>
  <property fmtid="{D5CDD505-2E9C-101B-9397-08002B2CF9AE}" pid="3" name="MediaServiceImageTags">
    <vt:lpwstr/>
  </property>
</Properties>
</file>