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howSpecialPlsOnTitleSld="0" saveSubsetFonts="1">
  <p:sldMasterIdLst>
    <p:sldMasterId id="2147483648" r:id="rId4"/>
  </p:sldMasterIdLst>
  <p:notesMasterIdLst>
    <p:notesMasterId r:id="rId17"/>
  </p:notesMasterIdLst>
  <p:sldIdLst>
    <p:sldId id="256" r:id="rId5"/>
    <p:sldId id="271" r:id="rId6"/>
    <p:sldId id="257" r:id="rId7"/>
    <p:sldId id="267" r:id="rId8"/>
    <p:sldId id="268" r:id="rId9"/>
    <p:sldId id="261" r:id="rId10"/>
    <p:sldId id="273" r:id="rId11"/>
    <p:sldId id="262" r:id="rId12"/>
    <p:sldId id="265" r:id="rId13"/>
    <p:sldId id="269" r:id="rId14"/>
    <p:sldId id="270"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2223"/>
    <a:srgbClr val="FED307"/>
    <a:srgbClr val="FFF2CC"/>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C4C6A0-3EE8-433B-9223-0F0FDDC41EA1}" v="251" dt="2024-10-01T20:59:14.1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5033" autoAdjust="0"/>
  </p:normalViewPr>
  <p:slideViewPr>
    <p:cSldViewPr snapToGrid="0" snapToObjects="1">
      <p:cViewPr>
        <p:scale>
          <a:sx n="100" d="100"/>
          <a:sy n="100" d="100"/>
        </p:scale>
        <p:origin x="485" y="-730"/>
      </p:cViewPr>
      <p:guideLst/>
    </p:cSldViewPr>
  </p:slideViewPr>
  <p:notesTextViewPr>
    <p:cViewPr>
      <p:scale>
        <a:sx n="1" d="1"/>
        <a:sy n="1" d="1"/>
      </p:scale>
      <p:origin x="0" y="0"/>
    </p:cViewPr>
  </p:notesTextViewPr>
  <p:sorterViewPr>
    <p:cViewPr>
      <p:scale>
        <a:sx n="77" d="100"/>
        <a:sy n="7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084A6C-E55C-7B48-A54B-4B35884301AC}" type="datetimeFigureOut">
              <a:rPr lang="en-US" smtClean="0"/>
              <a:t>1/31/2025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24DBE8-F425-0C45-B9B0-8A7D76D9814C}" type="slidenum">
              <a:rPr lang="en-US" smtClean="0"/>
              <a:t>‹#›</a:t>
            </a:fld>
            <a:endParaRPr lang="en-US" dirty="0"/>
          </a:p>
        </p:txBody>
      </p:sp>
    </p:spTree>
    <p:extLst>
      <p:ext uri="{BB962C8B-B14F-4D97-AF65-F5344CB8AC3E}">
        <p14:creationId xmlns:p14="http://schemas.microsoft.com/office/powerpoint/2010/main" val="17743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24DBE8-F425-0C45-B9B0-8A7D76D9814C}" type="slidenum">
              <a:rPr lang="en-US" smtClean="0"/>
              <a:t>2</a:t>
            </a:fld>
            <a:endParaRPr lang="en-US" dirty="0"/>
          </a:p>
        </p:txBody>
      </p:sp>
    </p:spTree>
    <p:extLst>
      <p:ext uri="{BB962C8B-B14F-4D97-AF65-F5344CB8AC3E}">
        <p14:creationId xmlns:p14="http://schemas.microsoft.com/office/powerpoint/2010/main" val="3030489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24DBE8-F425-0C45-B9B0-8A7D76D9814C}" type="slidenum">
              <a:rPr lang="en-US" smtClean="0"/>
              <a:t>3</a:t>
            </a:fld>
            <a:endParaRPr lang="en-US" dirty="0"/>
          </a:p>
        </p:txBody>
      </p:sp>
    </p:spTree>
    <p:extLst>
      <p:ext uri="{BB962C8B-B14F-4D97-AF65-F5344CB8AC3E}">
        <p14:creationId xmlns:p14="http://schemas.microsoft.com/office/powerpoint/2010/main" val="3304258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Success is comprised of three different unique, but related functional areas:</a:t>
            </a:r>
          </a:p>
          <a:p>
            <a:pPr marL="228600" indent="-228600">
              <a:buAutoNum type="arabicPeriod"/>
            </a:pPr>
            <a:r>
              <a:rPr lang="en-US" dirty="0"/>
              <a:t>First-Year Programs</a:t>
            </a:r>
          </a:p>
          <a:p>
            <a:pPr marL="228600" indent="-228600">
              <a:buAutoNum type="arabicPeriod"/>
            </a:pPr>
            <a:r>
              <a:rPr lang="en-US" dirty="0"/>
              <a:t>Academic Success Programs</a:t>
            </a:r>
          </a:p>
          <a:p>
            <a:pPr marL="228600" indent="-228600">
              <a:buAutoNum type="arabicPeriod"/>
            </a:pPr>
            <a:r>
              <a:rPr lang="en-US" dirty="0"/>
              <a:t>Success Coaching</a:t>
            </a:r>
          </a:p>
          <a:p>
            <a:pPr marL="228600" indent="-228600">
              <a:buAutoNum type="arabicPeriod"/>
            </a:pPr>
            <a:endParaRPr lang="en-US" dirty="0"/>
          </a:p>
          <a:p>
            <a:pPr marL="0" indent="0">
              <a:buNone/>
            </a:pPr>
            <a:r>
              <a:rPr lang="en-US" dirty="0"/>
              <a:t>We’ll cover each of these in a little more detail throughout the presentation.</a:t>
            </a:r>
          </a:p>
          <a:p>
            <a:pPr marL="0" indent="0">
              <a:buNone/>
            </a:pPr>
            <a:endParaRPr lang="en-US" dirty="0"/>
          </a:p>
          <a:p>
            <a:pPr marL="0" indent="0">
              <a:buNone/>
            </a:pPr>
            <a:r>
              <a:rPr lang="en-US" dirty="0"/>
              <a:t>Our goal is to help students maximize their potential and reach their personal goals through a range of support and services.</a:t>
            </a:r>
          </a:p>
          <a:p>
            <a:pPr marL="0" indent="0">
              <a:buNone/>
            </a:pPr>
            <a:endParaRPr lang="en-US" dirty="0"/>
          </a:p>
          <a:p>
            <a:pPr marL="0" indent="0">
              <a:buNone/>
            </a:pPr>
            <a:r>
              <a:rPr lang="en-US" dirty="0"/>
              <a:t>Your students’ success is our success.</a:t>
            </a:r>
          </a:p>
        </p:txBody>
      </p:sp>
      <p:sp>
        <p:nvSpPr>
          <p:cNvPr id="4" name="Slide Number Placeholder 3"/>
          <p:cNvSpPr>
            <a:spLocks noGrp="1"/>
          </p:cNvSpPr>
          <p:nvPr>
            <p:ph type="sldNum" sz="quarter" idx="5"/>
          </p:nvPr>
        </p:nvSpPr>
        <p:spPr/>
        <p:txBody>
          <a:bodyPr/>
          <a:lstStyle/>
          <a:p>
            <a:fld id="{0924DBE8-F425-0C45-B9B0-8A7D76D9814C}" type="slidenum">
              <a:rPr lang="en-US" smtClean="0"/>
              <a:t>4</a:t>
            </a:fld>
            <a:endParaRPr lang="en-US" dirty="0"/>
          </a:p>
        </p:txBody>
      </p:sp>
    </p:spTree>
    <p:extLst>
      <p:ext uri="{BB962C8B-B14F-4D97-AF65-F5344CB8AC3E}">
        <p14:creationId xmlns:p14="http://schemas.microsoft.com/office/powerpoint/2010/main" val="2341165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First-Year Experience at Wichita State has three pillars:</a:t>
            </a:r>
          </a:p>
          <a:p>
            <a:endParaRPr lang="en-US" dirty="0"/>
          </a:p>
          <a:p>
            <a:pPr marL="171450" indent="-171450">
              <a:buFont typeface="Arial" panose="020B0604020202020204" pitchFamily="34" charset="0"/>
              <a:buChar char="•"/>
            </a:pPr>
            <a:r>
              <a:rPr lang="en-US" dirty="0"/>
              <a:t>First-Year Programs: resources, services and events that help students make a successful transition into college life at Wichita State.</a:t>
            </a:r>
          </a:p>
          <a:p>
            <a:pPr marL="171450" indent="-171450">
              <a:buFont typeface="Arial" panose="020B0604020202020204" pitchFamily="34" charset="0"/>
              <a:buChar char="•"/>
            </a:pPr>
            <a:r>
              <a:rPr lang="en-US" dirty="0"/>
              <a:t>First-Year Advising: provides academic support in helping your student get enrolled and understand their degree program, or help your student find a degree program that is right for them.</a:t>
            </a:r>
          </a:p>
          <a:p>
            <a:pPr marL="171450" indent="-171450">
              <a:buFont typeface="Arial" panose="020B0604020202020204" pitchFamily="34" charset="0"/>
              <a:buChar char="•"/>
            </a:pPr>
            <a:r>
              <a:rPr lang="en-US" dirty="0"/>
              <a:t>First-Year Seminar: a required course for all new freshmen, taught in a way that is interesting, but also supportive with small class discussions, activities, projects, with a focus on making a successful academic transition.</a:t>
            </a:r>
          </a:p>
        </p:txBody>
      </p:sp>
      <p:sp>
        <p:nvSpPr>
          <p:cNvPr id="4" name="Slide Number Placeholder 3"/>
          <p:cNvSpPr>
            <a:spLocks noGrp="1"/>
          </p:cNvSpPr>
          <p:nvPr>
            <p:ph type="sldNum" sz="quarter" idx="5"/>
          </p:nvPr>
        </p:nvSpPr>
        <p:spPr/>
        <p:txBody>
          <a:bodyPr/>
          <a:lstStyle/>
          <a:p>
            <a:fld id="{0924DBE8-F425-0C45-B9B0-8A7D76D9814C}" type="slidenum">
              <a:rPr lang="en-US" smtClean="0"/>
              <a:t>5</a:t>
            </a:fld>
            <a:endParaRPr lang="en-US" dirty="0"/>
          </a:p>
        </p:txBody>
      </p:sp>
    </p:spTree>
    <p:extLst>
      <p:ext uri="{BB962C8B-B14F-4D97-AF65-F5344CB8AC3E}">
        <p14:creationId xmlns:p14="http://schemas.microsoft.com/office/powerpoint/2010/main" val="247823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process to begin the Orientation and Enrollment process </a:t>
            </a:r>
            <a:r>
              <a:rPr lang="en-US" b="1" dirty="0"/>
              <a:t>does not start until March 1. </a:t>
            </a:r>
            <a:r>
              <a:rPr lang="en-US" dirty="0"/>
              <a:t>We will send information to your through the mail beginning in late February, but you will not be able to start the process until March 1. </a:t>
            </a:r>
          </a:p>
          <a:p>
            <a:endParaRPr lang="en-US" dirty="0"/>
          </a:p>
          <a:p>
            <a:r>
              <a:rPr lang="en-US" dirty="0"/>
              <a:t>Highlight the other transition events.</a:t>
            </a:r>
          </a:p>
        </p:txBody>
      </p:sp>
      <p:sp>
        <p:nvSpPr>
          <p:cNvPr id="4" name="Slide Number Placeholder 3"/>
          <p:cNvSpPr>
            <a:spLocks noGrp="1"/>
          </p:cNvSpPr>
          <p:nvPr>
            <p:ph type="sldNum" sz="quarter" idx="10"/>
          </p:nvPr>
        </p:nvSpPr>
        <p:spPr/>
        <p:txBody>
          <a:bodyPr/>
          <a:lstStyle/>
          <a:p>
            <a:fld id="{0924DBE8-F425-0C45-B9B0-8A7D76D9814C}" type="slidenum">
              <a:rPr lang="en-US" smtClean="0"/>
              <a:t>7</a:t>
            </a:fld>
            <a:endParaRPr lang="en-US" dirty="0"/>
          </a:p>
        </p:txBody>
      </p:sp>
    </p:spTree>
    <p:extLst>
      <p:ext uri="{BB962C8B-B14F-4D97-AF65-F5344CB8AC3E}">
        <p14:creationId xmlns:p14="http://schemas.microsoft.com/office/powerpoint/2010/main" val="1461365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24DBE8-F425-0C45-B9B0-8A7D76D9814C}" type="slidenum">
              <a:rPr lang="en-US" smtClean="0"/>
              <a:t>8</a:t>
            </a:fld>
            <a:endParaRPr lang="en-US" dirty="0"/>
          </a:p>
        </p:txBody>
      </p:sp>
    </p:spTree>
    <p:extLst>
      <p:ext uri="{BB962C8B-B14F-4D97-AF65-F5344CB8AC3E}">
        <p14:creationId xmlns:p14="http://schemas.microsoft.com/office/powerpoint/2010/main" val="3165901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Shocker Learning Center houses two main programs: tutoring and Supplemental Instruction</a:t>
            </a:r>
          </a:p>
          <a:p>
            <a:endParaRPr lang="en-US" dirty="0"/>
          </a:p>
          <a:p>
            <a:pPr marL="0" indent="0">
              <a:buFont typeface="Arial" panose="020B0604020202020204" pitchFamily="34" charset="0"/>
              <a:buNone/>
            </a:pPr>
            <a:r>
              <a:rPr lang="en-US" dirty="0"/>
              <a:t>Tutoring is FREE!</a:t>
            </a:r>
          </a:p>
          <a:p>
            <a:pPr marL="171450" indent="-171450">
              <a:buFont typeface="Arial" panose="020B0604020202020204" pitchFamily="34" charset="0"/>
              <a:buChar char="•"/>
            </a:pPr>
            <a:r>
              <a:rPr lang="en-US" dirty="0"/>
              <a:t>Our tutors are certified, which means we take a lot of time to train them to be more than just a tutor. As we know, class content may not be the problems students are having in a class. Our tutors are trained to look for other signs of academic struggles like learning disabilities and/or time management issues that may be getting in the way of student learning.</a:t>
            </a:r>
          </a:p>
          <a:p>
            <a:pPr marL="171450" indent="-171450">
              <a:buFont typeface="Arial" panose="020B0604020202020204" pitchFamily="34" charset="0"/>
              <a:buChar char="•"/>
            </a:pPr>
            <a:r>
              <a:rPr lang="en-US" dirty="0"/>
              <a:t>Students can easily schedule a tutoring session with a tutor we already have on staff, or if we need to find a tutor for a subject we don’t currently have, they can request a tutor in that same place.</a:t>
            </a:r>
          </a:p>
          <a:p>
            <a:pPr marL="171450" indent="-171450">
              <a:buFont typeface="Arial" panose="020B0604020202020204" pitchFamily="34" charset="0"/>
              <a:buChar char="•"/>
            </a:pPr>
            <a:r>
              <a:rPr lang="en-US" dirty="0"/>
              <a:t>WE WILL BE MOVING TO THE SHOCKER SUCCESS CENTER this summer, which is EXITING for YOUR STUDENTS! They will have a nice, new, large collaborative space to study for classes and receive any help they need academically!</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Supplemental Instruction is a more robust tutoring program that embeds a tutor in a specific class, who holds free, weekly review sessions outside of class. SI supports historically difficult classes for students.</a:t>
            </a:r>
          </a:p>
          <a:p>
            <a:pPr marL="171450" indent="-171450">
              <a:buFont typeface="Arial" panose="020B0604020202020204" pitchFamily="34" charset="0"/>
              <a:buChar char="•"/>
            </a:pPr>
            <a:r>
              <a:rPr lang="en-US" dirty="0"/>
              <a:t>We are the only accredited program in Kansas, which again speaks to the time we take to be sure our student leaders are well trained</a:t>
            </a:r>
          </a:p>
          <a:p>
            <a:pPr marL="171450" indent="-171450">
              <a:buFont typeface="Arial" panose="020B0604020202020204" pitchFamily="34" charset="0"/>
              <a:buChar char="•"/>
            </a:pPr>
            <a:r>
              <a:rPr lang="en-US" dirty="0"/>
              <a:t>The focus of the students is HOW to learn. SI leaders do not re-lecture, they focus on skills to apply the information learned in class in many different ways</a:t>
            </a:r>
          </a:p>
          <a:p>
            <a:pPr marL="171450" indent="-171450">
              <a:buFont typeface="Arial" panose="020B0604020202020204" pitchFamily="34" charset="0"/>
              <a:buChar char="•"/>
            </a:pPr>
            <a:r>
              <a:rPr lang="en-US" dirty="0"/>
              <a:t>Each SI session is driven by what the students need – lesson plans are developed by the SI leader, however the students are the ones leading the learning</a:t>
            </a:r>
          </a:p>
          <a:p>
            <a:pPr marL="171450" indent="-171450">
              <a:buFont typeface="Arial" panose="020B0604020202020204" pitchFamily="34" charset="0"/>
              <a:buChar char="•"/>
            </a:pPr>
            <a:r>
              <a:rPr lang="en-US" dirty="0"/>
              <a:t>Because these course are historically difficult, it is important that support for the class starts early, so review sessions will typically start week two of each </a:t>
            </a:r>
            <a:r>
              <a:rPr lang="en-US" dirty="0" err="1"/>
              <a:t>semseter</a:t>
            </a:r>
            <a:endParaRPr lang="en-US" dirty="0"/>
          </a:p>
          <a:p>
            <a:pPr marL="171450" indent="-171450">
              <a:buFont typeface="Arial" panose="020B0604020202020204" pitchFamily="34" charset="0"/>
              <a:buChar char="•"/>
            </a:pPr>
            <a:endParaRPr lang="en-US" dirty="0"/>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0924DBE8-F425-0C45-B9B0-8A7D76D9814C}" type="slidenum">
              <a:rPr lang="en-US" smtClean="0"/>
              <a:t>9</a:t>
            </a:fld>
            <a:endParaRPr lang="en-US" dirty="0"/>
          </a:p>
        </p:txBody>
      </p:sp>
    </p:spTree>
    <p:extLst>
      <p:ext uri="{BB962C8B-B14F-4D97-AF65-F5344CB8AC3E}">
        <p14:creationId xmlns:p14="http://schemas.microsoft.com/office/powerpoint/2010/main" val="3574338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Success Coaches help students individually reach their academic goals or address any academic concerns they have. Mostly, coaches help students strengthen their study skills and time management, which is the largest issue we see among the students we serve at every level. Coaches can help students address issues they are having with professors, or connect students to other resources or people on campus that can help them thrive.</a:t>
            </a:r>
          </a:p>
          <a:p>
            <a:endParaRPr lang="en-US" dirty="0"/>
          </a:p>
          <a:p>
            <a:r>
              <a:rPr lang="en-US" dirty="0"/>
              <a:t>Success Coaches lead success teams in each college. These teams are made up of coaches, advisors, career experts, CARE Team members, and others who are all connected in the ways they serve students in each academic college. We spend a lot of time and energy creating these coordinated care networks to ensure that students have the help then need, when they need it. Coaching is free, and it is optional, however some programs do require meeting with a coach regularly to ensure success.</a:t>
            </a:r>
          </a:p>
        </p:txBody>
      </p:sp>
      <p:sp>
        <p:nvSpPr>
          <p:cNvPr id="4" name="Slide Number Placeholder 3"/>
          <p:cNvSpPr>
            <a:spLocks noGrp="1"/>
          </p:cNvSpPr>
          <p:nvPr>
            <p:ph type="sldNum" sz="quarter" idx="5"/>
          </p:nvPr>
        </p:nvSpPr>
        <p:spPr/>
        <p:txBody>
          <a:bodyPr/>
          <a:lstStyle/>
          <a:p>
            <a:fld id="{0924DBE8-F425-0C45-B9B0-8A7D76D9814C}" type="slidenum">
              <a:rPr lang="en-US" smtClean="0"/>
              <a:t>10</a:t>
            </a:fld>
            <a:endParaRPr lang="en-US" dirty="0"/>
          </a:p>
        </p:txBody>
      </p:sp>
    </p:spTree>
    <p:extLst>
      <p:ext uri="{BB962C8B-B14F-4D97-AF65-F5344CB8AC3E}">
        <p14:creationId xmlns:p14="http://schemas.microsoft.com/office/powerpoint/2010/main" val="3642197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24DBE8-F425-0C45-B9B0-8A7D76D9814C}" type="slidenum">
              <a:rPr lang="en-US" smtClean="0"/>
              <a:t>13</a:t>
            </a:fld>
            <a:endParaRPr lang="en-US" dirty="0"/>
          </a:p>
        </p:txBody>
      </p:sp>
    </p:spTree>
    <p:extLst>
      <p:ext uri="{BB962C8B-B14F-4D97-AF65-F5344CB8AC3E}">
        <p14:creationId xmlns:p14="http://schemas.microsoft.com/office/powerpoint/2010/main" val="10490353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resentation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C6C038-2352-5D4E-8D1C-AD3FA865470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00E03E0-3135-8F43-9F3D-1CEA024F1ED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44" y="-7144"/>
            <a:ext cx="12273280" cy="6903720"/>
          </a:xfrm>
          <a:prstGeom prst="rect">
            <a:avLst/>
          </a:prstGeom>
        </p:spPr>
      </p:pic>
      <p:sp>
        <p:nvSpPr>
          <p:cNvPr id="2" name="Title 1">
            <a:extLst>
              <a:ext uri="{FF2B5EF4-FFF2-40B4-BE49-F238E27FC236}">
                <a16:creationId xmlns:a16="http://schemas.microsoft.com/office/drawing/2014/main" id="{299731DB-9EFD-BF45-AA72-2F7B80F6B3B9}"/>
              </a:ext>
            </a:extLst>
          </p:cNvPr>
          <p:cNvSpPr>
            <a:spLocks noGrp="1"/>
          </p:cNvSpPr>
          <p:nvPr>
            <p:ph type="ctrTitle"/>
          </p:nvPr>
        </p:nvSpPr>
        <p:spPr>
          <a:xfrm>
            <a:off x="925173" y="2029984"/>
            <a:ext cx="8064843" cy="2387600"/>
          </a:xfrm>
          <a:prstGeom prst="rect">
            <a:avLst/>
          </a:prstGeom>
        </p:spPr>
        <p:txBody>
          <a:bodyPr anchor="b" anchorCtr="0"/>
          <a:lstStyle>
            <a:lvl1pPr algn="l">
              <a:defRPr sz="6000" b="1">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B987425F-D6C1-4048-A194-B7C5FB31C0C8}"/>
              </a:ext>
            </a:extLst>
          </p:cNvPr>
          <p:cNvSpPr>
            <a:spLocks noGrp="1"/>
          </p:cNvSpPr>
          <p:nvPr>
            <p:ph type="subTitle" idx="1" hasCustomPrompt="1"/>
          </p:nvPr>
        </p:nvSpPr>
        <p:spPr>
          <a:xfrm>
            <a:off x="925172" y="4614341"/>
            <a:ext cx="6878595" cy="424732"/>
          </a:xfrm>
        </p:spPr>
        <p:txBody>
          <a:bodyPr/>
          <a:lstStyle>
            <a:lvl1pPr marL="0" indent="0" algn="l">
              <a:buNone/>
              <a:defRPr sz="2400" b="1" i="1">
                <a:solidFill>
                  <a:srgbClr val="FED30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a:t>
            </a:r>
          </a:p>
        </p:txBody>
      </p:sp>
      <p:pic>
        <p:nvPicPr>
          <p:cNvPr id="8" name="Picture 7">
            <a:extLst>
              <a:ext uri="{FF2B5EF4-FFF2-40B4-BE49-F238E27FC236}">
                <a16:creationId xmlns:a16="http://schemas.microsoft.com/office/drawing/2014/main" id="{C79F3CDB-A3EA-7249-AB85-4BD33D5D32AF}"/>
              </a:ext>
            </a:extLst>
          </p:cNvPr>
          <p:cNvPicPr>
            <a:picLocks noChangeAspect="1"/>
          </p:cNvPicPr>
          <p:nvPr userDrawn="1"/>
        </p:nvPicPr>
        <p:blipFill>
          <a:blip r:embed="rId4"/>
          <a:stretch>
            <a:fillRect/>
          </a:stretch>
        </p:blipFill>
        <p:spPr>
          <a:xfrm>
            <a:off x="1021423" y="668216"/>
            <a:ext cx="3027248" cy="664518"/>
          </a:xfrm>
          <a:prstGeom prst="rect">
            <a:avLst/>
          </a:prstGeom>
        </p:spPr>
      </p:pic>
    </p:spTree>
    <p:extLst>
      <p:ext uri="{BB962C8B-B14F-4D97-AF65-F5344CB8AC3E}">
        <p14:creationId xmlns:p14="http://schemas.microsoft.com/office/powerpoint/2010/main" val="2467357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14A994-59A5-5940-9C81-F192D1C5DD0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104" y="-37433"/>
            <a:ext cx="12271248" cy="6902577"/>
          </a:xfrm>
          <a:prstGeom prst="rect">
            <a:avLst/>
          </a:prstGeom>
        </p:spPr>
      </p:pic>
      <p:pic>
        <p:nvPicPr>
          <p:cNvPr id="4" name="Picture 3">
            <a:extLst>
              <a:ext uri="{FF2B5EF4-FFF2-40B4-BE49-F238E27FC236}">
                <a16:creationId xmlns:a16="http://schemas.microsoft.com/office/drawing/2014/main" id="{2A7856FE-92E9-CB44-A4CF-4902D3BD625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09334" y="286819"/>
            <a:ext cx="1752600" cy="393700"/>
          </a:xfrm>
          <a:prstGeom prst="rect">
            <a:avLst/>
          </a:prstGeom>
        </p:spPr>
      </p:pic>
      <p:sp>
        <p:nvSpPr>
          <p:cNvPr id="2" name="Title 1">
            <a:extLst>
              <a:ext uri="{FF2B5EF4-FFF2-40B4-BE49-F238E27FC236}">
                <a16:creationId xmlns:a16="http://schemas.microsoft.com/office/drawing/2014/main" id="{3D79F124-31BC-1D4D-B977-305FE162F56A}"/>
              </a:ext>
            </a:extLst>
          </p:cNvPr>
          <p:cNvSpPr>
            <a:spLocks noGrp="1"/>
          </p:cNvSpPr>
          <p:nvPr>
            <p:ph type="title"/>
          </p:nvPr>
        </p:nvSpPr>
        <p:spPr>
          <a:xfrm>
            <a:off x="831850" y="714656"/>
            <a:ext cx="7236385" cy="2852737"/>
          </a:xfrm>
          <a:prstGeom prst="rect">
            <a:avLst/>
          </a:prstGeom>
        </p:spPr>
        <p:txBody>
          <a:bodyPr anchor="b"/>
          <a:lstStyle>
            <a:lvl1pPr>
              <a:defRPr sz="6000" b="1"/>
            </a:lvl1pPr>
          </a:lstStyle>
          <a:p>
            <a:r>
              <a:rPr lang="en-US" dirty="0"/>
              <a:t>Click to edit Master title style</a:t>
            </a:r>
          </a:p>
        </p:txBody>
      </p:sp>
      <p:sp>
        <p:nvSpPr>
          <p:cNvPr id="3" name="Text Placeholder 2">
            <a:extLst>
              <a:ext uri="{FF2B5EF4-FFF2-40B4-BE49-F238E27FC236}">
                <a16:creationId xmlns:a16="http://schemas.microsoft.com/office/drawing/2014/main" id="{D892DB79-11FC-954D-8167-5992F13EA96C}"/>
              </a:ext>
            </a:extLst>
          </p:cNvPr>
          <p:cNvSpPr>
            <a:spLocks noGrp="1"/>
          </p:cNvSpPr>
          <p:nvPr>
            <p:ph type="body" idx="1"/>
          </p:nvPr>
        </p:nvSpPr>
        <p:spPr>
          <a:xfrm>
            <a:off x="831850" y="3594381"/>
            <a:ext cx="10515600" cy="424732"/>
          </a:xfrm>
        </p:spPr>
        <p:txBody>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9" name="Slide Number Placeholder 5">
            <a:extLst>
              <a:ext uri="{FF2B5EF4-FFF2-40B4-BE49-F238E27FC236}">
                <a16:creationId xmlns:a16="http://schemas.microsoft.com/office/drawing/2014/main" id="{BBAED7FB-4D0A-544A-BD45-803D8F532576}"/>
              </a:ext>
            </a:extLst>
          </p:cNvPr>
          <p:cNvSpPr>
            <a:spLocks noGrp="1"/>
          </p:cNvSpPr>
          <p:nvPr>
            <p:ph type="sldNum" sz="quarter" idx="12"/>
          </p:nvPr>
        </p:nvSpPr>
        <p:spPr>
          <a:xfrm>
            <a:off x="11254154" y="6523893"/>
            <a:ext cx="937846" cy="316523"/>
          </a:xfrm>
          <a:prstGeom prst="rect">
            <a:avLst/>
          </a:prstGeom>
        </p:spPr>
        <p:txBody>
          <a:bodyPr/>
          <a:lstStyle>
            <a:lvl1pPr algn="r">
              <a:defRPr sz="1400">
                <a:solidFill>
                  <a:schemeClr val="tx1"/>
                </a:solidFill>
              </a:defRPr>
            </a:lvl1pPr>
          </a:lstStyle>
          <a:p>
            <a:fld id="{8EF147F3-F4BF-2C46-AC54-645A1178D8F6}" type="slidenum">
              <a:rPr lang="en-US" smtClean="0"/>
              <a:pPr/>
              <a:t>‹#›</a:t>
            </a:fld>
            <a:endParaRPr lang="en-US" dirty="0"/>
          </a:p>
        </p:txBody>
      </p:sp>
    </p:spTree>
    <p:extLst>
      <p:ext uri="{BB962C8B-B14F-4D97-AF65-F5344CB8AC3E}">
        <p14:creationId xmlns:p14="http://schemas.microsoft.com/office/powerpoint/2010/main" val="286036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Header Content - White Yellow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6D35C36-67D5-9C4C-9FF9-A8E09890928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416063" y="0"/>
            <a:ext cx="6775938" cy="6858000"/>
          </a:xfrm>
          <a:prstGeom prst="rect">
            <a:avLst/>
          </a:prstGeom>
        </p:spPr>
      </p:pic>
      <p:pic>
        <p:nvPicPr>
          <p:cNvPr id="5" name="Picture 4">
            <a:extLst>
              <a:ext uri="{FF2B5EF4-FFF2-40B4-BE49-F238E27FC236}">
                <a16:creationId xmlns:a16="http://schemas.microsoft.com/office/drawing/2014/main" id="{EDF1333F-7192-8946-BDCE-ECFA21DDBE0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1825624"/>
          </a:xfrm>
          <a:prstGeom prst="rect">
            <a:avLst/>
          </a:prstGeom>
        </p:spPr>
      </p:pic>
      <p:pic>
        <p:nvPicPr>
          <p:cNvPr id="9" name="Picture 8">
            <a:extLst>
              <a:ext uri="{FF2B5EF4-FFF2-40B4-BE49-F238E27FC236}">
                <a16:creationId xmlns:a16="http://schemas.microsoft.com/office/drawing/2014/main" id="{46ECA4A4-5991-1643-98F2-E3A58DB028C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109334" y="286819"/>
            <a:ext cx="1752600" cy="393700"/>
          </a:xfrm>
          <a:prstGeom prst="rect">
            <a:avLst/>
          </a:prstGeom>
        </p:spPr>
      </p:pic>
      <p:sp>
        <p:nvSpPr>
          <p:cNvPr id="2" name="Title 1">
            <a:extLst>
              <a:ext uri="{FF2B5EF4-FFF2-40B4-BE49-F238E27FC236}">
                <a16:creationId xmlns:a16="http://schemas.microsoft.com/office/drawing/2014/main" id="{C1C0B4AA-3D09-C846-84C5-DE75B74BA835}"/>
              </a:ext>
            </a:extLst>
          </p:cNvPr>
          <p:cNvSpPr>
            <a:spLocks noGrp="1"/>
          </p:cNvSpPr>
          <p:nvPr>
            <p:ph type="title"/>
          </p:nvPr>
        </p:nvSpPr>
        <p:spPr>
          <a:xfrm>
            <a:off x="543697" y="0"/>
            <a:ext cx="8736227" cy="1186249"/>
          </a:xfrm>
          <a:prstGeom prst="rect">
            <a:avLst/>
          </a:prstGeom>
        </p:spPr>
        <p:txBody>
          <a:bodyPr lIns="0"/>
          <a:lstStyle>
            <a:lvl1pPr>
              <a:defRPr sz="3600" b="1"/>
            </a:lvl1pPr>
          </a:lstStyle>
          <a:p>
            <a:r>
              <a:rPr lang="en-US" dirty="0"/>
              <a:t>Click to edit Master title</a:t>
            </a:r>
          </a:p>
        </p:txBody>
      </p:sp>
      <p:sp>
        <p:nvSpPr>
          <p:cNvPr id="3" name="Content Placeholder 2">
            <a:extLst>
              <a:ext uri="{FF2B5EF4-FFF2-40B4-BE49-F238E27FC236}">
                <a16:creationId xmlns:a16="http://schemas.microsoft.com/office/drawing/2014/main" id="{5A81D06A-A79E-2447-961E-0A8245B87E31}"/>
              </a:ext>
            </a:extLst>
          </p:cNvPr>
          <p:cNvSpPr>
            <a:spLocks noGrp="1"/>
          </p:cNvSpPr>
          <p:nvPr>
            <p:ph idx="1"/>
          </p:nvPr>
        </p:nvSpPr>
        <p:spPr>
          <a:xfrm>
            <a:off x="543697" y="1825624"/>
            <a:ext cx="4872366" cy="453810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15D55F45-E9C7-8842-B7BF-9F8E778A579E}"/>
              </a:ext>
            </a:extLst>
          </p:cNvPr>
          <p:cNvSpPr>
            <a:spLocks noGrp="1"/>
          </p:cNvSpPr>
          <p:nvPr>
            <p:ph type="sldNum" sz="quarter" idx="12"/>
          </p:nvPr>
        </p:nvSpPr>
        <p:spPr>
          <a:xfrm>
            <a:off x="11254154" y="6523893"/>
            <a:ext cx="937846" cy="316523"/>
          </a:xfrm>
          <a:prstGeom prst="rect">
            <a:avLst/>
          </a:prstGeom>
        </p:spPr>
        <p:txBody>
          <a:bodyPr/>
          <a:lstStyle>
            <a:lvl1pPr algn="r">
              <a:defRPr sz="1400">
                <a:solidFill>
                  <a:schemeClr val="tx1"/>
                </a:solidFill>
              </a:defRPr>
            </a:lvl1pPr>
          </a:lstStyle>
          <a:p>
            <a:fld id="{8EF147F3-F4BF-2C46-AC54-645A1178D8F6}" type="slidenum">
              <a:rPr lang="en-US" smtClean="0"/>
              <a:pPr/>
              <a:t>‹#›</a:t>
            </a:fld>
            <a:endParaRPr lang="en-US" dirty="0"/>
          </a:p>
        </p:txBody>
      </p:sp>
    </p:spTree>
    <p:extLst>
      <p:ext uri="{BB962C8B-B14F-4D97-AF65-F5344CB8AC3E}">
        <p14:creationId xmlns:p14="http://schemas.microsoft.com/office/powerpoint/2010/main" val="2452338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Content - White Yellow 3">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FBE88B-0420-4D48-8AED-D0B136C8E9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5840871C-4D26-3246-8C92-26C19244D16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1714500"/>
          </a:xfrm>
          <a:prstGeom prst="rect">
            <a:avLst/>
          </a:prstGeom>
        </p:spPr>
      </p:pic>
      <p:pic>
        <p:nvPicPr>
          <p:cNvPr id="3" name="Picture 2">
            <a:extLst>
              <a:ext uri="{FF2B5EF4-FFF2-40B4-BE49-F238E27FC236}">
                <a16:creationId xmlns:a16="http://schemas.microsoft.com/office/drawing/2014/main" id="{0C49B769-2A4A-5A40-A24E-885C9D90133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109334" y="286819"/>
            <a:ext cx="1752600" cy="393700"/>
          </a:xfrm>
          <a:prstGeom prst="rect">
            <a:avLst/>
          </a:prstGeom>
        </p:spPr>
      </p:pic>
      <p:sp>
        <p:nvSpPr>
          <p:cNvPr id="6" name="Title 1">
            <a:extLst>
              <a:ext uri="{FF2B5EF4-FFF2-40B4-BE49-F238E27FC236}">
                <a16:creationId xmlns:a16="http://schemas.microsoft.com/office/drawing/2014/main" id="{24B0295B-2371-E042-98B4-5A0860DCD727}"/>
              </a:ext>
            </a:extLst>
          </p:cNvPr>
          <p:cNvSpPr>
            <a:spLocks noGrp="1"/>
          </p:cNvSpPr>
          <p:nvPr>
            <p:ph type="title"/>
          </p:nvPr>
        </p:nvSpPr>
        <p:spPr>
          <a:xfrm>
            <a:off x="543697" y="0"/>
            <a:ext cx="8736227" cy="1186249"/>
          </a:xfrm>
          <a:prstGeom prst="rect">
            <a:avLst/>
          </a:prstGeom>
        </p:spPr>
        <p:txBody>
          <a:bodyPr lIns="0"/>
          <a:lstStyle>
            <a:lvl1pPr>
              <a:defRPr sz="3600" b="1"/>
            </a:lvl1pPr>
          </a:lstStyle>
          <a:p>
            <a:r>
              <a:rPr lang="en-US" dirty="0"/>
              <a:t>Click to edit Master title</a:t>
            </a:r>
          </a:p>
        </p:txBody>
      </p:sp>
      <p:sp>
        <p:nvSpPr>
          <p:cNvPr id="8" name="Content Placeholder 2">
            <a:extLst>
              <a:ext uri="{FF2B5EF4-FFF2-40B4-BE49-F238E27FC236}">
                <a16:creationId xmlns:a16="http://schemas.microsoft.com/office/drawing/2014/main" id="{D8E24412-9723-064C-B3C1-ECA1FF2D3D43}"/>
              </a:ext>
            </a:extLst>
          </p:cNvPr>
          <p:cNvSpPr>
            <a:spLocks noGrp="1"/>
          </p:cNvSpPr>
          <p:nvPr>
            <p:ph idx="1"/>
          </p:nvPr>
        </p:nvSpPr>
        <p:spPr>
          <a:xfrm>
            <a:off x="543696" y="1825624"/>
            <a:ext cx="11150073" cy="453810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CCFA009E-C952-B444-923F-1C777F4173E3}"/>
              </a:ext>
            </a:extLst>
          </p:cNvPr>
          <p:cNvSpPr>
            <a:spLocks noGrp="1"/>
          </p:cNvSpPr>
          <p:nvPr>
            <p:ph type="sldNum" sz="quarter" idx="12"/>
          </p:nvPr>
        </p:nvSpPr>
        <p:spPr>
          <a:xfrm>
            <a:off x="11254154" y="6523893"/>
            <a:ext cx="937846" cy="316523"/>
          </a:xfrm>
          <a:prstGeom prst="rect">
            <a:avLst/>
          </a:prstGeom>
        </p:spPr>
        <p:txBody>
          <a:bodyPr/>
          <a:lstStyle>
            <a:lvl1pPr algn="r">
              <a:defRPr sz="1400">
                <a:solidFill>
                  <a:schemeClr val="tx1"/>
                </a:solidFill>
              </a:defRPr>
            </a:lvl1pPr>
          </a:lstStyle>
          <a:p>
            <a:fld id="{8EF147F3-F4BF-2C46-AC54-645A1178D8F6}" type="slidenum">
              <a:rPr lang="en-US" smtClean="0"/>
              <a:pPr/>
              <a:t>‹#›</a:t>
            </a:fld>
            <a:endParaRPr lang="en-US" dirty="0"/>
          </a:p>
        </p:txBody>
      </p:sp>
    </p:spTree>
    <p:extLst>
      <p:ext uri="{BB962C8B-B14F-4D97-AF65-F5344CB8AC3E}">
        <p14:creationId xmlns:p14="http://schemas.microsoft.com/office/powerpoint/2010/main" val="3762899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Content - Yellow Black 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310748-0609-C44F-9879-A3D48D7E17B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310890" y="0"/>
            <a:ext cx="8881110" cy="6858000"/>
          </a:xfrm>
          <a:prstGeom prst="rect">
            <a:avLst/>
          </a:prstGeom>
        </p:spPr>
      </p:pic>
      <p:pic>
        <p:nvPicPr>
          <p:cNvPr id="3" name="Picture 2">
            <a:extLst>
              <a:ext uri="{FF2B5EF4-FFF2-40B4-BE49-F238E27FC236}">
                <a16:creationId xmlns:a16="http://schemas.microsoft.com/office/drawing/2014/main" id="{C0EDAEE2-AF4C-FF42-8B74-7D4BA213DFD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12192000" cy="1714500"/>
          </a:xfrm>
          <a:prstGeom prst="rect">
            <a:avLst/>
          </a:prstGeom>
        </p:spPr>
      </p:pic>
      <p:pic>
        <p:nvPicPr>
          <p:cNvPr id="4" name="Picture 3">
            <a:extLst>
              <a:ext uri="{FF2B5EF4-FFF2-40B4-BE49-F238E27FC236}">
                <a16:creationId xmlns:a16="http://schemas.microsoft.com/office/drawing/2014/main" id="{00323E7B-C8EE-D44F-BC51-64A2E160129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109334" y="286819"/>
            <a:ext cx="1752600" cy="393700"/>
          </a:xfrm>
          <a:prstGeom prst="rect">
            <a:avLst/>
          </a:prstGeom>
        </p:spPr>
      </p:pic>
      <p:sp>
        <p:nvSpPr>
          <p:cNvPr id="2" name="Title 1">
            <a:extLst>
              <a:ext uri="{FF2B5EF4-FFF2-40B4-BE49-F238E27FC236}">
                <a16:creationId xmlns:a16="http://schemas.microsoft.com/office/drawing/2014/main" id="{C1C0B4AA-3D09-C846-84C5-DE75B74BA835}"/>
              </a:ext>
            </a:extLst>
          </p:cNvPr>
          <p:cNvSpPr>
            <a:spLocks noGrp="1"/>
          </p:cNvSpPr>
          <p:nvPr>
            <p:ph type="title"/>
          </p:nvPr>
        </p:nvSpPr>
        <p:spPr>
          <a:xfrm>
            <a:off x="543697" y="0"/>
            <a:ext cx="8736227" cy="1186249"/>
          </a:xfrm>
          <a:prstGeom prst="rect">
            <a:avLst/>
          </a:prstGeom>
        </p:spPr>
        <p:txBody>
          <a:bodyPr lIns="0"/>
          <a:lstStyle>
            <a:lvl1pPr>
              <a:defRPr sz="3600" b="1"/>
            </a:lvl1pPr>
          </a:lstStyle>
          <a:p>
            <a:r>
              <a:rPr lang="en-US" dirty="0"/>
              <a:t>Click to edit Master title</a:t>
            </a:r>
          </a:p>
        </p:txBody>
      </p:sp>
      <p:sp>
        <p:nvSpPr>
          <p:cNvPr id="8" name="Content Placeholder 2">
            <a:extLst>
              <a:ext uri="{FF2B5EF4-FFF2-40B4-BE49-F238E27FC236}">
                <a16:creationId xmlns:a16="http://schemas.microsoft.com/office/drawing/2014/main" id="{5B59B8BB-915B-8148-8C84-6ED999BD4DC9}"/>
              </a:ext>
            </a:extLst>
          </p:cNvPr>
          <p:cNvSpPr>
            <a:spLocks noGrp="1"/>
          </p:cNvSpPr>
          <p:nvPr>
            <p:ph idx="1"/>
          </p:nvPr>
        </p:nvSpPr>
        <p:spPr>
          <a:xfrm>
            <a:off x="543697" y="1825624"/>
            <a:ext cx="4872366" cy="453810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2FD35958-C5B6-3542-85E4-FF775A640EA0}"/>
              </a:ext>
            </a:extLst>
          </p:cNvPr>
          <p:cNvSpPr>
            <a:spLocks noGrp="1"/>
          </p:cNvSpPr>
          <p:nvPr>
            <p:ph type="sldNum" sz="quarter" idx="12"/>
          </p:nvPr>
        </p:nvSpPr>
        <p:spPr>
          <a:xfrm>
            <a:off x="11254154" y="6523893"/>
            <a:ext cx="937846" cy="316523"/>
          </a:xfrm>
          <a:prstGeom prst="rect">
            <a:avLst/>
          </a:prstGeom>
        </p:spPr>
        <p:txBody>
          <a:bodyPr/>
          <a:lstStyle>
            <a:lvl1pPr algn="r">
              <a:defRPr sz="1400">
                <a:solidFill>
                  <a:schemeClr val="bg2">
                    <a:lumMod val="75000"/>
                  </a:schemeClr>
                </a:solidFill>
              </a:defRPr>
            </a:lvl1pPr>
          </a:lstStyle>
          <a:p>
            <a:fld id="{8EF147F3-F4BF-2C46-AC54-645A1178D8F6}" type="slidenum">
              <a:rPr lang="en-US" smtClean="0"/>
              <a:pPr/>
              <a:t>‹#›</a:t>
            </a:fld>
            <a:endParaRPr lang="en-US" dirty="0"/>
          </a:p>
        </p:txBody>
      </p:sp>
    </p:spTree>
    <p:extLst>
      <p:ext uri="{BB962C8B-B14F-4D97-AF65-F5344CB8AC3E}">
        <p14:creationId xmlns:p14="http://schemas.microsoft.com/office/powerpoint/2010/main" val="1833432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Content - Yellow Black 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50BF1B6-0614-D146-8FA9-4832D1361540}"/>
              </a:ext>
            </a:extLst>
          </p:cNvPr>
          <p:cNvSpPr/>
          <p:nvPr userDrawn="1"/>
        </p:nvSpPr>
        <p:spPr>
          <a:xfrm>
            <a:off x="0" y="0"/>
            <a:ext cx="12192000" cy="691954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7B93D898-DB08-2345-95F0-0D64A3A386A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1816100"/>
          </a:xfrm>
          <a:prstGeom prst="rect">
            <a:avLst/>
          </a:prstGeom>
        </p:spPr>
      </p:pic>
      <p:pic>
        <p:nvPicPr>
          <p:cNvPr id="3" name="Picture 2">
            <a:extLst>
              <a:ext uri="{FF2B5EF4-FFF2-40B4-BE49-F238E27FC236}">
                <a16:creationId xmlns:a16="http://schemas.microsoft.com/office/drawing/2014/main" id="{F77DD46E-7F83-EF48-AB47-92247CE6367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09334" y="286819"/>
            <a:ext cx="1752600" cy="393700"/>
          </a:xfrm>
          <a:prstGeom prst="rect">
            <a:avLst/>
          </a:prstGeom>
        </p:spPr>
      </p:pic>
      <p:sp>
        <p:nvSpPr>
          <p:cNvPr id="6" name="Title 1">
            <a:extLst>
              <a:ext uri="{FF2B5EF4-FFF2-40B4-BE49-F238E27FC236}">
                <a16:creationId xmlns:a16="http://schemas.microsoft.com/office/drawing/2014/main" id="{24B0295B-2371-E042-98B4-5A0860DCD727}"/>
              </a:ext>
            </a:extLst>
          </p:cNvPr>
          <p:cNvSpPr>
            <a:spLocks noGrp="1"/>
          </p:cNvSpPr>
          <p:nvPr>
            <p:ph type="title"/>
          </p:nvPr>
        </p:nvSpPr>
        <p:spPr>
          <a:xfrm>
            <a:off x="543697" y="0"/>
            <a:ext cx="8736227" cy="1186249"/>
          </a:xfrm>
          <a:prstGeom prst="rect">
            <a:avLst/>
          </a:prstGeom>
        </p:spPr>
        <p:txBody>
          <a:bodyPr lIns="0"/>
          <a:lstStyle>
            <a:lvl1pPr>
              <a:defRPr sz="3600" b="1"/>
            </a:lvl1pPr>
          </a:lstStyle>
          <a:p>
            <a:r>
              <a:rPr lang="en-US" dirty="0"/>
              <a:t>Click to edit Master title</a:t>
            </a:r>
          </a:p>
        </p:txBody>
      </p:sp>
      <p:sp>
        <p:nvSpPr>
          <p:cNvPr id="8" name="Content Placeholder 2">
            <a:extLst>
              <a:ext uri="{FF2B5EF4-FFF2-40B4-BE49-F238E27FC236}">
                <a16:creationId xmlns:a16="http://schemas.microsoft.com/office/drawing/2014/main" id="{3BA83F15-FF95-1B48-A07E-8A4B8BC245AF}"/>
              </a:ext>
            </a:extLst>
          </p:cNvPr>
          <p:cNvSpPr>
            <a:spLocks noGrp="1"/>
          </p:cNvSpPr>
          <p:nvPr>
            <p:ph idx="1"/>
          </p:nvPr>
        </p:nvSpPr>
        <p:spPr>
          <a:xfrm>
            <a:off x="543696" y="1825624"/>
            <a:ext cx="11150073" cy="440812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90EF3BE5-D08C-4443-AC5C-3B1E146B224C}"/>
              </a:ext>
            </a:extLst>
          </p:cNvPr>
          <p:cNvSpPr>
            <a:spLocks noGrp="1"/>
          </p:cNvSpPr>
          <p:nvPr>
            <p:ph type="sldNum" sz="quarter" idx="12"/>
          </p:nvPr>
        </p:nvSpPr>
        <p:spPr>
          <a:xfrm>
            <a:off x="11254154" y="6523893"/>
            <a:ext cx="937846" cy="316523"/>
          </a:xfrm>
          <a:prstGeom prst="rect">
            <a:avLst/>
          </a:prstGeom>
        </p:spPr>
        <p:txBody>
          <a:bodyPr/>
          <a:lstStyle>
            <a:lvl1pPr algn="r">
              <a:defRPr sz="1400">
                <a:solidFill>
                  <a:schemeClr val="bg2">
                    <a:lumMod val="75000"/>
                  </a:schemeClr>
                </a:solidFill>
              </a:defRPr>
            </a:lvl1pPr>
          </a:lstStyle>
          <a:p>
            <a:fld id="{8EF147F3-F4BF-2C46-AC54-645A1178D8F6}" type="slidenum">
              <a:rPr lang="en-US" smtClean="0"/>
              <a:pPr/>
              <a:t>‹#›</a:t>
            </a:fld>
            <a:endParaRPr lang="en-US" dirty="0"/>
          </a:p>
        </p:txBody>
      </p:sp>
    </p:spTree>
    <p:extLst>
      <p:ext uri="{BB962C8B-B14F-4D97-AF65-F5344CB8AC3E}">
        <p14:creationId xmlns:p14="http://schemas.microsoft.com/office/powerpoint/2010/main" val="3192420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Content - Yellow White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E6408F-ED0D-9D41-BD0C-9D9CC273EB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1663700"/>
          </a:xfrm>
          <a:prstGeom prst="rect">
            <a:avLst/>
          </a:prstGeom>
        </p:spPr>
      </p:pic>
      <p:pic>
        <p:nvPicPr>
          <p:cNvPr id="3" name="Picture 2">
            <a:extLst>
              <a:ext uri="{FF2B5EF4-FFF2-40B4-BE49-F238E27FC236}">
                <a16:creationId xmlns:a16="http://schemas.microsoft.com/office/drawing/2014/main" id="{2E522566-7FB5-2C45-85D5-2AEED9D5FA7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09334" y="286819"/>
            <a:ext cx="1752600" cy="393700"/>
          </a:xfrm>
          <a:prstGeom prst="rect">
            <a:avLst/>
          </a:prstGeom>
        </p:spPr>
      </p:pic>
      <p:sp>
        <p:nvSpPr>
          <p:cNvPr id="5" name="Title 1">
            <a:extLst>
              <a:ext uri="{FF2B5EF4-FFF2-40B4-BE49-F238E27FC236}">
                <a16:creationId xmlns:a16="http://schemas.microsoft.com/office/drawing/2014/main" id="{DB241738-B5CC-8949-B72A-2C6029CAB8FC}"/>
              </a:ext>
            </a:extLst>
          </p:cNvPr>
          <p:cNvSpPr>
            <a:spLocks noGrp="1"/>
          </p:cNvSpPr>
          <p:nvPr>
            <p:ph type="title"/>
          </p:nvPr>
        </p:nvSpPr>
        <p:spPr>
          <a:xfrm>
            <a:off x="543697" y="0"/>
            <a:ext cx="8736227" cy="1186249"/>
          </a:xfrm>
          <a:prstGeom prst="rect">
            <a:avLst/>
          </a:prstGeom>
        </p:spPr>
        <p:txBody>
          <a:bodyPr lIns="0"/>
          <a:lstStyle>
            <a:lvl1pPr>
              <a:defRPr sz="3600" b="1"/>
            </a:lvl1pPr>
          </a:lstStyle>
          <a:p>
            <a:r>
              <a:rPr lang="en-US" dirty="0"/>
              <a:t>Click to edit Master title</a:t>
            </a:r>
          </a:p>
        </p:txBody>
      </p:sp>
      <p:sp>
        <p:nvSpPr>
          <p:cNvPr id="7" name="Content Placeholder 2">
            <a:extLst>
              <a:ext uri="{FF2B5EF4-FFF2-40B4-BE49-F238E27FC236}">
                <a16:creationId xmlns:a16="http://schemas.microsoft.com/office/drawing/2014/main" id="{32CE2F85-C568-AF42-9135-FF487DAA456E}"/>
              </a:ext>
            </a:extLst>
          </p:cNvPr>
          <p:cNvSpPr>
            <a:spLocks noGrp="1"/>
          </p:cNvSpPr>
          <p:nvPr>
            <p:ph idx="1"/>
          </p:nvPr>
        </p:nvSpPr>
        <p:spPr>
          <a:xfrm>
            <a:off x="543696" y="1825624"/>
            <a:ext cx="11150073" cy="453810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8ACE0065-578C-984D-ACC3-6205C04BEA3D}"/>
              </a:ext>
            </a:extLst>
          </p:cNvPr>
          <p:cNvSpPr>
            <a:spLocks noGrp="1"/>
          </p:cNvSpPr>
          <p:nvPr>
            <p:ph type="sldNum" sz="quarter" idx="12"/>
          </p:nvPr>
        </p:nvSpPr>
        <p:spPr>
          <a:xfrm>
            <a:off x="11254154" y="6523893"/>
            <a:ext cx="937846" cy="316523"/>
          </a:xfrm>
          <a:prstGeom prst="rect">
            <a:avLst/>
          </a:prstGeom>
        </p:spPr>
        <p:txBody>
          <a:bodyPr/>
          <a:lstStyle>
            <a:lvl1pPr algn="r">
              <a:defRPr sz="1400">
                <a:solidFill>
                  <a:schemeClr val="bg2">
                    <a:lumMod val="50000"/>
                  </a:schemeClr>
                </a:solidFill>
              </a:defRPr>
            </a:lvl1pPr>
          </a:lstStyle>
          <a:p>
            <a:fld id="{8EF147F3-F4BF-2C46-AC54-645A1178D8F6}" type="slidenum">
              <a:rPr lang="en-US" smtClean="0"/>
              <a:pPr/>
              <a:t>‹#›</a:t>
            </a:fld>
            <a:endParaRPr lang="en-US" dirty="0"/>
          </a:p>
        </p:txBody>
      </p:sp>
    </p:spTree>
    <p:extLst>
      <p:ext uri="{BB962C8B-B14F-4D97-AF65-F5344CB8AC3E}">
        <p14:creationId xmlns:p14="http://schemas.microsoft.com/office/powerpoint/2010/main" val="1862861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Header Content - Whi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61359E0-42EC-C14F-AC64-EBA04A9E3F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1701800"/>
          </a:xfrm>
          <a:prstGeom prst="rect">
            <a:avLst/>
          </a:prstGeom>
        </p:spPr>
      </p:pic>
      <p:sp>
        <p:nvSpPr>
          <p:cNvPr id="5" name="Title 1">
            <a:extLst>
              <a:ext uri="{FF2B5EF4-FFF2-40B4-BE49-F238E27FC236}">
                <a16:creationId xmlns:a16="http://schemas.microsoft.com/office/drawing/2014/main" id="{DB241738-B5CC-8949-B72A-2C6029CAB8FC}"/>
              </a:ext>
            </a:extLst>
          </p:cNvPr>
          <p:cNvSpPr>
            <a:spLocks noGrp="1"/>
          </p:cNvSpPr>
          <p:nvPr>
            <p:ph type="title"/>
          </p:nvPr>
        </p:nvSpPr>
        <p:spPr>
          <a:xfrm>
            <a:off x="543697" y="0"/>
            <a:ext cx="8736227" cy="1186249"/>
          </a:xfrm>
          <a:prstGeom prst="rect">
            <a:avLst/>
          </a:prstGeom>
        </p:spPr>
        <p:txBody>
          <a:bodyPr lIns="0"/>
          <a:lstStyle>
            <a:lvl1pPr>
              <a:defRPr sz="3600" b="1"/>
            </a:lvl1pPr>
          </a:lstStyle>
          <a:p>
            <a:r>
              <a:rPr lang="en-US" dirty="0"/>
              <a:t>Click to edit Master title</a:t>
            </a:r>
          </a:p>
        </p:txBody>
      </p:sp>
      <p:pic>
        <p:nvPicPr>
          <p:cNvPr id="3" name="Picture 2">
            <a:extLst>
              <a:ext uri="{FF2B5EF4-FFF2-40B4-BE49-F238E27FC236}">
                <a16:creationId xmlns:a16="http://schemas.microsoft.com/office/drawing/2014/main" id="{7C3F6849-98DB-FF49-AFD8-04A6400FE0B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09334" y="286819"/>
            <a:ext cx="1752600" cy="393700"/>
          </a:xfrm>
          <a:prstGeom prst="rect">
            <a:avLst/>
          </a:prstGeom>
        </p:spPr>
      </p:pic>
      <p:sp>
        <p:nvSpPr>
          <p:cNvPr id="8" name="Content Placeholder 2">
            <a:extLst>
              <a:ext uri="{FF2B5EF4-FFF2-40B4-BE49-F238E27FC236}">
                <a16:creationId xmlns:a16="http://schemas.microsoft.com/office/drawing/2014/main" id="{DDFD0A5F-4F6C-6A44-A06E-841A8AA4252D}"/>
              </a:ext>
            </a:extLst>
          </p:cNvPr>
          <p:cNvSpPr>
            <a:spLocks noGrp="1"/>
          </p:cNvSpPr>
          <p:nvPr>
            <p:ph idx="1"/>
          </p:nvPr>
        </p:nvSpPr>
        <p:spPr>
          <a:xfrm>
            <a:off x="543696" y="1825624"/>
            <a:ext cx="11150073" cy="453810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a:extLst>
              <a:ext uri="{FF2B5EF4-FFF2-40B4-BE49-F238E27FC236}">
                <a16:creationId xmlns:a16="http://schemas.microsoft.com/office/drawing/2014/main" id="{287C9B51-7B8F-8742-8ACF-61E62904691F}"/>
              </a:ext>
            </a:extLst>
          </p:cNvPr>
          <p:cNvSpPr>
            <a:spLocks noGrp="1"/>
          </p:cNvSpPr>
          <p:nvPr>
            <p:ph type="sldNum" sz="quarter" idx="12"/>
          </p:nvPr>
        </p:nvSpPr>
        <p:spPr>
          <a:xfrm>
            <a:off x="11254154" y="6523893"/>
            <a:ext cx="937846" cy="316523"/>
          </a:xfrm>
          <a:prstGeom prst="rect">
            <a:avLst/>
          </a:prstGeom>
        </p:spPr>
        <p:txBody>
          <a:bodyPr/>
          <a:lstStyle>
            <a:lvl1pPr algn="r">
              <a:defRPr sz="1400">
                <a:solidFill>
                  <a:schemeClr val="bg2">
                    <a:lumMod val="50000"/>
                  </a:schemeClr>
                </a:solidFill>
              </a:defRPr>
            </a:lvl1pPr>
          </a:lstStyle>
          <a:p>
            <a:fld id="{8EF147F3-F4BF-2C46-AC54-645A1178D8F6}" type="slidenum">
              <a:rPr lang="en-US" smtClean="0"/>
              <a:pPr/>
              <a:t>‹#›</a:t>
            </a:fld>
            <a:endParaRPr lang="en-US" dirty="0"/>
          </a:p>
        </p:txBody>
      </p:sp>
    </p:spTree>
    <p:extLst>
      <p:ext uri="{BB962C8B-B14F-4D97-AF65-F5344CB8AC3E}">
        <p14:creationId xmlns:p14="http://schemas.microsoft.com/office/powerpoint/2010/main" val="1956728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2332E56-D825-8343-A674-05F30A1D3372}"/>
              </a:ext>
            </a:extLst>
          </p:cNvPr>
          <p:cNvSpPr>
            <a:spLocks noGrp="1"/>
          </p:cNvSpPr>
          <p:nvPr>
            <p:ph type="body" idx="1"/>
          </p:nvPr>
        </p:nvSpPr>
        <p:spPr>
          <a:xfrm>
            <a:off x="838200" y="1825625"/>
            <a:ext cx="10515600" cy="1844608"/>
          </a:xfrm>
          <a:prstGeom prst="rect">
            <a:avLst/>
          </a:prstGeom>
        </p:spPr>
        <p:txBody>
          <a:bodyPr vert="horz" lIns="91440" tIns="45720" rIns="91440" bIns="4572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6">
            <a:extLst>
              <a:ext uri="{FF2B5EF4-FFF2-40B4-BE49-F238E27FC236}">
                <a16:creationId xmlns:a16="http://schemas.microsoft.com/office/drawing/2014/main" id="{7242C72E-8D77-774D-B003-4281FE0777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266620973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1" r:id="rId3"/>
    <p:sldLayoutId id="2147483654" r:id="rId4"/>
    <p:sldLayoutId id="2147483664" r:id="rId5"/>
    <p:sldLayoutId id="2147483658" r:id="rId6"/>
    <p:sldLayoutId id="2147483662" r:id="rId7"/>
    <p:sldLayoutId id="2147483672" r:id="rId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mailto:student.success@wichita.edu"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hyperlink" Target="https://www.wichita.edu/services/studentsuccess/success_teams.php" TargetMode="External"/><Relationship Id="rId7"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73C07-48D9-8842-8E07-7F07A6EEE352}"/>
              </a:ext>
            </a:extLst>
          </p:cNvPr>
          <p:cNvSpPr>
            <a:spLocks noGrp="1"/>
          </p:cNvSpPr>
          <p:nvPr>
            <p:ph type="ctrTitle"/>
          </p:nvPr>
        </p:nvSpPr>
        <p:spPr/>
        <p:txBody>
          <a:bodyPr/>
          <a:lstStyle/>
          <a:p>
            <a:r>
              <a:rPr lang="en-US" sz="6600" dirty="0"/>
              <a:t>Student Success</a:t>
            </a:r>
            <a:endParaRPr lang="en-US" sz="4800" dirty="0"/>
          </a:p>
        </p:txBody>
      </p:sp>
      <p:sp>
        <p:nvSpPr>
          <p:cNvPr id="3" name="Subtitle 2">
            <a:extLst>
              <a:ext uri="{FF2B5EF4-FFF2-40B4-BE49-F238E27FC236}">
                <a16:creationId xmlns:a16="http://schemas.microsoft.com/office/drawing/2014/main" id="{09F0BE12-5717-A346-A738-64730A2BCE85}"/>
              </a:ext>
            </a:extLst>
          </p:cNvPr>
          <p:cNvSpPr>
            <a:spLocks noGrp="1"/>
          </p:cNvSpPr>
          <p:nvPr>
            <p:ph type="subTitle" idx="1"/>
          </p:nvPr>
        </p:nvSpPr>
        <p:spPr/>
        <p:txBody>
          <a:bodyPr/>
          <a:lstStyle/>
          <a:p>
            <a:r>
              <a:rPr lang="en-US" dirty="0"/>
              <a:t>From Orientation to Graduation</a:t>
            </a:r>
          </a:p>
        </p:txBody>
      </p:sp>
    </p:spTree>
    <p:extLst>
      <p:ext uri="{BB962C8B-B14F-4D97-AF65-F5344CB8AC3E}">
        <p14:creationId xmlns:p14="http://schemas.microsoft.com/office/powerpoint/2010/main" val="3370426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A6375-5D65-F327-64DE-621F9E90CC35}"/>
              </a:ext>
            </a:extLst>
          </p:cNvPr>
          <p:cNvSpPr>
            <a:spLocks noGrp="1"/>
          </p:cNvSpPr>
          <p:nvPr>
            <p:ph type="title"/>
          </p:nvPr>
        </p:nvSpPr>
        <p:spPr>
          <a:xfrm>
            <a:off x="543697" y="0"/>
            <a:ext cx="8736227" cy="1186249"/>
          </a:xfrm>
        </p:spPr>
        <p:txBody>
          <a:bodyPr anchor="ctr">
            <a:noAutofit/>
          </a:bodyPr>
          <a:lstStyle/>
          <a:p>
            <a:r>
              <a:rPr lang="en-US" sz="4000" dirty="0"/>
              <a:t>Success Teams (wichita.edu/</a:t>
            </a:r>
            <a:r>
              <a:rPr lang="en-US" sz="4000" dirty="0" err="1"/>
              <a:t>successteam</a:t>
            </a:r>
            <a:r>
              <a:rPr lang="en-US" sz="4000" dirty="0"/>
              <a:t>)</a:t>
            </a:r>
          </a:p>
        </p:txBody>
      </p:sp>
      <p:sp>
        <p:nvSpPr>
          <p:cNvPr id="3" name="Content Placeholder 2">
            <a:extLst>
              <a:ext uri="{FF2B5EF4-FFF2-40B4-BE49-F238E27FC236}">
                <a16:creationId xmlns:a16="http://schemas.microsoft.com/office/drawing/2014/main" id="{D53F9B94-8185-030A-9F93-2AAA012F0644}"/>
              </a:ext>
            </a:extLst>
          </p:cNvPr>
          <p:cNvSpPr>
            <a:spLocks noGrp="1"/>
          </p:cNvSpPr>
          <p:nvPr>
            <p:ph idx="1"/>
          </p:nvPr>
        </p:nvSpPr>
        <p:spPr>
          <a:xfrm>
            <a:off x="431936" y="1594134"/>
            <a:ext cx="6944224" cy="5014792"/>
          </a:xfrm>
        </p:spPr>
        <p:txBody>
          <a:bodyPr>
            <a:normAutofit fontScale="85000" lnSpcReduction="20000"/>
          </a:bodyPr>
          <a:lstStyle/>
          <a:p>
            <a:pPr marL="0" indent="0">
              <a:buNone/>
            </a:pPr>
            <a:r>
              <a:rPr lang="en-US" sz="4200" b="1" dirty="0"/>
              <a:t>Led by a Success Coach</a:t>
            </a:r>
          </a:p>
          <a:p>
            <a:r>
              <a:rPr lang="en-US" dirty="0"/>
              <a:t>Introduced at Orientation</a:t>
            </a:r>
          </a:p>
          <a:p>
            <a:r>
              <a:rPr lang="en-US" dirty="0"/>
              <a:t>Outreach and programming throughout the semester</a:t>
            </a:r>
          </a:p>
          <a:p>
            <a:pPr marL="0" indent="0">
              <a:buNone/>
            </a:pPr>
            <a:endParaRPr lang="en-US" sz="3600" b="1" dirty="0"/>
          </a:p>
          <a:p>
            <a:pPr marL="0" indent="0">
              <a:buNone/>
            </a:pPr>
            <a:r>
              <a:rPr lang="en-US" sz="4200" b="1" dirty="0"/>
              <a:t>Each college’s team consists of:</a:t>
            </a:r>
          </a:p>
          <a:p>
            <a:r>
              <a:rPr lang="en-US" i="1" dirty="0"/>
              <a:t>Success Coach</a:t>
            </a:r>
          </a:p>
          <a:p>
            <a:r>
              <a:rPr lang="en-US" i="1" dirty="0"/>
              <a:t>Advisors (First-Year and college)</a:t>
            </a:r>
          </a:p>
          <a:p>
            <a:r>
              <a:rPr lang="en-US" i="1" dirty="0"/>
              <a:t>Financial Aid Counselor</a:t>
            </a:r>
          </a:p>
          <a:p>
            <a:r>
              <a:rPr lang="en-US" i="1" dirty="0"/>
              <a:t>SOS team member (CARE Team)</a:t>
            </a:r>
          </a:p>
          <a:p>
            <a:r>
              <a:rPr lang="en-US" i="1" dirty="0"/>
              <a:t>Librarians</a:t>
            </a:r>
          </a:p>
          <a:p>
            <a:r>
              <a:rPr lang="en-US" i="1" dirty="0"/>
              <a:t>Shocker Career Accelerator team member</a:t>
            </a:r>
          </a:p>
        </p:txBody>
      </p:sp>
      <p:sp>
        <p:nvSpPr>
          <p:cNvPr id="4" name="Slide Number Placeholder 3">
            <a:extLst>
              <a:ext uri="{FF2B5EF4-FFF2-40B4-BE49-F238E27FC236}">
                <a16:creationId xmlns:a16="http://schemas.microsoft.com/office/drawing/2014/main" id="{B9A91A9F-9D3A-DEBE-4A93-D542E2953473}"/>
              </a:ext>
            </a:extLst>
          </p:cNvPr>
          <p:cNvSpPr>
            <a:spLocks noGrp="1"/>
          </p:cNvSpPr>
          <p:nvPr>
            <p:ph type="sldNum" sz="quarter" idx="12"/>
          </p:nvPr>
        </p:nvSpPr>
        <p:spPr>
          <a:xfrm>
            <a:off x="11254154" y="6523893"/>
            <a:ext cx="937846" cy="316523"/>
          </a:xfrm>
        </p:spPr>
        <p:txBody>
          <a:bodyPr>
            <a:normAutofit/>
          </a:bodyPr>
          <a:lstStyle/>
          <a:p>
            <a:pPr>
              <a:spcAft>
                <a:spcPts val="600"/>
              </a:spcAft>
            </a:pPr>
            <a:fld id="{8EF147F3-F4BF-2C46-AC54-645A1178D8F6}" type="slidenum">
              <a:rPr lang="en-US" smtClean="0"/>
              <a:pPr>
                <a:spcAft>
                  <a:spcPts val="600"/>
                </a:spcAft>
              </a:pPr>
              <a:t>11</a:t>
            </a:fld>
            <a:endParaRPr lang="en-US"/>
          </a:p>
        </p:txBody>
      </p:sp>
      <p:pic>
        <p:nvPicPr>
          <p:cNvPr id="6" name="Picture 5">
            <a:extLst>
              <a:ext uri="{FF2B5EF4-FFF2-40B4-BE49-F238E27FC236}">
                <a16:creationId xmlns:a16="http://schemas.microsoft.com/office/drawing/2014/main" id="{183B9056-7642-E63E-9CD8-3481D2A78F5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62140" y="1825624"/>
            <a:ext cx="4533900" cy="4538105"/>
          </a:xfrm>
          <a:prstGeom prst="rect">
            <a:avLst/>
          </a:prstGeom>
          <a:noFill/>
        </p:spPr>
      </p:pic>
    </p:spTree>
    <p:extLst>
      <p:ext uri="{BB962C8B-B14F-4D97-AF65-F5344CB8AC3E}">
        <p14:creationId xmlns:p14="http://schemas.microsoft.com/office/powerpoint/2010/main" val="1642459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BAC39-F1FC-D134-894C-7ECBB7CE5796}"/>
              </a:ext>
            </a:extLst>
          </p:cNvPr>
          <p:cNvSpPr>
            <a:spLocks noGrp="1"/>
          </p:cNvSpPr>
          <p:nvPr>
            <p:ph type="title"/>
          </p:nvPr>
        </p:nvSpPr>
        <p:spPr/>
        <p:txBody>
          <a:bodyPr/>
          <a:lstStyle/>
          <a:p>
            <a:r>
              <a:rPr lang="en-US" dirty="0"/>
              <a:t>NAVIGATE360 Student App</a:t>
            </a:r>
          </a:p>
        </p:txBody>
      </p:sp>
      <p:pic>
        <p:nvPicPr>
          <p:cNvPr id="6" name="Content Placeholder 5">
            <a:extLst>
              <a:ext uri="{FF2B5EF4-FFF2-40B4-BE49-F238E27FC236}">
                <a16:creationId xmlns:a16="http://schemas.microsoft.com/office/drawing/2014/main" id="{2FB61DD9-DAC9-2E26-2F70-A20CB81926E7}"/>
              </a:ext>
            </a:extLst>
          </p:cNvPr>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723901" y="1452199"/>
            <a:ext cx="4191000" cy="4957433"/>
          </a:xfrm>
        </p:spPr>
      </p:pic>
      <p:sp>
        <p:nvSpPr>
          <p:cNvPr id="4" name="Slide Number Placeholder 3">
            <a:extLst>
              <a:ext uri="{FF2B5EF4-FFF2-40B4-BE49-F238E27FC236}">
                <a16:creationId xmlns:a16="http://schemas.microsoft.com/office/drawing/2014/main" id="{098E3AFE-06DD-6D31-E9E6-70DE9351E369}"/>
              </a:ext>
            </a:extLst>
          </p:cNvPr>
          <p:cNvSpPr>
            <a:spLocks noGrp="1"/>
          </p:cNvSpPr>
          <p:nvPr>
            <p:ph type="sldNum" sz="quarter" idx="12"/>
          </p:nvPr>
        </p:nvSpPr>
        <p:spPr/>
        <p:txBody>
          <a:bodyPr/>
          <a:lstStyle/>
          <a:p>
            <a:fld id="{8EF147F3-F4BF-2C46-AC54-645A1178D8F6}" type="slidenum">
              <a:rPr lang="en-US" smtClean="0"/>
              <a:pPr/>
              <a:t>12</a:t>
            </a:fld>
            <a:endParaRPr lang="en-US" dirty="0"/>
          </a:p>
        </p:txBody>
      </p:sp>
      <p:pic>
        <p:nvPicPr>
          <p:cNvPr id="8" name="Picture 7">
            <a:extLst>
              <a:ext uri="{FF2B5EF4-FFF2-40B4-BE49-F238E27FC236}">
                <a16:creationId xmlns:a16="http://schemas.microsoft.com/office/drawing/2014/main" id="{8C50DCAB-D98A-2A50-2F94-C45FA22584F6}"/>
              </a:ext>
            </a:extLst>
          </p:cNvPr>
          <p:cNvPicPr>
            <a:picLocks noChangeAspect="1"/>
          </p:cNvPicPr>
          <p:nvPr/>
        </p:nvPicPr>
        <p:blipFill>
          <a:blip r:embed="rId3"/>
          <a:stretch>
            <a:fillRect/>
          </a:stretch>
        </p:blipFill>
        <p:spPr>
          <a:xfrm>
            <a:off x="6006797" y="1452199"/>
            <a:ext cx="4344006" cy="5229955"/>
          </a:xfrm>
          <a:prstGeom prst="rect">
            <a:avLst/>
          </a:prstGeom>
        </p:spPr>
      </p:pic>
    </p:spTree>
    <p:extLst>
      <p:ext uri="{BB962C8B-B14F-4D97-AF65-F5344CB8AC3E}">
        <p14:creationId xmlns:p14="http://schemas.microsoft.com/office/powerpoint/2010/main" val="1957788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D9755-CE26-E840-8080-44FBA1DC8702}"/>
              </a:ext>
            </a:extLst>
          </p:cNvPr>
          <p:cNvSpPr>
            <a:spLocks noGrp="1"/>
          </p:cNvSpPr>
          <p:nvPr>
            <p:ph type="title"/>
          </p:nvPr>
        </p:nvSpPr>
        <p:spPr>
          <a:xfrm>
            <a:off x="256573" y="1892777"/>
            <a:ext cx="11935427" cy="4437848"/>
          </a:xfrm>
        </p:spPr>
        <p:txBody>
          <a:bodyPr/>
          <a:lstStyle/>
          <a:p>
            <a:r>
              <a:rPr lang="en-US" dirty="0"/>
              <a:t>Questions?</a:t>
            </a:r>
            <a:br>
              <a:rPr lang="en-US" dirty="0"/>
            </a:br>
            <a:br>
              <a:rPr lang="en-US" dirty="0"/>
            </a:br>
            <a:br>
              <a:rPr lang="en-US" dirty="0"/>
            </a:br>
            <a:r>
              <a:rPr lang="en-US" dirty="0"/>
              <a:t>Student Success</a:t>
            </a:r>
            <a:br>
              <a:rPr lang="en-US" dirty="0"/>
            </a:br>
            <a:r>
              <a:rPr lang="en-US" sz="4400" dirty="0"/>
              <a:t>Kim Sandlin, Director</a:t>
            </a:r>
            <a:br>
              <a:rPr lang="en-US" sz="4000" i="1" dirty="0"/>
            </a:br>
            <a:endParaRPr lang="en-US" i="1" dirty="0"/>
          </a:p>
        </p:txBody>
      </p:sp>
      <p:sp>
        <p:nvSpPr>
          <p:cNvPr id="3" name="Text Placeholder 2">
            <a:extLst>
              <a:ext uri="{FF2B5EF4-FFF2-40B4-BE49-F238E27FC236}">
                <a16:creationId xmlns:a16="http://schemas.microsoft.com/office/drawing/2014/main" id="{3B88985D-AF0C-EB40-9A5D-0278726809D1}"/>
              </a:ext>
            </a:extLst>
          </p:cNvPr>
          <p:cNvSpPr>
            <a:spLocks noGrp="1"/>
          </p:cNvSpPr>
          <p:nvPr>
            <p:ph type="body" idx="1"/>
          </p:nvPr>
        </p:nvSpPr>
        <p:spPr>
          <a:xfrm>
            <a:off x="0" y="5988061"/>
            <a:ext cx="12110720" cy="549381"/>
          </a:xfrm>
        </p:spPr>
        <p:txBody>
          <a:bodyPr/>
          <a:lstStyle/>
          <a:p>
            <a:pPr algn="ctr"/>
            <a:r>
              <a:rPr lang="en-US" sz="3300" dirty="0">
                <a:solidFill>
                  <a:schemeClr val="tx1"/>
                </a:solidFill>
              </a:rPr>
              <a:t>316-978-3209 | </a:t>
            </a:r>
            <a:r>
              <a:rPr lang="en-US" sz="3300" dirty="0">
                <a:solidFill>
                  <a:schemeClr val="tx1"/>
                </a:solidFill>
                <a:hlinkClick r:id="rId3"/>
              </a:rPr>
              <a:t>student.success@wichita.edu</a:t>
            </a:r>
            <a:r>
              <a:rPr lang="en-US" sz="3300" dirty="0">
                <a:solidFill>
                  <a:schemeClr val="tx1"/>
                </a:solidFill>
              </a:rPr>
              <a:t> | wichita.edu/success</a:t>
            </a:r>
          </a:p>
        </p:txBody>
      </p:sp>
      <p:sp>
        <p:nvSpPr>
          <p:cNvPr id="4" name="Slide Number Placeholder 3">
            <a:extLst>
              <a:ext uri="{FF2B5EF4-FFF2-40B4-BE49-F238E27FC236}">
                <a16:creationId xmlns:a16="http://schemas.microsoft.com/office/drawing/2014/main" id="{BBCE02FD-F34A-454C-89C4-E307951AECB6}"/>
              </a:ext>
            </a:extLst>
          </p:cNvPr>
          <p:cNvSpPr>
            <a:spLocks noGrp="1"/>
          </p:cNvSpPr>
          <p:nvPr>
            <p:ph type="sldNum" sz="quarter" idx="12"/>
          </p:nvPr>
        </p:nvSpPr>
        <p:spPr/>
        <p:txBody>
          <a:bodyPr/>
          <a:lstStyle/>
          <a:p>
            <a:fld id="{8EF147F3-F4BF-2C46-AC54-645A1178D8F6}" type="slidenum">
              <a:rPr lang="en-US" smtClean="0"/>
              <a:pPr/>
              <a:t>13</a:t>
            </a:fld>
            <a:endParaRPr lang="en-US" dirty="0"/>
          </a:p>
        </p:txBody>
      </p:sp>
      <p:pic>
        <p:nvPicPr>
          <p:cNvPr id="2050" name="Picture 2" descr="QR Code">
            <a:extLst>
              <a:ext uri="{FF2B5EF4-FFF2-40B4-BE49-F238E27FC236}">
                <a16:creationId xmlns:a16="http://schemas.microsoft.com/office/drawing/2014/main" id="{3341A3C7-EAC7-7955-1237-D27E0B05F0F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74625" y="1277027"/>
            <a:ext cx="3413436" cy="34134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2010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A5101-8787-FB4D-B93B-FA3E4ADCDA6B}"/>
              </a:ext>
            </a:extLst>
          </p:cNvPr>
          <p:cNvSpPr>
            <a:spLocks noGrp="1"/>
          </p:cNvSpPr>
          <p:nvPr>
            <p:ph type="title"/>
          </p:nvPr>
        </p:nvSpPr>
        <p:spPr/>
        <p:txBody>
          <a:bodyPr/>
          <a:lstStyle/>
          <a:p>
            <a:r>
              <a:rPr lang="en-US" sz="4000" dirty="0"/>
              <a:t>Shocker Success Center (wichita.edu/</a:t>
            </a:r>
            <a:r>
              <a:rPr lang="en-US" sz="4000" dirty="0" err="1"/>
              <a:t>shockersuccesscenter</a:t>
            </a:r>
            <a:r>
              <a:rPr lang="en-US" sz="4000" dirty="0"/>
              <a:t>)</a:t>
            </a:r>
          </a:p>
        </p:txBody>
      </p:sp>
      <p:sp>
        <p:nvSpPr>
          <p:cNvPr id="4" name="Slide Number Placeholder 3">
            <a:extLst>
              <a:ext uri="{FF2B5EF4-FFF2-40B4-BE49-F238E27FC236}">
                <a16:creationId xmlns:a16="http://schemas.microsoft.com/office/drawing/2014/main" id="{FBA6D7D3-53BE-F64F-B5CF-7CCE8227393F}"/>
              </a:ext>
            </a:extLst>
          </p:cNvPr>
          <p:cNvSpPr>
            <a:spLocks noGrp="1"/>
          </p:cNvSpPr>
          <p:nvPr>
            <p:ph type="sldNum" sz="quarter" idx="12"/>
          </p:nvPr>
        </p:nvSpPr>
        <p:spPr/>
        <p:txBody>
          <a:bodyPr/>
          <a:lstStyle/>
          <a:p>
            <a:fld id="{8EF147F3-F4BF-2C46-AC54-645A1178D8F6}" type="slidenum">
              <a:rPr lang="en-US" smtClean="0"/>
              <a:pPr/>
              <a:t>3</a:t>
            </a:fld>
            <a:endParaRPr lang="en-US" dirty="0"/>
          </a:p>
        </p:txBody>
      </p:sp>
      <p:sp>
        <p:nvSpPr>
          <p:cNvPr id="14" name="Rectangle 1">
            <a:extLst>
              <a:ext uri="{FF2B5EF4-FFF2-40B4-BE49-F238E27FC236}">
                <a16:creationId xmlns:a16="http://schemas.microsoft.com/office/drawing/2014/main" id="{B39621C6-AFDF-F010-589F-B705FBCED8F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EC9DEB24-1E6F-BEBC-0004-E81375CF0050}"/>
              </a:ext>
            </a:extLst>
          </p:cNvPr>
          <p:cNvSpPr txBox="1"/>
          <p:nvPr/>
        </p:nvSpPr>
        <p:spPr>
          <a:xfrm>
            <a:off x="406399" y="1905506"/>
            <a:ext cx="4205794" cy="3046988"/>
          </a:xfrm>
          <a:prstGeom prst="rect">
            <a:avLst/>
          </a:prstGeom>
          <a:noFill/>
        </p:spPr>
        <p:txBody>
          <a:bodyPr wrap="square" rtlCol="0">
            <a:spAutoFit/>
          </a:bodyPr>
          <a:lstStyle/>
          <a:p>
            <a:r>
              <a:rPr lang="en-US" sz="2400" dirty="0">
                <a:solidFill>
                  <a:schemeClr val="bg1"/>
                </a:solidFill>
              </a:rPr>
              <a:t>Opened in the Summer of 2024.</a:t>
            </a:r>
          </a:p>
          <a:p>
            <a:endParaRPr lang="en-US" sz="2400" dirty="0">
              <a:solidFill>
                <a:schemeClr val="bg1"/>
              </a:solidFill>
            </a:endParaRPr>
          </a:p>
          <a:p>
            <a:r>
              <a:rPr lang="en-US" sz="2400" dirty="0">
                <a:solidFill>
                  <a:schemeClr val="bg1"/>
                </a:solidFill>
              </a:rPr>
              <a:t>Co-locates student services in one building.</a:t>
            </a:r>
          </a:p>
          <a:p>
            <a:endParaRPr lang="en-US" sz="2400" dirty="0">
              <a:solidFill>
                <a:schemeClr val="bg1"/>
              </a:solidFill>
            </a:endParaRPr>
          </a:p>
          <a:p>
            <a:r>
              <a:rPr lang="en-US" sz="2400" dirty="0">
                <a:solidFill>
                  <a:schemeClr val="bg1"/>
                </a:solidFill>
              </a:rPr>
              <a:t>Located between the </a:t>
            </a:r>
            <a:r>
              <a:rPr lang="en-US" sz="2400" dirty="0" err="1">
                <a:solidFill>
                  <a:schemeClr val="bg1"/>
                </a:solidFill>
              </a:rPr>
              <a:t>Rhatigan</a:t>
            </a:r>
            <a:r>
              <a:rPr lang="en-US" sz="2400" dirty="0">
                <a:solidFill>
                  <a:schemeClr val="bg1"/>
                </a:solidFill>
              </a:rPr>
              <a:t> Student Center and </a:t>
            </a:r>
            <a:r>
              <a:rPr lang="en-US" sz="2400" dirty="0" err="1">
                <a:solidFill>
                  <a:schemeClr val="bg1"/>
                </a:solidFill>
              </a:rPr>
              <a:t>Ablah</a:t>
            </a:r>
            <a:r>
              <a:rPr lang="en-US" sz="2400" dirty="0">
                <a:solidFill>
                  <a:schemeClr val="bg1"/>
                </a:solidFill>
              </a:rPr>
              <a:t> Library.</a:t>
            </a:r>
          </a:p>
        </p:txBody>
      </p:sp>
      <p:pic>
        <p:nvPicPr>
          <p:cNvPr id="8" name="Picture 7">
            <a:extLst>
              <a:ext uri="{FF2B5EF4-FFF2-40B4-BE49-F238E27FC236}">
                <a16:creationId xmlns:a16="http://schemas.microsoft.com/office/drawing/2014/main" id="{3610CA7A-3922-A01F-D351-B24E5A6DB28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913644" y="1437846"/>
            <a:ext cx="6810213" cy="5110556"/>
          </a:xfrm>
          <a:prstGeom prst="rect">
            <a:avLst/>
          </a:prstGeom>
        </p:spPr>
      </p:pic>
    </p:spTree>
    <p:extLst>
      <p:ext uri="{BB962C8B-B14F-4D97-AF65-F5344CB8AC3E}">
        <p14:creationId xmlns:p14="http://schemas.microsoft.com/office/powerpoint/2010/main" val="383777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D9755-CE26-E840-8080-44FBA1DC8702}"/>
              </a:ext>
            </a:extLst>
          </p:cNvPr>
          <p:cNvSpPr>
            <a:spLocks noGrp="1"/>
          </p:cNvSpPr>
          <p:nvPr>
            <p:ph type="title"/>
          </p:nvPr>
        </p:nvSpPr>
        <p:spPr/>
        <p:txBody>
          <a:bodyPr/>
          <a:lstStyle/>
          <a:p>
            <a:r>
              <a:rPr lang="en-US" dirty="0"/>
              <a:t>Student Success</a:t>
            </a:r>
            <a:br>
              <a:rPr lang="en-US" dirty="0"/>
            </a:br>
            <a:endParaRPr lang="en-US" i="1" dirty="0"/>
          </a:p>
        </p:txBody>
      </p:sp>
      <p:sp>
        <p:nvSpPr>
          <p:cNvPr id="3" name="Text Placeholder 2">
            <a:extLst>
              <a:ext uri="{FF2B5EF4-FFF2-40B4-BE49-F238E27FC236}">
                <a16:creationId xmlns:a16="http://schemas.microsoft.com/office/drawing/2014/main" id="{3B88985D-AF0C-EB40-9A5D-0278726809D1}"/>
              </a:ext>
            </a:extLst>
          </p:cNvPr>
          <p:cNvSpPr>
            <a:spLocks noGrp="1"/>
          </p:cNvSpPr>
          <p:nvPr>
            <p:ph type="body" idx="1"/>
          </p:nvPr>
        </p:nvSpPr>
        <p:spPr>
          <a:xfrm>
            <a:off x="831850" y="3594381"/>
            <a:ext cx="10515600" cy="1346010"/>
          </a:xfrm>
        </p:spPr>
        <p:txBody>
          <a:bodyPr/>
          <a:lstStyle/>
          <a:p>
            <a:r>
              <a:rPr lang="en-US" i="1" dirty="0">
                <a:solidFill>
                  <a:schemeClr val="tx1"/>
                </a:solidFill>
              </a:rPr>
              <a:t>FIRST - YEAR PROGRAMS</a:t>
            </a:r>
          </a:p>
          <a:p>
            <a:r>
              <a:rPr lang="en-US" i="1" dirty="0">
                <a:solidFill>
                  <a:schemeClr val="tx1"/>
                </a:solidFill>
              </a:rPr>
              <a:t>ACADEMIC SUCCESS PROGRAMS | Shocker Learning Center</a:t>
            </a:r>
          </a:p>
          <a:p>
            <a:r>
              <a:rPr lang="en-US" i="1" dirty="0">
                <a:solidFill>
                  <a:schemeClr val="tx1"/>
                </a:solidFill>
              </a:rPr>
              <a:t>SUCCESS COACHING</a:t>
            </a:r>
          </a:p>
        </p:txBody>
      </p:sp>
      <p:sp>
        <p:nvSpPr>
          <p:cNvPr id="4" name="Slide Number Placeholder 3">
            <a:extLst>
              <a:ext uri="{FF2B5EF4-FFF2-40B4-BE49-F238E27FC236}">
                <a16:creationId xmlns:a16="http://schemas.microsoft.com/office/drawing/2014/main" id="{BBCE02FD-F34A-454C-89C4-E307951AECB6}"/>
              </a:ext>
            </a:extLst>
          </p:cNvPr>
          <p:cNvSpPr>
            <a:spLocks noGrp="1"/>
          </p:cNvSpPr>
          <p:nvPr>
            <p:ph type="sldNum" sz="quarter" idx="12"/>
          </p:nvPr>
        </p:nvSpPr>
        <p:spPr/>
        <p:txBody>
          <a:bodyPr/>
          <a:lstStyle/>
          <a:p>
            <a:fld id="{8EF147F3-F4BF-2C46-AC54-645A1178D8F6}" type="slidenum">
              <a:rPr lang="en-US" smtClean="0"/>
              <a:pPr/>
              <a:t>4</a:t>
            </a:fld>
            <a:endParaRPr lang="en-US" dirty="0"/>
          </a:p>
        </p:txBody>
      </p:sp>
    </p:spTree>
    <p:extLst>
      <p:ext uri="{BB962C8B-B14F-4D97-AF65-F5344CB8AC3E}">
        <p14:creationId xmlns:p14="http://schemas.microsoft.com/office/powerpoint/2010/main" val="1703371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A2BD4-310B-0246-8168-FFA2E0C1AFE4}"/>
              </a:ext>
            </a:extLst>
          </p:cNvPr>
          <p:cNvSpPr>
            <a:spLocks noGrp="1"/>
          </p:cNvSpPr>
          <p:nvPr>
            <p:ph type="title"/>
          </p:nvPr>
        </p:nvSpPr>
        <p:spPr/>
        <p:txBody>
          <a:bodyPr/>
          <a:lstStyle/>
          <a:p>
            <a:r>
              <a:rPr lang="en-US" sz="4000" dirty="0"/>
              <a:t>First-Year Experience (wichita.edu/fye)</a:t>
            </a:r>
          </a:p>
        </p:txBody>
      </p:sp>
      <p:sp>
        <p:nvSpPr>
          <p:cNvPr id="4" name="Slide Number Placeholder 3">
            <a:extLst>
              <a:ext uri="{FF2B5EF4-FFF2-40B4-BE49-F238E27FC236}">
                <a16:creationId xmlns:a16="http://schemas.microsoft.com/office/drawing/2014/main" id="{93C7BE8F-7B74-6940-977C-787DF09747FA}"/>
              </a:ext>
            </a:extLst>
          </p:cNvPr>
          <p:cNvSpPr>
            <a:spLocks noGrp="1"/>
          </p:cNvSpPr>
          <p:nvPr>
            <p:ph type="sldNum" sz="quarter" idx="12"/>
          </p:nvPr>
        </p:nvSpPr>
        <p:spPr/>
        <p:txBody>
          <a:bodyPr/>
          <a:lstStyle/>
          <a:p>
            <a:fld id="{8EF147F3-F4BF-2C46-AC54-645A1178D8F6}" type="slidenum">
              <a:rPr lang="en-US" smtClean="0"/>
              <a:pPr/>
              <a:t>5</a:t>
            </a:fld>
            <a:endParaRPr lang="en-US" dirty="0"/>
          </a:p>
        </p:txBody>
      </p:sp>
      <p:sp>
        <p:nvSpPr>
          <p:cNvPr id="6" name="TextBox 5"/>
          <p:cNvSpPr txBox="1"/>
          <p:nvPr/>
        </p:nvSpPr>
        <p:spPr>
          <a:xfrm>
            <a:off x="543697" y="1529241"/>
            <a:ext cx="10365603" cy="4770537"/>
          </a:xfrm>
          <a:prstGeom prst="rect">
            <a:avLst/>
          </a:prstGeom>
          <a:noFill/>
        </p:spPr>
        <p:txBody>
          <a:bodyPr wrap="square" lIns="91440" tIns="45720" rIns="91440" bIns="45720" rtlCol="0" anchor="t">
            <a:spAutoFit/>
          </a:bodyPr>
          <a:lstStyle/>
          <a:p>
            <a:r>
              <a:rPr lang="en-US" sz="3600" b="1" dirty="0"/>
              <a:t>Three Pillars of FYE:</a:t>
            </a:r>
          </a:p>
          <a:p>
            <a:endParaRPr lang="en-US" sz="2000" b="1" dirty="0"/>
          </a:p>
          <a:p>
            <a:r>
              <a:rPr lang="en-US" sz="3600" b="1" dirty="0"/>
              <a:t>First-Year Programs</a:t>
            </a:r>
            <a:endParaRPr lang="en-US" sz="2400" i="1" dirty="0"/>
          </a:p>
          <a:p>
            <a:pPr marL="342900" indent="-342900">
              <a:buFont typeface="Calibri"/>
              <a:buChar char="-"/>
            </a:pPr>
            <a:r>
              <a:rPr lang="en-US" sz="2400" i="1" dirty="0"/>
              <a:t>Orientation and transition programs</a:t>
            </a:r>
            <a:endParaRPr lang="en-US" sz="2400" i="1" dirty="0">
              <a:ea typeface="Calibri"/>
              <a:cs typeface="Calibri"/>
            </a:endParaRPr>
          </a:p>
          <a:p>
            <a:r>
              <a:rPr lang="en-US" sz="3600" b="1" dirty="0"/>
              <a:t>First-Year Advising</a:t>
            </a:r>
            <a:endParaRPr lang="en-US" sz="2400" i="1" dirty="0"/>
          </a:p>
          <a:p>
            <a:pPr marL="342900" indent="-342900">
              <a:buFont typeface="Calibri"/>
              <a:buChar char="-"/>
            </a:pPr>
            <a:r>
              <a:rPr lang="en-US" sz="2400" i="1" dirty="0"/>
              <a:t>Enrollment + degree planning</a:t>
            </a:r>
            <a:endParaRPr lang="en-US" sz="2400" i="1" dirty="0">
              <a:ea typeface="Calibri"/>
              <a:cs typeface="Calibri"/>
            </a:endParaRPr>
          </a:p>
          <a:p>
            <a:r>
              <a:rPr lang="en-US" sz="3600" b="1" dirty="0"/>
              <a:t>First-Year Seminar</a:t>
            </a:r>
            <a:endParaRPr lang="en-US" sz="2400" i="1" dirty="0"/>
          </a:p>
          <a:p>
            <a:pPr marL="342900" indent="-342900">
              <a:buFont typeface="Calibri"/>
              <a:buChar char="-"/>
            </a:pPr>
            <a:r>
              <a:rPr lang="en-US" sz="2400" i="1" dirty="0"/>
              <a:t>Required for freshmen</a:t>
            </a:r>
            <a:endParaRPr lang="en-US" sz="2400" i="1" dirty="0">
              <a:ea typeface="Calibri" panose="020F0502020204030204"/>
              <a:cs typeface="Calibri" panose="020F0502020204030204"/>
            </a:endParaRPr>
          </a:p>
          <a:p>
            <a:pPr lvl="2"/>
            <a:endParaRPr lang="en-US" sz="3600" i="1" dirty="0"/>
          </a:p>
          <a:p>
            <a:r>
              <a:rPr lang="en-US" sz="3200" b="1" dirty="0"/>
              <a:t>FYE process for traditional freshmen starts March 1.</a:t>
            </a:r>
          </a:p>
        </p:txBody>
      </p:sp>
      <p:pic>
        <p:nvPicPr>
          <p:cNvPr id="7" name="Picture 6">
            <a:extLst>
              <a:ext uri="{FF2B5EF4-FFF2-40B4-BE49-F238E27FC236}">
                <a16:creationId xmlns:a16="http://schemas.microsoft.com/office/drawing/2014/main" id="{C33DE450-ACAC-2C17-90CF-4FF4D6CA1573}"/>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813047" y="1935640"/>
            <a:ext cx="5978542" cy="3510120"/>
          </a:xfrm>
          <a:prstGeom prst="rect">
            <a:avLst/>
          </a:prstGeom>
        </p:spPr>
      </p:pic>
    </p:spTree>
    <p:extLst>
      <p:ext uri="{BB962C8B-B14F-4D97-AF65-F5344CB8AC3E}">
        <p14:creationId xmlns:p14="http://schemas.microsoft.com/office/powerpoint/2010/main" val="2400099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A2BD4-310B-0246-8168-FFA2E0C1AFE4}"/>
              </a:ext>
            </a:extLst>
          </p:cNvPr>
          <p:cNvSpPr>
            <a:spLocks noGrp="1"/>
          </p:cNvSpPr>
          <p:nvPr>
            <p:ph type="title"/>
          </p:nvPr>
        </p:nvSpPr>
        <p:spPr/>
        <p:txBody>
          <a:bodyPr/>
          <a:lstStyle/>
          <a:p>
            <a:r>
              <a:rPr lang="en-US" sz="4000" dirty="0"/>
              <a:t>Freshman Enrollment Process</a:t>
            </a:r>
          </a:p>
        </p:txBody>
      </p:sp>
      <p:sp>
        <p:nvSpPr>
          <p:cNvPr id="4" name="Slide Number Placeholder 3">
            <a:extLst>
              <a:ext uri="{FF2B5EF4-FFF2-40B4-BE49-F238E27FC236}">
                <a16:creationId xmlns:a16="http://schemas.microsoft.com/office/drawing/2014/main" id="{93C7BE8F-7B74-6940-977C-787DF09747FA}"/>
              </a:ext>
            </a:extLst>
          </p:cNvPr>
          <p:cNvSpPr>
            <a:spLocks noGrp="1"/>
          </p:cNvSpPr>
          <p:nvPr>
            <p:ph type="sldNum" sz="quarter" idx="12"/>
          </p:nvPr>
        </p:nvSpPr>
        <p:spPr/>
        <p:txBody>
          <a:bodyPr/>
          <a:lstStyle/>
          <a:p>
            <a:fld id="{8EF147F3-F4BF-2C46-AC54-645A1178D8F6}" type="slidenum">
              <a:rPr lang="en-US" smtClean="0"/>
              <a:pPr/>
              <a:t>6</a:t>
            </a:fld>
            <a:endParaRPr lang="en-US" dirty="0"/>
          </a:p>
        </p:txBody>
      </p:sp>
      <p:sp>
        <p:nvSpPr>
          <p:cNvPr id="8" name="Rounded Rectangle 7"/>
          <p:cNvSpPr/>
          <p:nvPr/>
        </p:nvSpPr>
        <p:spPr>
          <a:xfrm>
            <a:off x="486168" y="2211491"/>
            <a:ext cx="1888524" cy="1628989"/>
          </a:xfrm>
          <a:prstGeom prst="round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a:latin typeface="Klavika Regular" panose="020B0506040000020004" pitchFamily="34" charset="0"/>
                <a:cs typeface="Arial" panose="020B0604020202020204" pitchFamily="34" charset="0"/>
              </a:rPr>
              <a:t>RSVP  for Orientation and complete Enrollment Questionnaire.</a:t>
            </a:r>
          </a:p>
          <a:p>
            <a:pPr algn="ctr"/>
            <a:endParaRPr lang="en-US" sz="1600" dirty="0"/>
          </a:p>
        </p:txBody>
      </p:sp>
      <p:sp>
        <p:nvSpPr>
          <p:cNvPr id="9" name="Rounded Rectangle 9">
            <a:extLst>
              <a:ext uri="{FF2B5EF4-FFF2-40B4-BE49-F238E27FC236}">
                <a16:creationId xmlns:a16="http://schemas.microsoft.com/office/drawing/2014/main" id="{52AF6F2C-68CC-45FE-8FA0-6FD661D0358E}"/>
              </a:ext>
            </a:extLst>
          </p:cNvPr>
          <p:cNvSpPr/>
          <p:nvPr/>
        </p:nvSpPr>
        <p:spPr>
          <a:xfrm>
            <a:off x="2787912" y="2216461"/>
            <a:ext cx="1856635" cy="1624019"/>
          </a:xfrm>
          <a:prstGeom prst="round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a:latin typeface="Klavika Regular" panose="020B0506040000020004" pitchFamily="34" charset="0"/>
                <a:cs typeface="Arial" panose="020B0604020202020204" pitchFamily="34" charset="0"/>
              </a:rPr>
              <a:t>Provide needed transcripts or test scores, etc. </a:t>
            </a:r>
            <a:endParaRPr lang="en-US" sz="1600" dirty="0"/>
          </a:p>
        </p:txBody>
      </p:sp>
      <p:sp>
        <p:nvSpPr>
          <p:cNvPr id="10" name="Rounded Rectangle 9">
            <a:extLst>
              <a:ext uri="{FF2B5EF4-FFF2-40B4-BE49-F238E27FC236}">
                <a16:creationId xmlns:a16="http://schemas.microsoft.com/office/drawing/2014/main" id="{9A5D3EFF-D86E-4D5C-98C7-021435BEC167}"/>
              </a:ext>
            </a:extLst>
          </p:cNvPr>
          <p:cNvSpPr/>
          <p:nvPr/>
        </p:nvSpPr>
        <p:spPr>
          <a:xfrm>
            <a:off x="5089656" y="2216462"/>
            <a:ext cx="1856635" cy="1522418"/>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latin typeface="Klavika Regular" panose="020B0506040000020004" pitchFamily="34" charset="0"/>
                <a:cs typeface="Arial" panose="020B0604020202020204" pitchFamily="34" charset="0"/>
              </a:rPr>
              <a:t>Schedule built based on preference, requirements and provided info.</a:t>
            </a:r>
            <a:endParaRPr lang="en-US" dirty="0">
              <a:solidFill>
                <a:schemeClr val="tx1"/>
              </a:solidFill>
            </a:endParaRPr>
          </a:p>
        </p:txBody>
      </p:sp>
      <p:sp>
        <p:nvSpPr>
          <p:cNvPr id="11" name="Rounded Rectangle 9">
            <a:extLst>
              <a:ext uri="{FF2B5EF4-FFF2-40B4-BE49-F238E27FC236}">
                <a16:creationId xmlns:a16="http://schemas.microsoft.com/office/drawing/2014/main" id="{E96B0DA9-E2FD-4A76-9F34-174F3A6F7C70}"/>
              </a:ext>
            </a:extLst>
          </p:cNvPr>
          <p:cNvSpPr/>
          <p:nvPr/>
        </p:nvSpPr>
        <p:spPr>
          <a:xfrm>
            <a:off x="7391400" y="2203171"/>
            <a:ext cx="1856635" cy="1535709"/>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latin typeface="Klavika Regular" panose="020B0506040000020004" pitchFamily="34" charset="0"/>
                <a:cs typeface="Arial" panose="020B0604020202020204" pitchFamily="34" charset="0"/>
              </a:rPr>
              <a:t>Email sent to view schedule.</a:t>
            </a:r>
          </a:p>
          <a:p>
            <a:pPr algn="ctr"/>
            <a:endParaRPr lang="en-US" dirty="0"/>
          </a:p>
        </p:txBody>
      </p:sp>
      <p:sp>
        <p:nvSpPr>
          <p:cNvPr id="12" name="Rounded Rectangle 9">
            <a:extLst>
              <a:ext uri="{FF2B5EF4-FFF2-40B4-BE49-F238E27FC236}">
                <a16:creationId xmlns:a16="http://schemas.microsoft.com/office/drawing/2014/main" id="{957053BC-93F1-4291-918E-B9083A05ABE2}"/>
              </a:ext>
            </a:extLst>
          </p:cNvPr>
          <p:cNvSpPr/>
          <p:nvPr/>
        </p:nvSpPr>
        <p:spPr>
          <a:xfrm>
            <a:off x="9693144" y="2211491"/>
            <a:ext cx="2001016" cy="1628989"/>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dirty="0">
                <a:latin typeface="Klavika Regular" panose="020B0506040000020004" pitchFamily="34" charset="0"/>
                <a:cs typeface="Arial" panose="020B0604020202020204" pitchFamily="34" charset="0"/>
              </a:rPr>
              <a:t>Login and review within 10 days and approve or ask questions.</a:t>
            </a:r>
            <a:endParaRPr lang="en-US" sz="1600" dirty="0"/>
          </a:p>
        </p:txBody>
      </p:sp>
      <p:sp>
        <p:nvSpPr>
          <p:cNvPr id="3" name="Rounded Rectangle 2"/>
          <p:cNvSpPr/>
          <p:nvPr/>
        </p:nvSpPr>
        <p:spPr>
          <a:xfrm>
            <a:off x="5089656" y="2216462"/>
            <a:ext cx="1856635" cy="162401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p:cNvSpPr/>
          <p:nvPr/>
        </p:nvSpPr>
        <p:spPr>
          <a:xfrm>
            <a:off x="7391400" y="2216462"/>
            <a:ext cx="1888524" cy="1624018"/>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543697" y="4366578"/>
            <a:ext cx="11150463" cy="1323439"/>
          </a:xfrm>
          <a:prstGeom prst="rect">
            <a:avLst/>
          </a:prstGeom>
          <a:noFill/>
        </p:spPr>
        <p:txBody>
          <a:bodyPr wrap="square" rtlCol="0">
            <a:spAutoFit/>
          </a:bodyPr>
          <a:lstStyle/>
          <a:p>
            <a:pPr marL="285750" indent="-285750">
              <a:buFont typeface="Arial" panose="020B0604020202020204" pitchFamily="34" charset="0"/>
              <a:buChar char="•"/>
            </a:pPr>
            <a:r>
              <a:rPr lang="en-US" sz="2000" i="1" dirty="0"/>
              <a:t>This experience applies to all students coming to Wichita State directly out of high school.</a:t>
            </a:r>
          </a:p>
          <a:p>
            <a:pPr marL="285750" indent="-285750">
              <a:buFont typeface="Arial" panose="020B0604020202020204" pitchFamily="34" charset="0"/>
              <a:buChar char="•"/>
            </a:pPr>
            <a:r>
              <a:rPr lang="en-US" sz="2000" i="1" dirty="0"/>
              <a:t>If schedule is not approved within 10 days, classes will be dropped and student will have to start over.</a:t>
            </a:r>
          </a:p>
          <a:p>
            <a:pPr marL="285750" indent="-285750">
              <a:buFont typeface="Arial" panose="020B0604020202020204" pitchFamily="34" charset="0"/>
              <a:buChar char="•"/>
            </a:pPr>
            <a:r>
              <a:rPr lang="en-US" sz="2000" i="1" dirty="0"/>
              <a:t>Students can ALWAYS ask for changes and request an appointment with an advisor.</a:t>
            </a:r>
          </a:p>
          <a:p>
            <a:pPr marL="285750" indent="-285750">
              <a:buFont typeface="Arial" panose="020B0604020202020204" pitchFamily="34" charset="0"/>
              <a:buChar char="•"/>
            </a:pPr>
            <a:r>
              <a:rPr lang="en-US" sz="2000" i="1" dirty="0"/>
              <a:t>Students should check their </a:t>
            </a:r>
            <a:r>
              <a:rPr lang="en-US" sz="2000" b="1" i="1" dirty="0"/>
              <a:t>@shockers </a:t>
            </a:r>
            <a:r>
              <a:rPr lang="en-US" sz="2000" i="1" dirty="0"/>
              <a:t>email often.</a:t>
            </a:r>
          </a:p>
        </p:txBody>
      </p:sp>
      <p:cxnSp>
        <p:nvCxnSpPr>
          <p:cNvPr id="15" name="Straight Arrow Connector 14">
            <a:extLst>
              <a:ext uri="{FF2B5EF4-FFF2-40B4-BE49-F238E27FC236}">
                <a16:creationId xmlns:a16="http://schemas.microsoft.com/office/drawing/2014/main" id="{B81F95BA-7EFF-4EEA-A082-4C0B65F6BDDE}"/>
              </a:ext>
            </a:extLst>
          </p:cNvPr>
          <p:cNvCxnSpPr/>
          <p:nvPr/>
        </p:nvCxnSpPr>
        <p:spPr>
          <a:xfrm>
            <a:off x="2438400" y="3051261"/>
            <a:ext cx="2286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B81F95BA-7EFF-4EEA-A082-4C0B65F6BDDE}"/>
              </a:ext>
            </a:extLst>
          </p:cNvPr>
          <p:cNvCxnSpPr/>
          <p:nvPr/>
        </p:nvCxnSpPr>
        <p:spPr>
          <a:xfrm>
            <a:off x="4754880" y="3051261"/>
            <a:ext cx="2286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B81F95BA-7EFF-4EEA-A082-4C0B65F6BDDE}"/>
              </a:ext>
            </a:extLst>
          </p:cNvPr>
          <p:cNvCxnSpPr/>
          <p:nvPr/>
        </p:nvCxnSpPr>
        <p:spPr>
          <a:xfrm>
            <a:off x="7061200" y="3072668"/>
            <a:ext cx="2286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B81F95BA-7EFF-4EEA-A082-4C0B65F6BDDE}"/>
              </a:ext>
            </a:extLst>
          </p:cNvPr>
          <p:cNvCxnSpPr/>
          <p:nvPr/>
        </p:nvCxnSpPr>
        <p:spPr>
          <a:xfrm>
            <a:off x="9377680" y="3060334"/>
            <a:ext cx="22860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88453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A5101-8787-FB4D-B93B-FA3E4ADCDA6B}"/>
              </a:ext>
            </a:extLst>
          </p:cNvPr>
          <p:cNvSpPr>
            <a:spLocks noGrp="1"/>
          </p:cNvSpPr>
          <p:nvPr>
            <p:ph type="title"/>
          </p:nvPr>
        </p:nvSpPr>
        <p:spPr/>
        <p:txBody>
          <a:bodyPr/>
          <a:lstStyle/>
          <a:p>
            <a:r>
              <a:rPr lang="en-US" sz="4000" dirty="0"/>
              <a:t>First-Year Programs (wichita.edu/firstyear)</a:t>
            </a:r>
          </a:p>
        </p:txBody>
      </p:sp>
      <p:sp>
        <p:nvSpPr>
          <p:cNvPr id="4" name="Slide Number Placeholder 3">
            <a:extLst>
              <a:ext uri="{FF2B5EF4-FFF2-40B4-BE49-F238E27FC236}">
                <a16:creationId xmlns:a16="http://schemas.microsoft.com/office/drawing/2014/main" id="{FBA6D7D3-53BE-F64F-B5CF-7CCE8227393F}"/>
              </a:ext>
            </a:extLst>
          </p:cNvPr>
          <p:cNvSpPr>
            <a:spLocks noGrp="1"/>
          </p:cNvSpPr>
          <p:nvPr>
            <p:ph type="sldNum" sz="quarter" idx="12"/>
          </p:nvPr>
        </p:nvSpPr>
        <p:spPr/>
        <p:txBody>
          <a:bodyPr/>
          <a:lstStyle/>
          <a:p>
            <a:fld id="{8EF147F3-F4BF-2C46-AC54-645A1178D8F6}" type="slidenum">
              <a:rPr lang="en-US" smtClean="0"/>
              <a:pPr/>
              <a:t>7</a:t>
            </a:fld>
            <a:endParaRPr lang="en-US" dirty="0"/>
          </a:p>
        </p:txBody>
      </p:sp>
      <p:sp>
        <p:nvSpPr>
          <p:cNvPr id="6" name="TextBox 5"/>
          <p:cNvSpPr txBox="1"/>
          <p:nvPr/>
        </p:nvSpPr>
        <p:spPr>
          <a:xfrm>
            <a:off x="543697" y="1340072"/>
            <a:ext cx="8031136" cy="5509200"/>
          </a:xfrm>
          <a:prstGeom prst="rect">
            <a:avLst/>
          </a:prstGeom>
          <a:noFill/>
        </p:spPr>
        <p:txBody>
          <a:bodyPr wrap="square" lIns="91440" tIns="45720" rIns="91440" bIns="45720" rtlCol="0" anchor="t">
            <a:spAutoFit/>
          </a:bodyPr>
          <a:lstStyle/>
          <a:p>
            <a:r>
              <a:rPr lang="en-US" sz="3600" dirty="0">
                <a:solidFill>
                  <a:schemeClr val="bg1"/>
                </a:solidFill>
              </a:rPr>
              <a:t>Orientation </a:t>
            </a:r>
            <a:r>
              <a:rPr lang="en-US" sz="2000" dirty="0">
                <a:solidFill>
                  <a:schemeClr val="bg1"/>
                </a:solidFill>
              </a:rPr>
              <a:t>(</a:t>
            </a:r>
            <a:r>
              <a:rPr lang="en-US" sz="2000" i="1" dirty="0">
                <a:solidFill>
                  <a:schemeClr val="bg1"/>
                </a:solidFill>
              </a:rPr>
              <a:t>March - December</a:t>
            </a:r>
            <a:r>
              <a:rPr lang="en-US" sz="2000" dirty="0">
                <a:solidFill>
                  <a:schemeClr val="bg1"/>
                </a:solidFill>
              </a:rPr>
              <a:t>)</a:t>
            </a:r>
          </a:p>
          <a:p>
            <a:pPr marL="914400" lvl="1" indent="-457200">
              <a:buFont typeface="Arial,Sans-Serif" panose="020B0604020202020204" pitchFamily="34" charset="0"/>
              <a:buChar char="•"/>
            </a:pPr>
            <a:r>
              <a:rPr lang="en-US" sz="2800" i="1" dirty="0">
                <a:solidFill>
                  <a:schemeClr val="bg1"/>
                </a:solidFill>
              </a:rPr>
              <a:t>Pre-Orientation: </a:t>
            </a:r>
            <a:r>
              <a:rPr lang="en-US" sz="2200" i="1" dirty="0">
                <a:solidFill>
                  <a:schemeClr val="bg1"/>
                </a:solidFill>
              </a:rPr>
              <a:t>Blackboard (online) modules</a:t>
            </a:r>
            <a:endParaRPr lang="en-US" sz="2200" dirty="0">
              <a:solidFill>
                <a:schemeClr val="bg1"/>
              </a:solidFill>
              <a:ea typeface="Calibri"/>
              <a:cs typeface="Calibri"/>
            </a:endParaRPr>
          </a:p>
          <a:p>
            <a:pPr marL="914400" lvl="1" indent="-457200">
              <a:buFont typeface="Arial" panose="020B0604020202020204" pitchFamily="34" charset="0"/>
              <a:buChar char="•"/>
            </a:pPr>
            <a:r>
              <a:rPr lang="en-US" sz="2800" i="1" dirty="0">
                <a:solidFill>
                  <a:schemeClr val="bg1"/>
                </a:solidFill>
              </a:rPr>
              <a:t>Freshman Orientation: </a:t>
            </a:r>
            <a:r>
              <a:rPr lang="en-US" sz="2200" i="1" dirty="0">
                <a:solidFill>
                  <a:schemeClr val="bg1"/>
                </a:solidFill>
              </a:rPr>
              <a:t>in person, one day</a:t>
            </a:r>
            <a:endParaRPr lang="en-US" sz="2200" i="1" dirty="0">
              <a:solidFill>
                <a:schemeClr val="bg1"/>
              </a:solidFill>
              <a:ea typeface="Calibri"/>
              <a:cs typeface="Calibri"/>
            </a:endParaRPr>
          </a:p>
          <a:p>
            <a:pPr marL="914400" lvl="1" indent="-457200">
              <a:buFont typeface="Arial,Sans-Serif" panose="020B0604020202020204" pitchFamily="34" charset="0"/>
              <a:buChar char="•"/>
            </a:pPr>
            <a:r>
              <a:rPr lang="en-US" sz="2800" i="1" dirty="0">
                <a:solidFill>
                  <a:schemeClr val="bg1"/>
                </a:solidFill>
                <a:ea typeface="Calibri"/>
                <a:cs typeface="Calibri"/>
              </a:rPr>
              <a:t>Pre-Season Programs</a:t>
            </a:r>
            <a:endParaRPr lang="en-US" sz="2800" dirty="0">
              <a:solidFill>
                <a:schemeClr val="bg1"/>
              </a:solidFill>
              <a:ea typeface="Calibri"/>
              <a:cs typeface="Calibri"/>
            </a:endParaRPr>
          </a:p>
          <a:p>
            <a:pPr marL="914400" lvl="1" indent="-457200">
              <a:buFont typeface="Arial,Sans-Serif" panose="020B0604020202020204" pitchFamily="34" charset="0"/>
              <a:buChar char="•"/>
            </a:pPr>
            <a:r>
              <a:rPr lang="en-US" sz="2800" i="1" dirty="0">
                <a:solidFill>
                  <a:schemeClr val="bg1"/>
                </a:solidFill>
                <a:ea typeface="Calibri"/>
                <a:cs typeface="Calibri"/>
              </a:rPr>
              <a:t>SHOCKFEST: </a:t>
            </a:r>
            <a:r>
              <a:rPr lang="en-US" sz="2200" i="1" dirty="0">
                <a:solidFill>
                  <a:schemeClr val="bg1"/>
                </a:solidFill>
                <a:ea typeface="Calibri"/>
                <a:cs typeface="Calibri"/>
              </a:rPr>
              <a:t>weekend prior to classes</a:t>
            </a:r>
          </a:p>
          <a:p>
            <a:pPr marL="914400" lvl="1" indent="-457200">
              <a:buFont typeface="Arial,Sans-Serif" panose="020B0604020202020204" pitchFamily="34" charset="0"/>
              <a:buChar char="•"/>
            </a:pPr>
            <a:r>
              <a:rPr lang="en-US" sz="2800" i="1" dirty="0">
                <a:solidFill>
                  <a:schemeClr val="bg1"/>
                </a:solidFill>
              </a:rPr>
              <a:t>New Shocker Toolkit: </a:t>
            </a:r>
            <a:r>
              <a:rPr lang="en-US" sz="2200" i="1" dirty="0">
                <a:solidFill>
                  <a:schemeClr val="bg1"/>
                </a:solidFill>
              </a:rPr>
              <a:t>Blackboard modules</a:t>
            </a:r>
            <a:endParaRPr lang="en-US" sz="2200" i="1" dirty="0">
              <a:solidFill>
                <a:schemeClr val="bg1"/>
              </a:solidFill>
              <a:ea typeface="Calibri"/>
              <a:cs typeface="Calibri"/>
            </a:endParaRPr>
          </a:p>
          <a:p>
            <a:r>
              <a:rPr lang="en-US" sz="3600" dirty="0">
                <a:solidFill>
                  <a:schemeClr val="bg1"/>
                </a:solidFill>
              </a:rPr>
              <a:t>Transition Programs</a:t>
            </a:r>
            <a:endParaRPr lang="en-US" sz="3600" dirty="0">
              <a:solidFill>
                <a:schemeClr val="bg1"/>
              </a:solidFill>
              <a:ea typeface="Calibri"/>
              <a:cs typeface="Calibri"/>
            </a:endParaRPr>
          </a:p>
          <a:p>
            <a:pPr marL="914400" lvl="1" indent="-457200">
              <a:buFont typeface="Arial" panose="020B0604020202020204" pitchFamily="34" charset="0"/>
              <a:buChar char="•"/>
            </a:pPr>
            <a:r>
              <a:rPr lang="en-US" sz="2800" i="1" dirty="0">
                <a:solidFill>
                  <a:schemeClr val="bg1"/>
                </a:solidFill>
              </a:rPr>
              <a:t>CLASH of the Colleges</a:t>
            </a:r>
          </a:p>
          <a:p>
            <a:pPr marL="914400" lvl="1" indent="-457200">
              <a:buFont typeface="Arial" panose="020B0604020202020204" pitchFamily="34" charset="0"/>
              <a:buChar char="•"/>
            </a:pPr>
            <a:r>
              <a:rPr lang="en-US" sz="2800" i="1" dirty="0">
                <a:solidFill>
                  <a:schemeClr val="bg1"/>
                </a:solidFill>
              </a:rPr>
              <a:t>First-Year Social</a:t>
            </a:r>
            <a:endParaRPr lang="en-US" dirty="0">
              <a:solidFill>
                <a:schemeClr val="bg1"/>
              </a:solidFill>
            </a:endParaRPr>
          </a:p>
          <a:p>
            <a:pPr marL="914400" lvl="1" indent="-457200">
              <a:buFont typeface="Arial" panose="020B0604020202020204" pitchFamily="34" charset="0"/>
              <a:buChar char="•"/>
            </a:pPr>
            <a:r>
              <a:rPr lang="en-US" sz="2800" i="1" dirty="0">
                <a:solidFill>
                  <a:schemeClr val="bg1"/>
                </a:solidFill>
                <a:ea typeface="Calibri"/>
                <a:cs typeface="Calibri"/>
              </a:rPr>
              <a:t>Mentor Meet-Ups </a:t>
            </a:r>
            <a:r>
              <a:rPr lang="en-US" sz="2200" i="1" dirty="0">
                <a:solidFill>
                  <a:schemeClr val="bg1"/>
                </a:solidFill>
                <a:ea typeface="Calibri"/>
                <a:cs typeface="Calibri"/>
              </a:rPr>
              <a:t>(Shocker State Fair)</a:t>
            </a:r>
          </a:p>
          <a:p>
            <a:pPr marL="914400" lvl="1" indent="-457200">
              <a:buFont typeface="Arial" panose="020B0604020202020204" pitchFamily="34" charset="0"/>
              <a:buChar char="•"/>
            </a:pPr>
            <a:r>
              <a:rPr lang="en-US" sz="2800" i="1" dirty="0">
                <a:solidFill>
                  <a:schemeClr val="bg1"/>
                </a:solidFill>
              </a:rPr>
              <a:t>Syllabus Party</a:t>
            </a:r>
            <a:endParaRPr lang="en-US" sz="2800" i="1" dirty="0">
              <a:solidFill>
                <a:schemeClr val="bg1"/>
              </a:solidFill>
              <a:ea typeface="Calibri"/>
              <a:cs typeface="Calibri"/>
            </a:endParaRPr>
          </a:p>
          <a:p>
            <a:pPr marL="914400" lvl="1" indent="-457200">
              <a:buFont typeface="Arial" panose="020B0604020202020204" pitchFamily="34" charset="0"/>
              <a:buChar char="•"/>
            </a:pPr>
            <a:r>
              <a:rPr lang="en-US" sz="2800" i="1" dirty="0">
                <a:solidFill>
                  <a:schemeClr val="bg1"/>
                </a:solidFill>
                <a:ea typeface="Calibri"/>
                <a:cs typeface="Calibri"/>
              </a:rPr>
              <a:t>Winter Welcome</a:t>
            </a:r>
          </a:p>
        </p:txBody>
      </p:sp>
      <p:sp>
        <p:nvSpPr>
          <p:cNvPr id="14" name="Rectangle 1">
            <a:extLst>
              <a:ext uri="{FF2B5EF4-FFF2-40B4-BE49-F238E27FC236}">
                <a16:creationId xmlns:a16="http://schemas.microsoft.com/office/drawing/2014/main" id="{B39621C6-AFDF-F010-589F-B705FBCED8F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8" name="Picture 17">
            <a:extLst>
              <a:ext uri="{FF2B5EF4-FFF2-40B4-BE49-F238E27FC236}">
                <a16:creationId xmlns:a16="http://schemas.microsoft.com/office/drawing/2014/main" id="{260DA20A-3830-FD38-2529-3EAB25354D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74520" y="4344497"/>
            <a:ext cx="4273783" cy="2312653"/>
          </a:xfrm>
          <a:prstGeom prst="rect">
            <a:avLst/>
          </a:prstGeom>
        </p:spPr>
      </p:pic>
      <p:pic>
        <p:nvPicPr>
          <p:cNvPr id="16" name="Picture 15">
            <a:extLst>
              <a:ext uri="{FF2B5EF4-FFF2-40B4-BE49-F238E27FC236}">
                <a16:creationId xmlns:a16="http://schemas.microsoft.com/office/drawing/2014/main" id="{497EB353-8547-9880-67FF-570B314A7298}"/>
              </a:ext>
            </a:extLst>
          </p:cNvPr>
          <p:cNvPicPr>
            <a:picLocks noChangeAspect="1"/>
          </p:cNvPicPr>
          <p:nvPr/>
        </p:nvPicPr>
        <p:blipFill>
          <a:blip r:embed="rId4" cstate="email">
            <a:extLst>
              <a:ext uri="{28A0092B-C50C-407E-A947-70E740481C1C}">
                <a14:useLocalDpi xmlns:a14="http://schemas.microsoft.com/office/drawing/2010/main"/>
              </a:ext>
            </a:extLst>
          </a:blip>
          <a:srcRect l="989" r="1"/>
          <a:stretch/>
        </p:blipFill>
        <p:spPr>
          <a:xfrm>
            <a:off x="7374520" y="1523999"/>
            <a:ext cx="4273784" cy="2753621"/>
          </a:xfrm>
          <a:prstGeom prst="rect">
            <a:avLst/>
          </a:prstGeom>
        </p:spPr>
      </p:pic>
    </p:spTree>
    <p:extLst>
      <p:ext uri="{BB962C8B-B14F-4D97-AF65-F5344CB8AC3E}">
        <p14:creationId xmlns:p14="http://schemas.microsoft.com/office/powerpoint/2010/main" val="2116739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A2BD4-310B-0246-8168-FFA2E0C1AFE4}"/>
              </a:ext>
            </a:extLst>
          </p:cNvPr>
          <p:cNvSpPr>
            <a:spLocks noGrp="1"/>
          </p:cNvSpPr>
          <p:nvPr>
            <p:ph type="title"/>
          </p:nvPr>
        </p:nvSpPr>
        <p:spPr/>
        <p:txBody>
          <a:bodyPr/>
          <a:lstStyle/>
          <a:p>
            <a:r>
              <a:rPr lang="en-US" sz="4000" dirty="0"/>
              <a:t>Parent Connections (wichita.edu/family)</a:t>
            </a:r>
          </a:p>
        </p:txBody>
      </p:sp>
      <p:sp>
        <p:nvSpPr>
          <p:cNvPr id="4" name="Slide Number Placeholder 3">
            <a:extLst>
              <a:ext uri="{FF2B5EF4-FFF2-40B4-BE49-F238E27FC236}">
                <a16:creationId xmlns:a16="http://schemas.microsoft.com/office/drawing/2014/main" id="{93C7BE8F-7B74-6940-977C-787DF09747FA}"/>
              </a:ext>
            </a:extLst>
          </p:cNvPr>
          <p:cNvSpPr>
            <a:spLocks noGrp="1"/>
          </p:cNvSpPr>
          <p:nvPr>
            <p:ph type="sldNum" sz="quarter" idx="12"/>
          </p:nvPr>
        </p:nvSpPr>
        <p:spPr/>
        <p:txBody>
          <a:bodyPr/>
          <a:lstStyle/>
          <a:p>
            <a:fld id="{8EF147F3-F4BF-2C46-AC54-645A1178D8F6}" type="slidenum">
              <a:rPr lang="en-US" smtClean="0"/>
              <a:pPr/>
              <a:t>8</a:t>
            </a:fld>
            <a:endParaRPr lang="en-US" dirty="0"/>
          </a:p>
        </p:txBody>
      </p:sp>
      <p:sp>
        <p:nvSpPr>
          <p:cNvPr id="6" name="TextBox 5"/>
          <p:cNvSpPr txBox="1"/>
          <p:nvPr/>
        </p:nvSpPr>
        <p:spPr>
          <a:xfrm>
            <a:off x="543697" y="1549561"/>
            <a:ext cx="10365603" cy="6555641"/>
          </a:xfrm>
          <a:prstGeom prst="rect">
            <a:avLst/>
          </a:prstGeom>
          <a:noFill/>
        </p:spPr>
        <p:txBody>
          <a:bodyPr wrap="square" lIns="91440" tIns="45720" rIns="91440" bIns="45720" rtlCol="0" anchor="t">
            <a:spAutoFit/>
          </a:bodyPr>
          <a:lstStyle/>
          <a:p>
            <a:r>
              <a:rPr lang="en-US" sz="3600" b="1" dirty="0"/>
              <a:t>Parent and Guest Orientation</a:t>
            </a:r>
          </a:p>
          <a:p>
            <a:pPr marL="342900" indent="-342900">
              <a:buFontTx/>
              <a:buChar char="-"/>
            </a:pPr>
            <a:r>
              <a:rPr lang="en-US" sz="2400" i="1" dirty="0"/>
              <a:t>wichita.edu/orientation</a:t>
            </a:r>
          </a:p>
          <a:p>
            <a:pPr marL="342900" indent="-342900">
              <a:buFontTx/>
              <a:buChar char="-"/>
            </a:pPr>
            <a:r>
              <a:rPr lang="en-US" sz="2400" i="1" dirty="0"/>
              <a:t>Programs for Spanish speaking families</a:t>
            </a:r>
          </a:p>
          <a:p>
            <a:endParaRPr lang="en-US" b="1" dirty="0"/>
          </a:p>
          <a:p>
            <a:r>
              <a:rPr lang="en-US" sz="3600" b="1" dirty="0"/>
              <a:t>Shocker Family Table Talks</a:t>
            </a:r>
            <a:endParaRPr lang="en-US" sz="2400" i="1" dirty="0"/>
          </a:p>
          <a:p>
            <a:pPr marL="342900" indent="-342900">
              <a:buFont typeface="Calibri"/>
              <a:buChar char="-"/>
            </a:pPr>
            <a:r>
              <a:rPr lang="en-US" sz="2400" i="1" dirty="0"/>
              <a:t>wichita.edu/</a:t>
            </a:r>
            <a:r>
              <a:rPr lang="en-US" sz="2400" i="1" dirty="0" err="1"/>
              <a:t>sftt</a:t>
            </a:r>
            <a:endParaRPr lang="en-US" sz="2400" i="1" dirty="0"/>
          </a:p>
          <a:p>
            <a:pPr marL="342900" indent="-342900">
              <a:buFont typeface="Calibri"/>
              <a:buChar char="-"/>
            </a:pPr>
            <a:r>
              <a:rPr lang="en-US" sz="2400" i="1" dirty="0"/>
              <a:t>Virtual sessions to help families transition </a:t>
            </a:r>
            <a:br>
              <a:rPr lang="en-US" sz="2400" i="1" dirty="0"/>
            </a:br>
            <a:r>
              <a:rPr lang="en-US" sz="2400" i="1" dirty="0"/>
              <a:t>to college life</a:t>
            </a:r>
          </a:p>
          <a:p>
            <a:pPr marL="342900" indent="-342900">
              <a:buFont typeface="Calibri"/>
              <a:buChar char="-"/>
            </a:pPr>
            <a:endParaRPr lang="en-US" i="1" dirty="0"/>
          </a:p>
          <a:p>
            <a:r>
              <a:rPr lang="en-US" sz="3600" b="1" dirty="0"/>
              <a:t>Shocker Family Programs</a:t>
            </a:r>
          </a:p>
          <a:p>
            <a:pPr marL="342900" indent="-342900">
              <a:buFontTx/>
              <a:buChar char="-"/>
            </a:pPr>
            <a:r>
              <a:rPr lang="en-US" sz="2400" i="1" dirty="0"/>
              <a:t>wichita.edu/family</a:t>
            </a:r>
          </a:p>
          <a:p>
            <a:pPr marL="342900" indent="-342900">
              <a:buFontTx/>
              <a:buChar char="-"/>
            </a:pPr>
            <a:r>
              <a:rPr lang="en-US" sz="2400" i="1" dirty="0"/>
              <a:t>Monthly newsletters</a:t>
            </a:r>
          </a:p>
          <a:p>
            <a:pPr marL="342900" indent="-342900">
              <a:buFontTx/>
              <a:buChar char="-"/>
            </a:pPr>
            <a:r>
              <a:rPr lang="en-US" sz="2400" i="1" dirty="0"/>
              <a:t>Family Weekend information</a:t>
            </a:r>
          </a:p>
          <a:p>
            <a:pPr marL="342900" indent="-342900">
              <a:buFont typeface="Calibri"/>
              <a:buChar char="-"/>
            </a:pPr>
            <a:endParaRPr lang="en-US" sz="2400" i="1" dirty="0"/>
          </a:p>
          <a:p>
            <a:pPr marL="342900" indent="-342900">
              <a:buFont typeface="Calibri"/>
              <a:buChar char="-"/>
            </a:pPr>
            <a:endParaRPr lang="en-US" sz="2400" i="1" dirty="0"/>
          </a:p>
          <a:p>
            <a:endParaRPr lang="en-US" sz="2400" i="1" dirty="0"/>
          </a:p>
        </p:txBody>
      </p:sp>
      <p:pic>
        <p:nvPicPr>
          <p:cNvPr id="5" name="Picture 4">
            <a:extLst>
              <a:ext uri="{FF2B5EF4-FFF2-40B4-BE49-F238E27FC236}">
                <a16:creationId xmlns:a16="http://schemas.microsoft.com/office/drawing/2014/main" id="{8E7A594C-32EA-60F4-1A01-63B6751386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54692" y="1529240"/>
            <a:ext cx="4497228" cy="4685005"/>
          </a:xfrm>
          <a:prstGeom prst="rect">
            <a:avLst/>
          </a:prstGeom>
        </p:spPr>
      </p:pic>
    </p:spTree>
    <p:extLst>
      <p:ext uri="{BB962C8B-B14F-4D97-AF65-F5344CB8AC3E}">
        <p14:creationId xmlns:p14="http://schemas.microsoft.com/office/powerpoint/2010/main" val="1011672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A2BD4-310B-0246-8168-FFA2E0C1AFE4}"/>
              </a:ext>
            </a:extLst>
          </p:cNvPr>
          <p:cNvSpPr>
            <a:spLocks noGrp="1"/>
          </p:cNvSpPr>
          <p:nvPr>
            <p:ph type="title"/>
          </p:nvPr>
        </p:nvSpPr>
        <p:spPr>
          <a:xfrm>
            <a:off x="543697" y="0"/>
            <a:ext cx="9067663" cy="1186249"/>
          </a:xfrm>
        </p:spPr>
        <p:txBody>
          <a:bodyPr/>
          <a:lstStyle/>
          <a:p>
            <a:r>
              <a:rPr lang="en-US" sz="4000" dirty="0"/>
              <a:t>Academic Success Programs – </a:t>
            </a:r>
            <a:br>
              <a:rPr lang="en-US" sz="4000" dirty="0"/>
            </a:br>
            <a:r>
              <a:rPr lang="en-US" sz="4000" dirty="0"/>
              <a:t>Shocker Learning Center </a:t>
            </a:r>
            <a:r>
              <a:rPr lang="en-US" dirty="0"/>
              <a:t>(wichita.edu/slc)</a:t>
            </a:r>
            <a:endParaRPr lang="en-US" sz="4000" dirty="0"/>
          </a:p>
        </p:txBody>
      </p:sp>
      <p:sp>
        <p:nvSpPr>
          <p:cNvPr id="4" name="Slide Number Placeholder 3">
            <a:extLst>
              <a:ext uri="{FF2B5EF4-FFF2-40B4-BE49-F238E27FC236}">
                <a16:creationId xmlns:a16="http://schemas.microsoft.com/office/drawing/2014/main" id="{93C7BE8F-7B74-6940-977C-787DF09747FA}"/>
              </a:ext>
            </a:extLst>
          </p:cNvPr>
          <p:cNvSpPr>
            <a:spLocks noGrp="1"/>
          </p:cNvSpPr>
          <p:nvPr>
            <p:ph type="sldNum" sz="quarter" idx="12"/>
          </p:nvPr>
        </p:nvSpPr>
        <p:spPr/>
        <p:txBody>
          <a:bodyPr/>
          <a:lstStyle/>
          <a:p>
            <a:fld id="{8EF147F3-F4BF-2C46-AC54-645A1178D8F6}" type="slidenum">
              <a:rPr lang="en-US" smtClean="0"/>
              <a:pPr/>
              <a:t>9</a:t>
            </a:fld>
            <a:endParaRPr lang="en-US" dirty="0"/>
          </a:p>
        </p:txBody>
      </p:sp>
      <p:sp>
        <p:nvSpPr>
          <p:cNvPr id="6" name="TextBox 5"/>
          <p:cNvSpPr txBox="1"/>
          <p:nvPr/>
        </p:nvSpPr>
        <p:spPr>
          <a:xfrm>
            <a:off x="543698" y="1466066"/>
            <a:ext cx="6782012" cy="5539978"/>
          </a:xfrm>
          <a:prstGeom prst="rect">
            <a:avLst/>
          </a:prstGeom>
          <a:noFill/>
        </p:spPr>
        <p:txBody>
          <a:bodyPr wrap="square" lIns="91440" tIns="45720" rIns="91440" bIns="45720" rtlCol="0" anchor="t">
            <a:spAutoFit/>
          </a:bodyPr>
          <a:lstStyle/>
          <a:p>
            <a:r>
              <a:rPr lang="en-US" sz="3600" b="1" dirty="0"/>
              <a:t>FREE tutoring</a:t>
            </a:r>
            <a:endParaRPr lang="en-US" i="1" dirty="0"/>
          </a:p>
          <a:p>
            <a:pPr marL="342900" indent="-342900">
              <a:buFont typeface="Arial" panose="020B0604020202020204" pitchFamily="34" charset="0"/>
              <a:buChar char="•"/>
            </a:pPr>
            <a:r>
              <a:rPr lang="en-US" sz="2400" i="1" dirty="0"/>
              <a:t>CRLA Level II tutor certification</a:t>
            </a:r>
          </a:p>
          <a:p>
            <a:pPr marL="342900" indent="-342900">
              <a:buFont typeface="Arial" panose="020B0604020202020204" pitchFamily="34" charset="0"/>
              <a:buChar char="•"/>
            </a:pPr>
            <a:r>
              <a:rPr lang="en-US" sz="2400" i="1" dirty="0"/>
              <a:t>Students schedule or request a tutor from the Navigate Student App</a:t>
            </a:r>
          </a:p>
          <a:p>
            <a:pPr marL="342900" indent="-342900">
              <a:buFont typeface="Arial" panose="020B0604020202020204" pitchFamily="34" charset="0"/>
              <a:buChar char="•"/>
            </a:pPr>
            <a:r>
              <a:rPr lang="en-US" sz="2400" i="1" dirty="0">
                <a:cs typeface="Calibri"/>
              </a:rPr>
              <a:t>SLC: tutoring, SI, Math Lab, Writing Center, Physics Help Room</a:t>
            </a:r>
          </a:p>
          <a:p>
            <a:pPr marL="800100" lvl="1" indent="-342900">
              <a:buFont typeface="Arial" panose="020B0604020202020204" pitchFamily="34" charset="0"/>
              <a:buChar char="•"/>
            </a:pPr>
            <a:endParaRPr lang="en-US" i="1" dirty="0">
              <a:cs typeface="Calibri"/>
            </a:endParaRPr>
          </a:p>
          <a:p>
            <a:r>
              <a:rPr lang="en-US" sz="3600" b="1" dirty="0"/>
              <a:t>Supplemental Instruction</a:t>
            </a:r>
            <a:endParaRPr lang="en-US" b="1" dirty="0"/>
          </a:p>
          <a:p>
            <a:pPr marL="342900" indent="-342900">
              <a:buFont typeface="Arial" panose="020B0604020202020204" pitchFamily="34" charset="0"/>
              <a:buChar char="•"/>
            </a:pPr>
            <a:r>
              <a:rPr lang="en-US" sz="2400" i="1" dirty="0"/>
              <a:t>Only accredited program in Kansas</a:t>
            </a:r>
          </a:p>
          <a:p>
            <a:pPr marL="342900" indent="-342900">
              <a:buFont typeface="Arial" panose="020B0604020202020204" pitchFamily="34" charset="0"/>
              <a:buChar char="•"/>
            </a:pPr>
            <a:r>
              <a:rPr lang="en-US" sz="2400" i="1" dirty="0"/>
              <a:t>Supports historically difficult courses</a:t>
            </a:r>
          </a:p>
          <a:p>
            <a:pPr marL="342900" indent="-342900">
              <a:buFont typeface="Arial" panose="020B0604020202020204" pitchFamily="34" charset="0"/>
              <a:buChar char="•"/>
            </a:pPr>
            <a:r>
              <a:rPr lang="en-US" sz="2400" i="1" dirty="0"/>
              <a:t>Focus is on </a:t>
            </a:r>
            <a:r>
              <a:rPr lang="en-US" sz="2400" b="1" i="1" dirty="0"/>
              <a:t>how</a:t>
            </a:r>
            <a:r>
              <a:rPr lang="en-US" sz="2400" i="1" dirty="0"/>
              <a:t> to learn</a:t>
            </a:r>
          </a:p>
          <a:p>
            <a:pPr marL="342900" indent="-342900">
              <a:buFont typeface="Arial" panose="020B0604020202020204" pitchFamily="34" charset="0"/>
              <a:buChar char="•"/>
            </a:pPr>
            <a:r>
              <a:rPr lang="en-US" sz="2400" i="1" dirty="0"/>
              <a:t>Sessions driven by </a:t>
            </a:r>
            <a:r>
              <a:rPr lang="en-US" sz="2400" b="1" i="1" dirty="0"/>
              <a:t>student</a:t>
            </a:r>
            <a:r>
              <a:rPr lang="en-US" sz="2400" i="1" dirty="0"/>
              <a:t> needs</a:t>
            </a:r>
          </a:p>
          <a:p>
            <a:pPr marL="342900" indent="-342900">
              <a:buFont typeface="Arial" panose="020B0604020202020204" pitchFamily="34" charset="0"/>
              <a:buChar char="•"/>
            </a:pPr>
            <a:r>
              <a:rPr lang="en-US" sz="2400" i="1" dirty="0"/>
              <a:t>Sessions start the second week of each semester</a:t>
            </a:r>
          </a:p>
          <a:p>
            <a:pPr marL="342900" indent="-342900">
              <a:buFont typeface="Arial" panose="020B0604020202020204" pitchFamily="34" charset="0"/>
              <a:buChar char="•"/>
            </a:pPr>
            <a:endParaRPr lang="en-US" sz="2400" i="1" dirty="0"/>
          </a:p>
        </p:txBody>
      </p:sp>
      <p:pic>
        <p:nvPicPr>
          <p:cNvPr id="1030" name="Picture 6">
            <a:extLst>
              <a:ext uri="{FF2B5EF4-FFF2-40B4-BE49-F238E27FC236}">
                <a16:creationId xmlns:a16="http://schemas.microsoft.com/office/drawing/2014/main" id="{4F04DE56-6C30-11FB-43E4-187C91773A89}"/>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937071" y="1352774"/>
            <a:ext cx="2705721" cy="2745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a:extLst>
              <a:ext uri="{FF2B5EF4-FFF2-40B4-BE49-F238E27FC236}">
                <a16:creationId xmlns:a16="http://schemas.microsoft.com/office/drawing/2014/main" id="{06144391-EE51-F94B-F467-5FB4C90CC015}"/>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084851" y="4248015"/>
            <a:ext cx="5053018" cy="228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9506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A2BD4-310B-0246-8168-FFA2E0C1AFE4}"/>
              </a:ext>
            </a:extLst>
          </p:cNvPr>
          <p:cNvSpPr>
            <a:spLocks noGrp="1"/>
          </p:cNvSpPr>
          <p:nvPr>
            <p:ph type="title"/>
          </p:nvPr>
        </p:nvSpPr>
        <p:spPr/>
        <p:txBody>
          <a:bodyPr/>
          <a:lstStyle/>
          <a:p>
            <a:r>
              <a:rPr lang="en-US" sz="4000" dirty="0"/>
              <a:t>Success Coaching (wichita.edu/successcoach)</a:t>
            </a:r>
          </a:p>
        </p:txBody>
      </p:sp>
      <p:sp>
        <p:nvSpPr>
          <p:cNvPr id="4" name="Slide Number Placeholder 3">
            <a:extLst>
              <a:ext uri="{FF2B5EF4-FFF2-40B4-BE49-F238E27FC236}">
                <a16:creationId xmlns:a16="http://schemas.microsoft.com/office/drawing/2014/main" id="{93C7BE8F-7B74-6940-977C-787DF09747FA}"/>
              </a:ext>
            </a:extLst>
          </p:cNvPr>
          <p:cNvSpPr>
            <a:spLocks noGrp="1"/>
          </p:cNvSpPr>
          <p:nvPr>
            <p:ph type="sldNum" sz="quarter" idx="12"/>
          </p:nvPr>
        </p:nvSpPr>
        <p:spPr/>
        <p:txBody>
          <a:bodyPr/>
          <a:lstStyle/>
          <a:p>
            <a:fld id="{8EF147F3-F4BF-2C46-AC54-645A1178D8F6}" type="slidenum">
              <a:rPr lang="en-US" smtClean="0"/>
              <a:pPr/>
              <a:t>10</a:t>
            </a:fld>
            <a:endParaRPr lang="en-US" dirty="0"/>
          </a:p>
        </p:txBody>
      </p:sp>
      <p:sp>
        <p:nvSpPr>
          <p:cNvPr id="6" name="TextBox 5"/>
          <p:cNvSpPr txBox="1"/>
          <p:nvPr/>
        </p:nvSpPr>
        <p:spPr>
          <a:xfrm>
            <a:off x="421777" y="1527595"/>
            <a:ext cx="5731391" cy="4832092"/>
          </a:xfrm>
          <a:prstGeom prst="rect">
            <a:avLst/>
          </a:prstGeom>
          <a:noFill/>
        </p:spPr>
        <p:txBody>
          <a:bodyPr wrap="square" lIns="91440" tIns="45720" rIns="91440" bIns="45720" rtlCol="0" anchor="t">
            <a:spAutoFit/>
          </a:bodyPr>
          <a:lstStyle/>
          <a:p>
            <a:r>
              <a:rPr lang="en-US" sz="3600" b="1" dirty="0"/>
              <a:t>Coaches help students create individual plans for success </a:t>
            </a:r>
          </a:p>
          <a:p>
            <a:br>
              <a:rPr lang="en-US" b="1" dirty="0"/>
            </a:br>
            <a:r>
              <a:rPr lang="en-US" sz="2400" i="1" dirty="0"/>
              <a:t>Strengthen academic/study skills, time management, motivation, etc.</a:t>
            </a:r>
          </a:p>
          <a:p>
            <a:endParaRPr lang="en-US" i="1" dirty="0"/>
          </a:p>
          <a:p>
            <a:r>
              <a:rPr lang="en-US" sz="2400" i="1" dirty="0"/>
              <a:t>Navigate academic challenges with classes, professors, etc.</a:t>
            </a:r>
          </a:p>
          <a:p>
            <a:endParaRPr lang="en-US" sz="2400" b="1" i="1" dirty="0"/>
          </a:p>
          <a:p>
            <a:r>
              <a:rPr lang="en-US" sz="3600" b="1" dirty="0">
                <a:hlinkClick r:id="rId3"/>
              </a:rPr>
              <a:t>Success Teams</a:t>
            </a:r>
            <a:r>
              <a:rPr lang="en-US" sz="3600" b="1" dirty="0"/>
              <a:t> = coordinated and connected care</a:t>
            </a:r>
            <a:endParaRPr lang="en-US" sz="3600" b="1" dirty="0">
              <a:cs typeface="Calibri"/>
            </a:endParaRPr>
          </a:p>
        </p:txBody>
      </p:sp>
      <p:pic>
        <p:nvPicPr>
          <p:cNvPr id="3" name="Picture 6">
            <a:extLst>
              <a:ext uri="{FF2B5EF4-FFF2-40B4-BE49-F238E27FC236}">
                <a16:creationId xmlns:a16="http://schemas.microsoft.com/office/drawing/2014/main" id="{64CAEAEB-E45E-F4FE-1E25-64D5B8FA9008}"/>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122943" y="1904775"/>
            <a:ext cx="1842541" cy="22520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Ashok S.">
            <a:extLst>
              <a:ext uri="{FF2B5EF4-FFF2-40B4-BE49-F238E27FC236}">
                <a16:creationId xmlns:a16="http://schemas.microsoft.com/office/drawing/2014/main" id="{2BD2DD83-EEB7-4577-0051-A01AF987947E}"/>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0273694" y="4281658"/>
            <a:ext cx="1783824" cy="2252052"/>
          </a:xfrm>
          <a:prstGeom prst="rect">
            <a:avLst/>
          </a:prstGeom>
          <a:noFill/>
          <a:ln w="38100">
            <a:noFill/>
          </a:ln>
          <a:extLst>
            <a:ext uri="{909E8E84-426E-40DD-AFC4-6F175D3DCCD1}">
              <a14:hiddenFill xmlns:a14="http://schemas.microsoft.com/office/drawing/2010/main">
                <a:solidFill>
                  <a:srgbClr val="FFFFFF"/>
                </a:solidFill>
              </a14:hiddenFill>
            </a:ext>
          </a:extLst>
        </p:spPr>
      </p:pic>
      <p:pic>
        <p:nvPicPr>
          <p:cNvPr id="9" name="Picture 6" descr="Valerie E.">
            <a:extLst>
              <a:ext uri="{FF2B5EF4-FFF2-40B4-BE49-F238E27FC236}">
                <a16:creationId xmlns:a16="http://schemas.microsoft.com/office/drawing/2014/main" id="{18C4D778-0F61-6694-0E1E-989CD1074550}"/>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6264119" y="4303805"/>
            <a:ext cx="1783824" cy="22520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Larry C.">
            <a:extLst>
              <a:ext uri="{FF2B5EF4-FFF2-40B4-BE49-F238E27FC236}">
                <a16:creationId xmlns:a16="http://schemas.microsoft.com/office/drawing/2014/main" id="{6EFA673C-E513-FB2A-DF85-CAA9BC974D9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266179" y="4301293"/>
            <a:ext cx="1789279" cy="223241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tefanie Coronado">
            <a:extLst>
              <a:ext uri="{FF2B5EF4-FFF2-40B4-BE49-F238E27FC236}">
                <a16:creationId xmlns:a16="http://schemas.microsoft.com/office/drawing/2014/main" id="{1BE7822E-58F9-8932-8D4C-2D47A2D00EFB}"/>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9134187" y="1904774"/>
            <a:ext cx="1842541" cy="2252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2245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efd5375-ffad-4639-98be-30809cde7483">
      <Terms xmlns="http://schemas.microsoft.com/office/infopath/2007/PartnerControls"/>
    </lcf76f155ced4ddcb4097134ff3c332f>
    <TaxCatchAll xmlns="84f5fc6a-dc15-4a02-bd6c-fcfcf128a3a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1EBA69E9887274C8017A5B8C085D4D9" ma:contentTypeVersion="13" ma:contentTypeDescription="Create a new document." ma:contentTypeScope="" ma:versionID="206d295204951683ea94d267d4779138">
  <xsd:schema xmlns:xsd="http://www.w3.org/2001/XMLSchema" xmlns:xs="http://www.w3.org/2001/XMLSchema" xmlns:p="http://schemas.microsoft.com/office/2006/metadata/properties" xmlns:ns2="9efd5375-ffad-4639-98be-30809cde7483" xmlns:ns3="84f5fc6a-dc15-4a02-bd6c-fcfcf128a3a6" targetNamespace="http://schemas.microsoft.com/office/2006/metadata/properties" ma:root="true" ma:fieldsID="b430340bbd7e3b11b66983e0f91cefb9" ns2:_="" ns3:_="">
    <xsd:import namespace="9efd5375-ffad-4639-98be-30809cde7483"/>
    <xsd:import namespace="84f5fc6a-dc15-4a02-bd6c-fcfcf128a3a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fd5375-ffad-4639-98be-30809cde74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3767b9d-ded9-4dbc-9aef-368f895a3e77"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f5fc6a-dc15-4a02-bd6c-fcfcf128a3a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6eb25750-33fd-4e69-9695-d96645be80be}" ma:internalName="TaxCatchAll" ma:showField="CatchAllData" ma:web="84f5fc6a-dc15-4a02-bd6c-fcfcf128a3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7DAD4B-4FE3-47F0-B2A7-B84B74F62902}">
  <ds:schemaRefs>
    <ds:schemaRef ds:uri="http://purl.org/dc/dcmitype/"/>
    <ds:schemaRef ds:uri="http://schemas.microsoft.com/office/2006/metadata/properties"/>
    <ds:schemaRef ds:uri="http://schemas.openxmlformats.org/package/2006/metadata/core-properties"/>
    <ds:schemaRef ds:uri="84f5fc6a-dc15-4a02-bd6c-fcfcf128a3a6"/>
    <ds:schemaRef ds:uri="http://schemas.microsoft.com/office/2006/documentManagement/types"/>
    <ds:schemaRef ds:uri="http://purl.org/dc/elements/1.1/"/>
    <ds:schemaRef ds:uri="9efd5375-ffad-4639-98be-30809cde7483"/>
    <ds:schemaRef ds:uri="http://www.w3.org/XML/1998/namespace"/>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D3071523-09E7-46EB-ACAE-2983815799DF}">
  <ds:schemaRefs>
    <ds:schemaRef ds:uri="http://schemas.microsoft.com/sharepoint/v3/contenttype/forms"/>
  </ds:schemaRefs>
</ds:datastoreItem>
</file>

<file path=customXml/itemProps3.xml><?xml version="1.0" encoding="utf-8"?>
<ds:datastoreItem xmlns:ds="http://schemas.openxmlformats.org/officeDocument/2006/customXml" ds:itemID="{AB7BD7E3-A926-4D4F-8B0C-BA4CF2B166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fd5375-ffad-4639-98be-30809cde7483"/>
    <ds:schemaRef ds:uri="84f5fc6a-dc15-4a02-bd6c-fcfcf128a3a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23318</TotalTime>
  <Words>1266</Words>
  <Application>Microsoft Office PowerPoint</Application>
  <PresentationFormat>Widescreen</PresentationFormat>
  <Paragraphs>148</Paragraphs>
  <Slides>12</Slides>
  <Notes>9</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Arial,Sans-Serif</vt:lpstr>
      <vt:lpstr>Calibri</vt:lpstr>
      <vt:lpstr>Klavika Regular</vt:lpstr>
      <vt:lpstr>Office Theme</vt:lpstr>
      <vt:lpstr>Student Success</vt:lpstr>
      <vt:lpstr>Shocker Success Center (wichita.edu/shockersuccesscenter)</vt:lpstr>
      <vt:lpstr>Student Success </vt:lpstr>
      <vt:lpstr>First-Year Experience (wichita.edu/fye)</vt:lpstr>
      <vt:lpstr>Freshman Enrollment Process</vt:lpstr>
      <vt:lpstr>First-Year Programs (wichita.edu/firstyear)</vt:lpstr>
      <vt:lpstr>Parent Connections (wichita.edu/family)</vt:lpstr>
      <vt:lpstr>Academic Success Programs –  Shocker Learning Center (wichita.edu/slc)</vt:lpstr>
      <vt:lpstr>Success Coaching (wichita.edu/successcoach)</vt:lpstr>
      <vt:lpstr>Success Teams (wichita.edu/successteam)</vt:lpstr>
      <vt:lpstr>NAVIGATE360 Student App</vt:lpstr>
      <vt:lpstr>Questions?   Student Success Kim Sandlin, Director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Microsoft Office User</dc:creator>
  <cp:keywords/>
  <dc:description/>
  <cp:lastModifiedBy>Hall, Quinn</cp:lastModifiedBy>
  <cp:revision>453</cp:revision>
  <cp:lastPrinted>2020-08-27T17:23:42Z</cp:lastPrinted>
  <dcterms:created xsi:type="dcterms:W3CDTF">2020-08-03T13:38:43Z</dcterms:created>
  <dcterms:modified xsi:type="dcterms:W3CDTF">2025-01-31T21:24:10Z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0x01010061EBA69E9887274C8017A5B8C085D4D9</vt:lpwstr>
  </property>
  <property fmtid="{D5CDD505-2E9C-101B-9397-08002B2CF9AE}" pid="3" name="MediaServiceImageTags">
    <vt:lpwstr/>
  </property>
</Properties>
</file>