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11">
  <p:sldMasterIdLst>
    <p:sldMasterId id="2147483648" r:id="rId6"/>
  </p:sldMasterIdLst>
  <p:notesMasterIdLst>
    <p:notesMasterId r:id="rId15"/>
  </p:notesMasterIdLst>
  <p:handoutMasterIdLst>
    <p:handoutMasterId r:id="rId16"/>
  </p:handoutMasterIdLst>
  <p:sldIdLst>
    <p:sldId id="869" r:id="rId7"/>
    <p:sldId id="863" r:id="rId8"/>
    <p:sldId id="864" r:id="rId9"/>
    <p:sldId id="866" r:id="rId10"/>
    <p:sldId id="865" r:id="rId11"/>
    <p:sldId id="867" r:id="rId12"/>
    <p:sldId id="862" r:id="rId13"/>
    <p:sldId id="868" r:id="rId14"/>
  </p:sldIdLst>
  <p:sldSz cx="9144000" cy="5143500" type="screen16x9"/>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CC"/>
    <a:srgbClr val="4A7EBB"/>
    <a:srgbClr val="007FC2"/>
    <a:srgbClr val="92D050"/>
    <a:srgbClr val="FF0000"/>
    <a:srgbClr val="FBBC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538" autoAdjust="0"/>
    <p:restoredTop sz="95082" autoAdjust="0"/>
  </p:normalViewPr>
  <p:slideViewPr>
    <p:cSldViewPr snapToGrid="0" snapToObjects="1">
      <p:cViewPr>
        <p:scale>
          <a:sx n="110" d="100"/>
          <a:sy n="110" d="100"/>
        </p:scale>
        <p:origin x="1262" y="389"/>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114" d="100"/>
          <a:sy n="114" d="100"/>
        </p:scale>
        <p:origin x="41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E6314D9B-7BAA-443D-8F8C-DEEE50B1428C}" type="datetimeFigureOut">
              <a:rPr lang="en-GB" smtClean="0"/>
              <a:t>02/10/2024</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7CC40D5D-C887-411B-BC6D-6DBFA90F7E35}" type="slidenum">
              <a:rPr lang="en-GB" smtClean="0"/>
              <a:t>‹#›</a:t>
            </a:fld>
            <a:endParaRPr lang="en-GB"/>
          </a:p>
        </p:txBody>
      </p:sp>
    </p:spTree>
    <p:extLst>
      <p:ext uri="{BB962C8B-B14F-4D97-AF65-F5344CB8AC3E}">
        <p14:creationId xmlns:p14="http://schemas.microsoft.com/office/powerpoint/2010/main" val="3312495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21AFBA2-4DC1-4A0E-904D-ADCF6961E329}" type="datetimeFigureOut">
              <a:rPr lang="en-GB" smtClean="0"/>
              <a:t>02/10/2024</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3CD4B996-D599-4D39-8C2B-A5E79F86EF30}" type="slidenum">
              <a:rPr lang="en-GB" smtClean="0"/>
              <a:t>‹#›</a:t>
            </a:fld>
            <a:endParaRPr lang="en-GB"/>
          </a:p>
        </p:txBody>
      </p:sp>
    </p:spTree>
    <p:extLst>
      <p:ext uri="{BB962C8B-B14F-4D97-AF65-F5344CB8AC3E}">
        <p14:creationId xmlns:p14="http://schemas.microsoft.com/office/powerpoint/2010/main" val="362313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D4B996-D599-4D39-8C2B-A5E79F86EF30}" type="slidenum">
              <a:rPr lang="en-GB" smtClean="0"/>
              <a:t>2</a:t>
            </a:fld>
            <a:endParaRPr lang="en-GB"/>
          </a:p>
        </p:txBody>
      </p:sp>
    </p:spTree>
    <p:extLst>
      <p:ext uri="{BB962C8B-B14F-4D97-AF65-F5344CB8AC3E}">
        <p14:creationId xmlns:p14="http://schemas.microsoft.com/office/powerpoint/2010/main" val="321335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D4B996-D599-4D39-8C2B-A5E79F86EF30}" type="slidenum">
              <a:rPr lang="en-GB" smtClean="0"/>
              <a:t>3</a:t>
            </a:fld>
            <a:endParaRPr lang="en-GB"/>
          </a:p>
        </p:txBody>
      </p:sp>
    </p:spTree>
    <p:extLst>
      <p:ext uri="{BB962C8B-B14F-4D97-AF65-F5344CB8AC3E}">
        <p14:creationId xmlns:p14="http://schemas.microsoft.com/office/powerpoint/2010/main" val="416658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D4B996-D599-4D39-8C2B-A5E79F86EF30}" type="slidenum">
              <a:rPr lang="en-GB" smtClean="0"/>
              <a:t>4</a:t>
            </a:fld>
            <a:endParaRPr lang="en-GB"/>
          </a:p>
        </p:txBody>
      </p:sp>
    </p:spTree>
    <p:extLst>
      <p:ext uri="{BB962C8B-B14F-4D97-AF65-F5344CB8AC3E}">
        <p14:creationId xmlns:p14="http://schemas.microsoft.com/office/powerpoint/2010/main" val="327657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D4B996-D599-4D39-8C2B-A5E79F86EF30}" type="slidenum">
              <a:rPr lang="en-GB" smtClean="0"/>
              <a:t>5</a:t>
            </a:fld>
            <a:endParaRPr lang="en-GB"/>
          </a:p>
        </p:txBody>
      </p:sp>
    </p:spTree>
    <p:extLst>
      <p:ext uri="{BB962C8B-B14F-4D97-AF65-F5344CB8AC3E}">
        <p14:creationId xmlns:p14="http://schemas.microsoft.com/office/powerpoint/2010/main" val="3896987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D4B996-D599-4D39-8C2B-A5E79F86EF30}" type="slidenum">
              <a:rPr lang="en-GB" smtClean="0"/>
              <a:t>6</a:t>
            </a:fld>
            <a:endParaRPr lang="en-GB"/>
          </a:p>
        </p:txBody>
      </p:sp>
    </p:spTree>
    <p:extLst>
      <p:ext uri="{BB962C8B-B14F-4D97-AF65-F5344CB8AC3E}">
        <p14:creationId xmlns:p14="http://schemas.microsoft.com/office/powerpoint/2010/main" val="6727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D4B996-D599-4D39-8C2B-A5E79F86EF30}" type="slidenum">
              <a:rPr lang="en-GB" smtClean="0"/>
              <a:t>7</a:t>
            </a:fld>
            <a:endParaRPr lang="en-GB"/>
          </a:p>
        </p:txBody>
      </p:sp>
    </p:spTree>
    <p:extLst>
      <p:ext uri="{BB962C8B-B14F-4D97-AF65-F5344CB8AC3E}">
        <p14:creationId xmlns:p14="http://schemas.microsoft.com/office/powerpoint/2010/main" val="243877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D4B996-D599-4D39-8C2B-A5E79F86EF30}" type="slidenum">
              <a:rPr lang="en-GB" smtClean="0"/>
              <a:t>8</a:t>
            </a:fld>
            <a:endParaRPr lang="en-GB"/>
          </a:p>
        </p:txBody>
      </p:sp>
    </p:spTree>
    <p:extLst>
      <p:ext uri="{BB962C8B-B14F-4D97-AF65-F5344CB8AC3E}">
        <p14:creationId xmlns:p14="http://schemas.microsoft.com/office/powerpoint/2010/main" val="221296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asa.europa.eu/" TargetMode="External"/><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hyperlink" Target="https://www.easa.europa.eu/connect" TargetMode="Externa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16" name="Rectangle 15"/>
          <p:cNvSpPr/>
          <p:nvPr userDrawn="1"/>
        </p:nvSpPr>
        <p:spPr>
          <a:xfrm>
            <a:off x="0" y="0"/>
            <a:ext cx="9144000" cy="5143500"/>
          </a:xfrm>
          <a:prstGeom prst="rect">
            <a:avLst/>
          </a:prstGeom>
          <a:solidFill>
            <a:srgbClr val="007F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EASA-logo_RGB_negative_30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577" y="193614"/>
            <a:ext cx="1498121" cy="516317"/>
          </a:xfrm>
          <a:prstGeom prst="rect">
            <a:avLst/>
          </a:prstGeom>
        </p:spPr>
      </p:pic>
      <p:sp>
        <p:nvSpPr>
          <p:cNvPr id="13" name="Subtitle 2"/>
          <p:cNvSpPr txBox="1">
            <a:spLocks/>
          </p:cNvSpPr>
          <p:nvPr userDrawn="1"/>
        </p:nvSpPr>
        <p:spPr>
          <a:xfrm>
            <a:off x="5894716" y="4710974"/>
            <a:ext cx="2803584" cy="249208"/>
          </a:xfrm>
          <a:prstGeom prst="rect">
            <a:avLst/>
          </a:prstGeom>
        </p:spPr>
        <p:txBody>
          <a:bodyPr/>
          <a:lstStyle>
            <a:lvl1pPr marL="0" indent="0" algn="l" defTabSz="457200" rtl="0" eaLnBrk="1" latinLnBrk="0" hangingPunct="1">
              <a:spcBef>
                <a:spcPct val="20000"/>
              </a:spcBef>
              <a:buFont typeface="Arial"/>
              <a:buNone/>
              <a:defRPr sz="2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x-none" sz="1200" dirty="0"/>
              <a:t>An Agency of the European Union</a:t>
            </a:r>
            <a:endParaRPr lang="en-US" sz="1200" dirty="0"/>
          </a:p>
        </p:txBody>
      </p:sp>
      <p:pic>
        <p:nvPicPr>
          <p:cNvPr id="14" name="Picture 13" descr="European_Union [Converted].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9024" y="4767262"/>
            <a:ext cx="264110" cy="173757"/>
          </a:xfrm>
          <a:prstGeom prst="rect">
            <a:avLst/>
          </a:prstGeom>
        </p:spPr>
      </p:pic>
      <p:sp>
        <p:nvSpPr>
          <p:cNvPr id="15" name="Subtitle 2"/>
          <p:cNvSpPr txBox="1">
            <a:spLocks/>
          </p:cNvSpPr>
          <p:nvPr userDrawn="1"/>
        </p:nvSpPr>
        <p:spPr>
          <a:xfrm>
            <a:off x="5099169" y="4265280"/>
            <a:ext cx="3929805" cy="383390"/>
          </a:xfrm>
          <a:prstGeom prst="rect">
            <a:avLst/>
          </a:prstGeom>
        </p:spPr>
        <p:txBody>
          <a:bodyPr/>
          <a:lstStyle>
            <a:lvl1pPr marL="0" indent="0" algn="l" defTabSz="457200" rtl="0" eaLnBrk="1" latinLnBrk="0" hangingPunct="1">
              <a:spcBef>
                <a:spcPct val="20000"/>
              </a:spcBef>
              <a:buFont typeface="Arial"/>
              <a:buNone/>
              <a:defRPr sz="2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x-none" sz="2400" b="1" dirty="0">
                <a:solidFill>
                  <a:srgbClr val="FBBC39"/>
                </a:solidFill>
              </a:rPr>
              <a:t>Your safety is our mission.</a:t>
            </a:r>
            <a:endParaRPr lang="en-US" sz="2400" b="1" dirty="0">
              <a:solidFill>
                <a:srgbClr val="FBBC39"/>
              </a:solidFill>
            </a:endParaRPr>
          </a:p>
        </p:txBody>
      </p:sp>
      <p:sp>
        <p:nvSpPr>
          <p:cNvPr id="9" name="Subtitle 2">
            <a:extLst>
              <a:ext uri="{FF2B5EF4-FFF2-40B4-BE49-F238E27FC236}">
                <a16:creationId xmlns:a16="http://schemas.microsoft.com/office/drawing/2014/main" id="{1CBDF5E0-3193-48E1-A317-D48997B1F7A3}"/>
              </a:ext>
            </a:extLst>
          </p:cNvPr>
          <p:cNvSpPr>
            <a:spLocks noGrp="1"/>
          </p:cNvSpPr>
          <p:nvPr>
            <p:ph type="subTitle" idx="1" hasCustomPrompt="1"/>
          </p:nvPr>
        </p:nvSpPr>
        <p:spPr>
          <a:xfrm>
            <a:off x="570788" y="2015380"/>
            <a:ext cx="8127511" cy="474745"/>
          </a:xfrm>
          <a:prstGeom prst="rect">
            <a:avLst/>
          </a:prstGeom>
        </p:spPr>
        <p:txBody>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Subtitle </a:t>
            </a:r>
            <a:endParaRPr lang="en-US" dirty="0"/>
          </a:p>
        </p:txBody>
      </p:sp>
      <p:sp>
        <p:nvSpPr>
          <p:cNvPr id="11" name="Title 1">
            <a:extLst>
              <a:ext uri="{FF2B5EF4-FFF2-40B4-BE49-F238E27FC236}">
                <a16:creationId xmlns:a16="http://schemas.microsoft.com/office/drawing/2014/main" id="{7C820046-5E64-4C87-9A7A-A5E86A1189DA}"/>
              </a:ext>
            </a:extLst>
          </p:cNvPr>
          <p:cNvSpPr>
            <a:spLocks noGrp="1"/>
          </p:cNvSpPr>
          <p:nvPr>
            <p:ph type="ctrTitle" hasCustomPrompt="1"/>
          </p:nvPr>
        </p:nvSpPr>
        <p:spPr>
          <a:xfrm>
            <a:off x="570788" y="1152096"/>
            <a:ext cx="8127511" cy="530475"/>
          </a:xfrm>
          <a:prstGeom prst="rect">
            <a:avLst/>
          </a:prstGeom>
        </p:spPr>
        <p:txBody>
          <a:bodyPr/>
          <a:lstStyle>
            <a:lvl1pPr algn="l">
              <a:lnSpc>
                <a:spcPct val="70000"/>
              </a:lnSpc>
              <a:defRPr sz="3600" b="1" baseline="0">
                <a:solidFill>
                  <a:srgbClr val="FFFFFF"/>
                </a:solidFill>
              </a:defRPr>
            </a:lvl1pPr>
          </a:lstStyle>
          <a:p>
            <a:r>
              <a:rPr lang="en-US" dirty="0"/>
              <a:t>Title slide (without picture)</a:t>
            </a:r>
          </a:p>
        </p:txBody>
      </p:sp>
    </p:spTree>
    <p:extLst>
      <p:ext uri="{BB962C8B-B14F-4D97-AF65-F5344CB8AC3E}">
        <p14:creationId xmlns:p14="http://schemas.microsoft.com/office/powerpoint/2010/main" val="367035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007F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icture Placeholder 2"/>
          <p:cNvSpPr>
            <a:spLocks noGrp="1"/>
          </p:cNvSpPr>
          <p:nvPr>
            <p:ph type="pic" sz="quarter" idx="13"/>
          </p:nvPr>
        </p:nvSpPr>
        <p:spPr>
          <a:xfrm>
            <a:off x="5851524" y="1"/>
            <a:ext cx="3292473" cy="5143499"/>
          </a:xfrm>
          <a:prstGeom prst="rect">
            <a:avLst/>
          </a:prstGeom>
        </p:spPr>
        <p:txBody>
          <a:bodyPr vert="horz"/>
          <a:lstStyle/>
          <a:p>
            <a:endParaRPr lang="en-US"/>
          </a:p>
        </p:txBody>
      </p:sp>
      <p:pic>
        <p:nvPicPr>
          <p:cNvPr id="16" name="Picture 15" descr="EASA-logo_RGB_negative_30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577" y="193614"/>
            <a:ext cx="1498121" cy="516317"/>
          </a:xfrm>
          <a:prstGeom prst="rect">
            <a:avLst/>
          </a:prstGeom>
        </p:spPr>
      </p:pic>
      <p:sp>
        <p:nvSpPr>
          <p:cNvPr id="8" name="Title 1"/>
          <p:cNvSpPr>
            <a:spLocks noGrp="1"/>
          </p:cNvSpPr>
          <p:nvPr>
            <p:ph type="ctrTitle" hasCustomPrompt="1"/>
          </p:nvPr>
        </p:nvSpPr>
        <p:spPr>
          <a:xfrm>
            <a:off x="570789" y="1152096"/>
            <a:ext cx="5093892" cy="1101431"/>
          </a:xfrm>
          <a:prstGeom prst="rect">
            <a:avLst/>
          </a:prstGeom>
        </p:spPr>
        <p:txBody>
          <a:bodyPr/>
          <a:lstStyle>
            <a:lvl1pPr algn="l">
              <a:lnSpc>
                <a:spcPct val="70000"/>
              </a:lnSpc>
              <a:defRPr sz="3600" b="1">
                <a:solidFill>
                  <a:srgbClr val="FFFFFF"/>
                </a:solidFill>
              </a:defRPr>
            </a:lvl1pPr>
          </a:lstStyle>
          <a:p>
            <a:r>
              <a:rPr lang="en-GB" dirty="0"/>
              <a:t>Title slide (with picture)</a:t>
            </a:r>
            <a:endParaRPr lang="en-US" dirty="0"/>
          </a:p>
        </p:txBody>
      </p:sp>
      <p:sp>
        <p:nvSpPr>
          <p:cNvPr id="9" name="Subtitle 2"/>
          <p:cNvSpPr>
            <a:spLocks noGrp="1"/>
          </p:cNvSpPr>
          <p:nvPr>
            <p:ph type="subTitle" idx="1" hasCustomPrompt="1"/>
          </p:nvPr>
        </p:nvSpPr>
        <p:spPr>
          <a:xfrm>
            <a:off x="570789" y="2498717"/>
            <a:ext cx="4159370" cy="1101431"/>
          </a:xfrm>
          <a:prstGeom prst="rect">
            <a:avLst/>
          </a:prstGeom>
        </p:spPr>
        <p:txBody>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Subtitle </a:t>
            </a:r>
            <a:endParaRPr lang="en-US" dirty="0"/>
          </a:p>
        </p:txBody>
      </p:sp>
      <p:sp>
        <p:nvSpPr>
          <p:cNvPr id="12" name="Subtitle 2"/>
          <p:cNvSpPr txBox="1">
            <a:spLocks/>
          </p:cNvSpPr>
          <p:nvPr userDrawn="1"/>
        </p:nvSpPr>
        <p:spPr>
          <a:xfrm>
            <a:off x="2626263" y="4710974"/>
            <a:ext cx="2803584" cy="249208"/>
          </a:xfrm>
          <a:prstGeom prst="rect">
            <a:avLst/>
          </a:prstGeom>
        </p:spPr>
        <p:txBody>
          <a:bodyPr/>
          <a:lstStyle>
            <a:lvl1pPr marL="0" indent="0" algn="l" defTabSz="457200" rtl="0" eaLnBrk="1" latinLnBrk="0" hangingPunct="1">
              <a:spcBef>
                <a:spcPct val="20000"/>
              </a:spcBef>
              <a:buFont typeface="Arial"/>
              <a:buNone/>
              <a:defRPr sz="2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x-none" sz="1200" dirty="0"/>
              <a:t>An Agency of the European Union</a:t>
            </a:r>
            <a:endParaRPr lang="en-US" sz="1200" dirty="0"/>
          </a:p>
        </p:txBody>
      </p:sp>
      <p:pic>
        <p:nvPicPr>
          <p:cNvPr id="13" name="Picture 12" descr="European_Union [Converted].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571" y="4767262"/>
            <a:ext cx="264110" cy="173757"/>
          </a:xfrm>
          <a:prstGeom prst="rect">
            <a:avLst/>
          </a:prstGeom>
        </p:spPr>
      </p:pic>
    </p:spTree>
    <p:extLst>
      <p:ext uri="{BB962C8B-B14F-4D97-AF65-F5344CB8AC3E}">
        <p14:creationId xmlns:p14="http://schemas.microsoft.com/office/powerpoint/2010/main" val="334622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slide">
    <p:spTree>
      <p:nvGrpSpPr>
        <p:cNvPr id="1" name=""/>
        <p:cNvGrpSpPr/>
        <p:nvPr/>
      </p:nvGrpSpPr>
      <p:grpSpPr>
        <a:xfrm>
          <a:off x="0" y="0"/>
          <a:ext cx="0" cy="0"/>
          <a:chOff x="0" y="0"/>
          <a:chExt cx="0" cy="0"/>
        </a:xfrm>
      </p:grpSpPr>
      <p:sp>
        <p:nvSpPr>
          <p:cNvPr id="15" name="Rectangle 14"/>
          <p:cNvSpPr/>
          <p:nvPr userDrawn="1"/>
        </p:nvSpPr>
        <p:spPr>
          <a:xfrm>
            <a:off x="0" y="-46180"/>
            <a:ext cx="9144000" cy="5189680"/>
          </a:xfrm>
          <a:prstGeom prst="rect">
            <a:avLst/>
          </a:prstGeom>
          <a:solidFill>
            <a:srgbClr val="007F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3"/>
          </p:nvPr>
        </p:nvSpPr>
        <p:spPr>
          <a:xfrm>
            <a:off x="5851524" y="-36942"/>
            <a:ext cx="3292473" cy="4767262"/>
          </a:xfrm>
          <a:prstGeom prst="rect">
            <a:avLst/>
          </a:prstGeom>
        </p:spPr>
        <p:txBody>
          <a:bodyPr vert="horz"/>
          <a:lstStyle/>
          <a:p>
            <a:endParaRPr lang="en-US"/>
          </a:p>
        </p:txBody>
      </p:sp>
      <p:pic>
        <p:nvPicPr>
          <p:cNvPr id="16" name="Picture 15" descr="EASA-logo_RGB_negative_30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577" y="193614"/>
            <a:ext cx="1498121" cy="516317"/>
          </a:xfrm>
          <a:prstGeom prst="rect">
            <a:avLst/>
          </a:prstGeom>
        </p:spPr>
      </p:pic>
      <p:sp>
        <p:nvSpPr>
          <p:cNvPr id="9" name="Subtitle 2"/>
          <p:cNvSpPr>
            <a:spLocks noGrp="1"/>
          </p:cNvSpPr>
          <p:nvPr>
            <p:ph type="subTitle" idx="1" hasCustomPrompt="1"/>
          </p:nvPr>
        </p:nvSpPr>
        <p:spPr>
          <a:xfrm>
            <a:off x="570789" y="2401967"/>
            <a:ext cx="4829782" cy="474745"/>
          </a:xfrm>
          <a:prstGeom prst="rect">
            <a:avLst/>
          </a:prstGeom>
        </p:spPr>
        <p:txBody>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Subtitle </a:t>
            </a:r>
            <a:endParaRPr lang="en-US" dirty="0"/>
          </a:p>
        </p:txBody>
      </p:sp>
      <p:sp>
        <p:nvSpPr>
          <p:cNvPr id="12" name="Subtitle 2"/>
          <p:cNvSpPr txBox="1">
            <a:spLocks/>
          </p:cNvSpPr>
          <p:nvPr userDrawn="1"/>
        </p:nvSpPr>
        <p:spPr>
          <a:xfrm>
            <a:off x="2626263" y="4710974"/>
            <a:ext cx="2803584" cy="249208"/>
          </a:xfrm>
          <a:prstGeom prst="rect">
            <a:avLst/>
          </a:prstGeom>
        </p:spPr>
        <p:txBody>
          <a:bodyPr/>
          <a:lstStyle>
            <a:lvl1pPr marL="0" indent="0" algn="l" defTabSz="457200" rtl="0" eaLnBrk="1" latinLnBrk="0" hangingPunct="1">
              <a:spcBef>
                <a:spcPct val="20000"/>
              </a:spcBef>
              <a:buFont typeface="Arial"/>
              <a:buNone/>
              <a:defRPr sz="2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x-none" sz="1200" dirty="0"/>
              <a:t>An Agency of the European Union</a:t>
            </a:r>
            <a:endParaRPr lang="en-US" sz="1200" dirty="0"/>
          </a:p>
        </p:txBody>
      </p:sp>
      <p:pic>
        <p:nvPicPr>
          <p:cNvPr id="13" name="Picture 12" descr="European_Union [Converted].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571" y="4767262"/>
            <a:ext cx="264110" cy="173757"/>
          </a:xfrm>
          <a:prstGeom prst="rect">
            <a:avLst/>
          </a:prstGeom>
        </p:spPr>
      </p:pic>
      <p:sp>
        <p:nvSpPr>
          <p:cNvPr id="14" name="Slide Number Placeholder 5"/>
          <p:cNvSpPr txBox="1">
            <a:spLocks/>
          </p:cNvSpPr>
          <p:nvPr userDrawn="1"/>
        </p:nvSpPr>
        <p:spPr>
          <a:xfrm>
            <a:off x="8626415" y="4767263"/>
            <a:ext cx="517583" cy="173756"/>
          </a:xfrm>
          <a:prstGeom prst="rect">
            <a:avLst/>
          </a:prstGeom>
          <a:solidFill>
            <a:srgbClr val="007FC2"/>
          </a:solidFill>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93FD07-C554-8E4E-B8BF-CF508C85800F}" type="slidenum">
              <a:rPr lang="en-US" smtClean="0"/>
              <a:pPr/>
              <a:t>‹#›</a:t>
            </a:fld>
            <a:endParaRPr lang="en-US" dirty="0"/>
          </a:p>
        </p:txBody>
      </p:sp>
      <p:sp>
        <p:nvSpPr>
          <p:cNvPr id="18" name="Title 1">
            <a:extLst>
              <a:ext uri="{FF2B5EF4-FFF2-40B4-BE49-F238E27FC236}">
                <a16:creationId xmlns:a16="http://schemas.microsoft.com/office/drawing/2014/main" id="{4A44A2EA-C4F3-4EE0-90AF-6FEC3514809C}"/>
              </a:ext>
            </a:extLst>
          </p:cNvPr>
          <p:cNvSpPr>
            <a:spLocks noGrp="1"/>
          </p:cNvSpPr>
          <p:nvPr>
            <p:ph type="ctrTitle" hasCustomPrompt="1"/>
          </p:nvPr>
        </p:nvSpPr>
        <p:spPr>
          <a:xfrm>
            <a:off x="570789" y="1152096"/>
            <a:ext cx="5093892" cy="1073868"/>
          </a:xfrm>
          <a:prstGeom prst="rect">
            <a:avLst/>
          </a:prstGeom>
        </p:spPr>
        <p:txBody>
          <a:bodyPr/>
          <a:lstStyle>
            <a:lvl1pPr algn="l">
              <a:lnSpc>
                <a:spcPct val="70000"/>
              </a:lnSpc>
              <a:defRPr sz="3600" b="1">
                <a:solidFill>
                  <a:srgbClr val="FFFFFF"/>
                </a:solidFill>
              </a:defRPr>
            </a:lvl1pPr>
          </a:lstStyle>
          <a:p>
            <a:r>
              <a:rPr lang="en-US" dirty="0"/>
              <a:t>Chapter title slide</a:t>
            </a:r>
          </a:p>
        </p:txBody>
      </p:sp>
    </p:spTree>
    <p:extLst>
      <p:ext uri="{BB962C8B-B14F-4D97-AF65-F5344CB8AC3E}">
        <p14:creationId xmlns:p14="http://schemas.microsoft.com/office/powerpoint/2010/main" val="98030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007F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FC2"/>
              </a:solidFill>
            </a:endParaRPr>
          </a:p>
        </p:txBody>
      </p:sp>
      <p:pic>
        <p:nvPicPr>
          <p:cNvPr id="18" name="Picture 17" descr="EASA-logo_RGB_negative_300dpi.pn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577" y="193614"/>
            <a:ext cx="1498121" cy="516317"/>
          </a:xfrm>
          <a:prstGeom prst="rect">
            <a:avLst/>
          </a:prstGeom>
        </p:spPr>
      </p:pic>
      <p:sp>
        <p:nvSpPr>
          <p:cNvPr id="10" name="Subtitle 2"/>
          <p:cNvSpPr txBox="1">
            <a:spLocks/>
          </p:cNvSpPr>
          <p:nvPr userDrawn="1"/>
        </p:nvSpPr>
        <p:spPr>
          <a:xfrm>
            <a:off x="5894716" y="4710974"/>
            <a:ext cx="2803584" cy="249208"/>
          </a:xfrm>
          <a:prstGeom prst="rect">
            <a:avLst/>
          </a:prstGeom>
        </p:spPr>
        <p:txBody>
          <a:bodyPr/>
          <a:lstStyle>
            <a:lvl1pPr marL="0" indent="0" algn="l" defTabSz="457200" rtl="0" eaLnBrk="1" latinLnBrk="0" hangingPunct="1">
              <a:spcBef>
                <a:spcPct val="20000"/>
              </a:spcBef>
              <a:buFont typeface="Arial"/>
              <a:buNone/>
              <a:defRPr sz="2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x-none" sz="1200" dirty="0"/>
              <a:t>An Agency of the European Union</a:t>
            </a:r>
            <a:endParaRPr lang="en-US" sz="1200" dirty="0"/>
          </a:p>
        </p:txBody>
      </p:sp>
      <p:pic>
        <p:nvPicPr>
          <p:cNvPr id="11" name="Picture 10" descr="European_Union [Converted].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9024" y="4767262"/>
            <a:ext cx="264110" cy="173757"/>
          </a:xfrm>
          <a:prstGeom prst="rect">
            <a:avLst/>
          </a:prstGeom>
        </p:spPr>
      </p:pic>
      <p:sp>
        <p:nvSpPr>
          <p:cNvPr id="12" name="Subtitle 2"/>
          <p:cNvSpPr txBox="1">
            <a:spLocks/>
          </p:cNvSpPr>
          <p:nvPr userDrawn="1"/>
        </p:nvSpPr>
        <p:spPr>
          <a:xfrm>
            <a:off x="5099169" y="4265280"/>
            <a:ext cx="3929805" cy="383390"/>
          </a:xfrm>
          <a:prstGeom prst="rect">
            <a:avLst/>
          </a:prstGeom>
        </p:spPr>
        <p:txBody>
          <a:bodyPr/>
          <a:lstStyle>
            <a:lvl1pPr marL="0" indent="0" algn="l" defTabSz="457200" rtl="0" eaLnBrk="1" latinLnBrk="0" hangingPunct="1">
              <a:spcBef>
                <a:spcPct val="20000"/>
              </a:spcBef>
              <a:buFont typeface="Arial"/>
              <a:buNone/>
              <a:defRPr sz="2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x-none" sz="2400" b="1" dirty="0">
                <a:solidFill>
                  <a:srgbClr val="FBBC39"/>
                </a:solidFill>
              </a:rPr>
              <a:t>Your safety is our mission.</a:t>
            </a:r>
            <a:endParaRPr lang="en-US" sz="2400" b="1" dirty="0">
              <a:solidFill>
                <a:srgbClr val="FBBC39"/>
              </a:solidFill>
            </a:endParaRPr>
          </a:p>
        </p:txBody>
      </p:sp>
      <p:sp>
        <p:nvSpPr>
          <p:cNvPr id="13" name="Subtitle 2"/>
          <p:cNvSpPr txBox="1">
            <a:spLocks/>
          </p:cNvSpPr>
          <p:nvPr userDrawn="1"/>
        </p:nvSpPr>
        <p:spPr>
          <a:xfrm>
            <a:off x="618237" y="4418632"/>
            <a:ext cx="1754039" cy="282758"/>
          </a:xfrm>
          <a:prstGeom prst="rect">
            <a:avLst/>
          </a:prstGeom>
        </p:spPr>
        <p:txBody>
          <a:bodyPr/>
          <a:lstStyle>
            <a:lvl1pPr marL="0" indent="0" algn="l" defTabSz="457200" rtl="0" eaLnBrk="1" latinLnBrk="0" hangingPunct="1">
              <a:spcBef>
                <a:spcPct val="20000"/>
              </a:spcBef>
              <a:buFont typeface="Arial"/>
              <a:buNone/>
              <a:defRPr sz="2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b="1" dirty="0">
                <a:solidFill>
                  <a:schemeClr val="accent1">
                    <a:lumMod val="20000"/>
                    <a:lumOff val="80000"/>
                  </a:schemeClr>
                </a:solidFill>
              </a:rPr>
              <a:t>e</a:t>
            </a:r>
            <a:r>
              <a:rPr lang="x-none" sz="1200" b="1" dirty="0">
                <a:solidFill>
                  <a:schemeClr val="accent1">
                    <a:lumMod val="20000"/>
                    <a:lumOff val="80000"/>
                  </a:schemeClr>
                </a:solidFill>
              </a:rPr>
              <a:t>asa.europa.eu/connect</a:t>
            </a:r>
            <a:endParaRPr lang="en-US" sz="1200" b="1" dirty="0">
              <a:solidFill>
                <a:schemeClr val="accent1">
                  <a:lumMod val="20000"/>
                  <a:lumOff val="80000"/>
                </a:schemeClr>
              </a:solidFill>
            </a:endParaRPr>
          </a:p>
        </p:txBody>
      </p:sp>
      <p:pic>
        <p:nvPicPr>
          <p:cNvPr id="16" name="Picture 15" descr="Social media icons.ai">
            <a:hlinkClick r:id="rId5"/>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1679" y="4711856"/>
            <a:ext cx="1660597" cy="229163"/>
          </a:xfrm>
          <a:prstGeom prst="rect">
            <a:avLst/>
          </a:prstGeom>
        </p:spPr>
      </p:pic>
      <p:sp>
        <p:nvSpPr>
          <p:cNvPr id="20" name="Text Placeholder 4"/>
          <p:cNvSpPr>
            <a:spLocks noGrp="1"/>
          </p:cNvSpPr>
          <p:nvPr>
            <p:ph type="body" sz="quarter" idx="11" hasCustomPrompt="1"/>
          </p:nvPr>
        </p:nvSpPr>
        <p:spPr>
          <a:xfrm>
            <a:off x="572711" y="1958895"/>
            <a:ext cx="8360423" cy="584679"/>
          </a:xfrm>
          <a:prstGeom prst="rect">
            <a:avLst/>
          </a:prstGeom>
        </p:spPr>
        <p:txBody>
          <a:bodyPr vert="horz"/>
          <a:lstStyle>
            <a:lvl1pPr marL="0" indent="0">
              <a:buNone/>
              <a:defRPr sz="2400">
                <a:solidFill>
                  <a:srgbClr val="FFFFFF"/>
                </a:solidFill>
              </a:defRPr>
            </a:lvl1pPr>
          </a:lstStyle>
          <a:p>
            <a:r>
              <a:rPr lang="x-none" dirty="0"/>
              <a:t>Subtitle </a:t>
            </a:r>
            <a:endParaRPr lang="en-US" dirty="0"/>
          </a:p>
        </p:txBody>
      </p:sp>
      <p:sp>
        <p:nvSpPr>
          <p:cNvPr id="21" name="Title 1">
            <a:extLst>
              <a:ext uri="{FF2B5EF4-FFF2-40B4-BE49-F238E27FC236}">
                <a16:creationId xmlns:a16="http://schemas.microsoft.com/office/drawing/2014/main" id="{F456E6D4-FE95-45DC-9BF8-48FAE2E12590}"/>
              </a:ext>
            </a:extLst>
          </p:cNvPr>
          <p:cNvSpPr>
            <a:spLocks noGrp="1"/>
          </p:cNvSpPr>
          <p:nvPr>
            <p:ph type="ctrTitle" hasCustomPrompt="1"/>
          </p:nvPr>
        </p:nvSpPr>
        <p:spPr>
          <a:xfrm>
            <a:off x="570788" y="1152096"/>
            <a:ext cx="8362345" cy="530475"/>
          </a:xfrm>
          <a:prstGeom prst="rect">
            <a:avLst/>
          </a:prstGeom>
        </p:spPr>
        <p:txBody>
          <a:bodyPr/>
          <a:lstStyle>
            <a:lvl1pPr algn="l">
              <a:lnSpc>
                <a:spcPct val="70000"/>
              </a:lnSpc>
              <a:defRPr sz="3600" b="1">
                <a:solidFill>
                  <a:srgbClr val="FFFFFF"/>
                </a:solidFill>
              </a:defRPr>
            </a:lvl1pPr>
          </a:lstStyle>
          <a:p>
            <a:r>
              <a:rPr lang="x-none" dirty="0"/>
              <a:t>End slide</a:t>
            </a:r>
            <a:endParaRPr lang="en-US" dirty="0"/>
          </a:p>
        </p:txBody>
      </p:sp>
    </p:spTree>
    <p:extLst>
      <p:ext uri="{BB962C8B-B14F-4D97-AF65-F5344CB8AC3E}">
        <p14:creationId xmlns:p14="http://schemas.microsoft.com/office/powerpoint/2010/main" val="383207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mal slide">
    <p:spTree>
      <p:nvGrpSpPr>
        <p:cNvPr id="1" name=""/>
        <p:cNvGrpSpPr/>
        <p:nvPr/>
      </p:nvGrpSpPr>
      <p:grpSpPr>
        <a:xfrm>
          <a:off x="0" y="0"/>
          <a:ext cx="0" cy="0"/>
          <a:chOff x="0" y="0"/>
          <a:chExt cx="0" cy="0"/>
        </a:xfrm>
      </p:grpSpPr>
      <p:pic>
        <p:nvPicPr>
          <p:cNvPr id="13" name="Picture 12" descr="EASA-logo_SMALL_SCALE_RGB_positive_30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3837" y="4711193"/>
            <a:ext cx="785962" cy="207718"/>
          </a:xfrm>
          <a:prstGeom prst="rect">
            <a:avLst/>
          </a:prstGeom>
        </p:spPr>
      </p:pic>
      <p:sp>
        <p:nvSpPr>
          <p:cNvPr id="14" name="Rectangle 13"/>
          <p:cNvSpPr/>
          <p:nvPr userDrawn="1"/>
        </p:nvSpPr>
        <p:spPr>
          <a:xfrm>
            <a:off x="0" y="5060830"/>
            <a:ext cx="9144000" cy="82670"/>
          </a:xfrm>
          <a:prstGeom prst="rect">
            <a:avLst/>
          </a:prstGeom>
          <a:solidFill>
            <a:srgbClr val="FBB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5"/>
          <p:cNvSpPr txBox="1">
            <a:spLocks/>
          </p:cNvSpPr>
          <p:nvPr userDrawn="1"/>
        </p:nvSpPr>
        <p:spPr>
          <a:xfrm>
            <a:off x="8626415" y="4767263"/>
            <a:ext cx="517583" cy="173756"/>
          </a:xfrm>
          <a:prstGeom prst="rect">
            <a:avLst/>
          </a:prstGeom>
          <a:solidFill>
            <a:srgbClr val="007FC2"/>
          </a:solidFill>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93FD07-C554-8E4E-B8BF-CF508C85800F}" type="slidenum">
              <a:rPr lang="en-US" smtClean="0"/>
              <a:pPr/>
              <a:t>‹#›</a:t>
            </a:fld>
            <a:endParaRPr lang="en-US" dirty="0"/>
          </a:p>
        </p:txBody>
      </p:sp>
      <p:sp>
        <p:nvSpPr>
          <p:cNvPr id="12" name="Text Placeholder 2">
            <a:extLst>
              <a:ext uri="{FF2B5EF4-FFF2-40B4-BE49-F238E27FC236}">
                <a16:creationId xmlns:a16="http://schemas.microsoft.com/office/drawing/2014/main" id="{72319976-E75E-431F-A9ED-8837D7109993}"/>
              </a:ext>
            </a:extLst>
          </p:cNvPr>
          <p:cNvSpPr>
            <a:spLocks noGrp="1"/>
          </p:cNvSpPr>
          <p:nvPr>
            <p:ph type="body" sz="quarter" idx="16" hasCustomPrompt="1"/>
          </p:nvPr>
        </p:nvSpPr>
        <p:spPr>
          <a:xfrm>
            <a:off x="143777" y="149179"/>
            <a:ext cx="8821430" cy="656391"/>
          </a:xfrm>
          <a:prstGeom prst="rect">
            <a:avLst/>
          </a:prstGeom>
        </p:spPr>
        <p:txBody>
          <a:bodyPr/>
          <a:lstStyle>
            <a:lvl1pPr marL="0" indent="0">
              <a:lnSpc>
                <a:spcPct val="90000"/>
              </a:lnSpc>
              <a:buNone/>
              <a:defRPr sz="3600" b="1" baseline="0">
                <a:solidFill>
                  <a:srgbClr val="007FC2"/>
                </a:solidFill>
                <a:latin typeface="+mj-lt"/>
              </a:defRPr>
            </a:lvl1pPr>
          </a:lstStyle>
          <a:p>
            <a:pPr lvl="0"/>
            <a:r>
              <a:rPr lang="en-US" dirty="0"/>
              <a:t>Title of normal slide</a:t>
            </a:r>
          </a:p>
        </p:txBody>
      </p:sp>
      <p:sp>
        <p:nvSpPr>
          <p:cNvPr id="15" name="Text Placeholder 6">
            <a:extLst>
              <a:ext uri="{FF2B5EF4-FFF2-40B4-BE49-F238E27FC236}">
                <a16:creationId xmlns:a16="http://schemas.microsoft.com/office/drawing/2014/main" id="{4210A68A-2D3D-4333-94FE-9E60266A8944}"/>
              </a:ext>
            </a:extLst>
          </p:cNvPr>
          <p:cNvSpPr>
            <a:spLocks noGrp="1"/>
          </p:cNvSpPr>
          <p:nvPr>
            <p:ph type="body" sz="quarter" idx="17" hasCustomPrompt="1"/>
          </p:nvPr>
        </p:nvSpPr>
        <p:spPr>
          <a:xfrm>
            <a:off x="220449" y="930792"/>
            <a:ext cx="8744757" cy="3568056"/>
          </a:xfrm>
          <a:prstGeom prst="rect">
            <a:avLst/>
          </a:prstGeom>
        </p:spPr>
        <p:txBody>
          <a:bodyPr lIns="0" tIns="0" rIns="0" bIns="0"/>
          <a:lstStyle>
            <a:lvl1pPr marL="562356" indent="-342900">
              <a:buClr>
                <a:srgbClr val="007FC2"/>
              </a:buClr>
              <a:buFont typeface="Calibri" panose="020F0502020204030204" pitchFamily="34" charset="0"/>
              <a:buChar char="→"/>
              <a:defRPr sz="2400">
                <a:solidFill>
                  <a:schemeClr val="tx1">
                    <a:lumMod val="65000"/>
                    <a:lumOff val="35000"/>
                  </a:schemeClr>
                </a:solidFill>
              </a:defRPr>
            </a:lvl1pPr>
            <a:lvl2pPr marL="914400" indent="-457200">
              <a:buClr>
                <a:srgbClr val="007FC2"/>
              </a:buClr>
              <a:buSzPct val="100000"/>
              <a:buFont typeface="Calibri" panose="020F0502020204030204" pitchFamily="34" charset="0"/>
              <a:buChar char="→"/>
              <a:defRPr sz="2000" baseline="0"/>
            </a:lvl2pPr>
            <a:lvl3pPr marL="1143000" indent="-228600">
              <a:buClr>
                <a:srgbClr val="007FC2"/>
              </a:buClr>
              <a:buFont typeface="Calibri" panose="020F0502020204030204" pitchFamily="34" charset="0"/>
              <a:buChar char="→"/>
              <a:defRPr sz="1800" baseline="0"/>
            </a:lvl3pPr>
            <a:lvl4pPr marL="1714500" indent="-342900">
              <a:buClr>
                <a:srgbClr val="007FC2"/>
              </a:buClr>
              <a:buFont typeface="Calibri" panose="020F0502020204030204" pitchFamily="34" charset="0"/>
              <a:buChar char="→"/>
              <a:defRPr sz="1600" baseline="0"/>
            </a:lvl4pPr>
            <a:lvl5pPr marL="2057400" indent="-228600">
              <a:buClr>
                <a:srgbClr val="007FC2"/>
              </a:buClr>
              <a:buFont typeface="Calibri" panose="020F0502020204030204" pitchFamily="34" charset="0"/>
              <a:buChar char="→"/>
              <a:defRPr sz="1600"/>
            </a:lvl5pPr>
          </a:lstStyle>
          <a:p>
            <a:pPr lvl="0"/>
            <a:r>
              <a:rPr lang="en-US" dirty="0"/>
              <a:t>Item 1</a:t>
            </a:r>
          </a:p>
          <a:p>
            <a:pPr lvl="1"/>
            <a:r>
              <a:rPr lang="en-US" dirty="0"/>
              <a:t>Item 2</a:t>
            </a:r>
          </a:p>
          <a:p>
            <a:pPr lvl="2"/>
            <a:r>
              <a:rPr lang="en-US" dirty="0"/>
              <a:t>Item 3</a:t>
            </a:r>
          </a:p>
          <a:p>
            <a:pPr lvl="3"/>
            <a:r>
              <a:rPr lang="en-US" dirty="0"/>
              <a:t>Item 4</a:t>
            </a:r>
          </a:p>
          <a:p>
            <a:pPr lvl="4"/>
            <a:r>
              <a:rPr lang="en-US" dirty="0"/>
              <a:t>Item 5</a:t>
            </a:r>
          </a:p>
          <a:p>
            <a:pPr lvl="1"/>
            <a:endParaRPr lang="en-US" dirty="0"/>
          </a:p>
          <a:p>
            <a:pPr lvl="0"/>
            <a:endParaRPr lang="en-US" dirty="0"/>
          </a:p>
          <a:p>
            <a:pPr lvl="2"/>
            <a:endParaRPr lang="en-US" dirty="0"/>
          </a:p>
        </p:txBody>
      </p:sp>
      <p:pic>
        <p:nvPicPr>
          <p:cNvPr id="2" name="Picture 4">
            <a:extLst>
              <a:ext uri="{FF2B5EF4-FFF2-40B4-BE49-F238E27FC236}">
                <a16:creationId xmlns:a16="http://schemas.microsoft.com/office/drawing/2014/main" id="{27B43F23-4A95-6EF0-3F27-8913F88F68A1}"/>
              </a:ext>
            </a:extLst>
          </p:cNvPr>
          <p:cNvPicPr>
            <a:picLocks noChangeAspect="1"/>
          </p:cNvPicPr>
          <p:nvPr userDrawn="1"/>
        </p:nvPicPr>
        <p:blipFill>
          <a:blip r:embed="rId3"/>
          <a:stretch>
            <a:fillRect/>
          </a:stretch>
        </p:blipFill>
        <p:spPr>
          <a:xfrm>
            <a:off x="901634" y="4605095"/>
            <a:ext cx="421300" cy="419914"/>
          </a:xfrm>
          <a:prstGeom prst="rect">
            <a:avLst/>
          </a:prstGeom>
        </p:spPr>
      </p:pic>
    </p:spTree>
    <p:extLst>
      <p:ext uri="{BB962C8B-B14F-4D97-AF65-F5344CB8AC3E}">
        <p14:creationId xmlns:p14="http://schemas.microsoft.com/office/powerpoint/2010/main" val="5793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slide - full width">
    <p:spTree>
      <p:nvGrpSpPr>
        <p:cNvPr id="1" name=""/>
        <p:cNvGrpSpPr/>
        <p:nvPr/>
      </p:nvGrpSpPr>
      <p:grpSpPr>
        <a:xfrm>
          <a:off x="0" y="0"/>
          <a:ext cx="0" cy="0"/>
          <a:chOff x="0" y="0"/>
          <a:chExt cx="0" cy="0"/>
        </a:xfrm>
      </p:grpSpPr>
      <p:sp>
        <p:nvSpPr>
          <p:cNvPr id="8" name="Rectangle 7"/>
          <p:cNvSpPr/>
          <p:nvPr userDrawn="1"/>
        </p:nvSpPr>
        <p:spPr>
          <a:xfrm>
            <a:off x="0" y="5060830"/>
            <a:ext cx="9144000" cy="82670"/>
          </a:xfrm>
          <a:prstGeom prst="rect">
            <a:avLst/>
          </a:prstGeom>
          <a:solidFill>
            <a:srgbClr val="FBB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B48A897C-3B40-4E56-8160-52D7248EE1A2}"/>
              </a:ext>
            </a:extLst>
          </p:cNvPr>
          <p:cNvSpPr>
            <a:spLocks noGrp="1"/>
          </p:cNvSpPr>
          <p:nvPr>
            <p:ph type="pic" sz="quarter" idx="10"/>
          </p:nvPr>
        </p:nvSpPr>
        <p:spPr>
          <a:xfrm>
            <a:off x="0" y="0"/>
            <a:ext cx="9144000" cy="4602163"/>
          </a:xfrm>
          <a:prstGeom prst="rect">
            <a:avLst/>
          </a:prstGeom>
        </p:spPr>
        <p:txBody>
          <a:bodyPr/>
          <a:lstStyle>
            <a:lvl1pPr>
              <a:defRPr>
                <a:solidFill>
                  <a:schemeClr val="tx1">
                    <a:lumMod val="65000"/>
                    <a:lumOff val="35000"/>
                  </a:schemeClr>
                </a:solidFill>
              </a:defRPr>
            </a:lvl1pPr>
          </a:lstStyle>
          <a:p>
            <a:endParaRPr lang="en-US" dirty="0"/>
          </a:p>
        </p:txBody>
      </p:sp>
      <p:pic>
        <p:nvPicPr>
          <p:cNvPr id="2" name="Picture 1" descr="EASA-logo_SMALL_SCALE_RGB_positive_300dpi.png">
            <a:extLst>
              <a:ext uri="{FF2B5EF4-FFF2-40B4-BE49-F238E27FC236}">
                <a16:creationId xmlns:a16="http://schemas.microsoft.com/office/drawing/2014/main" id="{3C0D1050-1F64-F376-6B05-3695326824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3837" y="4711193"/>
            <a:ext cx="785962" cy="207718"/>
          </a:xfrm>
          <a:prstGeom prst="rect">
            <a:avLst/>
          </a:prstGeom>
        </p:spPr>
      </p:pic>
      <p:pic>
        <p:nvPicPr>
          <p:cNvPr id="3" name="Picture 4">
            <a:extLst>
              <a:ext uri="{FF2B5EF4-FFF2-40B4-BE49-F238E27FC236}">
                <a16:creationId xmlns:a16="http://schemas.microsoft.com/office/drawing/2014/main" id="{AC215DF9-6AFF-05B7-CBDC-FE5DF25E0E8B}"/>
              </a:ext>
            </a:extLst>
          </p:cNvPr>
          <p:cNvPicPr>
            <a:picLocks noChangeAspect="1"/>
          </p:cNvPicPr>
          <p:nvPr userDrawn="1"/>
        </p:nvPicPr>
        <p:blipFill>
          <a:blip r:embed="rId3"/>
          <a:stretch>
            <a:fillRect/>
          </a:stretch>
        </p:blipFill>
        <p:spPr>
          <a:xfrm>
            <a:off x="901634" y="4605095"/>
            <a:ext cx="421300" cy="419914"/>
          </a:xfrm>
          <a:prstGeom prst="rect">
            <a:avLst/>
          </a:prstGeom>
        </p:spPr>
      </p:pic>
    </p:spTree>
    <p:extLst>
      <p:ext uri="{BB962C8B-B14F-4D97-AF65-F5344CB8AC3E}">
        <p14:creationId xmlns:p14="http://schemas.microsoft.com/office/powerpoint/2010/main" val="91572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91500" y="1323000"/>
            <a:ext cx="8478000" cy="3456000"/>
          </a:xfrm>
        </p:spPr>
        <p:txBody>
          <a:bodyPr>
            <a:noAutofit/>
          </a:bodyPr>
          <a:lstStyle>
            <a:lvl1pPr>
              <a:spcBef>
                <a:spcPts val="285"/>
              </a:spcBef>
              <a:buClr>
                <a:srgbClr val="01426A"/>
              </a:buClr>
              <a:defRPr>
                <a:solidFill>
                  <a:schemeClr val="tx1"/>
                </a:solidFill>
              </a:defRPr>
            </a:lvl1pPr>
            <a:lvl2pPr marL="136922" indent="-136922">
              <a:spcBef>
                <a:spcPts val="285"/>
              </a:spcBef>
              <a:buClr>
                <a:srgbClr val="01426A"/>
              </a:buClr>
              <a:buFont typeface="Arial" panose="020B0604020202020204" pitchFamily="34" charset="0"/>
              <a:buChar char="•"/>
              <a:defRPr>
                <a:solidFill>
                  <a:schemeClr val="tx1"/>
                </a:solidFill>
              </a:defRPr>
            </a:lvl2pPr>
            <a:lvl3pPr marL="273844" indent="-127397">
              <a:spcBef>
                <a:spcPts val="285"/>
              </a:spcBef>
              <a:buClr>
                <a:srgbClr val="01426A"/>
              </a:buClr>
              <a:buFont typeface="Symbol" panose="05050102010706020507" pitchFamily="18" charset="2"/>
              <a:buChar char="-"/>
              <a:defRPr>
                <a:solidFill>
                  <a:schemeClr val="tx1"/>
                </a:solidFill>
              </a:defRPr>
            </a:lvl3pPr>
            <a:lvl4pPr marL="401241" indent="-136922">
              <a:spcBef>
                <a:spcPts val="285"/>
              </a:spcBef>
              <a:buClr>
                <a:srgbClr val="01426A"/>
              </a:buClr>
              <a:buFont typeface="Symbol" panose="05050102010706020507" pitchFamily="18" charset="2"/>
              <a:buChar char="-"/>
              <a:defRPr>
                <a:solidFill>
                  <a:schemeClr val="tx1"/>
                </a:solidFill>
              </a:defRPr>
            </a:lvl4pPr>
            <a:lvl5pPr marL="540544" indent="-139304">
              <a:spcBef>
                <a:spcPts val="285"/>
              </a:spcBef>
              <a:buClr>
                <a:srgbClr val="01426A"/>
              </a:buClr>
              <a:buFont typeface="Symbol" panose="05050102010706020507" pitchFamily="18" charset="2"/>
              <a:buChar char="-"/>
              <a:tabLst/>
              <a:defRPr>
                <a:solidFill>
                  <a:schemeClr val="tx1"/>
                </a:solidFill>
              </a:defRPr>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Tree>
    <p:extLst>
      <p:ext uri="{BB962C8B-B14F-4D97-AF65-F5344CB8AC3E}">
        <p14:creationId xmlns:p14="http://schemas.microsoft.com/office/powerpoint/2010/main" val="2599421575"/>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75061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4294967295"/>
          </p:nvPr>
        </p:nvSpPr>
        <p:spPr>
          <a:xfrm>
            <a:off x="213023" y="4941323"/>
            <a:ext cx="1144800" cy="108000"/>
          </a:xfrm>
        </p:spPr>
        <p:txBody>
          <a:bodyPr/>
          <a:lstStyle/>
          <a:p>
            <a:r>
              <a:rPr lang="en-US" sz="500" dirty="0">
                <a:solidFill>
                  <a:schemeClr val="tx1"/>
                </a:solidFill>
              </a:rPr>
              <a:t>.</a:t>
            </a:r>
          </a:p>
        </p:txBody>
      </p:sp>
      <p:sp>
        <p:nvSpPr>
          <p:cNvPr id="5" name="Foliennummernplatzhalter 4"/>
          <p:cNvSpPr>
            <a:spLocks noGrp="1"/>
          </p:cNvSpPr>
          <p:nvPr>
            <p:ph type="sldNum" sz="quarter" idx="4294967295"/>
          </p:nvPr>
        </p:nvSpPr>
        <p:spPr/>
        <p:txBody>
          <a:bodyPr/>
          <a:lstStyle/>
          <a:p>
            <a:r>
              <a:rPr lang="en-US" sz="1050" dirty="0"/>
              <a:t>.</a:t>
            </a:r>
          </a:p>
        </p:txBody>
      </p:sp>
      <p:sp>
        <p:nvSpPr>
          <p:cNvPr id="7" name="Rectangle 5"/>
          <p:cNvSpPr/>
          <p:nvPr/>
        </p:nvSpPr>
        <p:spPr>
          <a:xfrm>
            <a:off x="1436026" y="1782070"/>
            <a:ext cx="6428721" cy="828432"/>
          </a:xfrm>
          <a:prstGeom prst="rect">
            <a:avLst/>
          </a:prstGeom>
        </p:spPr>
        <p:txBody>
          <a:bodyPr wrap="square">
            <a:spAutoFit/>
          </a:bodyPr>
          <a:lstStyle/>
          <a:p>
            <a:pPr algn="ctr">
              <a:spcAft>
                <a:spcPts val="450"/>
              </a:spcAft>
            </a:pPr>
            <a:r>
              <a:rPr lang="pt-BR" altLang="en-US" sz="1500" b="1" dirty="0"/>
              <a:t>WG2 co-chairs:</a:t>
            </a:r>
          </a:p>
          <a:p>
            <a:pPr algn="ctr"/>
            <a:r>
              <a:rPr lang="pt-BR" altLang="en-US" sz="1350" dirty="0"/>
              <a:t>M.Gorelik, Chief Scientist for Fatigue and Damage Tolerance, FAA</a:t>
            </a:r>
          </a:p>
          <a:p>
            <a:pPr algn="ctr">
              <a:spcBef>
                <a:spcPts val="225"/>
              </a:spcBef>
            </a:pPr>
            <a:r>
              <a:rPr lang="pt-BR" altLang="en-US" sz="1350" dirty="0"/>
              <a:t>A.Fischersworring-Bunk, Senior Consultant, Structures, MTU AeroEngines</a:t>
            </a:r>
          </a:p>
        </p:txBody>
      </p:sp>
      <p:sp>
        <p:nvSpPr>
          <p:cNvPr id="8" name="Subtitle 1"/>
          <p:cNvSpPr>
            <a:spLocks noGrp="1"/>
          </p:cNvSpPr>
          <p:nvPr>
            <p:ph idx="1"/>
          </p:nvPr>
        </p:nvSpPr>
        <p:spPr>
          <a:xfrm>
            <a:off x="653412" y="204668"/>
            <a:ext cx="7993947" cy="1905167"/>
          </a:xfrm>
        </p:spPr>
        <p:txBody>
          <a:bodyPr/>
          <a:lstStyle/>
          <a:p>
            <a:pPr marL="0" indent="0" algn="ctr">
              <a:buNone/>
            </a:pPr>
            <a:r>
              <a:rPr lang="en-GB" b="1" dirty="0">
                <a:solidFill>
                  <a:srgbClr val="007FC2"/>
                </a:solidFill>
              </a:rPr>
              <a:t>2024 FAA - EASA AM  Workshop</a:t>
            </a:r>
          </a:p>
          <a:p>
            <a:pPr marL="0" indent="0" algn="ctr">
              <a:buNone/>
            </a:pPr>
            <a:r>
              <a:rPr lang="en-GB" sz="1050" dirty="0"/>
              <a:t>     </a:t>
            </a:r>
          </a:p>
          <a:p>
            <a:pPr marL="0" indent="0" algn="ctr">
              <a:buNone/>
            </a:pPr>
            <a:r>
              <a:rPr lang="en-GB" sz="1800" b="1" dirty="0"/>
              <a:t>WORKING GROUP 2:</a:t>
            </a:r>
          </a:p>
          <a:p>
            <a:pPr marL="0" indent="0" algn="ctr">
              <a:buNone/>
            </a:pPr>
            <a:r>
              <a:rPr lang="de-DE" sz="1500" b="1" i="1" dirty="0" err="1">
                <a:solidFill>
                  <a:srgbClr val="0033CC"/>
                </a:solidFill>
              </a:rPr>
              <a:t>Fatigue</a:t>
            </a:r>
            <a:r>
              <a:rPr lang="de-DE" sz="1500" b="1" i="1" dirty="0">
                <a:solidFill>
                  <a:srgbClr val="0033CC"/>
                </a:solidFill>
              </a:rPr>
              <a:t> </a:t>
            </a:r>
            <a:r>
              <a:rPr lang="de-DE" sz="1500" b="1" i="1" dirty="0" err="1">
                <a:solidFill>
                  <a:srgbClr val="0033CC"/>
                </a:solidFill>
              </a:rPr>
              <a:t>and</a:t>
            </a:r>
            <a:r>
              <a:rPr lang="de-DE" sz="1500" b="1" i="1" dirty="0">
                <a:solidFill>
                  <a:srgbClr val="0033CC"/>
                </a:solidFill>
              </a:rPr>
              <a:t> </a:t>
            </a:r>
            <a:r>
              <a:rPr lang="de-DE" sz="1500" b="1" i="1" dirty="0" err="1">
                <a:solidFill>
                  <a:srgbClr val="0033CC"/>
                </a:solidFill>
              </a:rPr>
              <a:t>Damage</a:t>
            </a:r>
            <a:r>
              <a:rPr lang="de-DE" sz="1500" b="1" i="1" dirty="0">
                <a:solidFill>
                  <a:srgbClr val="0033CC"/>
                </a:solidFill>
              </a:rPr>
              <a:t> </a:t>
            </a:r>
            <a:r>
              <a:rPr lang="de-DE" sz="1500" b="1" i="1" dirty="0" err="1">
                <a:solidFill>
                  <a:srgbClr val="0033CC"/>
                </a:solidFill>
              </a:rPr>
              <a:t>Tolerance</a:t>
            </a:r>
            <a:r>
              <a:rPr lang="de-DE" sz="1500" b="1" i="1" dirty="0">
                <a:solidFill>
                  <a:srgbClr val="0033CC"/>
                </a:solidFill>
              </a:rPr>
              <a:t> (F&amp;DT) </a:t>
            </a:r>
            <a:r>
              <a:rPr lang="de-DE" sz="1500" b="1" i="1" dirty="0" err="1">
                <a:solidFill>
                  <a:srgbClr val="0033CC"/>
                </a:solidFill>
              </a:rPr>
              <a:t>and</a:t>
            </a:r>
            <a:r>
              <a:rPr lang="de-DE" sz="1500" b="1" i="1" dirty="0">
                <a:solidFill>
                  <a:srgbClr val="0033CC"/>
                </a:solidFill>
              </a:rPr>
              <a:t> Non-</a:t>
            </a:r>
            <a:r>
              <a:rPr lang="de-DE" sz="1500" b="1" i="1" dirty="0" err="1">
                <a:solidFill>
                  <a:srgbClr val="0033CC"/>
                </a:solidFill>
              </a:rPr>
              <a:t>Destructive</a:t>
            </a:r>
            <a:r>
              <a:rPr lang="de-DE" sz="1500" b="1" i="1" dirty="0">
                <a:solidFill>
                  <a:srgbClr val="0033CC"/>
                </a:solidFill>
              </a:rPr>
              <a:t> </a:t>
            </a:r>
            <a:r>
              <a:rPr lang="de-DE" sz="1500" b="1" i="1" dirty="0" err="1">
                <a:solidFill>
                  <a:srgbClr val="0033CC"/>
                </a:solidFill>
              </a:rPr>
              <a:t>Inspection</a:t>
            </a:r>
            <a:r>
              <a:rPr lang="de-DE" sz="1500" b="1" i="1" dirty="0">
                <a:solidFill>
                  <a:srgbClr val="0033CC"/>
                </a:solidFill>
              </a:rPr>
              <a:t> (NDI) </a:t>
            </a:r>
            <a:r>
              <a:rPr lang="de-DE" sz="1500" b="1" i="1" dirty="0" err="1">
                <a:solidFill>
                  <a:srgbClr val="0033CC"/>
                </a:solidFill>
              </a:rPr>
              <a:t>Considerations</a:t>
            </a:r>
            <a:r>
              <a:rPr lang="de-DE" sz="1500" b="1" i="1" dirty="0">
                <a:solidFill>
                  <a:srgbClr val="0033CC"/>
                </a:solidFill>
              </a:rPr>
              <a:t> </a:t>
            </a:r>
            <a:r>
              <a:rPr lang="de-DE" sz="1500" b="1" i="1" dirty="0" err="1">
                <a:solidFill>
                  <a:srgbClr val="0033CC"/>
                </a:solidFill>
              </a:rPr>
              <a:t>for</a:t>
            </a:r>
            <a:r>
              <a:rPr lang="de-DE" sz="1500" b="1" i="1" dirty="0">
                <a:solidFill>
                  <a:srgbClr val="0033CC"/>
                </a:solidFill>
              </a:rPr>
              <a:t> </a:t>
            </a:r>
            <a:r>
              <a:rPr lang="de-DE" sz="1500" b="1" i="1" dirty="0" err="1">
                <a:solidFill>
                  <a:srgbClr val="0033CC"/>
                </a:solidFill>
              </a:rPr>
              <a:t>Metal</a:t>
            </a:r>
            <a:r>
              <a:rPr lang="de-DE" sz="1500" b="1" i="1" dirty="0">
                <a:solidFill>
                  <a:srgbClr val="0033CC"/>
                </a:solidFill>
              </a:rPr>
              <a:t> AM</a:t>
            </a:r>
            <a:endParaRPr lang="en-GB" sz="1500" b="1" i="1" dirty="0">
              <a:solidFill>
                <a:srgbClr val="0033CC"/>
              </a:solidFill>
            </a:endParaRPr>
          </a:p>
          <a:p>
            <a:pPr algn="ctr"/>
            <a:endParaRPr lang="en-GB" sz="1050" dirty="0"/>
          </a:p>
          <a:p>
            <a:pPr algn="ctr"/>
            <a:endParaRPr lang="en-GB" sz="1050" dirty="0"/>
          </a:p>
        </p:txBody>
      </p:sp>
      <p:pic>
        <p:nvPicPr>
          <p:cNvPr id="9" name="Picture 4"/>
          <p:cNvPicPr>
            <a:picLocks noChangeAspect="1"/>
          </p:cNvPicPr>
          <p:nvPr/>
        </p:nvPicPr>
        <p:blipFill>
          <a:blip r:embed="rId2"/>
          <a:stretch>
            <a:fillRect/>
          </a:stretch>
        </p:blipFill>
        <p:spPr>
          <a:xfrm>
            <a:off x="391500" y="209340"/>
            <a:ext cx="656705" cy="654544"/>
          </a:xfrm>
          <a:prstGeom prst="rect">
            <a:avLst/>
          </a:prstGeom>
        </p:spPr>
      </p:pic>
      <p:sp>
        <p:nvSpPr>
          <p:cNvPr id="2" name="TextBox 1"/>
          <p:cNvSpPr txBox="1"/>
          <p:nvPr/>
        </p:nvSpPr>
        <p:spPr>
          <a:xfrm>
            <a:off x="3069539" y="2871419"/>
            <a:ext cx="3004921" cy="577081"/>
          </a:xfrm>
          <a:prstGeom prst="rect">
            <a:avLst/>
          </a:prstGeom>
          <a:noFill/>
        </p:spPr>
        <p:txBody>
          <a:bodyPr wrap="square" rtlCol="0">
            <a:spAutoFit/>
          </a:bodyPr>
          <a:lstStyle/>
          <a:p>
            <a:pPr algn="ctr"/>
            <a:r>
              <a:rPr lang="en-US" b="1" dirty="0">
                <a:solidFill>
                  <a:srgbClr val="0033CC"/>
                </a:solidFill>
                <a:latin typeface="Arial" panose="020B0604020202020204" pitchFamily="34" charset="0"/>
                <a:cs typeface="Arial" panose="020B0604020202020204" pitchFamily="34" charset="0"/>
              </a:rPr>
              <a:t>General Session Briefing</a:t>
            </a:r>
          </a:p>
          <a:p>
            <a:pPr algn="ctr"/>
            <a:r>
              <a:rPr lang="en-US" sz="1350" i="1" dirty="0">
                <a:latin typeface="Arial" panose="020B0604020202020204" pitchFamily="34" charset="0"/>
                <a:cs typeface="Arial" panose="020B0604020202020204" pitchFamily="34" charset="0"/>
              </a:rPr>
              <a:t>Sept. 19, 2024</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1700" y="277975"/>
            <a:ext cx="1177800" cy="453970"/>
          </a:xfrm>
          <a:prstGeom prst="rect">
            <a:avLst/>
          </a:prstGeom>
        </p:spPr>
      </p:pic>
    </p:spTree>
    <p:extLst>
      <p:ext uri="{BB962C8B-B14F-4D97-AF65-F5344CB8AC3E}">
        <p14:creationId xmlns:p14="http://schemas.microsoft.com/office/powerpoint/2010/main" val="270780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6"/>
          </p:nvPr>
        </p:nvSpPr>
        <p:spPr>
          <a:xfrm>
            <a:off x="143777" y="67111"/>
            <a:ext cx="8821430" cy="417798"/>
          </a:xfrm>
        </p:spPr>
        <p:txBody>
          <a:bodyPr/>
          <a:lstStyle/>
          <a:p>
            <a:pPr algn="ctr"/>
            <a:r>
              <a:rPr lang="en-GB" sz="2000" dirty="0">
                <a:ea typeface="Calibri" panose="020F0502020204030204" pitchFamily="34" charset="0"/>
                <a:cs typeface="Arial" panose="020B0604020202020204" pitchFamily="34" charset="0"/>
              </a:rPr>
              <a:t>WG2 Briefing – 9/19/24</a:t>
            </a:r>
            <a:endParaRPr lang="en-GB" sz="2000" dirty="0"/>
          </a:p>
        </p:txBody>
      </p:sp>
      <p:sp>
        <p:nvSpPr>
          <p:cNvPr id="4" name="Subtitle 1"/>
          <p:cNvSpPr txBox="1">
            <a:spLocks/>
          </p:cNvSpPr>
          <p:nvPr/>
        </p:nvSpPr>
        <p:spPr>
          <a:xfrm>
            <a:off x="204047" y="647699"/>
            <a:ext cx="8821430" cy="4359729"/>
          </a:xfr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300"/>
              </a:spcAft>
              <a:buFont typeface="Arial"/>
              <a:buNone/>
            </a:pPr>
            <a:r>
              <a:rPr lang="en-US" sz="2200" b="1" i="1" dirty="0">
                <a:highlight>
                  <a:srgbClr val="FFFF00"/>
                </a:highlight>
                <a:latin typeface="Calibri" panose="020F0502020204030204" pitchFamily="34" charset="0"/>
                <a:ea typeface="Calibri" panose="020F0502020204030204" pitchFamily="34" charset="0"/>
                <a:cs typeface="Calibri" panose="020F0502020204030204" pitchFamily="34" charset="0"/>
              </a:rPr>
              <a:t>Key Objectives of the WG2:</a:t>
            </a:r>
          </a:p>
          <a:p>
            <a:pPr>
              <a:spcBef>
                <a:spcPts val="0"/>
              </a:spcBef>
              <a:spcAft>
                <a:spcPts val="300"/>
              </a:spcAft>
              <a:buFontTx/>
              <a:buChar char="-"/>
            </a:pPr>
            <a:r>
              <a:rPr lang="en-US" sz="2000" b="1" i="1" dirty="0">
                <a:latin typeface="Calibri" panose="020F0502020204030204" pitchFamily="34" charset="0"/>
                <a:ea typeface="Calibri" panose="020F0502020204030204" pitchFamily="34" charset="0"/>
                <a:cs typeface="Calibri" panose="020F0502020204030204" pitchFamily="34" charset="0"/>
              </a:rPr>
              <a:t>To identify key standardization gaps</a:t>
            </a:r>
          </a:p>
          <a:p>
            <a:pPr lvl="1">
              <a:spcBef>
                <a:spcPts val="0"/>
              </a:spcBef>
              <a:spcAft>
                <a:spcPts val="300"/>
              </a:spcAft>
              <a:buFontTx/>
              <a:buChar char="-"/>
            </a:pPr>
            <a:r>
              <a:rPr lang="en-US" sz="1600" b="1" i="1" dirty="0">
                <a:latin typeface="Calibri" panose="020F0502020204030204" pitchFamily="34" charset="0"/>
                <a:ea typeface="Calibri" panose="020F0502020204030204" pitchFamily="34" charset="0"/>
                <a:cs typeface="Calibri" panose="020F0502020204030204" pitchFamily="34" charset="0"/>
              </a:rPr>
              <a:t>Providing guidance to AM design and Q&amp;C community</a:t>
            </a:r>
          </a:p>
          <a:p>
            <a:pPr lvl="1">
              <a:spcBef>
                <a:spcPts val="0"/>
              </a:spcBef>
              <a:spcAft>
                <a:spcPts val="300"/>
              </a:spcAft>
              <a:buFontTx/>
              <a:buChar char="-"/>
            </a:pPr>
            <a:r>
              <a:rPr lang="en-US" sz="1600" b="1" i="1" dirty="0">
                <a:latin typeface="Calibri" panose="020F0502020204030204" pitchFamily="34" charset="0"/>
                <a:ea typeface="Calibri" panose="020F0502020204030204" pitchFamily="34" charset="0"/>
                <a:cs typeface="Calibri" panose="020F0502020204030204" pitchFamily="34" charset="0"/>
              </a:rPr>
              <a:t>An opportunity to develop a design handbook for AM? Who would do it? (e.g. AIA AM WG, SAE G-37, ..?) </a:t>
            </a:r>
          </a:p>
          <a:p>
            <a:pPr>
              <a:spcBef>
                <a:spcPts val="0"/>
              </a:spcBef>
              <a:spcAft>
                <a:spcPts val="300"/>
              </a:spcAft>
              <a:buFontTx/>
              <a:buChar char="-"/>
            </a:pPr>
            <a:r>
              <a:rPr lang="en-US" sz="2000" b="1" i="1" dirty="0">
                <a:solidFill>
                  <a:srgbClr val="003399"/>
                </a:solidFill>
                <a:latin typeface="Calibri" panose="020F0502020204030204" pitchFamily="34" charset="0"/>
                <a:ea typeface="Calibri" panose="020F0502020204030204" pitchFamily="34" charset="0"/>
                <a:cs typeface="Calibri" panose="020F0502020204030204" pitchFamily="34" charset="0"/>
              </a:rPr>
              <a:t>A concise description of why metal AM is different from “conventionally” manufactured metallic parts (wrought, cast, PM, etc.)</a:t>
            </a:r>
          </a:p>
          <a:p>
            <a:pPr lvl="1">
              <a:spcBef>
                <a:spcPts val="0"/>
              </a:spcBef>
              <a:spcAft>
                <a:spcPts val="300"/>
              </a:spcAft>
              <a:buFontTx/>
              <a:buChar char="-"/>
            </a:pPr>
            <a:r>
              <a:rPr lang="en-US" sz="1600" b="1" i="1" dirty="0">
                <a:latin typeface="Calibri" panose="020F0502020204030204" pitchFamily="34" charset="0"/>
                <a:ea typeface="Calibri" panose="020F0502020204030204" pitchFamily="34" charset="0"/>
                <a:cs typeface="Calibri" panose="020F0502020204030204" pitchFamily="34" charset="0"/>
              </a:rPr>
              <a:t>Some information is already available from various sources</a:t>
            </a:r>
          </a:p>
          <a:p>
            <a:pPr>
              <a:spcBef>
                <a:spcPts val="0"/>
              </a:spcBef>
              <a:spcAft>
                <a:spcPts val="300"/>
              </a:spcAft>
              <a:buFontTx/>
              <a:buChar char="-"/>
            </a:pPr>
            <a:r>
              <a:rPr lang="en-US" sz="2000" b="1" i="1" dirty="0">
                <a:latin typeface="Calibri" panose="020F0502020204030204" pitchFamily="34" charset="0"/>
                <a:ea typeface="Calibri" panose="020F0502020204030204" pitchFamily="34" charset="0"/>
                <a:cs typeface="Calibri" panose="020F0502020204030204" pitchFamily="34" charset="0"/>
              </a:rPr>
              <a:t>To identify key technology gaps</a:t>
            </a:r>
          </a:p>
          <a:p>
            <a:pPr>
              <a:spcBef>
                <a:spcPts val="0"/>
              </a:spcBef>
              <a:spcAft>
                <a:spcPts val="300"/>
              </a:spcAft>
              <a:buFontTx/>
              <a:buChar char="-"/>
            </a:pPr>
            <a:r>
              <a:rPr lang="en-US" sz="2000" b="1" i="1" dirty="0">
                <a:latin typeface="Calibri" panose="020F0502020204030204" pitchFamily="34" charset="0"/>
                <a:ea typeface="Calibri" panose="020F0502020204030204" pitchFamily="34" charset="0"/>
                <a:cs typeface="Calibri" panose="020F0502020204030204" pitchFamily="34" charset="0"/>
              </a:rPr>
              <a:t>Recommendations for enabling R&amp;D</a:t>
            </a:r>
            <a:endParaRPr lang="en-US" sz="1400" kern="100" dirty="0">
              <a:solidFill>
                <a:srgbClr val="003399"/>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1800" b="1"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b="1" kern="100" dirty="0">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300"/>
              </a:spcAft>
              <a:buFont typeface="Arial"/>
              <a:buNone/>
            </a:pPr>
            <a:endParaRPr lang="en-US" sz="16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18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18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1800" i="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Font typeface="Arial"/>
              <a:buNone/>
            </a:pPr>
            <a:endParaRPr lang="en-US" sz="2000" i="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Font typeface="Arial"/>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lvl="1" indent="0">
              <a:lnSpc>
                <a:spcPct val="107000"/>
              </a:lnSpc>
              <a:spcAft>
                <a:spcPts val="600"/>
              </a:spcAft>
              <a:buFont typeface="Arial"/>
              <a:buNone/>
            </a:pPr>
            <a:endParaRPr lang="en-US" sz="9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1214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txBox="1">
            <a:spLocks/>
          </p:cNvSpPr>
          <p:nvPr/>
        </p:nvSpPr>
        <p:spPr>
          <a:xfrm>
            <a:off x="143777" y="252216"/>
            <a:ext cx="8881700" cy="4591080"/>
          </a:xfr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300"/>
              </a:spcAft>
              <a:buFont typeface="Arial"/>
              <a:buNone/>
            </a:pPr>
            <a:r>
              <a:rPr lang="en-US" sz="2000" b="1" i="1" dirty="0">
                <a:latin typeface="Calibri" panose="020F0502020204030204" pitchFamily="34" charset="0"/>
                <a:ea typeface="Calibri" panose="020F0502020204030204" pitchFamily="34" charset="0"/>
                <a:cs typeface="Calibri" panose="020F0502020204030204" pitchFamily="34" charset="0"/>
              </a:rPr>
              <a:t>Discussion Topics</a:t>
            </a:r>
          </a:p>
          <a:p>
            <a:pPr marL="0" indent="0">
              <a:spcBef>
                <a:spcPts val="0"/>
              </a:spcBef>
              <a:spcAft>
                <a:spcPts val="300"/>
              </a:spcAft>
              <a:buFont typeface="Arial"/>
              <a:buNone/>
            </a:pPr>
            <a:endParaRPr lang="en-US" sz="2000" b="1" i="1" dirty="0">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Topic 1</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F&amp;DT methodologies for “B+ class” parts</a:t>
            </a:r>
          </a:p>
          <a:p>
            <a:pPr marL="0" marR="0" lvl="0" indent="0">
              <a:lnSpc>
                <a:spcPct val="107000"/>
              </a:lnSpc>
              <a:spcBef>
                <a:spcPts val="0"/>
              </a:spcBef>
              <a:spcAft>
                <a:spcPts val="0"/>
              </a:spcAft>
              <a:buNone/>
            </a:pPr>
            <a:r>
              <a:rPr lang="en-US" sz="1600" i="1" kern="100" dirty="0">
                <a:latin typeface="Calibri" panose="020F0502020204030204" pitchFamily="34" charset="0"/>
                <a:ea typeface="Calibri" panose="020F0502020204030204" pitchFamily="34" charset="0"/>
                <a:cs typeface="Times New Roman" panose="02020603050405020304" pitchFamily="18" charset="0"/>
              </a:rPr>
              <a:t>“B+ class” notionally defines either safety-critical parts, or part that are considered fatigue-sensitive and F&amp;DT analysis typically performed by OEMs regardless of regulatory requirement</a:t>
            </a:r>
            <a:endParaRPr lang="en-US" sz="16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Use of probabilistic methods (e.g. defects statistics for DT assessment) + NDI capabilities.</a:t>
            </a:r>
          </a:p>
          <a:p>
            <a:pPr marL="457200" marR="0" lvl="1" indent="0">
              <a:lnSpc>
                <a:spcPct val="107000"/>
              </a:lnSpc>
              <a:spcBef>
                <a:spcPts val="0"/>
              </a:spcBef>
              <a:spcAft>
                <a:spcPts val="0"/>
              </a:spcAft>
              <a:buNone/>
            </a:pPr>
            <a:r>
              <a:rPr lang="en-US" sz="1800" i="1" kern="100" dirty="0">
                <a:latin typeface="Calibri" panose="020F0502020204030204" pitchFamily="34" charset="0"/>
                <a:ea typeface="Calibri" panose="020F0502020204030204" pitchFamily="34" charset="0"/>
                <a:cs typeface="Times New Roman" panose="02020603050405020304" pitchFamily="18" charset="0"/>
              </a:rPr>
              <a:t>Context</a:t>
            </a:r>
            <a:r>
              <a:rPr lang="en-US" sz="1800" kern="100" dirty="0">
                <a:latin typeface="Calibri" panose="020F0502020204030204" pitchFamily="34" charset="0"/>
                <a:ea typeface="Calibri" panose="020F0502020204030204" pitchFamily="34" charset="0"/>
                <a:cs typeface="Times New Roman" panose="02020603050405020304" pitchFamily="18" charset="0"/>
              </a:rPr>
              <a:t>: inherent anomalies (model-based correlation between anomaly populations and part performance).</a:t>
            </a:r>
          </a:p>
          <a:p>
            <a:pPr lvl="2" indent="-285750">
              <a:lnSpc>
                <a:spcPct val="107000"/>
              </a:lnSpc>
              <a:spcBef>
                <a:spcPts val="0"/>
              </a:spcBef>
              <a:buFont typeface="+mj-lt"/>
              <a:buAutoNum type="romanL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Not a standard / mandatory approach, just one of the analysis options in the “toolbox”</a:t>
            </a:r>
          </a:p>
          <a:p>
            <a:pPr lvl="2" indent="-285750">
              <a:lnSpc>
                <a:spcPct val="107000"/>
              </a:lnSpc>
              <a:spcBef>
                <a:spcPts val="0"/>
              </a:spcBef>
              <a:buFont typeface="+mj-lt"/>
              <a:buAutoNum type="romanL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are acceptable methods of showing “equivalence” of anomaly distri</a:t>
            </a:r>
            <a:r>
              <a:rPr lang="en-US" sz="1800" kern="100" dirty="0">
                <a:latin typeface="Calibri" panose="020F0502020204030204" pitchFamily="34" charset="0"/>
                <a:ea typeface="Calibri" panose="020F0502020204030204" pitchFamily="34" charset="0"/>
                <a:cs typeface="Times New Roman" panose="02020603050405020304" pitchFamily="18" charset="0"/>
              </a:rPr>
              <a:t>butions (e.g. direct characterization methods vs. QA / inspections)? Potential for using production / QA data for periodic updating.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1" indent="0">
              <a:lnSpc>
                <a:spcPct val="107000"/>
              </a:lnSpc>
              <a:spcAft>
                <a:spcPts val="600"/>
              </a:spcAft>
              <a:buFont typeface="Arial"/>
              <a:buNone/>
            </a:pPr>
            <a:endParaRPr lang="en-US" sz="9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3652D787-275C-431A-F18E-9D0E2302C290}"/>
              </a:ext>
            </a:extLst>
          </p:cNvPr>
          <p:cNvSpPr>
            <a:spLocks noGrp="1"/>
          </p:cNvSpPr>
          <p:nvPr>
            <p:ph type="body" sz="quarter" idx="16"/>
          </p:nvPr>
        </p:nvSpPr>
        <p:spPr>
          <a:xfrm>
            <a:off x="143777" y="67111"/>
            <a:ext cx="8821430" cy="417798"/>
          </a:xfrm>
        </p:spPr>
        <p:txBody>
          <a:bodyPr/>
          <a:lstStyle/>
          <a:p>
            <a:pPr algn="ctr"/>
            <a:r>
              <a:rPr lang="en-GB" sz="2000" dirty="0">
                <a:ea typeface="Calibri" panose="020F0502020204030204" pitchFamily="34" charset="0"/>
                <a:cs typeface="Arial" panose="020B0604020202020204" pitchFamily="34" charset="0"/>
              </a:rPr>
              <a:t>WG2 Briefing – 9/19/24</a:t>
            </a:r>
            <a:endParaRPr lang="en-GB" sz="2000" dirty="0"/>
          </a:p>
        </p:txBody>
      </p:sp>
    </p:spTree>
    <p:extLst>
      <p:ext uri="{BB962C8B-B14F-4D97-AF65-F5344CB8AC3E}">
        <p14:creationId xmlns:p14="http://schemas.microsoft.com/office/powerpoint/2010/main" val="136529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txBox="1">
            <a:spLocks/>
          </p:cNvSpPr>
          <p:nvPr/>
        </p:nvSpPr>
        <p:spPr>
          <a:xfrm>
            <a:off x="69850" y="189873"/>
            <a:ext cx="8955627" cy="4591080"/>
          </a:xfr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Bef>
                <a:spcPts val="0"/>
              </a:spcBef>
              <a:buNone/>
            </a:pPr>
            <a:r>
              <a:rPr lang="en-US" sz="1800" b="1" i="1" dirty="0">
                <a:latin typeface="Calibri" panose="020F0502020204030204" pitchFamily="34" charset="0"/>
                <a:ea typeface="Calibri" panose="020F0502020204030204" pitchFamily="34" charset="0"/>
                <a:cs typeface="Calibri" panose="020F0502020204030204" pitchFamily="34" charset="0"/>
              </a:rPr>
              <a:t>Discussion Topics (cont.)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Topic 2.  </a:t>
            </a:r>
            <a:r>
              <a:rPr lang="en-US" sz="1800" b="1" kern="100" dirty="0">
                <a:latin typeface="Calibri" panose="020F0502020204030204" pitchFamily="34" charset="0"/>
                <a:ea typeface="Calibri" panose="020F0502020204030204" pitchFamily="34" charset="0"/>
                <a:cs typeface="Times New Roman" panose="02020603050405020304" pitchFamily="18" charset="0"/>
              </a:rPr>
              <a:t>Statistics of Anomalies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i="1" kern="100" dirty="0">
                <a:latin typeface="Calibri" panose="020F0502020204030204" pitchFamily="34" charset="0"/>
                <a:ea typeface="Calibri" panose="020F0502020204030204" pitchFamily="34" charset="0"/>
                <a:cs typeface="Times New Roman" panose="02020603050405020304" pitchFamily="18" charset="0"/>
              </a:rPr>
              <a:t>(i</a:t>
            </a:r>
            <a:r>
              <a:rPr lang="en-US" sz="1600" i="1" kern="100" dirty="0">
                <a:effectLst/>
                <a:latin typeface="Calibri" panose="020F0502020204030204" pitchFamily="34" charset="0"/>
                <a:ea typeface="Calibri" panose="020F0502020204030204" pitchFamily="34" charset="0"/>
                <a:cs typeface="Times New Roman" panose="02020603050405020304" pitchFamily="18" charset="0"/>
              </a:rPr>
              <a:t>mplications are not limited to just high-criticality parts)</a:t>
            </a:r>
          </a:p>
          <a:p>
            <a:pPr lvl="1" indent="-342900">
              <a:lnSpc>
                <a:spcPct val="107000"/>
              </a:lnSpc>
              <a:spcBef>
                <a:spcPts val="0"/>
              </a:spcBef>
            </a:pPr>
            <a:r>
              <a:rPr lang="en-US" sz="1600" kern="100" dirty="0">
                <a:latin typeface="Calibri" panose="020F0502020204030204" pitchFamily="34" charset="0"/>
                <a:ea typeface="Calibri" panose="020F0502020204030204" pitchFamily="34" charset="0"/>
                <a:cs typeface="Times New Roman" panose="02020603050405020304" pitchFamily="18" charset="0"/>
              </a:rPr>
              <a:t>Each anomaly morphology type may require its own distribution (e.g. gas porosity vs. LOF) – different underlying physics. Statistics may also need to be location / zone specific.</a:t>
            </a:r>
          </a:p>
          <a:p>
            <a:pPr lvl="1" indent="-342900">
              <a:lnSpc>
                <a:spcPct val="107000"/>
              </a:lnSpc>
              <a:spcBef>
                <a:spcPts val="0"/>
              </a:spcBef>
            </a:pPr>
            <a:r>
              <a:rPr lang="en-US" sz="1600" kern="100" dirty="0">
                <a:latin typeface="Calibri" panose="020F0502020204030204" pitchFamily="34" charset="0"/>
                <a:ea typeface="Calibri" panose="020F0502020204030204" pitchFamily="34" charset="0"/>
                <a:cs typeface="Times New Roman" panose="02020603050405020304" pitchFamily="18" charset="0"/>
              </a:rPr>
              <a:t>Need to assess the average frequency of occurrence (one of the two elements of exceedance curves)</a:t>
            </a:r>
          </a:p>
          <a:p>
            <a:pPr lvl="2" indent="-342900">
              <a:lnSpc>
                <a:spcPct val="107000"/>
              </a:lnSpc>
              <a:spcBef>
                <a:spcPts val="0"/>
              </a:spcBef>
            </a:pPr>
            <a:r>
              <a:rPr lang="en-US" sz="1400" kern="100" dirty="0">
                <a:latin typeface="Calibri" panose="020F0502020204030204" pitchFamily="34" charset="0"/>
                <a:ea typeface="Calibri" panose="020F0502020204030204" pitchFamily="34" charset="0"/>
                <a:cs typeface="Times New Roman" panose="02020603050405020304" pitchFamily="18" charset="0"/>
              </a:rPr>
              <a:t>For relatively high frequency of volumetric anomalies – can use direct measurements, e.g. CT (may need to combine different resolution scales of CT) or metallography (</a:t>
            </a:r>
            <a:r>
              <a:rPr lang="en-US" sz="1400" i="1" kern="100" dirty="0">
                <a:solidFill>
                  <a:srgbClr val="003399"/>
                </a:solidFill>
                <a:latin typeface="Calibri" panose="020F0502020204030204" pitchFamily="34" charset="0"/>
                <a:ea typeface="Calibri" panose="020F0502020204030204" pitchFamily="34" charset="0"/>
                <a:cs typeface="Times New Roman" panose="02020603050405020304" pitchFamily="18" charset="0"/>
              </a:rPr>
              <a:t>see also the last bullet below</a:t>
            </a:r>
            <a:r>
              <a:rPr lang="en-US" sz="1400" kern="100" dirty="0">
                <a:latin typeface="Calibri" panose="020F0502020204030204" pitchFamily="34" charset="0"/>
                <a:ea typeface="Calibri" panose="020F0502020204030204" pitchFamily="34" charset="0"/>
                <a:cs typeface="Times New Roman" panose="02020603050405020304" pitchFamily="18" charset="0"/>
              </a:rPr>
              <a:t>).</a:t>
            </a:r>
          </a:p>
          <a:p>
            <a:pPr lvl="2" indent="-342900">
              <a:lnSpc>
                <a:spcPct val="107000"/>
              </a:lnSpc>
              <a:spcBef>
                <a:spcPts val="0"/>
              </a:spcBef>
            </a:pPr>
            <a:r>
              <a:rPr lang="en-US" sz="1400" kern="100" dirty="0">
                <a:latin typeface="Calibri" panose="020F0502020204030204" pitchFamily="34" charset="0"/>
                <a:ea typeface="Calibri" panose="020F0502020204030204" pitchFamily="34" charset="0"/>
                <a:cs typeface="Times New Roman" panose="02020603050405020304" pitchFamily="18" charset="0"/>
              </a:rPr>
              <a:t>Another option - calibration of exceedance curves with in-service experience (not feasible near-term)</a:t>
            </a:r>
          </a:p>
          <a:p>
            <a:pPr lvl="1" indent="-342900">
              <a:lnSpc>
                <a:spcPct val="107000"/>
              </a:lnSpc>
              <a:spcBef>
                <a:spcPts val="0"/>
              </a:spcBef>
            </a:pPr>
            <a:r>
              <a:rPr lang="en-US" sz="1600" kern="100" dirty="0">
                <a:latin typeface="Calibri" panose="020F0502020204030204" pitchFamily="34" charset="0"/>
                <a:ea typeface="Calibri" panose="020F0502020204030204" pitchFamily="34" charset="0"/>
                <a:cs typeface="Times New Roman" panose="02020603050405020304" pitchFamily="18" charset="0"/>
              </a:rPr>
              <a:t>Additional consideration: need to introduce spacing criterion or metric (e.g. for anomaly clusters)</a:t>
            </a:r>
          </a:p>
          <a:p>
            <a:pPr lvl="1" indent="-342900">
              <a:lnSpc>
                <a:spcPct val="107000"/>
              </a:lnSpc>
              <a:spcBef>
                <a:spcPts val="0"/>
              </a:spcBef>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How sophisticated should statistical distribution(s) be? Need to keep in mind that this provides input into Fracture Mechanics (FM) based analysis tools. Majority vote – 2D FM is sufficient</a:t>
            </a:r>
            <a:r>
              <a:rPr lang="en-US" sz="1600" kern="100" dirty="0">
                <a:latin typeface="Calibri" panose="020F0502020204030204" pitchFamily="34" charset="0"/>
                <a:ea typeface="Calibri" panose="020F0502020204030204" pitchFamily="34" charset="0"/>
                <a:cs typeface="Times New Roman" panose="02020603050405020304" pitchFamily="18" charset="0"/>
              </a:rPr>
              <a:t> (</a:t>
            </a:r>
            <a:r>
              <a:rPr lang="en-US" sz="1600" i="1" kern="100" dirty="0">
                <a:latin typeface="Calibri" panose="020F0502020204030204" pitchFamily="34" charset="0"/>
                <a:ea typeface="Calibri" panose="020F0502020204030204" pitchFamily="34" charset="0"/>
                <a:cs typeface="Times New Roman" panose="02020603050405020304" pitchFamily="18" charset="0"/>
              </a:rPr>
              <a:t>context - </a:t>
            </a:r>
            <a:r>
              <a:rPr lang="en-US" sz="1600" i="1" kern="100" dirty="0">
                <a:effectLst/>
                <a:latin typeface="Calibri" panose="020F0502020204030204" pitchFamily="34" charset="0"/>
                <a:ea typeface="Calibri" panose="020F0502020204030204" pitchFamily="34" charset="0"/>
                <a:cs typeface="Times New Roman" panose="02020603050405020304" pitchFamily="18" charset="0"/>
              </a:rPr>
              <a:t>inherent anomalies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t>
            </a:r>
          </a:p>
          <a:p>
            <a:pPr lvl="2" indent="-342900">
              <a:lnSpc>
                <a:spcPct val="107000"/>
              </a:lnSpc>
              <a:spcBef>
                <a:spcPts val="0"/>
              </a:spcBef>
              <a:buFont typeface="Wingdings" panose="05000000000000000000" pitchFamily="2" charset="2"/>
              <a:buChar char="Ø"/>
            </a:pPr>
            <a:r>
              <a:rPr lang="en-US" sz="1400"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Recommendation</a:t>
            </a:r>
            <a:r>
              <a:rPr lang="en-US" sz="1400" kern="100" dirty="0">
                <a:latin typeface="Calibri" panose="020F0502020204030204" pitchFamily="34" charset="0"/>
                <a:ea typeface="Calibri" panose="020F0502020204030204" pitchFamily="34" charset="0"/>
                <a:cs typeface="Times New Roman" panose="02020603050405020304" pitchFamily="18" charset="0"/>
              </a:rPr>
              <a:t>: to use univariate / unimodal distributions as much as practical</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May need to consider a “transfer function” – to convert more detailed 3D information into 2D description consistent with 2D FM analysis assumptions. However, 1D approximation (e.g. Murakami, max length, etc.) is deemed sufficient for most cases within this framework.</a:t>
            </a: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buFont typeface="+mj-lt"/>
              <a:buAutoNum type="arabicPeriod"/>
            </a:pPr>
            <a:endParaRPr lang="en-US" sz="1100" kern="100" dirty="0">
              <a:solidFill>
                <a:srgbClr val="003399"/>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300"/>
              </a:spcAft>
              <a:buFont typeface="Arial"/>
              <a:buNone/>
            </a:pPr>
            <a:endParaRPr lang="en-US" sz="12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14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14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1400" i="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Font typeface="Arial"/>
              <a:buNone/>
            </a:pPr>
            <a:endParaRPr lang="en-US" sz="1600" i="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Font typeface="Arial"/>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lvl="1" indent="0">
              <a:lnSpc>
                <a:spcPct val="107000"/>
              </a:lnSpc>
              <a:spcAft>
                <a:spcPts val="600"/>
              </a:spcAft>
              <a:buFont typeface="Arial"/>
              <a:buNone/>
            </a:pPr>
            <a:endParaRPr lang="en-US" sz="788"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D576FC60-EF41-8284-CE85-FA35AF6AD327}"/>
              </a:ext>
            </a:extLst>
          </p:cNvPr>
          <p:cNvSpPr>
            <a:spLocks noGrp="1"/>
          </p:cNvSpPr>
          <p:nvPr>
            <p:ph type="body" sz="quarter" idx="16"/>
          </p:nvPr>
        </p:nvSpPr>
        <p:spPr>
          <a:xfrm>
            <a:off x="143777" y="67111"/>
            <a:ext cx="8821430" cy="417798"/>
          </a:xfrm>
        </p:spPr>
        <p:txBody>
          <a:bodyPr/>
          <a:lstStyle/>
          <a:p>
            <a:pPr algn="ctr"/>
            <a:r>
              <a:rPr lang="en-GB" sz="2000" dirty="0">
                <a:ea typeface="Calibri" panose="020F0502020204030204" pitchFamily="34" charset="0"/>
                <a:cs typeface="Arial" panose="020B0604020202020204" pitchFamily="34" charset="0"/>
              </a:rPr>
              <a:t>WG2 Briefing – 9/19/24</a:t>
            </a:r>
            <a:endParaRPr lang="en-GB" sz="2000" dirty="0"/>
          </a:p>
        </p:txBody>
      </p:sp>
    </p:spTree>
    <p:extLst>
      <p:ext uri="{BB962C8B-B14F-4D97-AF65-F5344CB8AC3E}">
        <p14:creationId xmlns:p14="http://schemas.microsoft.com/office/powerpoint/2010/main" val="88888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txBox="1">
            <a:spLocks/>
          </p:cNvSpPr>
          <p:nvPr/>
        </p:nvSpPr>
        <p:spPr>
          <a:xfrm>
            <a:off x="204047" y="416349"/>
            <a:ext cx="8821430" cy="4591080"/>
          </a:xfr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Font typeface="Arial"/>
              <a:buNone/>
            </a:pPr>
            <a:r>
              <a:rPr lang="en-US" sz="2400" b="1" i="1" dirty="0">
                <a:latin typeface="Calibri" panose="020F0502020204030204" pitchFamily="34" charset="0"/>
                <a:ea typeface="Calibri" panose="020F0502020204030204" pitchFamily="34" charset="0"/>
                <a:cs typeface="Calibri" panose="020F0502020204030204" pitchFamily="34" charset="0"/>
              </a:rPr>
              <a:t>Discussion Topics (cont.)</a:t>
            </a:r>
          </a:p>
          <a:p>
            <a:pPr marL="0" marR="0" lvl="0" indent="0">
              <a:lnSpc>
                <a:spcPct val="107000"/>
              </a:lnSpc>
              <a:spcBef>
                <a:spcPts val="0"/>
              </a:spcBef>
              <a:spcAft>
                <a:spcPts val="0"/>
              </a:spcAft>
              <a:buNone/>
            </a:pPr>
            <a:r>
              <a:rPr lang="en-US" sz="20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Topic 3</a:t>
            </a:r>
            <a:r>
              <a:rPr lang="en-US" sz="2000" kern="100" dirty="0">
                <a:latin typeface="Calibri" panose="020F0502020204030204" pitchFamily="34" charset="0"/>
                <a:ea typeface="Calibri" panose="020F0502020204030204" pitchFamily="34" charset="0"/>
                <a:cs typeface="Times New Roman" panose="02020603050405020304" pitchFamily="18" charset="0"/>
              </a:rPr>
              <a:t>. </a:t>
            </a:r>
            <a:r>
              <a:rPr lang="en-US" sz="2000" b="1" kern="100" dirty="0">
                <a:latin typeface="Calibri" panose="020F0502020204030204" pitchFamily="34" charset="0"/>
                <a:ea typeface="Calibri" panose="020F0502020204030204" pitchFamily="34" charset="0"/>
                <a:cs typeface="Times New Roman" panose="02020603050405020304" pitchFamily="18" charset="0"/>
              </a:rPr>
              <a:t>U</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ninspectable areas of high-criticality parts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(context: rogue flaws)</a:t>
            </a:r>
            <a:endParaRPr lang="en-US" sz="1200" kern="100" dirty="0">
              <a:solidFill>
                <a:srgbClr val="003399"/>
              </a:solidFill>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Have to rely on special process controls (i.e. “product of the process” approach)</a:t>
            </a:r>
          </a:p>
          <a:p>
            <a:pPr lvl="1" indent="-342900">
              <a:lnSpc>
                <a:spcPct val="107000"/>
              </a:lnSpc>
              <a:spcBef>
                <a:spcPts val="0"/>
              </a:spcBef>
            </a:pPr>
            <a:r>
              <a:rPr lang="en-US" sz="1800" kern="100" dirty="0">
                <a:latin typeface="Calibri" panose="020F0502020204030204" pitchFamily="34" charset="0"/>
                <a:ea typeface="Calibri" panose="020F0502020204030204" pitchFamily="34" charset="0"/>
                <a:cs typeface="Times New Roman" panose="02020603050405020304" pitchFamily="18" charset="0"/>
              </a:rPr>
              <a:t>Max allowable flaw size based on deterministic FM analysis</a:t>
            </a:r>
          </a:p>
          <a:p>
            <a:pPr lvl="1" indent="-342900">
              <a:lnSpc>
                <a:spcPct val="107000"/>
              </a:lnSpc>
              <a:spcBef>
                <a:spcPts val="0"/>
              </a:spcBef>
            </a:pPr>
            <a:r>
              <a:rPr lang="en-US" sz="1800" kern="100" dirty="0">
                <a:latin typeface="Calibri" panose="020F0502020204030204" pitchFamily="34" charset="0"/>
                <a:ea typeface="Calibri" panose="020F0502020204030204" pitchFamily="34" charset="0"/>
                <a:cs typeface="Times New Roman" panose="02020603050405020304" pitchFamily="18" charset="0"/>
              </a:rPr>
              <a:t>Functional / component-level tests (cannot address every area in a part, especially for high geometric complexity designs)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Note: </a:t>
            </a:r>
            <a:r>
              <a:rPr lang="en-US" sz="1800" kern="100" dirty="0">
                <a:latin typeface="Calibri" panose="020F0502020204030204" pitchFamily="34" charset="0"/>
                <a:ea typeface="Calibri" panose="020F0502020204030204" pitchFamily="34" charset="0"/>
                <a:cs typeface="Times New Roman" panose="02020603050405020304" pitchFamily="18" charset="0"/>
              </a:rPr>
              <a:t>if it’s a design-limiting area – should be inspectable per certain regulations (e.g. §25.571)</a:t>
            </a:r>
          </a:p>
          <a:p>
            <a:pPr marL="0" indent="0">
              <a:spcBef>
                <a:spcPts val="0"/>
              </a:spcBef>
              <a:spcAft>
                <a:spcPts val="300"/>
              </a:spcAft>
              <a:buFont typeface="Arial"/>
              <a:buNone/>
            </a:pPr>
            <a:endParaRPr lang="en-US" sz="18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20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20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2000" i="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Font typeface="Arial"/>
              <a:buNone/>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Font typeface="Arial"/>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lvl="1" indent="0">
              <a:lnSpc>
                <a:spcPct val="107000"/>
              </a:lnSpc>
              <a:spcAft>
                <a:spcPts val="600"/>
              </a:spcAft>
              <a:buFont typeface="Arial"/>
              <a:buNone/>
            </a:pPr>
            <a:endParaRPr lang="en-US" sz="10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8DF5A564-F4EA-DA83-0065-28C9A5E68223}"/>
              </a:ext>
            </a:extLst>
          </p:cNvPr>
          <p:cNvSpPr>
            <a:spLocks noGrp="1"/>
          </p:cNvSpPr>
          <p:nvPr>
            <p:ph type="body" sz="quarter" idx="16"/>
          </p:nvPr>
        </p:nvSpPr>
        <p:spPr>
          <a:xfrm>
            <a:off x="143777" y="67111"/>
            <a:ext cx="8821430" cy="417798"/>
          </a:xfrm>
        </p:spPr>
        <p:txBody>
          <a:bodyPr/>
          <a:lstStyle/>
          <a:p>
            <a:pPr algn="ctr"/>
            <a:r>
              <a:rPr lang="en-GB" sz="2000" dirty="0">
                <a:ea typeface="Calibri" panose="020F0502020204030204" pitchFamily="34" charset="0"/>
                <a:cs typeface="Arial" panose="020B0604020202020204" pitchFamily="34" charset="0"/>
              </a:rPr>
              <a:t>WG2 Briefing – 9/19/24</a:t>
            </a:r>
            <a:endParaRPr lang="en-GB" sz="2000" dirty="0"/>
          </a:p>
        </p:txBody>
      </p:sp>
    </p:spTree>
    <p:extLst>
      <p:ext uri="{BB962C8B-B14F-4D97-AF65-F5344CB8AC3E}">
        <p14:creationId xmlns:p14="http://schemas.microsoft.com/office/powerpoint/2010/main" val="156165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txBox="1">
            <a:spLocks/>
          </p:cNvSpPr>
          <p:nvPr/>
        </p:nvSpPr>
        <p:spPr>
          <a:xfrm>
            <a:off x="88900" y="139269"/>
            <a:ext cx="8936577" cy="4591080"/>
          </a:xfr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300"/>
              </a:spcAft>
              <a:buFont typeface="Arial"/>
              <a:buNone/>
            </a:pPr>
            <a:r>
              <a:rPr lang="en-US" sz="2000" b="1" i="1" dirty="0">
                <a:latin typeface="Calibri" panose="020F0502020204030204" pitchFamily="34" charset="0"/>
                <a:ea typeface="Calibri" panose="020F0502020204030204" pitchFamily="34" charset="0"/>
                <a:cs typeface="Calibri" panose="020F0502020204030204" pitchFamily="34" charset="0"/>
              </a:rPr>
              <a:t>Discussion Topics (cont.)</a:t>
            </a:r>
          </a:p>
          <a:p>
            <a:pPr marL="0" marR="0" lvl="0" indent="0">
              <a:lnSpc>
                <a:spcPct val="107000"/>
              </a:lnSpc>
              <a:spcBef>
                <a:spcPts val="0"/>
              </a:spcBef>
              <a:spcAft>
                <a:spcPts val="0"/>
              </a:spcAft>
              <a:buNone/>
            </a:pP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Topic 4</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Potential use of in-situ process monitoring (ISPM) </a:t>
            </a:r>
            <a:r>
              <a:rPr lang="en-US"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sz="1800" i="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needs to be coordinated with WG3</a:t>
            </a:r>
            <a:endParaRPr lang="en-US" sz="1800" i="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pPr>
            <a:r>
              <a:rPr lang="en-US" sz="1600" i="1" kern="100" dirty="0">
                <a:latin typeface="Calibri" panose="020F0502020204030204" pitchFamily="34" charset="0"/>
                <a:ea typeface="Calibri" panose="020F0502020204030204" pitchFamily="34" charset="0"/>
                <a:cs typeface="Times New Roman" panose="02020603050405020304" pitchFamily="18" charset="0"/>
              </a:rPr>
              <a:t>A</a:t>
            </a:r>
            <a:r>
              <a:rPr lang="en-US" sz="1600" i="1" kern="100" dirty="0">
                <a:effectLst/>
                <a:latin typeface="Calibri" panose="020F0502020204030204" pitchFamily="34" charset="0"/>
                <a:ea typeface="Calibri" panose="020F0502020204030204" pitchFamily="34" charset="0"/>
                <a:cs typeface="Times New Roman" panose="02020603050405020304" pitchFamily="18" charset="0"/>
              </a:rPr>
              <a:t>s an alternative</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to conventional NDI – contingent upon technology maturation and validation</a:t>
            </a:r>
          </a:p>
          <a:p>
            <a:pPr lvl="1" indent="-342900">
              <a:lnSpc>
                <a:spcPct val="107000"/>
              </a:lnSpc>
              <a:spcBef>
                <a:spcPts val="0"/>
              </a:spcBef>
            </a:pPr>
            <a:r>
              <a:rPr lang="en-US" sz="1600" kern="100" dirty="0">
                <a:latin typeface="Calibri" panose="020F0502020204030204" pitchFamily="34" charset="0"/>
                <a:ea typeface="Calibri" panose="020F0502020204030204" pitchFamily="34" charset="0"/>
                <a:cs typeface="Times New Roman" panose="02020603050405020304" pitchFamily="18" charset="0"/>
              </a:rPr>
              <a:t>A</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 a supplement to conventional QA system</a:t>
            </a:r>
          </a:p>
          <a:p>
            <a:pPr lvl="1" indent="-342900">
              <a:lnSpc>
                <a:spcPct val="107000"/>
              </a:lnSpc>
              <a:spcBef>
                <a:spcPts val="0"/>
              </a:spcBef>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Can be a sensi</a:t>
            </a:r>
            <a:r>
              <a:rPr lang="en-US" sz="1600" kern="100" dirty="0">
                <a:latin typeface="Calibri" panose="020F0502020204030204" pitchFamily="34" charset="0"/>
                <a:ea typeface="Calibri" panose="020F0502020204030204" pitchFamily="34" charset="0"/>
                <a:cs typeface="Times New Roman" panose="02020603050405020304" pitchFamily="18" charset="0"/>
              </a:rPr>
              <a:t>tive gage for process stability (or a lack of thereof, i.e. process deviations)</a:t>
            </a:r>
          </a:p>
          <a:p>
            <a:pPr lvl="1" indent="-342900">
              <a:lnSpc>
                <a:spcPct val="107000"/>
              </a:lnSpc>
              <a:spcBef>
                <a:spcPts val="0"/>
              </a:spcBef>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Could potentially distinguish between two classes of ISPM –</a:t>
            </a:r>
          </a:p>
          <a:p>
            <a:pPr lvl="2" indent="-342900">
              <a:lnSpc>
                <a:spcPct val="107000"/>
              </a:lnSpc>
              <a:spcBef>
                <a:spcPts val="0"/>
              </a:spcBef>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main class to be used to detect process deviations;</a:t>
            </a:r>
          </a:p>
          <a:p>
            <a:pPr lvl="2" indent="-342900">
              <a:lnSpc>
                <a:spcPct val="107000"/>
              </a:lnSpc>
              <a:spcBef>
                <a:spcPts val="0"/>
              </a:spcBef>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 more narrow class – to potentially detect location-specific defects formation (e.g. rogue defects); would require additional development work to quantify detection capabilities</a:t>
            </a:r>
          </a:p>
          <a:p>
            <a:pPr marL="457200" marR="0" lvl="1" indent="0">
              <a:lnSpc>
                <a:spcPct val="107000"/>
              </a:lnSpc>
              <a:spcBef>
                <a:spcPts val="0"/>
              </a:spcBef>
              <a:spcAft>
                <a:spcPts val="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Focus area – use of this technique for part zones uninspectable using conventional NDI, as well as for undetectable types of anomalies</a:t>
            </a:r>
          </a:p>
          <a:p>
            <a:pPr marL="1200150" lvl="2" indent="-342900">
              <a:lnSpc>
                <a:spcPct val="107000"/>
              </a:lnSpc>
              <a:spcBef>
                <a:spcPts val="0"/>
              </a:spcBef>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To be used as an enhancement to conventional process control (specifi</a:t>
            </a:r>
            <a:r>
              <a:rPr lang="en-US" sz="1600" kern="100" dirty="0">
                <a:latin typeface="Calibri" panose="020F0502020204030204" pitchFamily="34" charset="0"/>
                <a:ea typeface="Calibri" panose="020F0502020204030204" pitchFamily="34" charset="0"/>
                <a:cs typeface="Times New Roman" panose="02020603050405020304" pitchFamily="18" charset="0"/>
              </a:rPr>
              <a:t>c to uninspectable region / zone within the part)</a:t>
            </a:r>
          </a:p>
          <a:p>
            <a:pPr marL="1200150" lvl="2" indent="-342900">
              <a:lnSpc>
                <a:spcPct val="107000"/>
              </a:lnSpc>
              <a:spcBef>
                <a:spcPts val="0"/>
              </a:spcBef>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Even if it’s feasible, need to keep in mind </a:t>
            </a:r>
            <a:r>
              <a:rPr lang="en-US" sz="1600" i="1" kern="100" dirty="0">
                <a:effectLst/>
                <a:latin typeface="Calibri" panose="020F0502020204030204" pitchFamily="34" charset="0"/>
                <a:ea typeface="Calibri" panose="020F0502020204030204" pitchFamily="34" charset="0"/>
                <a:cs typeface="Times New Roman" panose="02020603050405020304" pitchFamily="18" charset="0"/>
              </a:rPr>
              <a:t>potential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effects of post-processing steps, so the final NDI would still likely be required, as well as in-service inspections</a:t>
            </a:r>
          </a:p>
          <a:p>
            <a:pPr marL="0" indent="0">
              <a:spcBef>
                <a:spcPts val="0"/>
              </a:spcBef>
              <a:spcAft>
                <a:spcPts val="300"/>
              </a:spcAft>
              <a:buFont typeface="Arial"/>
              <a:buNone/>
            </a:pPr>
            <a:endParaRPr lang="en-US" sz="16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18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18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1800" i="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Font typeface="Arial"/>
              <a:buNone/>
            </a:pPr>
            <a:endParaRPr lang="en-US" sz="2000" i="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Font typeface="Arial"/>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lvl="1" indent="0">
              <a:lnSpc>
                <a:spcPct val="107000"/>
              </a:lnSpc>
              <a:spcAft>
                <a:spcPts val="600"/>
              </a:spcAft>
              <a:buFont typeface="Arial"/>
              <a:buNone/>
            </a:pPr>
            <a:endParaRPr lang="en-US" sz="9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24B2F6AB-D161-B228-286A-93CDA6CC6322}"/>
              </a:ext>
            </a:extLst>
          </p:cNvPr>
          <p:cNvSpPr>
            <a:spLocks noGrp="1"/>
          </p:cNvSpPr>
          <p:nvPr>
            <p:ph type="body" sz="quarter" idx="16"/>
          </p:nvPr>
        </p:nvSpPr>
        <p:spPr>
          <a:xfrm>
            <a:off x="161285" y="86736"/>
            <a:ext cx="8821430" cy="417798"/>
          </a:xfrm>
        </p:spPr>
        <p:txBody>
          <a:bodyPr/>
          <a:lstStyle/>
          <a:p>
            <a:pPr algn="ctr"/>
            <a:r>
              <a:rPr lang="en-GB" sz="2000" dirty="0">
                <a:ea typeface="Calibri" panose="020F0502020204030204" pitchFamily="34" charset="0"/>
                <a:cs typeface="Arial" panose="020B0604020202020204" pitchFamily="34" charset="0"/>
              </a:rPr>
              <a:t>WG2 Briefing – 9/19/24</a:t>
            </a:r>
            <a:endParaRPr lang="en-GB" sz="2000" dirty="0"/>
          </a:p>
        </p:txBody>
      </p:sp>
    </p:spTree>
    <p:extLst>
      <p:ext uri="{BB962C8B-B14F-4D97-AF65-F5344CB8AC3E}">
        <p14:creationId xmlns:p14="http://schemas.microsoft.com/office/powerpoint/2010/main" val="3107404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txBox="1">
            <a:spLocks/>
          </p:cNvSpPr>
          <p:nvPr/>
        </p:nvSpPr>
        <p:spPr>
          <a:xfrm>
            <a:off x="204047" y="787399"/>
            <a:ext cx="8821430" cy="4220029"/>
          </a:xfr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Bef>
                <a:spcPts val="0"/>
              </a:spcBef>
              <a:spcAft>
                <a:spcPts val="1200"/>
              </a:spcAft>
              <a:buNone/>
            </a:pPr>
            <a:r>
              <a:rPr lang="en-US" sz="2000" b="1" i="1" dirty="0">
                <a:latin typeface="Calibri" panose="020F0502020204030204" pitchFamily="34" charset="0"/>
                <a:ea typeface="Calibri" panose="020F0502020204030204" pitchFamily="34" charset="0"/>
                <a:cs typeface="Calibri" panose="020F0502020204030204" pitchFamily="34" charset="0"/>
              </a:rPr>
              <a:t>Discussion Topics (cont.)</a:t>
            </a:r>
            <a:endParaRPr lang="en-US"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1200"/>
              </a:spcAft>
              <a:buNone/>
            </a:pPr>
            <a:r>
              <a:rPr lang="en-US"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Topic 5</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Transition from material </a:t>
            </a:r>
            <a:r>
              <a:rPr lang="en-US" sz="2000" b="1" kern="100" dirty="0" err="1">
                <a:effectLst/>
                <a:latin typeface="Calibri" panose="020F0502020204030204" pitchFamily="34" charset="0"/>
                <a:ea typeface="Calibri" panose="020F0502020204030204" pitchFamily="34" charset="0"/>
                <a:cs typeface="Times New Roman" panose="02020603050405020304" pitchFamily="18" charset="0"/>
              </a:rPr>
              <a:t>allowables</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to design values for fatigue</a:t>
            </a:r>
          </a:p>
          <a:p>
            <a:pPr>
              <a:lnSpc>
                <a:spcPct val="107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Fatigue material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allowables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public domain (i.e. divorced from company-specifi</a:t>
            </a:r>
            <a:r>
              <a:rPr lang="en-US" sz="1800" kern="100" dirty="0">
                <a:latin typeface="Calibri" panose="020F0502020204030204" pitchFamily="34" charset="0"/>
                <a:ea typeface="Calibri" panose="020F0502020204030204" pitchFamily="34" charset="0"/>
                <a:cs typeface="Times New Roman" panose="02020603050405020304" pitchFamily="18" charset="0"/>
              </a:rPr>
              <a:t>c </a:t>
            </a:r>
            <a:r>
              <a:rPr lang="en-US" sz="1800" kern="100" dirty="0" err="1">
                <a:latin typeface="Calibri" panose="020F0502020204030204" pitchFamily="34" charset="0"/>
                <a:ea typeface="Calibri" panose="020F0502020204030204" pitchFamily="34" charset="0"/>
                <a:cs typeface="Times New Roman" panose="02020603050405020304" pitchFamily="18" charset="0"/>
              </a:rPr>
              <a:t>lifing</a:t>
            </a:r>
            <a:r>
              <a:rPr lang="en-US" sz="1800" kern="100" dirty="0">
                <a:latin typeface="Calibri" panose="020F0502020204030204" pitchFamily="34" charset="0"/>
                <a:ea typeface="Calibri" panose="020F0502020204030204" pitchFamily="34" charset="0"/>
                <a:cs typeface="Times New Roman" panose="02020603050405020304" pitchFamily="18" charset="0"/>
              </a:rPr>
              <a:t> system) have value, but are </a:t>
            </a:r>
            <a:r>
              <a:rPr lang="en-US" sz="1800" i="1" kern="100" dirty="0">
                <a:latin typeface="Calibri" panose="020F0502020204030204" pitchFamily="34" charset="0"/>
                <a:ea typeface="Calibri" panose="020F0502020204030204" pitchFamily="34" charset="0"/>
                <a:cs typeface="Times New Roman" panose="02020603050405020304" pitchFamily="18" charset="0"/>
              </a:rPr>
              <a:t>currently</a:t>
            </a:r>
            <a:r>
              <a:rPr lang="en-US" sz="1800" kern="100" dirty="0">
                <a:latin typeface="Calibri" panose="020F0502020204030204" pitchFamily="34" charset="0"/>
                <a:ea typeface="Calibri" panose="020F0502020204030204" pitchFamily="34" charset="0"/>
                <a:cs typeface="Times New Roman" panose="02020603050405020304" pitchFamily="18" charset="0"/>
              </a:rPr>
              <a:t> not viable for design work</a:t>
            </a:r>
          </a:p>
          <a:p>
            <a:pPr>
              <a:lnSpc>
                <a:spcPct val="107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Potential value – </a:t>
            </a:r>
            <a:r>
              <a:rPr lang="en-US" sz="1800" kern="100" dirty="0">
                <a:latin typeface="Calibri" panose="020F0502020204030204" pitchFamily="34" charset="0"/>
                <a:ea typeface="Calibri" panose="020F0502020204030204" pitchFamily="34" charset="0"/>
                <a:cs typeface="Times New Roman" panose="02020603050405020304" pitchFamily="18" charset="0"/>
              </a:rPr>
              <a:t>to establish process equivalency, isolate variability to just intrinsic material properties (base of the test pyramid)</a:t>
            </a:r>
          </a:p>
          <a:p>
            <a:pPr>
              <a:lnSpc>
                <a:spcPct val="107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Additional considerations – standardization of test methods, buy-in methods (for a specific process / machine / etc.), standardization of S-N data statistical modeling methods (both for nominal and min properties), definition of test matrices (including number of heats / lots / etc.)</a:t>
            </a:r>
          </a:p>
          <a:p>
            <a:pPr lvl="1">
              <a:lnSpc>
                <a:spcPct val="107000"/>
              </a:lnSpc>
              <a:spcBef>
                <a:spcPts val="0"/>
              </a:spcBef>
            </a:pPr>
            <a:endParaRPr lang="en-US" sz="1200" kern="100" dirty="0">
              <a:solidFill>
                <a:srgbClr val="003399"/>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1600" b="1"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600" b="1" kern="100" dirty="0">
                <a:latin typeface="Calibri" panose="020F0502020204030204" pitchFamily="34" charset="0"/>
                <a:ea typeface="Calibri" panose="020F0502020204030204" pitchFamily="34" charset="0"/>
                <a:cs typeface="Times New Roman" panose="02020603050405020304" pitchFamily="18" charset="0"/>
              </a:rPr>
              <a:t> </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300"/>
              </a:spcAft>
              <a:buFont typeface="Arial"/>
              <a:buNone/>
            </a:pPr>
            <a:endParaRPr lang="en-US" sz="14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16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16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1600" i="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Font typeface="Arial"/>
              <a:buNone/>
            </a:pPr>
            <a:endParaRPr lang="en-US" sz="1800" i="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Font typeface="Arial"/>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lvl="1" indent="0">
              <a:lnSpc>
                <a:spcPct val="107000"/>
              </a:lnSpc>
              <a:spcAft>
                <a:spcPts val="600"/>
              </a:spcAft>
              <a:buFont typeface="Arial"/>
              <a:buNone/>
            </a:pPr>
            <a:endParaRPr lang="en-US" sz="8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59E0823C-0EA6-0CF0-0B0D-9A609946AC34}"/>
              </a:ext>
            </a:extLst>
          </p:cNvPr>
          <p:cNvSpPr>
            <a:spLocks noGrp="1"/>
          </p:cNvSpPr>
          <p:nvPr>
            <p:ph type="body" sz="quarter" idx="16"/>
          </p:nvPr>
        </p:nvSpPr>
        <p:spPr>
          <a:xfrm>
            <a:off x="143777" y="67111"/>
            <a:ext cx="8821430" cy="417798"/>
          </a:xfrm>
        </p:spPr>
        <p:txBody>
          <a:bodyPr/>
          <a:lstStyle/>
          <a:p>
            <a:pPr algn="ctr"/>
            <a:r>
              <a:rPr lang="en-GB" sz="2000" dirty="0">
                <a:ea typeface="Calibri" panose="020F0502020204030204" pitchFamily="34" charset="0"/>
                <a:cs typeface="Arial" panose="020B0604020202020204" pitchFamily="34" charset="0"/>
              </a:rPr>
              <a:t>WG2 Briefing – 9/19/24</a:t>
            </a:r>
            <a:endParaRPr lang="en-GB" sz="2000" dirty="0"/>
          </a:p>
        </p:txBody>
      </p:sp>
    </p:spTree>
    <p:extLst>
      <p:ext uri="{BB962C8B-B14F-4D97-AF65-F5344CB8AC3E}">
        <p14:creationId xmlns:p14="http://schemas.microsoft.com/office/powerpoint/2010/main" val="371670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txBox="1">
            <a:spLocks/>
          </p:cNvSpPr>
          <p:nvPr/>
        </p:nvSpPr>
        <p:spPr>
          <a:xfrm>
            <a:off x="204047" y="761999"/>
            <a:ext cx="8821430" cy="4245429"/>
          </a:xfr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300"/>
              </a:spcAft>
              <a:buFont typeface="Arial"/>
              <a:buNone/>
            </a:pPr>
            <a:r>
              <a:rPr lang="en-US" sz="2000" b="1" i="1" dirty="0">
                <a:solidFill>
                  <a:srgbClr val="C00000"/>
                </a:solidFill>
                <a:latin typeface="Calibri" panose="020F0502020204030204" pitchFamily="34" charset="0"/>
                <a:ea typeface="Calibri" panose="020F0502020204030204" pitchFamily="34" charset="0"/>
                <a:cs typeface="Calibri" panose="020F0502020204030204" pitchFamily="34" charset="0"/>
              </a:rPr>
              <a:t>Recommendations for the WG2 path forward</a:t>
            </a:r>
          </a:p>
          <a:p>
            <a:pPr marL="0" marR="0" lvl="0" indent="0">
              <a:lnSpc>
                <a:spcPct val="107000"/>
              </a:lnSpc>
              <a:spcBef>
                <a:spcPts val="0"/>
              </a:spcBef>
              <a:spcAft>
                <a:spcPts val="0"/>
              </a:spcAft>
              <a:buNone/>
            </a:pPr>
            <a:r>
              <a:rPr lang="en-US" sz="1800" b="1" kern="100" dirty="0">
                <a:latin typeface="Calibri" panose="020F0502020204030204" pitchFamily="34" charset="0"/>
                <a:ea typeface="Calibri" panose="020F0502020204030204" pitchFamily="34" charset="0"/>
                <a:cs typeface="Times New Roman" panose="02020603050405020304" pitchFamily="18" charset="0"/>
              </a:rPr>
              <a:t>To convert this standing WG2 into a sub-committee or a task group associated with a well-established SDO (</a:t>
            </a:r>
            <a:r>
              <a:rPr lang="en-US" sz="1800" b="1" i="1" kern="100" dirty="0">
                <a:solidFill>
                  <a:srgbClr val="003399"/>
                </a:solidFill>
                <a:latin typeface="Calibri" panose="020F0502020204030204" pitchFamily="34" charset="0"/>
                <a:ea typeface="Calibri" panose="020F0502020204030204" pitchFamily="34" charset="0"/>
                <a:cs typeface="Times New Roman" panose="02020603050405020304" pitchFamily="18" charset="0"/>
              </a:rPr>
              <a:t>specific organization to be defined later</a:t>
            </a:r>
            <a:r>
              <a:rPr lang="en-US" sz="1800" b="1" kern="100" dirty="0">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07000"/>
              </a:lnSpc>
              <a:spcBef>
                <a:spcPts val="600"/>
              </a:spcBef>
              <a:spcAft>
                <a:spcPts val="0"/>
              </a:spcAft>
              <a:buNone/>
            </a:pPr>
            <a:r>
              <a:rPr lang="en-US" sz="1800" b="1" kern="100" dirty="0">
                <a:latin typeface="Calibri" panose="020F0502020204030204" pitchFamily="34" charset="0"/>
                <a:ea typeface="Calibri" panose="020F0502020204030204" pitchFamily="34" charset="0"/>
                <a:cs typeface="Times New Roman" panose="02020603050405020304" pitchFamily="18" charset="0"/>
              </a:rPr>
              <a:t>Initial target – to develop a technical white paper reflecting on the cumulative results of the WG2 proceedings over the past few years. Initial target – to develop a draft document by the time of the 2025 Cologne EASA – FAA AM Workshop.</a:t>
            </a:r>
          </a:p>
          <a:p>
            <a:pPr marL="0" marR="0" lvl="0" indent="0">
              <a:lnSpc>
                <a:spcPct val="107000"/>
              </a:lnSpc>
              <a:spcBef>
                <a:spcPts val="600"/>
              </a:spcBef>
              <a:spcAft>
                <a:spcPts val="0"/>
              </a:spcAft>
              <a:buNone/>
            </a:pPr>
            <a:r>
              <a:rPr lang="en-US" sz="1800" b="1" i="1" kern="100" dirty="0">
                <a:solidFill>
                  <a:srgbClr val="003399"/>
                </a:solidFill>
                <a:latin typeface="Calibri" panose="020F0502020204030204" pitchFamily="34" charset="0"/>
                <a:ea typeface="Calibri" panose="020F0502020204030204" pitchFamily="34" charset="0"/>
                <a:cs typeface="Times New Roman" panose="02020603050405020304" pitchFamily="18" charset="0"/>
              </a:rPr>
              <a:t>Reached an initial consensus among the WG2 members in attendance (F2F + virtual).</a:t>
            </a:r>
          </a:p>
          <a:p>
            <a:pPr lvl="1">
              <a:lnSpc>
                <a:spcPct val="107000"/>
              </a:lnSpc>
              <a:spcBef>
                <a:spcPts val="0"/>
              </a:spcBef>
            </a:pPr>
            <a:endParaRPr lang="en-US" sz="1400" kern="100" dirty="0">
              <a:solidFill>
                <a:srgbClr val="003399"/>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1800" b="1"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b="1" kern="100" dirty="0">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300"/>
              </a:spcAft>
              <a:buFont typeface="Arial"/>
              <a:buNone/>
            </a:pPr>
            <a:endParaRPr lang="en-US" sz="16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18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1800" i="1"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1800" i="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Font typeface="Arial"/>
              <a:buNone/>
            </a:pPr>
            <a:endParaRPr lang="en-US" sz="2000" i="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Font typeface="Arial"/>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lvl="1" indent="0">
              <a:lnSpc>
                <a:spcPct val="107000"/>
              </a:lnSpc>
              <a:spcAft>
                <a:spcPts val="600"/>
              </a:spcAft>
              <a:buFont typeface="Arial"/>
              <a:buNone/>
            </a:pPr>
            <a:endParaRPr lang="en-US" sz="9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9779AEE2-CAC6-9EB1-5022-0AD45C405773}"/>
              </a:ext>
            </a:extLst>
          </p:cNvPr>
          <p:cNvSpPr>
            <a:spLocks noGrp="1"/>
          </p:cNvSpPr>
          <p:nvPr>
            <p:ph type="body" sz="quarter" idx="16"/>
          </p:nvPr>
        </p:nvSpPr>
        <p:spPr>
          <a:xfrm>
            <a:off x="143777" y="67111"/>
            <a:ext cx="8821430" cy="417798"/>
          </a:xfrm>
        </p:spPr>
        <p:txBody>
          <a:bodyPr/>
          <a:lstStyle/>
          <a:p>
            <a:pPr algn="ctr"/>
            <a:r>
              <a:rPr lang="en-GB" sz="2000" dirty="0">
                <a:ea typeface="Calibri" panose="020F0502020204030204" pitchFamily="34" charset="0"/>
                <a:cs typeface="Arial" panose="020B0604020202020204" pitchFamily="34" charset="0"/>
              </a:rPr>
              <a:t>WG2 Briefing – 9/19/24</a:t>
            </a:r>
            <a:endParaRPr lang="en-GB" sz="2000" dirty="0"/>
          </a:p>
        </p:txBody>
      </p:sp>
    </p:spTree>
    <p:extLst>
      <p:ext uri="{BB962C8B-B14F-4D97-AF65-F5344CB8AC3E}">
        <p14:creationId xmlns:p14="http://schemas.microsoft.com/office/powerpoint/2010/main" val="2876250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CopyVersionInformation ItemAdded</Name>
    <Synchronization>Synchronous</Synchronization>
    <Type>10001</Type>
    <SequenceNumber>40100</SequenceNumber>
    <Url/>
    <Assembly>EASA.BA.IMF.RC.Core.Application, Version=1.0.0.0, Culture=neutral, PublicKeyToken=a01c64e5cd1f2deb</Assembly>
    <Class>EASA.BA.IMF.RC.Core.Application.EventReceivers.CopyVersionInformation</Class>
    <Data/>
    <Filter/>
  </Receiver>
  <Receiver>
    <Name>CopyVersionInformation ItemUpdated</Name>
    <Synchronization>Synchronous</Synchronization>
    <Type>10002</Type>
    <SequenceNumber>40100</SequenceNumber>
    <Url/>
    <Assembly>EASA.BA.IMF.RC.Core.Application, Version=1.0.0.0, Culture=neutral, PublicKeyToken=a01c64e5cd1f2deb</Assembly>
    <Class>EASA.BA.IMF.RC.Core.Application.EventReceivers.CopyVersionInformation</Class>
    <Data/>
    <Filter/>
  </Receiver>
  <Receiver>
    <Name>CopyVersionInformation ItemCheckedIn</Name>
    <Synchronization>Synchronous</Synchronization>
    <Type>10004</Type>
    <SequenceNumber>40100</SequenceNumber>
    <Url/>
    <Assembly>EASA.BA.IMF.RC.Core.Application, Version=1.0.0.0, Culture=neutral, PublicKeyToken=a01c64e5cd1f2deb</Assembly>
    <Class>EASA.BA.IMF.RC.Core.Application.EventReceivers.CopyVersionInformation</Class>
    <Data/>
    <Filter/>
  </Receiver>
  <Receiver>
    <Name>CopyToRecordsCenter ItemUpdated</Name>
    <Synchronization>Asynchronous</Synchronization>
    <Type>10002</Type>
    <SequenceNumber>40110</SequenceNumber>
    <Url/>
    <Assembly>EASA.BA.IMF.RC.Core.Application, Version=1.0.0.0, Culture=neutral, PublicKeyToken=a01c64e5cd1f2deb</Assembly>
    <Class>EASA.BA.IMF.RC.Core.Application.EventReceivers.CopyToRecordsCenter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IMF_C0_PublicationStatus xmlns="391a2f22-9f1b-4edd-a10b-257ace2d067d">EASA internal</IMF_C0_PublicationStatus>
    <IMF_C0_SourceTaxHTField0 xmlns="720140C3-6DF4-409B-A1F7-429D32417DCA">
      <Terms xmlns="http://schemas.microsoft.com/office/infopath/2007/PartnerControls">
        <TermInfo xmlns="http://schemas.microsoft.com/office/infopath/2007/PartnerControls">
          <TermName xmlns="http://schemas.microsoft.com/office/infopath/2007/PartnerControls">EASA</TermName>
          <TermId xmlns="http://schemas.microsoft.com/office/infopath/2007/PartnerControls">f2fd8376-381c-4ede-a9cd-0a84d06f4d45</TermId>
        </TermInfo>
      </Terms>
    </IMF_C0_SourceTaxHTField0>
    <IMSApprovalDate xmlns="13a41462-d3c5-4676-81cf-1cb4ae80045f">2019-03-11T23:00:00+00:00</IMSApprovalDate>
    <IMF_RC_RefDocumentGuid xmlns="6E10281A-CD3A-4F0C-9B7D-A2009929208B">7c976db1-23c1-400d-97ad-6f114f120250</IMF_RC_RefDocumentGuid>
    <IMF_C0_Distribution xmlns="391a2f22-9f1b-4edd-a10b-257ace2d067d">EASA</IMF_C0_Distribution>
    <IMF_C0_Description xmlns="391a2f22-9f1b-4edd-a10b-257ace2d067d" xsi:nil="true"/>
    <IMF_C0_TaxonomyTaxHTField0 xmlns="720140C3-6DF4-409B-A1F7-429D32417DCA">
      <Terms xmlns="http://schemas.microsoft.com/office/infopath/2007/PartnerControls">
        <TermInfo xmlns="http://schemas.microsoft.com/office/infopath/2007/PartnerControls">
          <TermName xmlns="http://schemas.microsoft.com/office/infopath/2007/PartnerControls">Quality management</TermName>
          <TermId xmlns="http://schemas.microsoft.com/office/infopath/2007/PartnerControls">98155c21-be43-4aae-96d5-e4bc945720de</TermId>
        </TermInfo>
      </Terms>
    </IMF_C0_TaxonomyTaxHTField0>
    <IMF_RC_RefDocumentId xmlns="6E10281A-CD3A-4F0C-9B7D-A2009929208B">EASAIMS-6-1338</IMF_RC_RefDocumentId>
    <IMSAcronymTaxHTField0 xmlns="13a41462-d3c5-4676-81cf-1cb4ae80045f">
      <Terms xmlns="http://schemas.microsoft.com/office/infopath/2007/PartnerControls">
        <TermInfo xmlns="http://schemas.microsoft.com/office/infopath/2007/PartnerControls">
          <TermName xmlns="http://schemas.microsoft.com/office/infopath/2007/PartnerControls">GEN</TermName>
          <TermId xmlns="http://schemas.microsoft.com/office/infopath/2007/PartnerControls">f714bfdc-8072-4548-9471-f17a1c62a484</TermId>
        </TermInfo>
      </Terms>
    </IMSAcronymTaxHTField0>
    <IMSProcessTaxonomyTaxHTField0 xmlns="13a41462-d3c5-4676-81cf-1cb4ae80045f">
      <Terms xmlns="http://schemas.microsoft.com/office/infopath/2007/PartnerControls">
        <TermInfo xmlns="http://schemas.microsoft.com/office/infopath/2007/PartnerControls">
          <TermName xmlns="http://schemas.microsoft.com/office/infopath/2007/PartnerControls">Documents and records management</TermName>
          <TermId xmlns="http://schemas.microsoft.com/office/infopath/2007/PartnerControls">12b15273-32eb-4bfd-a22a-bf49c6fe5b8b</TermId>
        </TermInfo>
      </Terms>
    </IMSProcessTaxonomyTaxHTField0>
    <IMF_C0_Archived xmlns="391a2f22-9f1b-4edd-a10b-257ace2d067d">false</IMF_C0_Archived>
    <IMF_C0_Contributor xmlns="391a2f22-9f1b-4edd-a10b-257ace2d067d">
      <UserInfo>
        <DisplayName/>
        <AccountId xsi:nil="true"/>
        <AccountType/>
      </UserInfo>
    </IMF_C0_Contributor>
    <_dlc_DocId xmlns="391a2f22-9f1b-4edd-a10b-257ace2d067d">EASAIMS-6-1338</_dlc_DocId>
    <IMF_C0_Language xmlns="391a2f22-9f1b-4edd-a10b-257ace2d067d">English</IMF_C0_Language>
    <IMSArisId xmlns="13a41462-d3c5-4676-81cf-1cb4ae80045f">c10cc280-5e12-11e6-1387-005056ba44df</IMSArisId>
    <IMF_RC_RefDocumentVersion xmlns="6E10281A-CD3A-4F0C-9B7D-A2009929208B">2.0</IMF_RC_RefDocumentVersion>
    <TaxCatchAll xmlns="391a2f22-9f1b-4edd-a10b-257ace2d067d">
      <Value>195</Value>
      <Value>18</Value>
      <Value>45</Value>
      <Value>109</Value>
      <Value>1</Value>
    </TaxCatchAll>
    <IMF_RC_RefDocumentSet xmlns="6E10281A-CD3A-4F0C-9B7D-A2009929208B" xsi:nil="true"/>
    <TaxKeywordTaxHTField xmlns="391a2f22-9f1b-4edd-a10b-257ace2d067d">
      <Terms xmlns="http://schemas.microsoft.com/office/infopath/2007/PartnerControls">
        <TermInfo xmlns="http://schemas.microsoft.com/office/infopath/2007/PartnerControls">
          <TermName xmlns="http://schemas.microsoft.com/office/infopath/2007/PartnerControls">002</TermName>
          <TermId xmlns="http://schemas.microsoft.com/office/infopath/2007/PartnerControls">1cddd0fa-1d3f-4d3b-a149-aeb683f282e1</TermId>
        </TermInfo>
      </Terms>
    </TaxKeywordTaxHTField>
    <IMSSensitivityMarking xmlns="13a41462-d3c5-4676-81cf-1cb4ae80045f">Non applicable</IMSSensitivityMarking>
    <IMF_C0_Owner xmlns="391a2f22-9f1b-4edd-a10b-257ace2d067d">
      <UserInfo>
        <DisplayName/>
        <AccountId xsi:nil="true"/>
        <AccountType/>
      </UserInfo>
    </IMF_C0_Owner>
    <IMSRegulatorySource xmlns="13a41462-d3c5-4676-81cf-1cb4ae80045f">Non applicable</IMSRegulatorySource>
    <IMF_C0_OriginatedTimestamp xmlns="391a2f22-9f1b-4edd-a10b-257ace2d067d">2015-05-08T08:13:00+00:00</IMF_C0_OriginatedTimestamp>
    <IMSFormType xmlns="13a41462-d3c5-4676-81cf-1cb4ae80045f">Quality template</IMSFormType>
    <IMF_RC_RefDocumentLib xmlns="6E10281A-CD3A-4F0C-9B7D-A2009929208B">IMS Qdocs publication</IMF_RC_RefDocumentLib>
    <IMSApprovalStatus xmlns="13a41462-d3c5-4676-81cf-1cb4ae80045f">Approved</IMSApprovalStatus>
    <_dlc_DocIdUrl xmlns="391a2f22-9f1b-4edd-a10b-257ace2d067d">
      <Url>https://imf.easa.europa.eu/case/IMS/_layouts/15/DocIdRedir.aspx?ID=EASAIMS-6-1338</Url>
      <Description>EASAIMS-6-1338</Description>
    </_dlc_DocIdUrl>
    <IMF_RC_RefDocumentInfo xmlns="6E10281A-CD3A-4F0C-9B7D-A2009929208B">{"Web":{"Path":"/","Title":"Integrated Management System","Description":""}}</IMF_RC_RefDocumentInfo>
  </documentManagement>
</p:properties>
</file>

<file path=customXml/item4.xml><?xml version="1.0" encoding="utf-8"?>
<ct:contentTypeSchema xmlns:ct="http://schemas.microsoft.com/office/2006/metadata/contentType" xmlns:ma="http://schemas.microsoft.com/office/2006/metadata/properties/metaAttributes" ct:_="" ma:_="" ma:contentTypeName="IMS Template" ma:contentTypeID="0x010100A14FE9BE6CE84F1BB23C774EC08C4AEA2D010039FCBC2891070F46ABE301F7C89982DF" ma:contentTypeVersion="48" ma:contentTypeDescription="" ma:contentTypeScope="" ma:versionID="d023930d99e07448568a3de6cc0aec27">
  <xsd:schema xmlns:xsd="http://www.w3.org/2001/XMLSchema" xmlns:xs="http://www.w3.org/2001/XMLSchema" xmlns:p="http://schemas.microsoft.com/office/2006/metadata/properties" xmlns:ns2="391a2f22-9f1b-4edd-a10b-257ace2d067d" xmlns:ns3="720140C3-6DF4-409B-A1F7-429D32417DCA" xmlns:ns4="13a41462-d3c5-4676-81cf-1cb4ae80045f" xmlns:ns5="6E10281A-CD3A-4F0C-9B7D-A2009929208B" targetNamespace="http://schemas.microsoft.com/office/2006/metadata/properties" ma:root="true" ma:fieldsID="cff8d02afa4360022eb7770d87b35f3f" ns2:_="" ns3:_="" ns4:_="" ns5:_="">
    <xsd:import namespace="391a2f22-9f1b-4edd-a10b-257ace2d067d"/>
    <xsd:import namespace="720140C3-6DF4-409B-A1F7-429D32417DCA"/>
    <xsd:import namespace="13a41462-d3c5-4676-81cf-1cb4ae80045f"/>
    <xsd:import namespace="6E10281A-CD3A-4F0C-9B7D-A2009929208B"/>
    <xsd:element name="properties">
      <xsd:complexType>
        <xsd:sequence>
          <xsd:element name="documentManagement">
            <xsd:complexType>
              <xsd:all>
                <xsd:element ref="ns2:_dlc_DocId" minOccurs="0"/>
                <xsd:element ref="ns2:_dlc_DocIdUrl" minOccurs="0"/>
                <xsd:element ref="ns2:_dlc_DocIdPersistId" minOccurs="0"/>
                <xsd:element ref="ns2:IMF_C0_Description" minOccurs="0"/>
                <xsd:element ref="ns2:IMF_C0_Contributor" minOccurs="0"/>
                <xsd:element ref="ns2:IMF_C0_Archived" minOccurs="0"/>
                <xsd:element ref="ns3:IMF_C0_TaxonomyTaxHTField0" minOccurs="0"/>
                <xsd:element ref="ns2:IMF_C0_Owner" minOccurs="0"/>
                <xsd:element ref="ns2:IMF_C0_OriginatedTimestamp" minOccurs="0"/>
                <xsd:element ref="ns2:IMF_C0_PublicationStatus"/>
                <xsd:element ref="ns3:IMF_C0_SourceTaxHTField0" minOccurs="0"/>
                <xsd:element ref="ns2:IMF_C0_Distribution" minOccurs="0"/>
                <xsd:element ref="ns2:IMF_C0_Language" minOccurs="0"/>
                <xsd:element ref="ns2:TaxKeywordTaxHTField" minOccurs="0"/>
                <xsd:element ref="ns4:IMSProcessTaxonomyTaxHTField0" minOccurs="0"/>
                <xsd:element ref="ns2:TaxCatchAll" minOccurs="0"/>
                <xsd:element ref="ns2:TaxCatchAllLabel" minOccurs="0"/>
                <xsd:element ref="ns4:IMSApprovalDate"/>
                <xsd:element ref="ns4:IMSApprovalStatus"/>
                <xsd:element ref="ns4:IMSArisId" minOccurs="0"/>
                <xsd:element ref="ns4:IMSAcronymTaxHTField0" minOccurs="0"/>
                <xsd:element ref="ns4:IMSFormType"/>
                <xsd:element ref="ns4:IMSRegulatorySource"/>
                <xsd:element ref="ns4:IMSSensitivityMarking"/>
                <xsd:element ref="ns5:IMF_RC_RefDocumentGuid" minOccurs="0"/>
                <xsd:element ref="ns5:IMF_RC_RefDocumentId" minOccurs="0"/>
                <xsd:element ref="ns5:IMF_RC_RefDocumentVersion" minOccurs="0"/>
                <xsd:element ref="ns5:IMF_RC_RefDocumentLib" minOccurs="0"/>
                <xsd:element ref="ns5:IMF_RC_RefDocumentSet" minOccurs="0"/>
                <xsd:element ref="ns5:IMF_RC_RefDocumentInf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a2f22-9f1b-4edd-a10b-257ace2d067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MF_C0_Description" ma:index="12" nillable="true" ma:displayName="Description" ma:description="Short description of document and its contents" ma:internalName="IMF_C0_Description" ma:readOnly="false">
      <xsd:simpleType>
        <xsd:restriction base="dms:Note">
          <xsd:maxLength value="255"/>
        </xsd:restriction>
      </xsd:simpleType>
    </xsd:element>
    <xsd:element name="IMF_C0_Contributor" ma:index="13" nillable="true" ma:displayName="Contributor" ma:description="Indicate one or more contributors to the object" ma:list="UserInfo" ma:internalName="IMF_C0_Contribu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MF_C0_Archived" ma:index="14" nillable="true" ma:displayName="Archived" ma:default="0" ma:description="Indicates cycle status of object" ma:hidden="true" ma:internalName="IMF_C0_Archived" ma:readOnly="false">
      <xsd:simpleType>
        <xsd:restriction base="dms:Boolean"/>
      </xsd:simpleType>
    </xsd:element>
    <xsd:element name="IMF_C0_Owner" ma:index="17" nillable="true" ma:displayName="Owner" ma:default="" ma:description="Indicates Head of department" ma:hidden="true" ma:list="UserInfo" ma:internalName="IMF_C0_Ow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MF_C0_OriginatedTimestamp" ma:index="18" nillable="true" ma:displayName="Originated timestamp" ma:default="[today]" ma:description="Indicates originated timestamp of object if not created in SP" ma:format="DateTime" ma:internalName="IMF_C0_OriginatedTimestamp" ma:readOnly="false">
      <xsd:simpleType>
        <xsd:restriction base="dms:DateTime"/>
      </xsd:simpleType>
    </xsd:element>
    <xsd:element name="IMF_C0_PublicationStatus" ma:index="19" ma:displayName="Publication status" ma:default="EASA internal" ma:description="Indictates if the object can be published outwards the Internet" ma:internalName="IMF_C0_PublicationStatus" ma:readOnly="false">
      <xsd:simpleType>
        <xsd:restriction base="dms:Choice">
          <xsd:enumeration value="EASA internal"/>
          <xsd:enumeration value="Not reviewed for public release"/>
          <xsd:enumeration value="Approved for public release"/>
          <xsd:enumeration value="Sensitive but unclassified"/>
        </xsd:restriction>
      </xsd:simpleType>
    </xsd:element>
    <xsd:element name="IMF_C0_Distribution" ma:index="22" nillable="true" ma:displayName="Distribution" ma:default="EASA" ma:description="Indicate if object comes into or leaves EASA (EASA/In/Out)" ma:hidden="true" ma:internalName="IMF_C0_Distribution" ma:readOnly="false">
      <xsd:simpleType>
        <xsd:restriction base="dms:Choice">
          <xsd:enumeration value="EASA"/>
          <xsd:enumeration value="In"/>
          <xsd:enumeration value="Out"/>
        </xsd:restriction>
      </xsd:simpleType>
    </xsd:element>
    <xsd:element name="IMF_C0_Language" ma:index="23" nillable="true" ma:displayName="Language" ma:default="English" ma:description="" ma:hidden="true" ma:internalName="IMF_C0_Language" ma:readOnly="false">
      <xsd:simpleType>
        <xsd:restriction base="dms:Choice">
          <xsd:enumeration value="English"/>
          <xsd:enumeration value="French"/>
          <xsd:enumeration value="German"/>
        </xsd:restriction>
      </xsd:simpleType>
    </xsd:element>
    <xsd:element name="TaxKeywordTaxHTField" ma:index="24" nillable="true" ma:taxonomy="true" ma:internalName="TaxKeywordTaxHTField" ma:taxonomyFieldName="TaxKeyword" ma:displayName="Enterprise Keywords" ma:readOnly="false" ma:fieldId="{23f27201-bee3-471e-b2e7-b64fd8b7ca38}" ma:taxonomyMulti="true" ma:sspId="8358dc2d-5dac-4cc2-8ed1-5c2041965753" ma:termSetId="00000000-0000-0000-0000-000000000000" ma:anchorId="00000000-0000-0000-0000-000000000000" ma:open="true" ma:isKeyword="true">
      <xsd:complexType>
        <xsd:sequence>
          <xsd:element ref="pc:Terms" minOccurs="0" maxOccurs="1"/>
        </xsd:sequence>
      </xsd:complexType>
    </xsd:element>
    <xsd:element name="TaxCatchAll" ma:index="27" nillable="true" ma:displayName="Taxonomy Catch All Column" ma:hidden="true" ma:list="{23859e3b-acf6-4239-bdbf-866f974b27ec}" ma:internalName="TaxCatchAll" ma:showField="CatchAllData" ma:web="9187730d-d789-474d-9594-c335a1009584">
      <xsd:complexType>
        <xsd:complexContent>
          <xsd:extension base="dms:MultiChoiceLookup">
            <xsd:sequence>
              <xsd:element name="Value" type="dms:Lookup" maxOccurs="unbounded" minOccurs="0" nillable="true"/>
            </xsd:sequence>
          </xsd:extension>
        </xsd:complexContent>
      </xsd:complexType>
    </xsd:element>
    <xsd:element name="TaxCatchAllLabel" ma:index="28" nillable="true" ma:displayName="Taxonomy Catch All Column1" ma:hidden="true" ma:list="{23859e3b-acf6-4239-bdbf-866f974b27ec}" ma:internalName="TaxCatchAllLabel" ma:readOnly="true" ma:showField="CatchAllDataLabel" ma:web="9187730d-d789-474d-9594-c335a100958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20140C3-6DF4-409B-A1F7-429D32417DCA" elementFormDefault="qualified">
    <xsd:import namespace="http://schemas.microsoft.com/office/2006/documentManagement/types"/>
    <xsd:import namespace="http://schemas.microsoft.com/office/infopath/2007/PartnerControls"/>
    <xsd:element name="IMF_C0_TaxonomyTaxHTField0" ma:index="15" ma:taxonomy="true" ma:internalName="IMF_C0_TaxonomyTaxHTField0" ma:taxonomyFieldName="IMF_C0_Taxonomy" ma:displayName="Taxonomy" ma:readOnly="false" ma:fieldId="{cf456d8d-8c00-4f58-9eea-3acf158a8d25}" ma:sspId="8358dc2d-5dac-4cc2-8ed1-5c2041965753" ma:termSetId="4b10b631-c2b5-4fc7-abfe-3cafbec3fca2" ma:anchorId="00000000-0000-0000-0000-000000000000" ma:open="false" ma:isKeyword="false">
      <xsd:complexType>
        <xsd:sequence>
          <xsd:element ref="pc:Terms" minOccurs="0" maxOccurs="1"/>
        </xsd:sequence>
      </xsd:complexType>
    </xsd:element>
    <xsd:element name="IMF_C0_SourceTaxHTField0" ma:index="20" ma:taxonomy="true" ma:internalName="IMF_C0_SourceTaxHTField0" ma:taxonomyFieldName="IMF_C0_Source" ma:displayName="Source" ma:readOnly="false" ma:default="1;#EASA|f2fd8376-381c-4ede-a9cd-0a84d06f4d45" ma:fieldId="{eb94dad3-d236-47b0-8922-8fe392b9072c}" ma:sspId="8358dc2d-5dac-4cc2-8ed1-5c2041965753" ma:termSetId="c85d0ee6-6f1d-4fee-ac6f-42b79544e64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3a41462-d3c5-4676-81cf-1cb4ae80045f" elementFormDefault="qualified">
    <xsd:import namespace="http://schemas.microsoft.com/office/2006/documentManagement/types"/>
    <xsd:import namespace="http://schemas.microsoft.com/office/infopath/2007/PartnerControls"/>
    <xsd:element name="IMSProcessTaxonomyTaxHTField0" ma:index="26" ma:taxonomy="true" ma:internalName="IMSProcessTaxonomyTaxHTField0" ma:taxonomyFieldName="IMSProcessTaxonomy" ma:displayName="Process taxonomy (Q)" ma:default="" ma:fieldId="f18fae71-a947-4e07-8845-dca4bf3d380c" ma:taxonomyMulti="true" ma:sspId="8358dc2d-5dac-4cc2-8ed1-5c2041965753" ma:termSetId="89011a43-13ba-4f07-a418-2eea87b9aeb6" ma:anchorId="00000000-0000-0000-0000-000000000000" ma:open="false" ma:isKeyword="false">
      <xsd:complexType>
        <xsd:sequence>
          <xsd:element ref="pc:Terms" minOccurs="0" maxOccurs="1"/>
        </xsd:sequence>
      </xsd:complexType>
    </xsd:element>
    <xsd:element name="IMSApprovalDate" ma:index="30" ma:displayName="Approval date" ma:default="[today]" ma:description="Approval date" ma:format="DateTime" ma:indexed="true" ma:internalName="IMSApprovalDate">
      <xsd:simpleType>
        <xsd:restriction base="dms:DateTime"/>
      </xsd:simpleType>
    </xsd:element>
    <xsd:element name="IMSApprovalStatus" ma:index="31" ma:displayName="Approval status" ma:default="Draft" ma:description="Approval status" ma:indexed="true" ma:internalName="IMSApprovalStatus">
      <xsd:simpleType>
        <xsd:restriction base="dms:Choice">
          <xsd:enumeration value="Draft"/>
          <xsd:enumeration value="In review"/>
          <xsd:enumeration value="Approved"/>
        </xsd:restriction>
      </xsd:simpleType>
    </xsd:element>
    <xsd:element name="IMSArisId" ma:index="32" nillable="true" ma:displayName="Aris ID" ma:description="Aris ID" ma:internalName="IMSArisId">
      <xsd:simpleType>
        <xsd:restriction base="dms:Text"/>
      </xsd:simpleType>
    </xsd:element>
    <xsd:element name="IMSAcronymTaxHTField0" ma:index="33" ma:taxonomy="true" ma:internalName="IMSAcronymTaxHTField0" ma:taxonomyFieldName="IMSAcronym" ma:displayName="Acronym" ma:indexed="true" ma:default="" ma:fieldId="{dbafa9dc-4115-4a1e-a712-8c79b5d311f8}" ma:sspId="8358dc2d-5dac-4cc2-8ed1-5c2041965753" ma:termSetId="5682b1a9-309c-4d53-a544-a3b112910516" ma:anchorId="00000000-0000-0000-0000-000000000000" ma:open="false" ma:isKeyword="false">
      <xsd:complexType>
        <xsd:sequence>
          <xsd:element ref="pc:Terms" minOccurs="0" maxOccurs="1"/>
        </xsd:sequence>
      </xsd:complexType>
    </xsd:element>
    <xsd:element name="IMSFormType" ma:index="35" ma:displayName="Form type" ma:default="Quality form" ma:description="Form type" ma:internalName="IMSFormType">
      <xsd:simpleType>
        <xsd:restriction base="dms:Choice">
          <xsd:enumeration value="Quality template"/>
          <xsd:enumeration value="Quality form"/>
          <xsd:enumeration value="EASA form"/>
          <xsd:enumeration value="Application form"/>
        </xsd:restriction>
      </xsd:simpleType>
    </xsd:element>
    <xsd:element name="IMSRegulatorySource" ma:index="36" ma:displayName="Regulatory source" ma:default="Non applicable" ma:description="Regulatory source" ma:internalName="IMSRegulatorySource">
      <xsd:simpleType>
        <xsd:restriction base="dms:Choice">
          <xsd:enumeration value="Non applicable"/>
          <xsd:enumeration value="Implementing rule"/>
          <xsd:enumeration value="Acceptable means of compliance"/>
          <xsd:enumeration value="Guidance material"/>
        </xsd:restriction>
      </xsd:simpleType>
    </xsd:element>
    <xsd:element name="IMSSensitivityMarking" ma:index="37" ma:displayName="Sensitivity marking" ma:default="Non applicable" ma:description="Indicates sensitivity level" ma:internalName="IMSSensitivityMarking">
      <xsd:simpleType>
        <xsd:restriction base="dms:Choice">
          <xsd:enumeration value="Non applicable"/>
          <xsd:enumeration value="Public"/>
          <xsd:enumeration value="Internal"/>
          <xsd:enumeration value="Limited distribution"/>
          <xsd:enumeration value="HR matters"/>
        </xsd:restriction>
      </xsd:simpleType>
    </xsd:element>
  </xsd:schema>
  <xsd:schema xmlns:xsd="http://www.w3.org/2001/XMLSchema" xmlns:xs="http://www.w3.org/2001/XMLSchema" xmlns:dms="http://schemas.microsoft.com/office/2006/documentManagement/types" xmlns:pc="http://schemas.microsoft.com/office/infopath/2007/PartnerControls" targetNamespace="6E10281A-CD3A-4F0C-9B7D-A2009929208B" elementFormDefault="qualified">
    <xsd:import namespace="http://schemas.microsoft.com/office/2006/documentManagement/types"/>
    <xsd:import namespace="http://schemas.microsoft.com/office/infopath/2007/PartnerControls"/>
    <xsd:element name="IMF_RC_RefDocumentGuid" ma:index="38" nillable="true" ma:displayName="RefGuid" ma:description="" ma:hidden="true" ma:internalName="IMF_RC_RefDocumentGuid">
      <xsd:simpleType>
        <xsd:restriction base="dms:Text"/>
      </xsd:simpleType>
    </xsd:element>
    <xsd:element name="IMF_RC_RefDocumentId" ma:index="39" nillable="true" ma:displayName="RefId" ma:description="" ma:hidden="true" ma:internalName="IMF_RC_RefDocumentId">
      <xsd:simpleType>
        <xsd:restriction base="dms:Text"/>
      </xsd:simpleType>
    </xsd:element>
    <xsd:element name="IMF_RC_RefDocumentVersion" ma:index="40" nillable="true" ma:displayName="RefVer" ma:description="" ma:hidden="true" ma:internalName="IMF_RC_RefDocumentVersion">
      <xsd:simpleType>
        <xsd:restriction base="dms:Text"/>
      </xsd:simpleType>
    </xsd:element>
    <xsd:element name="IMF_RC_RefDocumentLib" ma:index="41" nillable="true" ma:displayName="RefLib" ma:description="" ma:hidden="true" ma:internalName="IMF_RC_RefDocumentLib">
      <xsd:simpleType>
        <xsd:restriction base="dms:Text"/>
      </xsd:simpleType>
    </xsd:element>
    <xsd:element name="IMF_RC_RefDocumentSet" ma:index="42" nillable="true" ma:displayName="RefDs" ma:description="" ma:hidden="true" ma:internalName="IMF_RC_RefDocumentSet">
      <xsd:simpleType>
        <xsd:restriction base="dms:Text"/>
      </xsd:simpleType>
    </xsd:element>
    <xsd:element name="IMF_RC_RefDocumentInfo" ma:index="43" nillable="true" ma:displayName="RefInfo" ma:description="" ma:hidden="true" ma:internalName="IMF_RC_RefDocumentInfo"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8358dc2d-5dac-4cc2-8ed1-5c2041965753" ContentTypeId="0x010100A14FE9BE6CE84F1BB23C774EC08C4AEA2D01" PreviousValue="false"/>
</file>

<file path=customXml/itemProps1.xml><?xml version="1.0" encoding="utf-8"?>
<ds:datastoreItem xmlns:ds="http://schemas.openxmlformats.org/officeDocument/2006/customXml" ds:itemID="{003FCB61-EA6A-4FDA-B883-73A7AFBBCD94}">
  <ds:schemaRefs>
    <ds:schemaRef ds:uri="http://schemas.microsoft.com/sharepoint/v3/contenttype/forms"/>
  </ds:schemaRefs>
</ds:datastoreItem>
</file>

<file path=customXml/itemProps2.xml><?xml version="1.0" encoding="utf-8"?>
<ds:datastoreItem xmlns:ds="http://schemas.openxmlformats.org/officeDocument/2006/customXml" ds:itemID="{3A511110-FB2E-4923-BB70-92FFD90286FC}">
  <ds:schemaRefs>
    <ds:schemaRef ds:uri="http://schemas.microsoft.com/sharepoint/events"/>
  </ds:schemaRefs>
</ds:datastoreItem>
</file>

<file path=customXml/itemProps3.xml><?xml version="1.0" encoding="utf-8"?>
<ds:datastoreItem xmlns:ds="http://schemas.openxmlformats.org/officeDocument/2006/customXml" ds:itemID="{69B0780D-C26B-40DA-B88A-61A01AD1429F}">
  <ds:schemaRefs>
    <ds:schemaRef ds:uri="http://schemas.microsoft.com/office/2006/metadata/properties"/>
    <ds:schemaRef ds:uri="6E10281A-CD3A-4F0C-9B7D-A2009929208B"/>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13a41462-d3c5-4676-81cf-1cb4ae80045f"/>
    <ds:schemaRef ds:uri="http://purl.org/dc/elements/1.1/"/>
    <ds:schemaRef ds:uri="720140C3-6DF4-409B-A1F7-429D32417DCA"/>
    <ds:schemaRef ds:uri="391a2f22-9f1b-4edd-a10b-257ace2d067d"/>
    <ds:schemaRef ds:uri="http://www.w3.org/XML/1998/namespace"/>
  </ds:schemaRefs>
</ds:datastoreItem>
</file>

<file path=customXml/itemProps4.xml><?xml version="1.0" encoding="utf-8"?>
<ds:datastoreItem xmlns:ds="http://schemas.openxmlformats.org/officeDocument/2006/customXml" ds:itemID="{FFA8CCF6-8956-498B-9E90-142A8038EF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a2f22-9f1b-4edd-a10b-257ace2d067d"/>
    <ds:schemaRef ds:uri="720140C3-6DF4-409B-A1F7-429D32417DCA"/>
    <ds:schemaRef ds:uri="13a41462-d3c5-4676-81cf-1cb4ae80045f"/>
    <ds:schemaRef ds:uri="6E10281A-CD3A-4F0C-9B7D-A20099292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2A88A6D-5086-4D3E-9150-442D95372A85}">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10643</TotalTime>
  <Words>1071</Words>
  <Application>Microsoft Office PowerPoint</Application>
  <PresentationFormat>On-screen Show (16:9)</PresentationFormat>
  <Paragraphs>119</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PC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 - Powerpoint presentation 16-9</dc:title>
  <dc:subject/>
  <dc:creator>Gabi Mircea</dc:creator>
  <cp:keywords>002</cp:keywords>
  <dc:description/>
  <cp:lastModifiedBy>Gorelik, Michael (FAA)</cp:lastModifiedBy>
  <cp:revision>1018</cp:revision>
  <cp:lastPrinted>2019-11-01T15:04:56Z</cp:lastPrinted>
  <dcterms:created xsi:type="dcterms:W3CDTF">2019-02-11T13:14:42Z</dcterms:created>
  <dcterms:modified xsi:type="dcterms:W3CDTF">2024-10-02T20:53:25Z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MF_C0_Taxonomy">
    <vt:lpwstr>18;#Quality management|98155c21-be43-4aae-96d5-e4bc945720de</vt:lpwstr>
  </property>
  <property fmtid="{D5CDD505-2E9C-101B-9397-08002B2CF9AE}" pid="3" name="TaxKeyword">
    <vt:lpwstr>45;#002|1cddd0fa-1d3f-4d3b-a149-aeb683f282e1</vt:lpwstr>
  </property>
  <property fmtid="{D5CDD505-2E9C-101B-9397-08002B2CF9AE}" pid="4" name="Order">
    <vt:r8>9600</vt:r8>
  </property>
  <property fmtid="{D5CDD505-2E9C-101B-9397-08002B2CF9AE}" pid="5" name="IMSAcronym">
    <vt:lpwstr>109;#GEN|f714bfdc-8072-4548-9471-f17a1c62a484</vt:lpwstr>
  </property>
  <property fmtid="{D5CDD505-2E9C-101B-9397-08002B2CF9AE}" pid="6" name="ContentTypeId">
    <vt:lpwstr>0x010100A14FE9BE6CE84F1BB23C774EC08C4AEA2D010039FCBC2891070F46ABE301F7C89982DF</vt:lpwstr>
  </property>
  <property fmtid="{D5CDD505-2E9C-101B-9397-08002B2CF9AE}" pid="7" name="_dlc_DocIdItemGuid">
    <vt:lpwstr>7c976db1-23c1-400d-97ad-6f114f120250</vt:lpwstr>
  </property>
  <property fmtid="{D5CDD505-2E9C-101B-9397-08002B2CF9AE}" pid="8" name="IMF_C0_Source">
    <vt:lpwstr>1;#EASA|f2fd8376-381c-4ede-a9cd-0a84d06f4d45</vt:lpwstr>
  </property>
  <property fmtid="{D5CDD505-2E9C-101B-9397-08002B2CF9AE}" pid="9" name="IMSProcessTaxonomy">
    <vt:lpwstr>195;#Documents and records management|12b15273-32eb-4bfd-a22a-bf49c6fe5b8b</vt:lpwstr>
  </property>
  <property fmtid="{D5CDD505-2E9C-101B-9397-08002B2CF9AE}" pid="10" name="xd_ProgID">
    <vt:lpwstr/>
  </property>
  <property fmtid="{D5CDD505-2E9C-101B-9397-08002B2CF9AE}" pid="11" name="TemplateUrl">
    <vt:lpwstr/>
  </property>
  <property fmtid="{D5CDD505-2E9C-101B-9397-08002B2CF9AE}" pid="12" name="_CopySource">
    <vt:lpwstr>http://imf.easa.local/case/IMS/IMSQdocsdesign/TE.GEN.00410.pptx</vt:lpwstr>
  </property>
</Properties>
</file>