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83A794-468F-4FA6-965B-AACD5DAC9962}" v="2" dt="2023-05-10T18:05:17.57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CED8"/>
          </a:solidFill>
        </a:fill>
      </a:tcStyle>
    </a:wholeTbl>
    <a:band2H>
      <a:tcTxStyle/>
      <a:tcStyle>
        <a:tcBdr/>
        <a:fill>
          <a:solidFill>
            <a:srgbClr val="E7E8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ED8"/>
          </a:solidFill>
        </a:fill>
      </a:tcStyle>
    </a:wholeTbl>
    <a:band2H>
      <a:tcTxStyle/>
      <a:tcStyle>
        <a:tcBdr/>
        <a:fill>
          <a:solidFill>
            <a:srgbClr val="E6E8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BCB"/>
          </a:solidFill>
        </a:fill>
      </a:tcStyle>
    </a:wholeTbl>
    <a:band2H>
      <a:tcTxStyle/>
      <a:tcStyle>
        <a:tcBdr/>
        <a:fill>
          <a:solidFill>
            <a:srgbClr val="FFE7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2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3" name="Shape 13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2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7" name="ASFROAD-logo-white-horz-final.png" descr="ASFROAD-logo-white-horz-f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" name="ASF-SBIRSTTR-SBA-White.png" descr="ASF-SBIRSTTR-SBA-White.png"/>
          <p:cNvPicPr>
            <a:picLocks noChangeAspect="1"/>
          </p:cNvPicPr>
          <p:nvPr/>
        </p:nvPicPr>
        <p:blipFill>
          <a:blip r:embed="rId3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xfrm>
            <a:off x="457200" y="1447800"/>
            <a:ext cx="6477000" cy="825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273300"/>
            <a:ext cx="8229600" cy="382587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58413" cy="350662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41" name="ASFROAD-logo-white-horz-final.png" descr="ASFROAD-logo-white-horz-f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" name="ASF-SBIRSTTR-SBA-White.png" descr="ASF-SBIRSTTR-SBA-White.png"/>
          <p:cNvPicPr>
            <a:picLocks noChangeAspect="1"/>
          </p:cNvPicPr>
          <p:nvPr/>
        </p:nvPicPr>
        <p:blipFill>
          <a:blip r:embed="rId3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" name="Title Text"/>
          <p:cNvSpPr txBox="1">
            <a:spLocks noGrp="1"/>
          </p:cNvSpPr>
          <p:nvPr>
            <p:ph type="title"/>
          </p:nvPr>
        </p:nvSpPr>
        <p:spPr>
          <a:xfrm>
            <a:off x="457200" y="1447800"/>
            <a:ext cx="6477000" cy="825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5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2273300"/>
            <a:ext cx="4038600" cy="38528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58413" cy="350662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61" name="ASFROAD-logo-white-horz-final.png" descr="ASFROAD-logo-white-horz-f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" name="ASF-SBIRSTTR-SBA-White.png" descr="ASF-SBIRSTTR-SBA-White.png"/>
          <p:cNvPicPr>
            <a:picLocks noChangeAspect="1"/>
          </p:cNvPicPr>
          <p:nvPr/>
        </p:nvPicPr>
        <p:blipFill>
          <a:blip r:embed="rId3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" name="Title Text"/>
          <p:cNvSpPr txBox="1">
            <a:spLocks noGrp="1"/>
          </p:cNvSpPr>
          <p:nvPr>
            <p:ph type="title"/>
          </p:nvPr>
        </p:nvSpPr>
        <p:spPr>
          <a:xfrm>
            <a:off x="457200" y="1447800"/>
            <a:ext cx="6477000" cy="825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7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500"/>
              </a:spcBef>
              <a:defRPr sz="2400"/>
            </a:lvl1pPr>
            <a:lvl2pPr marL="800100" indent="-342900">
              <a:spcBef>
                <a:spcPts val="500"/>
              </a:spcBef>
              <a:defRPr sz="2400"/>
            </a:lvl2pPr>
            <a:lvl3pPr>
              <a:spcBef>
                <a:spcPts val="500"/>
              </a:spcBef>
              <a:defRPr sz="2400"/>
            </a:lvl3pPr>
            <a:lvl4pPr marL="1714500" indent="-342900">
              <a:spcBef>
                <a:spcPts val="500"/>
              </a:spcBef>
              <a:defRPr sz="2400"/>
            </a:lvl4pPr>
            <a:lvl5pPr marL="2171700" indent="-342900">
              <a:spcBef>
                <a:spcPts val="500"/>
              </a:spcBef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/>
            </a:pPr>
            <a:endParaRPr/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58413" cy="350662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75" name="ASFROAD-logo-white-horz-final.png" descr="ASFROAD-logo-white-horz-f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76" name="ASF-SBIRSTTR-SBA-White.png" descr="ASF-SBIRSTTR-SBA-White.png"/>
          <p:cNvPicPr>
            <a:picLocks noChangeAspect="1"/>
          </p:cNvPicPr>
          <p:nvPr/>
        </p:nvPicPr>
        <p:blipFill>
          <a:blip r:embed="rId3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4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xfrm>
            <a:off x="457200" y="1447800"/>
            <a:ext cx="6477000" cy="825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58413" cy="350662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87" name="ASFROAD-logo-white-horz-final.png" descr="ASFROAD-logo-white-horz-f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88" name="ASF-SBIRSTTR-SBA-White.png" descr="ASF-SBIRSTTR-SBA-White.png"/>
          <p:cNvPicPr>
            <a:picLocks noChangeAspect="1"/>
          </p:cNvPicPr>
          <p:nvPr/>
        </p:nvPicPr>
        <p:blipFill>
          <a:blip r:embed="rId3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6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58413" cy="350662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98" name="ASFROAD-logo-white-horz-final.png" descr="ASFROAD-logo-white-horz-f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ASF-SBIRSTTR-SBA-White.png" descr="ASF-SBIRSTTR-SBA-White.png"/>
          <p:cNvPicPr>
            <a:picLocks noChangeAspect="1"/>
          </p:cNvPicPr>
          <p:nvPr/>
        </p:nvPicPr>
        <p:blipFill>
          <a:blip r:embed="rId3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7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324643" y="1479550"/>
            <a:ext cx="3008314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109" name="Body Level One…"/>
          <p:cNvSpPr txBox="1">
            <a:spLocks noGrp="1"/>
          </p:cNvSpPr>
          <p:nvPr>
            <p:ph type="body" idx="1"/>
          </p:nvPr>
        </p:nvSpPr>
        <p:spPr>
          <a:xfrm>
            <a:off x="3790950" y="1498600"/>
            <a:ext cx="5111750" cy="5853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58413" cy="350662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11" name="ASFROAD-logo-white-horz-final.png" descr="ASFROAD-logo-white-horz-f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ASF-SBIRSTTR-SBA-White.png" descr="ASF-SBIRSTTR-SBA-White.png"/>
          <p:cNvPicPr>
            <a:picLocks noChangeAspect="1"/>
          </p:cNvPicPr>
          <p:nvPr/>
        </p:nvPicPr>
        <p:blipFill>
          <a:blip r:embed="rId3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0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1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122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1792288" y="1600200"/>
            <a:ext cx="5486401" cy="41148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2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58413" cy="350662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25" name="ASFROAD-logo-white-horz-final.png" descr="ASFROAD-logo-white-horz-f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ASF-SBIRSTTR-SBA-White.png" descr="ASF-SBIRSTTR-SBA-White.png"/>
          <p:cNvPicPr>
            <a:picLocks noChangeAspect="1"/>
          </p:cNvPicPr>
          <p:nvPr/>
        </p:nvPicPr>
        <p:blipFill>
          <a:blip r:embed="rId3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Rectangle 1"/>
          <p:cNvSpPr/>
          <p:nvPr/>
        </p:nvSpPr>
        <p:spPr>
          <a:xfrm>
            <a:off x="230188" y="1704974"/>
            <a:ext cx="4330701" cy="2392365"/>
          </a:xfrm>
          <a:prstGeom prst="rect">
            <a:avLst/>
          </a:prstGeom>
          <a:ln>
            <a:solidFill>
              <a:srgbClr val="80808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BFBFBF"/>
                </a:solidFill>
              </a:defRPr>
            </a:pPr>
            <a:endParaRPr/>
          </a:p>
        </p:txBody>
      </p:sp>
      <p:sp>
        <p:nvSpPr>
          <p:cNvPr id="5" name="Rectangle 2"/>
          <p:cNvSpPr/>
          <p:nvPr/>
        </p:nvSpPr>
        <p:spPr>
          <a:xfrm>
            <a:off x="230188" y="4168775"/>
            <a:ext cx="4330701" cy="2689225"/>
          </a:xfrm>
          <a:prstGeom prst="rect">
            <a:avLst/>
          </a:prstGeom>
          <a:ln>
            <a:solidFill>
              <a:srgbClr val="80808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BFBFBF"/>
                </a:solidFill>
              </a:defRPr>
            </a:pPr>
            <a:endParaRPr/>
          </a:p>
        </p:txBody>
      </p:sp>
      <p:sp>
        <p:nvSpPr>
          <p:cNvPr id="6" name="Rectangle 3"/>
          <p:cNvSpPr/>
          <p:nvPr/>
        </p:nvSpPr>
        <p:spPr>
          <a:xfrm>
            <a:off x="4637087" y="1704974"/>
            <a:ext cx="4330701" cy="2392365"/>
          </a:xfrm>
          <a:prstGeom prst="rect">
            <a:avLst/>
          </a:prstGeom>
          <a:ln>
            <a:solidFill>
              <a:srgbClr val="80808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BFBFBF"/>
                </a:solidFill>
              </a:defRPr>
            </a:pPr>
            <a:endParaRPr/>
          </a:p>
        </p:txBody>
      </p:sp>
      <p:sp>
        <p:nvSpPr>
          <p:cNvPr id="7" name="Rectangle 4"/>
          <p:cNvSpPr/>
          <p:nvPr/>
        </p:nvSpPr>
        <p:spPr>
          <a:xfrm>
            <a:off x="4637087" y="4167187"/>
            <a:ext cx="4329113" cy="2690813"/>
          </a:xfrm>
          <a:prstGeom prst="rect">
            <a:avLst/>
          </a:prstGeom>
          <a:ln>
            <a:solidFill>
              <a:srgbClr val="80808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BFBFBF"/>
                </a:solidFill>
              </a:defRPr>
            </a:pPr>
            <a:endParaRPr/>
          </a:p>
        </p:txBody>
      </p:sp>
      <p:sp>
        <p:nvSpPr>
          <p:cNvPr id="8" name="Rectangle 5"/>
          <p:cNvSpPr/>
          <p:nvPr/>
        </p:nvSpPr>
        <p:spPr>
          <a:xfrm>
            <a:off x="230188" y="1776413"/>
            <a:ext cx="4330701" cy="889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4638675" y="1774825"/>
            <a:ext cx="4329113" cy="889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Rectangle 7"/>
          <p:cNvSpPr/>
          <p:nvPr/>
        </p:nvSpPr>
        <p:spPr>
          <a:xfrm>
            <a:off x="230188" y="4237037"/>
            <a:ext cx="4330701" cy="90488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" name="Rectangle 8"/>
          <p:cNvSpPr/>
          <p:nvPr/>
        </p:nvSpPr>
        <p:spPr>
          <a:xfrm>
            <a:off x="4637087" y="4237037"/>
            <a:ext cx="4329113" cy="90488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2" name="ASFROAD-logo-white-horz-final.png" descr="ASFROAD-logo-white-horz-final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ASF-SBIRSTTR-SBA-White.png" descr="ASF-SBIRSTTR-SBA-White.png"/>
          <p:cNvPicPr>
            <a:picLocks noChangeAspect="1"/>
          </p:cNvPicPr>
          <p:nvPr/>
        </p:nvPicPr>
        <p:blipFill>
          <a:blip r:embed="rId12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1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Box 13"/>
          <p:cNvSpPr txBox="1"/>
          <p:nvPr/>
        </p:nvSpPr>
        <p:spPr>
          <a:xfrm>
            <a:off x="244158" y="1838136"/>
            <a:ext cx="4207511" cy="2339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>
                <a:latin typeface="65 Helvetica Medium"/>
                <a:ea typeface="65 Helvetica Medium"/>
                <a:cs typeface="65 Helvetica Medium"/>
                <a:sym typeface="65 Helvetica Medium"/>
              </a:defRPr>
            </a:pPr>
            <a:r>
              <a:rPr dirty="0"/>
              <a:t>TECHNOLOGY DEVELOPMENT</a:t>
            </a:r>
            <a:endParaRPr b="1" dirty="0"/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Technology/Research Overview: </a:t>
            </a:r>
            <a:r>
              <a:rPr lang="en-US" b="0" i="1" dirty="0">
                <a:solidFill>
                  <a:schemeClr val="tx2">
                    <a:lumMod val="75000"/>
                  </a:schemeClr>
                </a:solidFill>
              </a:rPr>
              <a:t>Example: The team has d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eveloped a method to reduce triglycerides; improve glucose tolerance; and reduce weight using an adult stem cell technology platform</a:t>
            </a:r>
            <a:endParaRPr lang="en-US" b="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Intellectual Property Protection</a:t>
            </a:r>
            <a:r>
              <a:rPr b="0" dirty="0"/>
              <a:t>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Two issued patents and one patent pending</a:t>
            </a:r>
            <a:endParaRPr lang="en-US" sz="1000" b="0" i="1" dirty="0">
              <a:solidFill>
                <a:schemeClr val="tx2">
                  <a:lumMod val="75000"/>
                </a:schemeClr>
              </a:solidFill>
              <a:latin typeface="55 Helvetica Roman"/>
              <a:sym typeface="55 Helvetica Roman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lang="en-US" sz="1000" i="1" dirty="0">
              <a:solidFill>
                <a:schemeClr val="tx2">
                  <a:lumMod val="75000"/>
                </a:schemeClr>
              </a:solidFill>
              <a:latin typeface="55 Helvetica Roman"/>
              <a:ea typeface="+mn-ea"/>
              <a:cs typeface="+mn-cs"/>
              <a:sym typeface="55 Helvetica Roman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Stage of Development</a:t>
            </a:r>
            <a:r>
              <a:rPr b="0" dirty="0"/>
              <a:t>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Basic research</a:t>
            </a:r>
            <a:endParaRPr lang="en-US" b="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Value Proposition: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Can reduce the risk of cardiovascular disease for those that cannot treat this syndrome with exercise. </a:t>
            </a:r>
            <a:endParaRPr lang="en-US" b="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lang="en-US" sz="1000" i="1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36" name="TextBox 14"/>
          <p:cNvSpPr txBox="1"/>
          <p:nvPr/>
        </p:nvSpPr>
        <p:spPr>
          <a:xfrm>
            <a:off x="4692332" y="1825624"/>
            <a:ext cx="4205923" cy="2339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>
                <a:latin typeface="65 Helvetica Medium"/>
                <a:ea typeface="65 Helvetica Medium"/>
                <a:cs typeface="65 Helvetica Medium"/>
                <a:sym typeface="65 Helvetica Medium"/>
              </a:defRPr>
            </a:pPr>
            <a:r>
              <a:rPr dirty="0"/>
              <a:t>COMPANY INTRODUCTION</a:t>
            </a:r>
            <a:endParaRPr sz="3200" b="1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Mission: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To improve patient outcomes by transforming great science into actionable solutions for the treatment of metabolic diseases</a:t>
            </a:r>
            <a:r>
              <a:rPr b="0" i="1" dirty="0"/>
              <a:t>.</a:t>
            </a:r>
            <a:endParaRPr sz="32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Founded</a:t>
            </a:r>
            <a:r>
              <a:rPr b="0" dirty="0"/>
              <a:t>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2005</a:t>
            </a:r>
            <a:endParaRPr sz="3200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 i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Number of Employees: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20</a:t>
            </a:r>
            <a:endParaRPr sz="3200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Facility Description</a:t>
            </a:r>
            <a:r>
              <a:rPr b="0" dirty="0"/>
              <a:t>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We are currently developing this method in a laboratory located at the Mayo Clinic in Rochester, MN.  </a:t>
            </a:r>
            <a:endParaRPr sz="3200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Product Sales: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None</a:t>
            </a:r>
            <a:r>
              <a:rPr b="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b="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date</a:t>
            </a:r>
            <a:endParaRPr lang="en-US" b="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lang="en-US" i="1" dirty="0">
              <a:solidFill>
                <a:srgbClr val="FF0000"/>
              </a:solidFill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b="0" i="1" dirty="0">
              <a:solidFill>
                <a:srgbClr val="FF0000"/>
              </a:solidFill>
            </a:endParaRPr>
          </a:p>
        </p:txBody>
      </p:sp>
      <p:sp>
        <p:nvSpPr>
          <p:cNvPr id="137" name="TextBox 15"/>
          <p:cNvSpPr txBox="1"/>
          <p:nvPr/>
        </p:nvSpPr>
        <p:spPr>
          <a:xfrm>
            <a:off x="231457" y="4326910"/>
            <a:ext cx="4205923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>
                <a:latin typeface="65 Helvetica Medium"/>
                <a:ea typeface="65 Helvetica Medium"/>
                <a:cs typeface="65 Helvetica Medium"/>
                <a:sym typeface="65 Helvetica Medium"/>
              </a:defRPr>
            </a:pPr>
            <a:r>
              <a:rPr dirty="0"/>
              <a:t>RESEARCH NEED</a:t>
            </a:r>
            <a:endParaRPr sz="1000" dirty="0"/>
          </a:p>
          <a:p>
            <a:pPr>
              <a:defRPr sz="1000" i="1">
                <a:solidFill>
                  <a:srgbClr val="FF0000"/>
                </a:solidFill>
                <a:latin typeface="65 Helvetica Medium"/>
                <a:ea typeface="65 Helvetica Medium"/>
                <a:cs typeface="65 Helvetica Medium"/>
                <a:sym typeface="65 Helvetica Medium"/>
              </a:defRPr>
            </a:pPr>
            <a:r>
              <a:rPr dirty="0">
                <a:solidFill>
                  <a:schemeClr val="tx2">
                    <a:lumMod val="75000"/>
                  </a:schemeClr>
                </a:solidFill>
              </a:rPr>
              <a:t>Seeking funding to test this platform on diabetes, high blood pressure, and abnormal cholesterol levels. </a:t>
            </a:r>
          </a:p>
        </p:txBody>
      </p:sp>
      <p:sp>
        <p:nvSpPr>
          <p:cNvPr id="138" name="TextBox 17"/>
          <p:cNvSpPr txBox="1"/>
          <p:nvPr/>
        </p:nvSpPr>
        <p:spPr>
          <a:xfrm>
            <a:off x="4692331" y="4336435"/>
            <a:ext cx="4205923" cy="24929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>
                <a:latin typeface="+mn-lt"/>
                <a:ea typeface="+mn-ea"/>
                <a:cs typeface="+mn-cs"/>
                <a:sym typeface="Helvetica"/>
              </a:defRPr>
            </a:pPr>
            <a:r>
              <a:rPr dirty="0">
                <a:latin typeface="65 Helvetica Medium"/>
              </a:rPr>
              <a:t>OPPORTUNITY</a:t>
            </a:r>
            <a:endParaRPr sz="3200" b="1" dirty="0">
              <a:solidFill>
                <a:schemeClr val="accent2"/>
              </a:solidFill>
              <a:latin typeface="65 Helvetica Medium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Need/Problem: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Metabolic syndrome is becoming increasingly common due to a rise in obesity rates among adults. In the future metabolic syndrome may overtake smoking as the leading risk factor for heart disease</a:t>
            </a:r>
            <a:r>
              <a:rPr lang="en-US" sz="1000" i="1" dirty="0">
                <a:solidFill>
                  <a:schemeClr val="tx2">
                    <a:lumMod val="75000"/>
                  </a:schemeClr>
                </a:solidFill>
                <a:latin typeface="55 Helvetica Roman"/>
                <a:sym typeface="55 Helvetica Roman"/>
              </a:rPr>
              <a:t>.</a:t>
            </a: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>
                <a:solidFill>
                  <a:srgbClr val="FF0000"/>
                </a:solidFill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Target  Customer: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About 32% of people in USA are considered to suffer from metabolic syndrome, with the risk increasing with age (e.g., 40% of people aged between 40 and 60 are considered to suffer from this syndrome).</a:t>
            </a:r>
            <a:endParaRPr lang="en-US" b="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Market Opportunity: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Our technology aims to address the rise in obesity rates in order to reduce the risk of a debilitating stroke or myocardial infarction.</a:t>
            </a:r>
            <a:endParaRPr lang="en-US" b="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lang="en-US" i="1" dirty="0">
              <a:solidFill>
                <a:srgbClr val="FF0000"/>
              </a:solidFill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b="0" i="1" dirty="0">
              <a:solidFill>
                <a:srgbClr val="FF0000"/>
              </a:solidFill>
            </a:endParaRPr>
          </a:p>
        </p:txBody>
      </p:sp>
      <p:sp>
        <p:nvSpPr>
          <p:cNvPr id="139" name="TextBox 19"/>
          <p:cNvSpPr txBox="1"/>
          <p:nvPr/>
        </p:nvSpPr>
        <p:spPr>
          <a:xfrm>
            <a:off x="231457" y="1355566"/>
            <a:ext cx="214535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000" b="1">
                <a:latin typeface="85 Helvetica Heavy"/>
                <a:ea typeface="85 Helvetica Heavy"/>
                <a:cs typeface="85 Helvetica Heavy"/>
                <a:sym typeface="85 Helvetica Heavy"/>
              </a:defRPr>
            </a:pPr>
            <a:r>
              <a:t>Company</a:t>
            </a:r>
            <a:r>
              <a:rPr b="0"/>
              <a:t>: </a:t>
            </a:r>
            <a:endParaRPr>
              <a:solidFill>
                <a:schemeClr val="accent2"/>
              </a:solidFill>
              <a:latin typeface="55 Helvetica Roman"/>
              <a:ea typeface="55 Helvetica Roman"/>
              <a:cs typeface="55 Helvetica Roman"/>
              <a:sym typeface="55 Helvetica Roman"/>
            </a:endParaRPr>
          </a:p>
        </p:txBody>
      </p:sp>
      <p:sp>
        <p:nvSpPr>
          <p:cNvPr id="140" name="TextBox 20"/>
          <p:cNvSpPr txBox="1"/>
          <p:nvPr/>
        </p:nvSpPr>
        <p:spPr>
          <a:xfrm>
            <a:off x="2560320" y="1355724"/>
            <a:ext cx="2145347" cy="24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1000" b="1">
                <a:latin typeface="85 Helvetica Heavy"/>
                <a:ea typeface="85 Helvetica Heavy"/>
                <a:cs typeface="85 Helvetica Heavy"/>
                <a:sym typeface="85 Helvetica Heavy"/>
              </a:defRPr>
            </a:lvl1pPr>
          </a:lstStyle>
          <a:p>
            <a:r>
              <a:rPr dirty="0"/>
              <a:t>State: </a:t>
            </a:r>
          </a:p>
        </p:txBody>
      </p:sp>
      <p:sp>
        <p:nvSpPr>
          <p:cNvPr id="141" name="TextBox 21"/>
          <p:cNvSpPr txBox="1"/>
          <p:nvPr/>
        </p:nvSpPr>
        <p:spPr>
          <a:xfrm>
            <a:off x="3447732" y="1346200"/>
            <a:ext cx="2145349" cy="24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1000" b="1">
                <a:latin typeface="85 Helvetica Heavy"/>
                <a:ea typeface="85 Helvetica Heavy"/>
                <a:cs typeface="85 Helvetica Heavy"/>
                <a:sym typeface="85 Helvetica Heavy"/>
              </a:defRPr>
            </a:lvl1pPr>
          </a:lstStyle>
          <a:p>
            <a:r>
              <a:rPr dirty="0"/>
              <a:t>Name: </a:t>
            </a:r>
          </a:p>
        </p:txBody>
      </p:sp>
      <p:sp>
        <p:nvSpPr>
          <p:cNvPr id="142" name="TextBox 22"/>
          <p:cNvSpPr txBox="1"/>
          <p:nvPr/>
        </p:nvSpPr>
        <p:spPr>
          <a:xfrm>
            <a:off x="5319393" y="1355566"/>
            <a:ext cx="2146936" cy="24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1000" b="1">
                <a:latin typeface="85 Helvetica Heavy"/>
                <a:ea typeface="85 Helvetica Heavy"/>
                <a:cs typeface="85 Helvetica Heavy"/>
                <a:sym typeface="85 Helvetica Heavy"/>
              </a:defRPr>
            </a:lvl1pPr>
          </a:lstStyle>
          <a:p>
            <a:r>
              <a:rPr dirty="0"/>
              <a:t>Email: </a:t>
            </a:r>
          </a:p>
        </p:txBody>
      </p:sp>
      <p:sp>
        <p:nvSpPr>
          <p:cNvPr id="143" name="TextBox 23"/>
          <p:cNvSpPr txBox="1"/>
          <p:nvPr/>
        </p:nvSpPr>
        <p:spPr>
          <a:xfrm>
            <a:off x="7389494" y="1346199"/>
            <a:ext cx="2145350" cy="24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000" b="1">
                <a:latin typeface="85 Helvetica Heavy"/>
                <a:ea typeface="85 Helvetica Heavy"/>
                <a:cs typeface="85 Helvetica Heavy"/>
                <a:sym typeface="85 Helvetica Heavy"/>
              </a:defRPr>
            </a:pPr>
            <a:r>
              <a:rPr dirty="0"/>
              <a:t>Phone</a:t>
            </a:r>
            <a:r>
              <a:rPr b="0" dirty="0"/>
              <a:t>: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74A84"/>
      </a:accent1>
      <a:accent2>
        <a:srgbClr val="D8242A"/>
      </a:accent2>
      <a:accent3>
        <a:srgbClr val="004A84"/>
      </a:accent3>
      <a:accent4>
        <a:srgbClr val="274AC1"/>
      </a:accent4>
      <a:accent5>
        <a:srgbClr val="80242A"/>
      </a:accent5>
      <a:accent6>
        <a:srgbClr val="FF242A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74A84"/>
      </a:accent1>
      <a:accent2>
        <a:srgbClr val="D8242A"/>
      </a:accent2>
      <a:accent3>
        <a:srgbClr val="004A84"/>
      </a:accent3>
      <a:accent4>
        <a:srgbClr val="274AC1"/>
      </a:accent4>
      <a:accent5>
        <a:srgbClr val="80242A"/>
      </a:accent5>
      <a:accent6>
        <a:srgbClr val="FF242A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270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55 Helvetica Roman</vt:lpstr>
      <vt:lpstr>65 Helvetica Medium</vt:lpstr>
      <vt:lpstr>85 Helvetica Heavy</vt:lpstr>
      <vt:lpstr>Arial</vt:lpstr>
      <vt:lpstr>Calibri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Kamei, Nancy U.</cp:lastModifiedBy>
  <cp:revision>2</cp:revision>
  <dcterms:modified xsi:type="dcterms:W3CDTF">2023-05-10T18:07:10Z</dcterms:modified>
</cp:coreProperties>
</file>