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0" r:id="rId3"/>
    <p:sldId id="359" r:id="rId4"/>
    <p:sldId id="324" r:id="rId5"/>
    <p:sldId id="325" r:id="rId6"/>
    <p:sldId id="352" r:id="rId7"/>
    <p:sldId id="326" r:id="rId8"/>
    <p:sldId id="327" r:id="rId9"/>
    <p:sldId id="328" r:id="rId10"/>
    <p:sldId id="329" r:id="rId11"/>
    <p:sldId id="330" r:id="rId12"/>
    <p:sldId id="331" r:id="rId13"/>
    <p:sldId id="348" r:id="rId14"/>
    <p:sldId id="332" r:id="rId15"/>
    <p:sldId id="353" r:id="rId16"/>
    <p:sldId id="333" r:id="rId17"/>
    <p:sldId id="354" r:id="rId18"/>
    <p:sldId id="334" r:id="rId19"/>
    <p:sldId id="335" r:id="rId20"/>
    <p:sldId id="349" r:id="rId21"/>
    <p:sldId id="336" r:id="rId22"/>
    <p:sldId id="338" r:id="rId23"/>
    <p:sldId id="339" r:id="rId24"/>
    <p:sldId id="340" r:id="rId25"/>
    <p:sldId id="341" r:id="rId26"/>
    <p:sldId id="357" r:id="rId27"/>
    <p:sldId id="358" r:id="rId28"/>
    <p:sldId id="342" r:id="rId29"/>
    <p:sldId id="366" r:id="rId30"/>
    <p:sldId id="343" r:id="rId31"/>
    <p:sldId id="344" r:id="rId32"/>
    <p:sldId id="345" r:id="rId33"/>
    <p:sldId id="346" r:id="rId34"/>
    <p:sldId id="347" r:id="rId35"/>
    <p:sldId id="293" r:id="rId36"/>
    <p:sldId id="350" r:id="rId37"/>
    <p:sldId id="351" r:id="rId38"/>
    <p:sldId id="360" r:id="rId39"/>
    <p:sldId id="361" r:id="rId40"/>
    <p:sldId id="362" r:id="rId41"/>
    <p:sldId id="363" r:id="rId42"/>
    <p:sldId id="364" r:id="rId43"/>
    <p:sldId id="365" r:id="rId44"/>
    <p:sldId id="356" r:id="rId45"/>
    <p:sldId id="294" r:id="rId4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093" autoAdjust="0"/>
  </p:normalViewPr>
  <p:slideViewPr>
    <p:cSldViewPr snapToGrid="0" snapToObjects="1">
      <p:cViewPr varScale="1">
        <p:scale>
          <a:sx n="91" d="100"/>
          <a:sy n="91" d="100"/>
        </p:scale>
        <p:origin x="1212" y="78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7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2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7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1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2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1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41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9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7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Vendor selection criteria</a:t>
            </a:r>
          </a:p>
          <a:p>
            <a:r>
              <a:rPr lang="en-US" dirty="0" smtClean="0"/>
              <a:t>Put</a:t>
            </a:r>
            <a:r>
              <a:rPr lang="en-US" baseline="0" dirty="0" smtClean="0"/>
              <a:t> vendor id in the comments NO SSN!!!!! NO FEIN!!!!!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95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23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1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3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strongly recommend 1</a:t>
            </a:r>
            <a:r>
              <a:rPr lang="en-US" baseline="0" dirty="0" smtClean="0"/>
              <a:t> to 1 relationship.  1 vendor invoice to 1 Chrome River invoice,  This allows us to take advantage of duplicate checking functionality in Chrome River.  If you must enter many vendor invoices to 1 Chrome River invoice, leave the Vendor Invoice field blank.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8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</a:t>
            </a:r>
            <a:r>
              <a:rPr lang="en-US" baseline="0" dirty="0" smtClean="0"/>
              <a:t> be a future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1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F33-FE8D-0F43-AD85-A52C3F99ED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1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33B1789B-D0E4-4F47-8C64-CCCFE5CB8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BC3239E5-4689-FA43-AAF6-CE4F83EE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&quot;WSU&quot; logo for Wichita State University." title="WSU Logo">
            <a:extLst>
              <a:ext uri="{FF2B5EF4-FFF2-40B4-BE49-F238E27FC236}">
                <a16:creationId xmlns:a16="http://schemas.microsoft.com/office/drawing/2014/main" id="{0747E5A0-53E7-3649-A4F4-D53323CF5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1D9-831F-0B44-B7DF-FF6D86837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3672"/>
            <a:ext cx="9144000" cy="1006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Chrome </a:t>
            </a:r>
            <a:r>
              <a:rPr lang="en-US" dirty="0"/>
              <a:t>River </a:t>
            </a:r>
            <a:r>
              <a:rPr lang="en-US" dirty="0" smtClean="0"/>
              <a:t>Invoice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/>
          </a:bodyPr>
          <a:lstStyle/>
          <a:p>
            <a:r>
              <a:rPr lang="en-US" dirty="0" smtClean="0"/>
              <a:t>The value “New Address” will populate in the Vendor Address field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List the new address in the Comments section at the bottom of the invoice form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44" y="1678201"/>
            <a:ext cx="4409524" cy="1923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944" y="4602026"/>
            <a:ext cx="4063277" cy="10098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42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 Invoice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Optional field</a:t>
            </a:r>
          </a:p>
          <a:p>
            <a:endParaRPr lang="en-US" dirty="0" smtClean="0"/>
          </a:p>
          <a:p>
            <a:r>
              <a:rPr lang="en-US" dirty="0" smtClean="0"/>
              <a:t>Allows up to 36 characters</a:t>
            </a:r>
          </a:p>
          <a:p>
            <a:endParaRPr lang="en-US" dirty="0" smtClean="0"/>
          </a:p>
          <a:p>
            <a:r>
              <a:rPr lang="en-US" dirty="0" smtClean="0"/>
              <a:t>List the vendor invoice number exactly as it appears on the vendor invoice</a:t>
            </a:r>
          </a:p>
          <a:p>
            <a:endParaRPr lang="en-US" dirty="0" smtClean="0"/>
          </a:p>
          <a:p>
            <a:r>
              <a:rPr lang="en-US" dirty="0" smtClean="0"/>
              <a:t>Will appear on the vendor’s check stub as part of the payment message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46" name="Picture 2" descr="C:\Users\e254m254\AppData\Local\Temp\SNAGHTML53ce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64" y="3256254"/>
            <a:ext cx="5193654" cy="202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605" y="1568777"/>
            <a:ext cx="4428571" cy="771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2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Invoice Date/Amount/Contract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 the appropriate date.  Must be the date listed on the invoice</a:t>
            </a:r>
          </a:p>
          <a:p>
            <a:endParaRPr lang="en-US" dirty="0" smtClean="0"/>
          </a:p>
          <a:p>
            <a:r>
              <a:rPr lang="en-US" dirty="0" smtClean="0"/>
              <a:t>Enter the total invoice amount to be paid.</a:t>
            </a:r>
          </a:p>
          <a:p>
            <a:endParaRPr lang="en-US" dirty="0" smtClean="0"/>
          </a:p>
          <a:p>
            <a:r>
              <a:rPr lang="en-US" dirty="0" smtClean="0"/>
              <a:t>The invoice id is system generated</a:t>
            </a:r>
          </a:p>
          <a:p>
            <a:endParaRPr lang="en-US" dirty="0" smtClean="0"/>
          </a:p>
          <a:p>
            <a:r>
              <a:rPr lang="en-US" dirty="0" smtClean="0"/>
              <a:t>Enter the contract number if applicable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22" y="4128073"/>
            <a:ext cx="4419048" cy="168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400" y="1676806"/>
            <a:ext cx="2147862" cy="20317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3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 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83" y="2195704"/>
            <a:ext cx="10043805" cy="33444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31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Enter identifying information for the invoice such as:</a:t>
            </a:r>
          </a:p>
          <a:p>
            <a:pPr lvl="1"/>
            <a:r>
              <a:rPr lang="en-US" dirty="0" smtClean="0"/>
              <a:t>Invoice numbers (overflow from Invoice Number field)</a:t>
            </a:r>
          </a:p>
          <a:p>
            <a:pPr lvl="1"/>
            <a:r>
              <a:rPr lang="en-US" dirty="0" smtClean="0"/>
              <a:t>Account Number</a:t>
            </a:r>
          </a:p>
          <a:p>
            <a:pPr lvl="1"/>
            <a:r>
              <a:rPr lang="en-US" dirty="0" smtClean="0"/>
              <a:t>Customer Number</a:t>
            </a:r>
          </a:p>
          <a:p>
            <a:pPr lvl="1"/>
            <a:r>
              <a:rPr lang="en-US" dirty="0" smtClean="0"/>
              <a:t>Order Number</a:t>
            </a:r>
          </a:p>
          <a:p>
            <a:pPr lvl="1"/>
            <a:r>
              <a:rPr lang="en-US" dirty="0" smtClean="0"/>
              <a:t>Brief description (Maintenance Subscription 10/23/19-10/22/20)</a:t>
            </a:r>
          </a:p>
          <a:p>
            <a:endParaRPr lang="en-US" dirty="0" smtClean="0"/>
          </a:p>
          <a:p>
            <a:r>
              <a:rPr lang="en-US" dirty="0" smtClean="0"/>
              <a:t>Will appear in the FOATEXT field in Banner and display on the Vendor Totals by Period report</a:t>
            </a:r>
          </a:p>
          <a:p>
            <a:endParaRPr lang="en-US" dirty="0" smtClean="0"/>
          </a:p>
          <a:p>
            <a:r>
              <a:rPr lang="en-US" dirty="0" smtClean="0"/>
              <a:t>Up to 70 characters will </a:t>
            </a:r>
            <a:r>
              <a:rPr lang="en-US" dirty="0"/>
              <a:t>appear on the vendor’s check </a:t>
            </a:r>
            <a:r>
              <a:rPr lang="en-US" dirty="0" smtClean="0"/>
              <a:t>stub.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C:\Users\e254m254\AppData\Local\Temp\SNAGHTML53ce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64" y="3256254"/>
            <a:ext cx="5193654" cy="202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319" y="1651231"/>
            <a:ext cx="4457143" cy="704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07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1788504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 1 vendor invoice to 1 Chrome River invoice</a:t>
            </a:r>
          </a:p>
          <a:p>
            <a:pPr lvl="1"/>
            <a:r>
              <a:rPr lang="en-US" dirty="0" smtClean="0"/>
              <a:t>Allows for accurate duplicate invoice checking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23595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363336" y="1586662"/>
            <a:ext cx="4932870" cy="20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multiple vendor invoices are entered on 1 Chrome River invoice, leave the Vendor Invoice Number field blank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4" y="3823831"/>
            <a:ext cx="10428731" cy="2268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8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Approval /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/>
          </a:bodyPr>
          <a:lstStyle/>
          <a:p>
            <a:r>
              <a:rPr lang="en-US" dirty="0" smtClean="0"/>
              <a:t>Allows the department to route the invoice to the approver of their choosing</a:t>
            </a:r>
          </a:p>
          <a:p>
            <a:endParaRPr lang="en-US" dirty="0" smtClean="0"/>
          </a:p>
          <a:p>
            <a:r>
              <a:rPr lang="en-US" dirty="0" smtClean="0"/>
              <a:t>The invoice will then route to the required approvers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29030" y="1555331"/>
            <a:ext cx="8313" cy="33479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33" y="2891773"/>
            <a:ext cx="4504762" cy="188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00" y="1648704"/>
            <a:ext cx="4438095" cy="6380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39" y="5039947"/>
            <a:ext cx="10552381" cy="1171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40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Approval /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/>
          </a:bodyPr>
          <a:lstStyle/>
          <a:p>
            <a:r>
              <a:rPr lang="en-US" dirty="0"/>
              <a:t>If the OCR adds a department approver, or if you add one in </a:t>
            </a:r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Click on the name </a:t>
            </a:r>
            <a:r>
              <a:rPr lang="en-US" dirty="0"/>
              <a:t>and ensure it is highlighted, </a:t>
            </a:r>
            <a:endParaRPr lang="en-US" dirty="0" smtClean="0"/>
          </a:p>
          <a:p>
            <a:pPr lvl="1"/>
            <a:r>
              <a:rPr lang="en-US" dirty="0" smtClean="0"/>
              <a:t>Hit </a:t>
            </a:r>
            <a:r>
              <a:rPr lang="en-US" dirty="0"/>
              <a:t>the backspace key </a:t>
            </a:r>
            <a:r>
              <a:rPr lang="en-US" dirty="0" smtClean="0"/>
              <a:t>clear the field</a:t>
            </a:r>
          </a:p>
          <a:p>
            <a:pPr lvl="1"/>
            <a:r>
              <a:rPr lang="en-US" dirty="0" smtClean="0"/>
              <a:t>Click the tab key to exit the field</a:t>
            </a:r>
          </a:p>
          <a:p>
            <a:r>
              <a:rPr lang="en-US" dirty="0" smtClean="0"/>
              <a:t>This </a:t>
            </a:r>
            <a:r>
              <a:rPr lang="en-US" dirty="0"/>
              <a:t>will completely remove the department approval routing for this invoice.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29030" y="1555331"/>
            <a:ext cx="8313" cy="4558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72" y="1684564"/>
            <a:ext cx="4523809" cy="6380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765" y="2789753"/>
            <a:ext cx="4457143" cy="10952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72" y="4423395"/>
            <a:ext cx="5707369" cy="1413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7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Enter a detailed business purpose for the expenditure</a:t>
            </a:r>
          </a:p>
          <a:p>
            <a:endParaRPr lang="en-US" dirty="0" smtClean="0"/>
          </a:p>
          <a:p>
            <a:r>
              <a:rPr lang="en-US" dirty="0"/>
              <a:t>A business purpose is defined as one that supports or advances the goals, objectives and mission of the university; and adequately describes the expense as a necessary, reasonable and appropriate business expense for the university. </a:t>
            </a:r>
          </a:p>
          <a:p>
            <a:endParaRPr lang="en-US" dirty="0" smtClean="0"/>
          </a:p>
          <a:p>
            <a:r>
              <a:rPr lang="en-US" dirty="0" smtClean="0"/>
              <a:t>The field appears small but has a high character limit (&gt;220)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93" y="3016524"/>
            <a:ext cx="5739296" cy="2763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134" y="1765484"/>
            <a:ext cx="4514286" cy="74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5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Invoice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your department utilizes either the Activity or Location fields, click the drop down arrow and select the appropriate value</a:t>
            </a:r>
          </a:p>
          <a:p>
            <a:endParaRPr lang="en-US" dirty="0" smtClean="0"/>
          </a:p>
          <a:p>
            <a:r>
              <a:rPr lang="en-US" dirty="0" smtClean="0"/>
              <a:t>If your department does not utilize either of these fields, leave the defaulted value of -- Select-- in each field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epartment Tracking Number field is an optional field departments can utilize.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7" y="4762603"/>
            <a:ext cx="3961905" cy="7523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104" y="3052809"/>
            <a:ext cx="1076190" cy="66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762" y="1873460"/>
            <a:ext cx="1076190" cy="66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8271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Detailed overview of the invoice form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Invoice demonstrations</a:t>
            </a:r>
          </a:p>
          <a:p>
            <a:pPr lvl="1"/>
            <a:r>
              <a:rPr lang="en-US" dirty="0" smtClean="0"/>
              <a:t>Manual entry</a:t>
            </a:r>
          </a:p>
          <a:p>
            <a:pPr lvl="1"/>
            <a:r>
              <a:rPr lang="en-US" dirty="0" smtClean="0"/>
              <a:t>Prior invoice</a:t>
            </a:r>
          </a:p>
          <a:p>
            <a:pPr lvl="1"/>
            <a:r>
              <a:rPr lang="en-US" dirty="0" smtClean="0"/>
              <a:t>Template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713" y="1450483"/>
            <a:ext cx="4822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030" y="1778074"/>
            <a:ext cx="2835532" cy="3696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Handling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99" y="2178892"/>
            <a:ext cx="9238095" cy="30380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State of Kansas strongly encourages utilizing ACH as the primary payment method</a:t>
            </a:r>
          </a:p>
          <a:p>
            <a:endParaRPr lang="en-US" dirty="0" smtClean="0"/>
          </a:p>
          <a:p>
            <a:r>
              <a:rPr lang="en-US" dirty="0" smtClean="0"/>
              <a:t>In special circumstances, there may be a need to have a paper check issued and returned to WSU</a:t>
            </a:r>
          </a:p>
          <a:p>
            <a:endParaRPr lang="en-US" dirty="0" smtClean="0"/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No – utilize default payment method</a:t>
            </a:r>
          </a:p>
          <a:p>
            <a:pPr lvl="1"/>
            <a:r>
              <a:rPr lang="en-US" dirty="0" smtClean="0"/>
              <a:t>Yes –only used by AP</a:t>
            </a:r>
          </a:p>
          <a:p>
            <a:pPr lvl="1"/>
            <a:r>
              <a:rPr lang="en-US" dirty="0" smtClean="0"/>
              <a:t>Yes, Pickup by –request a check to be returned to WSU, and picked up by the person listed</a:t>
            </a:r>
          </a:p>
          <a:p>
            <a:pPr lvl="1"/>
            <a:r>
              <a:rPr lang="en-US" dirty="0" smtClean="0"/>
              <a:t>Yes, Send to –request a check to be returned to WSU, and sent to the individual listed via campus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087" y="1528999"/>
            <a:ext cx="4533333" cy="126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415" y="4443607"/>
            <a:ext cx="1523810" cy="1457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277" y="3232440"/>
            <a:ext cx="3569633" cy="13869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60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Options (AP use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Handling Options - used by the Accounts Payable department to assist with back office processing</a:t>
            </a:r>
          </a:p>
          <a:p>
            <a:endParaRPr lang="en-US" dirty="0" smtClean="0"/>
          </a:p>
          <a:p>
            <a:r>
              <a:rPr lang="en-US" dirty="0" smtClean="0"/>
              <a:t>Additional Information – Can be used to communicate additional information to the Accounts Payable department.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Need to hand-deliver check by 2/14/2020 to our visiting lecturer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49" y="1555331"/>
            <a:ext cx="3228571" cy="16476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443" y="4301429"/>
            <a:ext cx="4352381" cy="819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48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/>
          </a:bodyPr>
          <a:lstStyle/>
          <a:p>
            <a:r>
              <a:rPr lang="en-US" dirty="0" smtClean="0"/>
              <a:t>Uses: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ommunicate a new vendor address</a:t>
            </a:r>
          </a:p>
          <a:p>
            <a:pPr lvl="1"/>
            <a:r>
              <a:rPr lang="en-US" dirty="0" smtClean="0"/>
              <a:t>Provide additional information about an expenditure</a:t>
            </a:r>
          </a:p>
          <a:p>
            <a:pPr lvl="1"/>
            <a:r>
              <a:rPr lang="en-US" dirty="0" smtClean="0"/>
              <a:t>Approval notes</a:t>
            </a:r>
          </a:p>
          <a:p>
            <a:endParaRPr lang="en-US" dirty="0" smtClean="0"/>
          </a:p>
          <a:p>
            <a:r>
              <a:rPr lang="en-US" dirty="0" smtClean="0"/>
              <a:t>Once entered, cannot be modified or deleted!!!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64" y="1791489"/>
            <a:ext cx="5462222" cy="954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64" y="3988657"/>
            <a:ext cx="5450541" cy="15060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2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Attachment options:</a:t>
            </a:r>
          </a:p>
          <a:p>
            <a:pPr lvl="1"/>
            <a:r>
              <a:rPr lang="en-US" dirty="0" smtClean="0"/>
              <a:t>browse file </a:t>
            </a:r>
          </a:p>
          <a:p>
            <a:pPr lvl="1"/>
            <a:r>
              <a:rPr lang="en-US" dirty="0" smtClean="0"/>
              <a:t>drag and drop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mail </a:t>
            </a:r>
          </a:p>
          <a:p>
            <a:pPr lvl="1"/>
            <a:endParaRPr lang="en-US" dirty="0"/>
          </a:p>
          <a:p>
            <a:r>
              <a:rPr lang="en-US" dirty="0" smtClean="0"/>
              <a:t>The Extract Data message will appear when you browse or drag and drop.  </a:t>
            </a:r>
          </a:p>
          <a:p>
            <a:endParaRPr lang="en-US" dirty="0" smtClean="0"/>
          </a:p>
          <a:p>
            <a:r>
              <a:rPr lang="en-US" dirty="0" smtClean="0"/>
              <a:t>If you have already entered information in the header select Skip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63" y="1861488"/>
            <a:ext cx="5102445" cy="659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67" y="3500562"/>
            <a:ext cx="4428571" cy="19904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68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83" y="1607216"/>
            <a:ext cx="10483475" cy="4348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77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Documentation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Acceptable</a:t>
            </a:r>
          </a:p>
          <a:p>
            <a:r>
              <a:rPr lang="en-US" dirty="0" smtClean="0"/>
              <a:t>Itemized Invoice</a:t>
            </a:r>
          </a:p>
          <a:p>
            <a:r>
              <a:rPr lang="en-US" dirty="0" smtClean="0"/>
              <a:t>Itemized Receipt</a:t>
            </a:r>
          </a:p>
          <a:p>
            <a:r>
              <a:rPr lang="en-US" dirty="0" smtClean="0"/>
              <a:t>Contract</a:t>
            </a:r>
          </a:p>
          <a:p>
            <a:r>
              <a:rPr lang="en-US" dirty="0" smtClean="0"/>
              <a:t>Event Flyer/Brochure</a:t>
            </a:r>
          </a:p>
          <a:p>
            <a:r>
              <a:rPr lang="en-US" dirty="0" smtClean="0"/>
              <a:t>Program Documentation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Unacceptable</a:t>
            </a:r>
          </a:p>
          <a:p>
            <a:r>
              <a:rPr lang="en-US" dirty="0" smtClean="0"/>
              <a:t>Packing Slip</a:t>
            </a:r>
          </a:p>
          <a:p>
            <a:r>
              <a:rPr lang="en-US" dirty="0" smtClean="0"/>
              <a:t>Quote</a:t>
            </a:r>
          </a:p>
          <a:p>
            <a:r>
              <a:rPr lang="en-US" dirty="0" smtClean="0"/>
              <a:t>Pro-forma Invoice</a:t>
            </a:r>
          </a:p>
          <a:p>
            <a:r>
              <a:rPr lang="en-US" dirty="0" smtClean="0"/>
              <a:t>Statement</a:t>
            </a:r>
          </a:p>
          <a:p>
            <a:r>
              <a:rPr lang="en-US" dirty="0" smtClean="0"/>
              <a:t>Order Confirmation</a:t>
            </a:r>
          </a:p>
          <a:p>
            <a:r>
              <a:rPr lang="en-US" dirty="0" smtClean="0"/>
              <a:t>Proposal</a:t>
            </a:r>
          </a:p>
          <a:p>
            <a:r>
              <a:rPr lang="en-US" dirty="0" smtClean="0"/>
              <a:t>Email correspondence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Receipts</a:t>
            </a:r>
            <a:endParaRPr lang="en-US" dirty="0"/>
          </a:p>
        </p:txBody>
      </p:sp>
      <p:pic>
        <p:nvPicPr>
          <p:cNvPr id="1026" name="Picture 2" descr="C:\Users\e254m254\AppData\Local\Temp\SNAGHTMLf46686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148326" cy="3996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0" y="2149177"/>
            <a:ext cx="2267322" cy="39652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943075" y="1244024"/>
            <a:ext cx="56557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Itemized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406" y="1244024"/>
            <a:ext cx="56557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Non-Itemized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3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/>
          </a:bodyPr>
          <a:lstStyle/>
          <a:p>
            <a:r>
              <a:rPr lang="en-US" dirty="0" smtClean="0"/>
              <a:t>Use this section to add funding and to select an account code</a:t>
            </a:r>
          </a:p>
          <a:p>
            <a:endParaRPr lang="en-US" dirty="0" smtClean="0"/>
          </a:p>
          <a:p>
            <a:r>
              <a:rPr lang="en-US" dirty="0" smtClean="0"/>
              <a:t>Click the + Add Expense button</a:t>
            </a:r>
          </a:p>
          <a:p>
            <a:endParaRPr lang="en-US" dirty="0" smtClean="0"/>
          </a:p>
          <a:p>
            <a:r>
              <a:rPr lang="en-US" dirty="0" smtClean="0"/>
              <a:t>Select an expense tile</a:t>
            </a:r>
          </a:p>
          <a:p>
            <a:pPr lvl="1"/>
            <a:r>
              <a:rPr lang="en-US" dirty="0" smtClean="0"/>
              <a:t>Expenditures for food and official hospitality must utilize the corresponding tile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64" y="1679038"/>
            <a:ext cx="5319308" cy="11672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6" y="3510101"/>
            <a:ext cx="2409524" cy="2219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33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vs Official Hospitality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6" y="1555331"/>
            <a:ext cx="5201135" cy="4741146"/>
          </a:xfrm>
        </p:spPr>
        <p:txBody>
          <a:bodyPr>
            <a:normAutofit/>
          </a:bodyPr>
          <a:lstStyle/>
          <a:p>
            <a:r>
              <a:rPr lang="en-US" dirty="0" smtClean="0"/>
              <a:t>Only 2 account codes should be used with this tile</a:t>
            </a:r>
          </a:p>
          <a:p>
            <a:endParaRPr lang="en-US" dirty="0" smtClean="0"/>
          </a:p>
          <a:p>
            <a:r>
              <a:rPr lang="en-US" dirty="0" smtClean="0"/>
              <a:t>2970 – Official Hospitality</a:t>
            </a:r>
          </a:p>
          <a:p>
            <a:pPr lvl="1"/>
            <a:r>
              <a:rPr lang="en-US" dirty="0" smtClean="0"/>
              <a:t>Outside guests present</a:t>
            </a:r>
          </a:p>
          <a:p>
            <a:pPr lvl="1"/>
            <a:r>
              <a:rPr lang="en-US" dirty="0" smtClean="0"/>
              <a:t>Students qualify as outside guests</a:t>
            </a:r>
          </a:p>
          <a:p>
            <a:endParaRPr lang="en-US" dirty="0" smtClean="0"/>
          </a:p>
          <a:p>
            <a:r>
              <a:rPr lang="en-US" dirty="0" smtClean="0"/>
              <a:t>3202 – Food / Internal Business Related</a:t>
            </a:r>
          </a:p>
          <a:p>
            <a:pPr lvl="1"/>
            <a:r>
              <a:rPr lang="en-US" dirty="0" smtClean="0"/>
              <a:t>Only WSU employees present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39" y="1647648"/>
            <a:ext cx="1007962" cy="9610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52" y="1360778"/>
            <a:ext cx="4096205" cy="493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454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Accounts Payable – Chrome River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283" y="1492370"/>
            <a:ext cx="10909137" cy="483222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r>
              <a:rPr lang="en-US" dirty="0"/>
              <a:t>What transactions </a:t>
            </a:r>
            <a:r>
              <a:rPr lang="en-US" dirty="0" smtClean="0"/>
              <a:t>should </a:t>
            </a:r>
            <a:r>
              <a:rPr lang="en-US" dirty="0"/>
              <a:t>I process in Chrome River?</a:t>
            </a:r>
          </a:p>
          <a:p>
            <a:pPr lvl="1"/>
            <a:r>
              <a:rPr lang="en-US" sz="2800" dirty="0"/>
              <a:t>Direct pay invoices (non-purchase order related)</a:t>
            </a:r>
          </a:p>
          <a:p>
            <a:endParaRPr lang="en-US" dirty="0" smtClean="0"/>
          </a:p>
          <a:p>
            <a:r>
              <a:rPr lang="en-US" dirty="0" smtClean="0"/>
              <a:t>What transactions cannot be processed in Chrome River?</a:t>
            </a:r>
          </a:p>
          <a:p>
            <a:pPr lvl="1"/>
            <a:r>
              <a:rPr lang="en-US" sz="2800" dirty="0"/>
              <a:t>Payments associated with a purchase order</a:t>
            </a:r>
          </a:p>
          <a:p>
            <a:pPr lvl="1"/>
            <a:r>
              <a:rPr lang="en-US" sz="2800" dirty="0"/>
              <a:t>Payments associated with a contract</a:t>
            </a:r>
          </a:p>
          <a:p>
            <a:pPr lvl="1"/>
            <a:r>
              <a:rPr lang="en-US" sz="2800" dirty="0"/>
              <a:t>Refund payments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sz="1400" dirty="0" smtClean="0"/>
          </a:p>
        </p:txBody>
      </p:sp>
      <p:pic>
        <p:nvPicPr>
          <p:cNvPr id="8" name="Picture 7" descr="Other Food: daily devos: Should pastors get paid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908484"/>
            <a:ext cx="2057400" cy="20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555331"/>
            <a:ext cx="5133974" cy="4731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this section to add funding and to select an account code</a:t>
            </a:r>
          </a:p>
          <a:p>
            <a:endParaRPr lang="en-US" dirty="0" smtClean="0"/>
          </a:p>
          <a:p>
            <a:r>
              <a:rPr lang="en-US" dirty="0" smtClean="0"/>
              <a:t>Enter the total amount of the invoice allocated to this funding/account code selection</a:t>
            </a:r>
          </a:p>
          <a:p>
            <a:endParaRPr lang="en-US" dirty="0" smtClean="0"/>
          </a:p>
          <a:p>
            <a:r>
              <a:rPr lang="en-US" dirty="0"/>
              <a:t>Begin typing in the Search for Funding box to locate and select the appropriate funding for the Expense Type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29" y="1345118"/>
            <a:ext cx="4320988" cy="234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506" y="2948249"/>
            <a:ext cx="3415553" cy="334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7" y="1555331"/>
            <a:ext cx="4617266" cy="4741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a funding value has been selected, the -- Select -- field will display.  Chose the appropriate account code for the expenditure from the drop down list.</a:t>
            </a:r>
          </a:p>
          <a:p>
            <a:endParaRPr lang="en-US" dirty="0" smtClean="0"/>
          </a:p>
          <a:p>
            <a:r>
              <a:rPr lang="en-US" dirty="0" smtClean="0"/>
              <a:t>Notice the system calculates the remaining amount to be allocated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Click Save</a:t>
            </a:r>
          </a:p>
          <a:p>
            <a:endParaRPr lang="en-US" dirty="0"/>
          </a:p>
          <a:p>
            <a:r>
              <a:rPr lang="en-US" dirty="0" smtClean="0"/>
              <a:t>The line item is added to the invoice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92" y="1419010"/>
            <a:ext cx="5747716" cy="263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492" y="4329253"/>
            <a:ext cx="5747716" cy="189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9449741">
            <a:off x="10382250" y="1838324"/>
            <a:ext cx="438150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7523763">
            <a:off x="10906749" y="2196333"/>
            <a:ext cx="438150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52" y="1555331"/>
            <a:ext cx="9388442" cy="1423259"/>
          </a:xfrm>
        </p:spPr>
        <p:txBody>
          <a:bodyPr>
            <a:normAutofit/>
          </a:bodyPr>
          <a:lstStyle/>
          <a:p>
            <a:r>
              <a:rPr lang="en-US" dirty="0" smtClean="0"/>
              <a:t>Repeat the previous steps until the invoice is fully allocated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40" y="2662408"/>
            <a:ext cx="7339637" cy="296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7411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Click Submit in the upper right corner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Approve from the drop down list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964" y="3796407"/>
            <a:ext cx="1876190" cy="148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39" y="1887346"/>
            <a:ext cx="5481239" cy="974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Approval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445" y="4749519"/>
            <a:ext cx="5538708" cy="1523571"/>
          </a:xfrm>
        </p:spPr>
        <p:txBody>
          <a:bodyPr>
            <a:normAutofit/>
          </a:bodyPr>
          <a:lstStyle/>
          <a:p>
            <a:r>
              <a:rPr lang="en-US" dirty="0" smtClean="0"/>
              <a:t>The Optional </a:t>
            </a:r>
            <a:r>
              <a:rPr lang="en-US" dirty="0"/>
              <a:t>C</a:t>
            </a:r>
            <a:r>
              <a:rPr lang="en-US" dirty="0" smtClean="0"/>
              <a:t>omment field is independent from the selection made in the Additional Review field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116" y="1373747"/>
            <a:ext cx="5449573" cy="102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select an Additional Reviewer for the invoice</a:t>
            </a:r>
          </a:p>
          <a:p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41" y="1885322"/>
            <a:ext cx="4872892" cy="2610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51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495" y="1451335"/>
            <a:ext cx="4899803" cy="3317890"/>
          </a:xfrm>
        </p:spPr>
        <p:txBody>
          <a:bodyPr>
            <a:normAutofit/>
          </a:bodyPr>
          <a:lstStyle/>
          <a:p>
            <a:r>
              <a:rPr lang="en-US" dirty="0" smtClean="0"/>
              <a:t>Approvers will receive an email notification when an invoice has been routed to them for approval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C:\Users\e254m254\AppData\Local\Temp\SNAGHTML689e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79" y="1583371"/>
            <a:ext cx="2960706" cy="4717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5" y="4100575"/>
            <a:ext cx="4752381" cy="10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62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706" y="1649507"/>
            <a:ext cx="4899803" cy="4242336"/>
          </a:xfrm>
        </p:spPr>
        <p:txBody>
          <a:bodyPr>
            <a:normAutofit/>
          </a:bodyPr>
          <a:lstStyle/>
          <a:p>
            <a:r>
              <a:rPr lang="en-US" dirty="0" smtClean="0"/>
              <a:t>Approvers are able </a:t>
            </a:r>
            <a:r>
              <a:rPr lang="en-US" dirty="0"/>
              <a:t>to </a:t>
            </a:r>
            <a:r>
              <a:rPr lang="en-US" dirty="0" smtClean="0"/>
              <a:t>view any reports they </a:t>
            </a:r>
            <a:r>
              <a:rPr lang="en-US" dirty="0"/>
              <a:t>have </a:t>
            </a:r>
            <a:r>
              <a:rPr lang="en-US" dirty="0" smtClean="0"/>
              <a:t>approved by running an inquiry report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63" y="1981402"/>
            <a:ext cx="4409524" cy="32380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80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Returned &amp; Recalled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706" y="1429789"/>
            <a:ext cx="4899803" cy="4871258"/>
          </a:xfrm>
        </p:spPr>
        <p:txBody>
          <a:bodyPr>
            <a:normAutofit/>
          </a:bodyPr>
          <a:lstStyle/>
          <a:p>
            <a:r>
              <a:rPr lang="en-US" dirty="0" smtClean="0"/>
              <a:t>Invoices can be recalled by the creator or returned by an approver</a:t>
            </a:r>
          </a:p>
          <a:p>
            <a:endParaRPr lang="en-US" dirty="0" smtClean="0"/>
          </a:p>
          <a:p>
            <a:r>
              <a:rPr lang="en-US" dirty="0" smtClean="0"/>
              <a:t>Returned and recalled invoices can only be edited through the Approvals swim lane</a:t>
            </a:r>
          </a:p>
          <a:p>
            <a:endParaRPr lang="en-US" dirty="0" smtClean="0"/>
          </a:p>
          <a:p>
            <a:r>
              <a:rPr lang="en-US" dirty="0" smtClean="0"/>
              <a:t>Invoices can only be deleted by Accounts Payable staff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070" y="5726034"/>
            <a:ext cx="4059055" cy="4721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12" y="1470197"/>
            <a:ext cx="3089113" cy="2338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4" y="4030388"/>
            <a:ext cx="4434395" cy="1367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7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Payment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706" y="1429789"/>
            <a:ext cx="4899803" cy="4871258"/>
          </a:xfrm>
        </p:spPr>
        <p:txBody>
          <a:bodyPr>
            <a:normAutofit/>
          </a:bodyPr>
          <a:lstStyle/>
          <a:p>
            <a:r>
              <a:rPr lang="en-US" dirty="0" smtClean="0"/>
              <a:t>Payment information can be viewed within Chrome River</a:t>
            </a:r>
          </a:p>
          <a:p>
            <a:endParaRPr lang="en-US" dirty="0" smtClean="0"/>
          </a:p>
          <a:p>
            <a:r>
              <a:rPr lang="en-US" dirty="0" smtClean="0"/>
              <a:t>Look for the status of Paid  on the Submitted Invoices page</a:t>
            </a:r>
          </a:p>
          <a:p>
            <a:endParaRPr lang="en-US" dirty="0" smtClean="0"/>
          </a:p>
          <a:p>
            <a:r>
              <a:rPr lang="en-US" dirty="0" smtClean="0"/>
              <a:t>Click once on the invoice to display</a:t>
            </a:r>
          </a:p>
          <a:p>
            <a:endParaRPr lang="en-US" dirty="0" smtClean="0"/>
          </a:p>
          <a:p>
            <a:r>
              <a:rPr lang="en-US" dirty="0" smtClean="0"/>
              <a:t>Click on the paid icon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29" y="1569998"/>
            <a:ext cx="5333311" cy="1110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29" y="3070850"/>
            <a:ext cx="3595063" cy="2083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799" y="4652470"/>
            <a:ext cx="2000000" cy="1257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1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River to Reporting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3" y="1392189"/>
            <a:ext cx="8946776" cy="48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triped Right Arrow 16"/>
          <p:cNvSpPr/>
          <p:nvPr/>
        </p:nvSpPr>
        <p:spPr>
          <a:xfrm>
            <a:off x="2989729" y="207084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3258671" y="3971365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4809564" y="2389093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9569823" y="3904129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 Header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03" y="1869370"/>
            <a:ext cx="9114286" cy="3657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97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River to Reporting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3" y="1392189"/>
            <a:ext cx="8946776" cy="48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triped Right Arrow 16"/>
          <p:cNvSpPr/>
          <p:nvPr/>
        </p:nvSpPr>
        <p:spPr>
          <a:xfrm>
            <a:off x="3538369" y="207084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3258671" y="576151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5177116" y="2389094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9304647" y="5663205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River to Reporting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3" y="1392189"/>
            <a:ext cx="8946776" cy="48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triped Right Arrow 16"/>
          <p:cNvSpPr/>
          <p:nvPr/>
        </p:nvSpPr>
        <p:spPr>
          <a:xfrm>
            <a:off x="3995569" y="2084085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405743" y="4079021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5588596" y="2389094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477448" y="404443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River to Reporting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3" y="1392189"/>
            <a:ext cx="8946776" cy="48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triped Right Arrow 16"/>
          <p:cNvSpPr/>
          <p:nvPr/>
        </p:nvSpPr>
        <p:spPr>
          <a:xfrm>
            <a:off x="4324573" y="2084085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405743" y="480139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7109459" y="2391424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7741471" y="4730237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River to Reporting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3" y="1392189"/>
            <a:ext cx="8946776" cy="480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triped Right Arrow 16"/>
          <p:cNvSpPr/>
          <p:nvPr/>
        </p:nvSpPr>
        <p:spPr>
          <a:xfrm>
            <a:off x="3967957" y="2163003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405743" y="5450621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7246619" y="2510296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8619295" y="5361173"/>
            <a:ext cx="1264023" cy="475129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Payable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283" y="1492371"/>
            <a:ext cx="10909137" cy="4753154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r>
              <a:rPr lang="en-US" dirty="0" smtClean="0"/>
              <a:t>What documentation am I required to keep?</a:t>
            </a:r>
            <a:endParaRPr lang="en-US" dirty="0"/>
          </a:p>
          <a:p>
            <a:pPr lvl="1"/>
            <a:r>
              <a:rPr lang="en-US" sz="2800" dirty="0" smtClean="0"/>
              <a:t>Paper and electronic copies – keep until scanned image is verified and invoice has been paid in Chrome River. Can be discarded after 1 year</a:t>
            </a:r>
          </a:p>
          <a:p>
            <a:pPr lvl="1"/>
            <a:r>
              <a:rPr lang="en-US" sz="2800" dirty="0" smtClean="0"/>
              <a:t>Abide by departmental directives and/or directives of applicable Governing bodies</a:t>
            </a:r>
          </a:p>
          <a:p>
            <a:pPr lvl="1"/>
            <a:r>
              <a:rPr lang="en-US" sz="2800" dirty="0" smtClean="0"/>
              <a:t>Scanned images in Chrome River will be retained according to the current retention policy</a:t>
            </a:r>
            <a:endParaRPr lang="en-US" sz="2800" dirty="0"/>
          </a:p>
        </p:txBody>
      </p:sp>
      <p:pic>
        <p:nvPicPr>
          <p:cNvPr id="2" name="Picture 1" descr="Documents Folder Office -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708"/>
            <a:ext cx="2452687" cy="17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pic>
        <p:nvPicPr>
          <p:cNvPr id="5" name="Picture 4" descr="EOI and Commun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1745814"/>
            <a:ext cx="6224643" cy="41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Fully searchable by the vendor number or any part of the vendor name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Recently used vendors will appear when you click in the field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Check or ACH field notates the default payment method for the vendor</a:t>
            </a:r>
          </a:p>
          <a:p>
            <a:pPr lvl="1"/>
            <a:r>
              <a:rPr lang="en-US" dirty="0" smtClean="0"/>
              <a:t>#A = ACH Payment</a:t>
            </a:r>
          </a:p>
          <a:p>
            <a:pPr lvl="1"/>
            <a:r>
              <a:rPr lang="en-US" dirty="0" smtClean="0"/>
              <a:t>#CT = Paper Check</a:t>
            </a:r>
          </a:p>
          <a:p>
            <a:pPr lvl="1"/>
            <a:endParaRPr lang="en-US" dirty="0"/>
          </a:p>
          <a:p>
            <a:r>
              <a:rPr lang="en-US" dirty="0" smtClean="0"/>
              <a:t>Employment Status indicates the current employment status of the vendor</a:t>
            </a:r>
          </a:p>
          <a:p>
            <a:pPr lvl="1"/>
            <a:r>
              <a:rPr lang="en-US" dirty="0" smtClean="0"/>
              <a:t>Y = Employee</a:t>
            </a:r>
          </a:p>
          <a:p>
            <a:pPr lvl="1"/>
            <a:r>
              <a:rPr lang="en-US" dirty="0" smtClean="0"/>
              <a:t>N= Non-employee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60" y="1555331"/>
            <a:ext cx="4504762" cy="43523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06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301" y="1707732"/>
            <a:ext cx="4932870" cy="2371210"/>
          </a:xfrm>
        </p:spPr>
        <p:txBody>
          <a:bodyPr>
            <a:normAutofit/>
          </a:bodyPr>
          <a:lstStyle/>
          <a:p>
            <a:r>
              <a:rPr lang="en-US" dirty="0" smtClean="0"/>
              <a:t>FCM00300 – Vendor Addresses report is still available if you need to locate a vendor by FEIN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0" y="3402104"/>
            <a:ext cx="10428571" cy="266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8677" y="1707732"/>
            <a:ext cx="4932870" cy="237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Cannot search by the FEIN in Chrome River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you cannot find the vendor, create a temporary vendor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Enter the vendor’s name and click create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temporary vendor will be listed in the </a:t>
            </a:r>
            <a:r>
              <a:rPr lang="en-US" b="1" dirty="0" smtClean="0"/>
              <a:t>Vendor Name </a:t>
            </a:r>
            <a:r>
              <a:rPr lang="en-US" dirty="0" smtClean="0"/>
              <a:t>field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Invoice will route to vendor </a:t>
            </a:r>
            <a:r>
              <a:rPr lang="en-US" dirty="0"/>
              <a:t>m</a:t>
            </a:r>
            <a:r>
              <a:rPr lang="en-US" dirty="0" smtClean="0"/>
              <a:t>aintenance.  </a:t>
            </a:r>
          </a:p>
          <a:p>
            <a:r>
              <a:rPr lang="en-US" dirty="0" smtClean="0"/>
              <a:t>Make sure to either attach the W9 in </a:t>
            </a:r>
            <a:r>
              <a:rPr lang="en-US" dirty="0"/>
              <a:t>Chrome River or </a:t>
            </a:r>
            <a:r>
              <a:rPr lang="en-US" b="1" u="sng" dirty="0" smtClean="0"/>
              <a:t>securely</a:t>
            </a:r>
            <a:r>
              <a:rPr lang="en-US" dirty="0" smtClean="0"/>
              <a:t> </a:t>
            </a:r>
            <a:r>
              <a:rPr lang="en-US" dirty="0"/>
              <a:t>send the W9 to accounts payable.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87" y="1396369"/>
            <a:ext cx="4314286" cy="1114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20" y="2710551"/>
            <a:ext cx="2175511" cy="12471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175" y="2710551"/>
            <a:ext cx="2205557" cy="1248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577" y="4194329"/>
            <a:ext cx="3974502" cy="1919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2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Name /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/>
          </a:bodyPr>
          <a:lstStyle/>
          <a:p>
            <a:r>
              <a:rPr lang="en-US" dirty="0" smtClean="0"/>
              <a:t>When you select a vendor with only 1 active address, the Vendor Address field will automatically populate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When a vendor has multiple addresses, the vendor address field will remain blank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41" y="1458990"/>
            <a:ext cx="4055183" cy="25740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64" y="4342500"/>
            <a:ext cx="4895238" cy="1771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12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7" y="1555331"/>
            <a:ext cx="4932870" cy="4558598"/>
          </a:xfrm>
        </p:spPr>
        <p:txBody>
          <a:bodyPr>
            <a:normAutofit/>
          </a:bodyPr>
          <a:lstStyle/>
          <a:p>
            <a:r>
              <a:rPr lang="en-US" dirty="0" smtClean="0"/>
              <a:t>Click in the Vendor Address field to view all available addresses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This field is fully searchable</a:t>
            </a:r>
          </a:p>
          <a:p>
            <a:endParaRPr lang="en-US" dirty="0" smtClean="0"/>
          </a:p>
          <a:p>
            <a:r>
              <a:rPr lang="en-US" dirty="0" smtClean="0"/>
              <a:t>If the proper remit address is not in the list, click the </a:t>
            </a:r>
            <a:r>
              <a:rPr lang="en-US" b="1" dirty="0" smtClean="0"/>
              <a:t>Create Temporary Address</a:t>
            </a:r>
            <a:r>
              <a:rPr lang="en-US" dirty="0" smtClean="0"/>
              <a:t> link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3949" y="1360778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372" y="1555331"/>
            <a:ext cx="4419048" cy="4114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01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WSU_Template_5_Accessible_PPT2019</Template>
  <TotalTime>3420</TotalTime>
  <Words>1433</Words>
  <Application>Microsoft Office PowerPoint</Application>
  <PresentationFormat>Widescreen</PresentationFormat>
  <Paragraphs>294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    Chrome River Invoice</vt:lpstr>
      <vt:lpstr>Agenda</vt:lpstr>
      <vt:lpstr>Accounts Payable – Chrome River</vt:lpstr>
      <vt:lpstr>Invoice Header</vt:lpstr>
      <vt:lpstr>Vendor Name</vt:lpstr>
      <vt:lpstr>Vendor Name</vt:lpstr>
      <vt:lpstr>Vendor Name</vt:lpstr>
      <vt:lpstr>Vendor Name / Address</vt:lpstr>
      <vt:lpstr>Vendor Address</vt:lpstr>
      <vt:lpstr>Vendor Address</vt:lpstr>
      <vt:lpstr>Vendor Invoice Number</vt:lpstr>
      <vt:lpstr>Invoice Date/Amount/Contract Number</vt:lpstr>
      <vt:lpstr>Invoice Detail</vt:lpstr>
      <vt:lpstr>Payment Message</vt:lpstr>
      <vt:lpstr>Payment Message</vt:lpstr>
      <vt:lpstr>Department Approval / Routing</vt:lpstr>
      <vt:lpstr>Department Approval / Routing</vt:lpstr>
      <vt:lpstr>Business Purpose</vt:lpstr>
      <vt:lpstr>Invoice Detail</vt:lpstr>
      <vt:lpstr>Special Handling</vt:lpstr>
      <vt:lpstr>Payment Handling</vt:lpstr>
      <vt:lpstr>Handling Options (AP use only)</vt:lpstr>
      <vt:lpstr>Comments</vt:lpstr>
      <vt:lpstr>Attachments</vt:lpstr>
      <vt:lpstr>Attachments</vt:lpstr>
      <vt:lpstr>Back-Up Documentation</vt:lpstr>
      <vt:lpstr>Receipts</vt:lpstr>
      <vt:lpstr>Add Expenses</vt:lpstr>
      <vt:lpstr>Food vs Official Hospitality</vt:lpstr>
      <vt:lpstr>Add Expenses</vt:lpstr>
      <vt:lpstr>Add Expenses</vt:lpstr>
      <vt:lpstr>Add Expenses</vt:lpstr>
      <vt:lpstr>Submit</vt:lpstr>
      <vt:lpstr>Approval Confirmation</vt:lpstr>
      <vt:lpstr>Approvals</vt:lpstr>
      <vt:lpstr>Inquiry</vt:lpstr>
      <vt:lpstr>Returned &amp; Recalled</vt:lpstr>
      <vt:lpstr>Payment Information</vt:lpstr>
      <vt:lpstr>Chrome River to Reporting Services</vt:lpstr>
      <vt:lpstr>Chrome River to Reporting Services</vt:lpstr>
      <vt:lpstr>Chrome River to Reporting Services</vt:lpstr>
      <vt:lpstr>Chrome River to Reporting Services</vt:lpstr>
      <vt:lpstr>Chrome River to Reporting Services</vt:lpstr>
      <vt:lpstr>Accounts Payable Questions</vt:lpstr>
      <vt:lpstr>Closing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Kristie</dc:creator>
  <cp:lastModifiedBy>Courtney, Kristie</cp:lastModifiedBy>
  <cp:revision>163</cp:revision>
  <cp:lastPrinted>2019-10-24T15:34:00Z</cp:lastPrinted>
  <dcterms:created xsi:type="dcterms:W3CDTF">2019-05-19T20:29:56Z</dcterms:created>
  <dcterms:modified xsi:type="dcterms:W3CDTF">2021-02-09T23:26:03Z</dcterms:modified>
</cp:coreProperties>
</file>