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3" r:id="rId34"/>
    <p:sldId id="288" r:id="rId35"/>
    <p:sldId id="289" r:id="rId36"/>
    <p:sldId id="29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snapToObjects="1">
      <p:cViewPr varScale="1">
        <p:scale>
          <a:sx n="106" d="100"/>
          <a:sy n="106" d="100"/>
        </p:scale>
        <p:origin x="65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9/5/2021</a:t>
            </a:fld>
            <a:endParaRPr lang="en-US" dirty="0"/>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dirty="0"/>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9/5/2021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dirty="0"/>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r>
              <a:rPr lang="en-US" dirty="0"/>
              <a:t>Title, Department</a:t>
            </a:r>
          </a:p>
          <a:p>
            <a:r>
              <a:rPr lang="en-US" dirty="0"/>
              <a:t>Date</a:t>
            </a:r>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9/5/2021</a:t>
            </a:fld>
            <a:endParaRPr lang="en-US" dirty="0"/>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9" name="Picture 8" descr="The logo for Wichita State University." title="Wichita State University Logo">
            <a:extLst>
              <a:ext uri="{FF2B5EF4-FFF2-40B4-BE49-F238E27FC236}">
                <a16:creationId xmlns:a16="http://schemas.microsoft.com/office/drawing/2014/main"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9/5/2021</a:t>
            </a:fld>
            <a:endParaRPr lang="en-US" dirty="0"/>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8" name="Picture 7" descr="&quot;WSU&quot; logo for Wichita State University." title="WSU Logo">
            <a:extLst>
              <a:ext uri="{FF2B5EF4-FFF2-40B4-BE49-F238E27FC236}">
                <a16:creationId xmlns:a16="http://schemas.microsoft.com/office/drawing/2014/main"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9/5/2021</a:t>
            </a:fld>
            <a:endParaRPr lang="en-US" dirty="0"/>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8" name="Picture 7" descr="&quot;WSU&quot; logo for Wichita State University." title="WSU Logo">
            <a:extLst>
              <a:ext uri="{FF2B5EF4-FFF2-40B4-BE49-F238E27FC236}">
                <a16:creationId xmlns:a16="http://schemas.microsoft.com/office/drawing/2014/main"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9/5/2021</a:t>
            </a:fld>
            <a:endParaRPr lang="en-US" dirty="0"/>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7" name="Picture 6" descr="&quot;WSU&quot; logo for Wichita State University." title="WSU Logo">
            <a:extLst>
              <a:ext uri="{FF2B5EF4-FFF2-40B4-BE49-F238E27FC236}">
                <a16:creationId xmlns:a16="http://schemas.microsoft.com/office/drawing/2014/main"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9/5/2021</a:t>
            </a:fld>
            <a:endParaRPr lang="en-US" dirty="0"/>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dirty="0"/>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B1D9-831F-0B44-B7DF-FF6D868378DC}"/>
              </a:ext>
            </a:extLst>
          </p:cNvPr>
          <p:cNvSpPr>
            <a:spLocks noGrp="1"/>
          </p:cNvSpPr>
          <p:nvPr>
            <p:ph type="ctrTitle"/>
          </p:nvPr>
        </p:nvSpPr>
        <p:spPr>
          <a:xfrm>
            <a:off x="1524000" y="2503487"/>
            <a:ext cx="9144000" cy="2060200"/>
          </a:xfrm>
        </p:spPr>
        <p:txBody>
          <a:bodyPr>
            <a:normAutofit/>
          </a:bodyPr>
          <a:lstStyle/>
          <a:p>
            <a:r>
              <a:rPr lang="en-US" dirty="0"/>
              <a:t>How to manage approvals in Chrome River</a:t>
            </a:r>
          </a:p>
        </p:txBody>
      </p:sp>
    </p:spTree>
    <p:extLst>
      <p:ext uri="{BB962C8B-B14F-4D97-AF65-F5344CB8AC3E}">
        <p14:creationId xmlns:p14="http://schemas.microsoft.com/office/powerpoint/2010/main" val="282680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4965" y="301752"/>
            <a:ext cx="5504329" cy="960120"/>
          </a:xfrm>
        </p:spPr>
        <p:txBody>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Returned lines will be marked with the red return arrow.</a:t>
            </a:r>
          </a:p>
        </p:txBody>
      </p:sp>
      <p:pic>
        <p:nvPicPr>
          <p:cNvPr id="6" name="Picture 5"/>
          <p:cNvPicPr>
            <a:picLocks noChangeAspect="1"/>
          </p:cNvPicPr>
          <p:nvPr/>
        </p:nvPicPr>
        <p:blipFill>
          <a:blip r:embed="rId2"/>
          <a:stretch>
            <a:fillRect/>
          </a:stretch>
        </p:blipFill>
        <p:spPr>
          <a:xfrm>
            <a:off x="8175812" y="137037"/>
            <a:ext cx="3935506" cy="45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206444" y="1948099"/>
            <a:ext cx="5533333" cy="3780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4919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212" y="301752"/>
            <a:ext cx="5432612" cy="960120"/>
          </a:xfrm>
        </p:spPr>
        <p:txBody>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lnSpcReduction="10000"/>
          </a:bodyPr>
          <a:lstStyle/>
          <a:p>
            <a:pPr marL="285750" indent="-285750"/>
            <a:r>
              <a:rPr lang="en-US" dirty="0">
                <a:cs typeface="Arial" panose="020B0604020202020204" pitchFamily="34" charset="0"/>
              </a:rPr>
              <a:t>Clicking the return button will return the entire report (including all expense lines) back to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system requires a return comment to be entered.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and delegate will receive a notification of the return.</a:t>
            </a:r>
          </a:p>
        </p:txBody>
      </p:sp>
      <p:pic>
        <p:nvPicPr>
          <p:cNvPr id="6" name="Picture 5"/>
          <p:cNvPicPr>
            <a:picLocks noChangeAspect="1"/>
          </p:cNvPicPr>
          <p:nvPr/>
        </p:nvPicPr>
        <p:blipFill>
          <a:blip r:embed="rId2"/>
          <a:stretch>
            <a:fillRect/>
          </a:stretch>
        </p:blipFill>
        <p:spPr>
          <a:xfrm>
            <a:off x="8086164" y="158282"/>
            <a:ext cx="3991185" cy="46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842054" y="1453898"/>
            <a:ext cx="4048818" cy="1252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a:stretch>
            <a:fillRect/>
          </a:stretch>
        </p:blipFill>
        <p:spPr>
          <a:xfrm>
            <a:off x="7524698" y="2941566"/>
            <a:ext cx="4355681" cy="31583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3865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5318" y="301752"/>
            <a:ext cx="5558117" cy="960120"/>
          </a:xfrm>
        </p:spPr>
        <p:txBody>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Clicking the Approve button from the Summary page will approve the entire document.</a:t>
            </a: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document will be routed to the next step in the approval process.</a:t>
            </a:r>
          </a:p>
        </p:txBody>
      </p:sp>
      <p:pic>
        <p:nvPicPr>
          <p:cNvPr id="6" name="Picture 5"/>
          <p:cNvPicPr>
            <a:picLocks noChangeAspect="1"/>
          </p:cNvPicPr>
          <p:nvPr/>
        </p:nvPicPr>
        <p:blipFill>
          <a:blip r:embed="rId2"/>
          <a:stretch>
            <a:fillRect/>
          </a:stretch>
        </p:blipFill>
        <p:spPr>
          <a:xfrm>
            <a:off x="8193740" y="92271"/>
            <a:ext cx="3912113" cy="452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531223" y="2827458"/>
            <a:ext cx="6216041" cy="9852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9392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3247" y="301752"/>
            <a:ext cx="5504329" cy="960120"/>
          </a:xfrm>
        </p:spPr>
        <p:txBody>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285750" indent="-285750"/>
            <a:r>
              <a:rPr lang="en-US" dirty="0">
                <a:cs typeface="Arial" panose="020B0604020202020204" pitchFamily="34" charset="0"/>
              </a:rPr>
              <a:t>Clicking the three dots located to the right of the approve button will display the reassign option.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In the event someone receives an expense report for approval that should be reviewed and approved by a different employee, the expense report can be reassigned.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Please note: by reassigning the report, the assignor relinquishes their approval authority for the report.</a:t>
            </a:r>
          </a:p>
        </p:txBody>
      </p:sp>
      <p:pic>
        <p:nvPicPr>
          <p:cNvPr id="6" name="Picture 5"/>
          <p:cNvPicPr>
            <a:picLocks noChangeAspect="1"/>
          </p:cNvPicPr>
          <p:nvPr/>
        </p:nvPicPr>
        <p:blipFill>
          <a:blip r:embed="rId2"/>
          <a:stretch>
            <a:fillRect/>
          </a:stretch>
        </p:blipFill>
        <p:spPr>
          <a:xfrm>
            <a:off x="7924800" y="92271"/>
            <a:ext cx="4140224" cy="478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112598" y="1714565"/>
            <a:ext cx="5580952" cy="10476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6150693" y="3576776"/>
            <a:ext cx="5542857" cy="22190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658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301752"/>
            <a:ext cx="6822141" cy="960120"/>
          </a:xfrm>
        </p:spPr>
        <p:txBody>
          <a:bodyPr/>
          <a:lstStyle/>
          <a:p>
            <a:r>
              <a:rPr lang="en-US" dirty="0"/>
              <a:t>Detailed Expense Information</a:t>
            </a:r>
          </a:p>
        </p:txBody>
      </p:sp>
      <p:sp>
        <p:nvSpPr>
          <p:cNvPr id="5" name="Content Placeholder 4"/>
          <p:cNvSpPr>
            <a:spLocks noGrp="1"/>
          </p:cNvSpPr>
          <p:nvPr>
            <p:ph sz="half" idx="1"/>
          </p:nvPr>
        </p:nvSpPr>
        <p:spPr>
          <a:xfrm>
            <a:off x="249383" y="1471353"/>
            <a:ext cx="4570268" cy="4705610"/>
          </a:xfrm>
        </p:spPr>
        <p:txBody>
          <a:bodyPr>
            <a:normAutofit/>
          </a:bodyPr>
          <a:lstStyle/>
          <a:p>
            <a:pPr marL="285750" indent="-285750"/>
            <a:r>
              <a:rPr lang="en-US" dirty="0">
                <a:cs typeface="Arial" panose="020B0604020202020204" pitchFamily="34" charset="0"/>
              </a:rPr>
              <a:t>Double clicking the report name on the Approvals Needed page will open the detailed expense report view.</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the open button on the right side of the page provides the same result as double clicking the report name.</a:t>
            </a:r>
          </a:p>
        </p:txBody>
      </p:sp>
      <p:pic>
        <p:nvPicPr>
          <p:cNvPr id="4100" name="Picture 4" descr="C:\Users\e254m254\AppData\Local\Temp\SNAGHTML435fe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454" y="2207748"/>
            <a:ext cx="6724271" cy="30903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236510" y="94457"/>
            <a:ext cx="3847913" cy="444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505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9460" y="301752"/>
            <a:ext cx="6804212" cy="960120"/>
          </a:xfrm>
        </p:spPr>
        <p:txBody>
          <a:bodyPr>
            <a:normAutofit fontScale="90000"/>
          </a:bodyPr>
          <a:lstStyle/>
          <a:p>
            <a:r>
              <a:rPr lang="en-US" dirty="0"/>
              <a:t>Detailed Expense Information</a:t>
            </a:r>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Notice the expense report header and line items are listed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detailed header information is displayed on the right side of the screen.</a:t>
            </a:r>
          </a:p>
        </p:txBody>
      </p:sp>
      <p:pic>
        <p:nvPicPr>
          <p:cNvPr id="5122" name="Picture 2" descr="C:\Users\e254m254\AppData\Local\Temp\SNAGHTML439a04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39657"/>
            <a:ext cx="5878239" cy="4385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8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530" y="301752"/>
            <a:ext cx="6929718" cy="960120"/>
          </a:xfrm>
        </p:spPr>
        <p:txBody>
          <a:bodyPr/>
          <a:lstStyle/>
          <a:p>
            <a:r>
              <a:rPr lang="en-US" dirty="0"/>
              <a:t>Detailed Expense Information</a:t>
            </a:r>
          </a:p>
        </p:txBody>
      </p:sp>
      <p:sp>
        <p:nvSpPr>
          <p:cNvPr id="5" name="Content Placeholder 4"/>
          <p:cNvSpPr>
            <a:spLocks noGrp="1"/>
          </p:cNvSpPr>
          <p:nvPr>
            <p:ph sz="half" idx="1"/>
          </p:nvPr>
        </p:nvSpPr>
        <p:spPr>
          <a:xfrm>
            <a:off x="249382" y="1471353"/>
            <a:ext cx="5045825" cy="4705610"/>
          </a:xfrm>
        </p:spPr>
        <p:txBody>
          <a:bodyPr>
            <a:normAutofit fontScale="85000" lnSpcReduction="10000"/>
          </a:bodyPr>
          <a:lstStyle/>
          <a:p>
            <a:pPr marL="285750" indent="-285750"/>
            <a:r>
              <a:rPr lang="en-US" dirty="0">
                <a:cs typeface="Arial" panose="020B0604020202020204" pitchFamily="34" charset="0"/>
              </a:rPr>
              <a:t>Clicking the PDF button will display different PDF options.</a:t>
            </a:r>
          </a:p>
          <a:p>
            <a:endParaRPr lang="en-US" dirty="0">
              <a:cs typeface="Arial" panose="020B0604020202020204" pitchFamily="34" charset="0"/>
            </a:endParaRPr>
          </a:p>
          <a:p>
            <a:pPr marL="285750" indent="-285750"/>
            <a:r>
              <a:rPr lang="en-US" dirty="0">
                <a:cs typeface="Arial" panose="020B0604020202020204" pitchFamily="34" charset="0"/>
              </a:rPr>
              <a:t>Cover Page – print and use as the top page when faxing.  This will direct receipts to the specific report.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other options vary in the amount of information provided on the PDF.</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View Receipts produces a PDF of all the attachments on the report.</a:t>
            </a:r>
          </a:p>
        </p:txBody>
      </p:sp>
      <p:pic>
        <p:nvPicPr>
          <p:cNvPr id="6" name="Picture 5"/>
          <p:cNvPicPr>
            <a:picLocks noChangeAspect="1"/>
          </p:cNvPicPr>
          <p:nvPr/>
        </p:nvPicPr>
        <p:blipFill>
          <a:blip r:embed="rId2"/>
          <a:stretch>
            <a:fillRect/>
          </a:stretch>
        </p:blipFill>
        <p:spPr>
          <a:xfrm>
            <a:off x="10443881" y="162764"/>
            <a:ext cx="1467575" cy="49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7823113" y="2446214"/>
            <a:ext cx="4088343" cy="36621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5535350" y="1471353"/>
            <a:ext cx="2047619" cy="22095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6061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4282" y="301752"/>
            <a:ext cx="6983506" cy="960120"/>
          </a:xfrm>
        </p:spPr>
        <p:txBody>
          <a:bodyPr/>
          <a:lstStyle/>
          <a:p>
            <a:r>
              <a:rPr lang="en-US" dirty="0"/>
              <a:t>Detailed Expense Information</a:t>
            </a:r>
          </a:p>
        </p:txBody>
      </p:sp>
      <p:sp>
        <p:nvSpPr>
          <p:cNvPr id="5" name="Content Placeholder 4"/>
          <p:cNvSpPr>
            <a:spLocks noGrp="1"/>
          </p:cNvSpPr>
          <p:nvPr>
            <p:ph sz="half" idx="1"/>
          </p:nvPr>
        </p:nvSpPr>
        <p:spPr>
          <a:xfrm>
            <a:off x="249382" y="1471353"/>
            <a:ext cx="5045825" cy="4705610"/>
          </a:xfrm>
        </p:spPr>
        <p:txBody>
          <a:bodyPr>
            <a:normAutofit lnSpcReduction="10000"/>
          </a:bodyPr>
          <a:lstStyle/>
          <a:p>
            <a:pPr marL="285750" indent="-285750"/>
            <a:r>
              <a:rPr lang="en-US" dirty="0">
                <a:cs typeface="Arial" panose="020B0604020202020204" pitchFamily="34" charset="0"/>
              </a:rPr>
              <a:t>Clicking on the Images button will display all the images or attachments for the entire expense report.  </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images will display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Attachments can be added to the header of the expense report by an approver.</a:t>
            </a:r>
          </a:p>
        </p:txBody>
      </p:sp>
      <p:pic>
        <p:nvPicPr>
          <p:cNvPr id="6" name="Picture 5"/>
          <p:cNvPicPr>
            <a:picLocks noChangeAspect="1"/>
          </p:cNvPicPr>
          <p:nvPr/>
        </p:nvPicPr>
        <p:blipFill>
          <a:blip r:embed="rId2"/>
          <a:stretch>
            <a:fillRect/>
          </a:stretch>
        </p:blipFill>
        <p:spPr>
          <a:xfrm>
            <a:off x="10521665" y="147676"/>
            <a:ext cx="1504651" cy="506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085267" y="1835117"/>
            <a:ext cx="5544758" cy="39780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0563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Expense Line Information</a:t>
            </a:r>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To view the detailed expense line information, click on the desired expense listed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form will display on the right side of the page.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Notice the options at the top of the page</a:t>
            </a:r>
          </a:p>
        </p:txBody>
      </p:sp>
      <p:pic>
        <p:nvPicPr>
          <p:cNvPr id="6154" name="Picture 10" descr="C:\Users\e254m254\AppData\Local\Temp\SNAGHTML47ae8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695" y="1471353"/>
            <a:ext cx="6165850" cy="44999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1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01752"/>
            <a:ext cx="5124450" cy="960120"/>
          </a:xfrm>
        </p:spPr>
        <p:txBody>
          <a:bodyPr/>
          <a:lstStyle/>
          <a:p>
            <a:r>
              <a:rPr lang="en-US" dirty="0"/>
              <a:t>Expense Line Options</a:t>
            </a:r>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Click the Images button to display the expense line attachments.</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Unlike the Images option at the summary level, this images option only shows the attachments associated with the line you are reviewing.</a:t>
            </a:r>
          </a:p>
        </p:txBody>
      </p:sp>
      <p:pic>
        <p:nvPicPr>
          <p:cNvPr id="6" name="Picture 5"/>
          <p:cNvPicPr>
            <a:picLocks noChangeAspect="1"/>
          </p:cNvPicPr>
          <p:nvPr/>
        </p:nvPicPr>
        <p:blipFill>
          <a:blip r:embed="rId2"/>
          <a:stretch>
            <a:fillRect/>
          </a:stretch>
        </p:blipFill>
        <p:spPr>
          <a:xfrm>
            <a:off x="7991475" y="73310"/>
            <a:ext cx="4104927" cy="456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934627" y="1471353"/>
            <a:ext cx="6018900" cy="42767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359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Dashboard</a:t>
            </a:r>
          </a:p>
        </p:txBody>
      </p:sp>
      <p:sp>
        <p:nvSpPr>
          <p:cNvPr id="5" name="Content Placeholder 4"/>
          <p:cNvSpPr>
            <a:spLocks noGrp="1"/>
          </p:cNvSpPr>
          <p:nvPr>
            <p:ph sz="half" idx="1"/>
          </p:nvPr>
        </p:nvSpPr>
        <p:spPr>
          <a:xfrm>
            <a:off x="249382" y="1825625"/>
            <a:ext cx="3649287" cy="4351338"/>
          </a:xfrm>
        </p:spPr>
        <p:txBody>
          <a:bodyPr>
            <a:normAutofit fontScale="85000" lnSpcReduction="20000"/>
          </a:bodyPr>
          <a:lstStyle/>
          <a:p>
            <a:pPr marL="285750" indent="-285750"/>
            <a:r>
              <a:rPr lang="en-US" dirty="0">
                <a:latin typeface="Arial" panose="020B0604020202020204" pitchFamily="34" charset="0"/>
                <a:cs typeface="Arial" panose="020B0604020202020204" pitchFamily="34" charset="0"/>
              </a:rPr>
              <a:t>When there are items in your queue to approve the Approvals swim lane will appear.</a:t>
            </a:r>
          </a:p>
          <a:p>
            <a:pPr marL="285750" indent="-285750"/>
            <a:endParaRPr lang="en-US" dirty="0">
              <a:latin typeface="Arial" panose="020B0604020202020204" pitchFamily="34" charset="0"/>
              <a:cs typeface="Arial" panose="020B0604020202020204" pitchFamily="34" charset="0"/>
            </a:endParaRPr>
          </a:p>
          <a:p>
            <a:pPr marL="285750" indent="-285750"/>
            <a:r>
              <a:rPr lang="en-US" dirty="0">
                <a:latin typeface="Arial" panose="020B0604020202020204" pitchFamily="34" charset="0"/>
                <a:cs typeface="Arial" panose="020B0604020202020204" pitchFamily="34" charset="0"/>
              </a:rPr>
              <a:t>The number of documents awaiting approval in each category will be displayed.</a:t>
            </a:r>
          </a:p>
          <a:p>
            <a:pPr marL="285750" indent="-285750"/>
            <a:endParaRPr lang="en-US" dirty="0">
              <a:latin typeface="Arial" panose="020B0604020202020204" pitchFamily="34" charset="0"/>
              <a:cs typeface="Arial" panose="020B0604020202020204" pitchFamily="34" charset="0"/>
            </a:endParaRPr>
          </a:p>
          <a:p>
            <a:pPr marL="285750" indent="-285750"/>
            <a:r>
              <a:rPr lang="en-US" dirty="0">
                <a:latin typeface="Arial" panose="020B0604020202020204" pitchFamily="34" charset="0"/>
                <a:cs typeface="Arial" panose="020B0604020202020204" pitchFamily="34" charset="0"/>
              </a:rPr>
              <a:t>Click on the category you will be approving.</a:t>
            </a:r>
          </a:p>
        </p:txBody>
      </p:sp>
      <p:pic>
        <p:nvPicPr>
          <p:cNvPr id="3" name="Picture 2" descr="Bar chart&#10;&#10;Description automatically generated with medium confidence">
            <a:extLst>
              <a:ext uri="{FF2B5EF4-FFF2-40B4-BE49-F238E27FC236}">
                <a16:creationId xmlns:a16="http://schemas.microsoft.com/office/drawing/2014/main" id="{2168E033-3F14-4E69-98E6-F76F6BD76C0F}"/>
              </a:ext>
            </a:extLst>
          </p:cNvPr>
          <p:cNvPicPr>
            <a:picLocks noChangeAspect="1"/>
          </p:cNvPicPr>
          <p:nvPr/>
        </p:nvPicPr>
        <p:blipFill>
          <a:blip r:embed="rId2"/>
          <a:stretch>
            <a:fillRect/>
          </a:stretch>
        </p:blipFill>
        <p:spPr>
          <a:xfrm>
            <a:off x="4690841" y="1409861"/>
            <a:ext cx="6460587" cy="4529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583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750" y="301752"/>
            <a:ext cx="5124450" cy="960120"/>
          </a:xfrm>
        </p:spPr>
        <p:txBody>
          <a:bodyPr/>
          <a:lstStyle/>
          <a:p>
            <a:r>
              <a:rPr lang="en-US" dirty="0"/>
              <a:t>Expense Line Options</a:t>
            </a:r>
          </a:p>
        </p:txBody>
      </p:sp>
      <p:sp>
        <p:nvSpPr>
          <p:cNvPr id="5" name="Content Placeholder 4"/>
          <p:cNvSpPr>
            <a:spLocks noGrp="1"/>
          </p:cNvSpPr>
          <p:nvPr>
            <p:ph sz="half" idx="1"/>
          </p:nvPr>
        </p:nvSpPr>
        <p:spPr>
          <a:xfrm>
            <a:off x="249382" y="1471352"/>
            <a:ext cx="5437043" cy="4796097"/>
          </a:xfrm>
        </p:spPr>
        <p:txBody>
          <a:bodyPr>
            <a:normAutofit fontScale="70000" lnSpcReduction="20000"/>
          </a:bodyPr>
          <a:lstStyle/>
          <a:p>
            <a:pPr marL="285750" indent="-285750"/>
            <a:r>
              <a:rPr lang="en-US" dirty="0">
                <a:cs typeface="Arial" panose="020B0604020202020204" pitchFamily="34" charset="0"/>
              </a:rPr>
              <a:t>If you are auditing a report with multiple expense lines, you can click the reconcile button to mark lines that you have already reviewed.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check mark icon will be replaced with a checkmark within a green circle icon.  </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an item has been reviewed and returned, it will be marked with a return arrow within a red circle icon.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Notice the Unreconcile button is now visible on the right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this button will unreconcile the expense line and the icon will return to a green check mark.</a:t>
            </a:r>
          </a:p>
        </p:txBody>
      </p:sp>
      <p:pic>
        <p:nvPicPr>
          <p:cNvPr id="6" name="Picture 5"/>
          <p:cNvPicPr>
            <a:picLocks noChangeAspect="1"/>
          </p:cNvPicPr>
          <p:nvPr/>
        </p:nvPicPr>
        <p:blipFill>
          <a:blip r:embed="rId2"/>
          <a:stretch>
            <a:fillRect/>
          </a:stretch>
        </p:blipFill>
        <p:spPr>
          <a:xfrm>
            <a:off x="8296275" y="90272"/>
            <a:ext cx="3800127" cy="422960"/>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pic>
        <p:nvPicPr>
          <p:cNvPr id="7172" name="Picture 4" descr="C:\Users\e254m254\AppData\Local\Temp\SNAGHTML48447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082" y="3779439"/>
            <a:ext cx="4548723" cy="24319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029575" y="1471353"/>
            <a:ext cx="3990627" cy="21073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3536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6476" y="301752"/>
            <a:ext cx="4972050" cy="960120"/>
          </a:xfrm>
        </p:spPr>
        <p:txBody>
          <a:bodyPr>
            <a:normAutofit fontScale="90000"/>
          </a:bodyPr>
          <a:lstStyle/>
          <a:p>
            <a:r>
              <a:rPr lang="en-US" dirty="0"/>
              <a:t>Expense Line Options</a:t>
            </a:r>
          </a:p>
        </p:txBody>
      </p:sp>
      <p:pic>
        <p:nvPicPr>
          <p:cNvPr id="6" name="Picture 5"/>
          <p:cNvPicPr>
            <a:picLocks noChangeAspect="1"/>
          </p:cNvPicPr>
          <p:nvPr/>
        </p:nvPicPr>
        <p:blipFill>
          <a:blip r:embed="rId2"/>
          <a:stretch>
            <a:fillRect/>
          </a:stretch>
        </p:blipFill>
        <p:spPr>
          <a:xfrm>
            <a:off x="8048625" y="96926"/>
            <a:ext cx="4022871" cy="44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C:\Users\e254m254\AppData\Local\Temp\SNAGHTML49007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995" y="1858963"/>
            <a:ext cx="6873501" cy="3074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half" idx="1"/>
          </p:nvPr>
        </p:nvSpPr>
        <p:spPr>
          <a:xfrm>
            <a:off x="190500" y="1524000"/>
            <a:ext cx="4638675" cy="4687888"/>
          </a:xfrm>
        </p:spPr>
        <p:txBody>
          <a:bodyPr>
            <a:normAutofit/>
          </a:bodyPr>
          <a:lstStyle/>
          <a:p>
            <a:pPr marL="285750" indent="-285750"/>
            <a:r>
              <a:rPr lang="en-US" dirty="0">
                <a:cs typeface="Arial" panose="020B0604020202020204" pitchFamily="34" charset="0"/>
              </a:rPr>
              <a:t>Clicking the Reassign button will open up a dialog box asking for the name of the person you want to reassign to, and an Item Note.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you reassign, you forfeit your approval rights. </a:t>
            </a:r>
          </a:p>
        </p:txBody>
      </p:sp>
    </p:spTree>
    <p:extLst>
      <p:ext uri="{BB962C8B-B14F-4D97-AF65-F5344CB8AC3E}">
        <p14:creationId xmlns:p14="http://schemas.microsoft.com/office/powerpoint/2010/main" val="197133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376" y="301752"/>
            <a:ext cx="4991100" cy="960120"/>
          </a:xfrm>
        </p:spPr>
        <p:txBody>
          <a:bodyPr/>
          <a:lstStyle/>
          <a:p>
            <a:r>
              <a:rPr lang="en-US" dirty="0"/>
              <a:t>Expense Line Options</a:t>
            </a:r>
          </a:p>
        </p:txBody>
      </p:sp>
      <p:sp>
        <p:nvSpPr>
          <p:cNvPr id="5" name="Content Placeholder 4"/>
          <p:cNvSpPr>
            <a:spLocks noGrp="1"/>
          </p:cNvSpPr>
          <p:nvPr>
            <p:ph sz="half" idx="1"/>
          </p:nvPr>
        </p:nvSpPr>
        <p:spPr>
          <a:xfrm>
            <a:off x="249383" y="1471352"/>
            <a:ext cx="4852178" cy="4777047"/>
          </a:xfrm>
        </p:spPr>
        <p:txBody>
          <a:bodyPr vert="horz" lIns="91440" tIns="45720" rIns="91440" bIns="45720" rtlCol="0">
            <a:normAutofit fontScale="77500" lnSpcReduction="20000"/>
          </a:bodyPr>
          <a:lstStyle/>
          <a:p>
            <a:pPr marL="0" indent="0">
              <a:buNone/>
            </a:pPr>
            <a:r>
              <a:rPr lang="en-US" dirty="0">
                <a:cs typeface="Arial" panose="020B0604020202020204" pitchFamily="34" charset="0"/>
              </a:rPr>
              <a:t>During the approval process, approvers have the ability to adjust certain items on the expense report.</a:t>
            </a:r>
          </a:p>
          <a:p>
            <a:pPr marL="514350" indent="-514350">
              <a:buFont typeface="+mj-lt"/>
              <a:buAutoNum type="arabicPeriod"/>
            </a:pPr>
            <a:r>
              <a:rPr lang="en-US" dirty="0">
                <a:cs typeface="Arial" panose="020B0604020202020204" pitchFamily="34" charset="0"/>
              </a:rPr>
              <a:t>The system requires an Adjustment Note to be added.  You have the ability to notify the expense owner of the adjustment made.</a:t>
            </a:r>
          </a:p>
          <a:p>
            <a:pPr marL="514350" indent="-514350">
              <a:buFont typeface="+mj-lt"/>
              <a:buAutoNum type="arabicPeriod"/>
            </a:pPr>
            <a:r>
              <a:rPr lang="en-US" dirty="0">
                <a:cs typeface="Arial" panose="020B0604020202020204" pitchFamily="34" charset="0"/>
              </a:rPr>
              <a:t>Approved Amount – can only adjust down</a:t>
            </a:r>
          </a:p>
          <a:p>
            <a:pPr marL="514350" indent="-514350">
              <a:buFont typeface="+mj-lt"/>
              <a:buAutoNum type="arabicPeriod"/>
            </a:pPr>
            <a:r>
              <a:rPr lang="en-US" dirty="0">
                <a:cs typeface="Arial" panose="020B0604020202020204" pitchFamily="34" charset="0"/>
              </a:rPr>
              <a:t>Business Purpose – can fully edit</a:t>
            </a:r>
          </a:p>
          <a:p>
            <a:pPr marL="514350" indent="-514350">
              <a:buFont typeface="+mj-lt"/>
              <a:buAutoNum type="arabicPeriod"/>
            </a:pPr>
            <a:r>
              <a:rPr lang="en-US" dirty="0">
                <a:cs typeface="Arial" panose="020B0604020202020204" pitchFamily="34" charset="0"/>
              </a:rPr>
              <a:t>Funding – can fully edit</a:t>
            </a:r>
          </a:p>
          <a:p>
            <a:pPr marL="514350" indent="-514350">
              <a:buFont typeface="+mj-lt"/>
              <a:buAutoNum type="arabicPeriod"/>
            </a:pPr>
            <a:r>
              <a:rPr lang="en-US" dirty="0">
                <a:cs typeface="Arial" panose="020B0604020202020204" pitchFamily="34" charset="0"/>
              </a:rPr>
              <a:t>Account – can fully edit</a:t>
            </a:r>
          </a:p>
          <a:p>
            <a:pPr marL="514350" indent="-514350">
              <a:buFont typeface="+mj-lt"/>
              <a:buAutoNum type="arabicPeriod"/>
            </a:pPr>
            <a:r>
              <a:rPr lang="en-US" dirty="0">
                <a:cs typeface="Arial" panose="020B0604020202020204" pitchFamily="34" charset="0"/>
              </a:rPr>
              <a:t>Comments – can be added, but never removed</a:t>
            </a:r>
          </a:p>
          <a:p>
            <a:pPr marL="514350" indent="-514350">
              <a:buFont typeface="+mj-lt"/>
              <a:buAutoNum type="arabicPeriod"/>
            </a:pPr>
            <a:r>
              <a:rPr lang="en-US" dirty="0">
                <a:cs typeface="Arial" panose="020B0604020202020204" pitchFamily="34" charset="0"/>
              </a:rPr>
              <a:t>Attachments – can only add</a:t>
            </a:r>
          </a:p>
        </p:txBody>
      </p:sp>
      <p:pic>
        <p:nvPicPr>
          <p:cNvPr id="6" name="Picture 5"/>
          <p:cNvPicPr>
            <a:picLocks noChangeAspect="1"/>
          </p:cNvPicPr>
          <p:nvPr/>
        </p:nvPicPr>
        <p:blipFill>
          <a:blip r:embed="rId2"/>
          <a:stretch>
            <a:fillRect/>
          </a:stretch>
        </p:blipFill>
        <p:spPr>
          <a:xfrm>
            <a:off x="8162924" y="142875"/>
            <a:ext cx="3914427" cy="435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e254m254\AppData\Local\Temp\SNAGHTML323e26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207" y="1371668"/>
            <a:ext cx="3219868" cy="44717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 name="Picture 4" descr="C:\Users\e254m254\AppData\Local\Temp\SNAGHTML327b15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722" y="2301615"/>
            <a:ext cx="3368630" cy="39467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7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375" y="301752"/>
            <a:ext cx="5095875" cy="960120"/>
          </a:xfrm>
        </p:spPr>
        <p:txBody>
          <a:bodyPr/>
          <a:lstStyle/>
          <a:p>
            <a:r>
              <a:rPr lang="en-US" dirty="0"/>
              <a:t>Expense Line Options</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85000" lnSpcReduction="10000"/>
          </a:bodyPr>
          <a:lstStyle/>
          <a:p>
            <a:pPr marL="285750" indent="-285750"/>
            <a:r>
              <a:rPr lang="en-US" dirty="0">
                <a:cs typeface="Arial" panose="020B0604020202020204" pitchFamily="34" charset="0"/>
              </a:rPr>
              <a:t>Individual expense lines can be returned to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Once returned, only certain items can be fixed by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system requires a Return Note anytime you are returning an item.</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you mark a line for return, no action will happen until you have tapped the Return or Submit button at the bottom of the line item list.</a:t>
            </a:r>
          </a:p>
        </p:txBody>
      </p:sp>
      <p:pic>
        <p:nvPicPr>
          <p:cNvPr id="6" name="Picture 5"/>
          <p:cNvPicPr>
            <a:picLocks noChangeAspect="1"/>
          </p:cNvPicPr>
          <p:nvPr/>
        </p:nvPicPr>
        <p:blipFill>
          <a:blip r:embed="rId2"/>
          <a:stretch>
            <a:fillRect/>
          </a:stretch>
        </p:blipFill>
        <p:spPr>
          <a:xfrm>
            <a:off x="8286750" y="171450"/>
            <a:ext cx="3826551" cy="425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077296" y="1552741"/>
            <a:ext cx="5542857" cy="26666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6239201" y="5070448"/>
            <a:ext cx="5380952" cy="5142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094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750" y="301752"/>
            <a:ext cx="5143500" cy="960120"/>
          </a:xfrm>
        </p:spPr>
        <p:txBody>
          <a:bodyPr/>
          <a:lstStyle/>
          <a:p>
            <a:r>
              <a:rPr lang="en-US" dirty="0"/>
              <a:t>Return Expense Line</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92500" lnSpcReduction="20000"/>
          </a:bodyPr>
          <a:lstStyle/>
          <a:p>
            <a:pPr marL="285750" indent="-285750"/>
            <a:r>
              <a:rPr lang="en-US" dirty="0">
                <a:cs typeface="Arial" panose="020B0604020202020204" pitchFamily="34" charset="0"/>
              </a:rPr>
              <a:t>Approvers cannot adjust the approved amount on the Mileage / Private Vehicle expense.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an adjustment is necessary, return the mileage expense line to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the Return button located in the upper right corner of the mileage form.</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Enter a return note and click save.</a:t>
            </a:r>
          </a:p>
        </p:txBody>
      </p:sp>
      <p:pic>
        <p:nvPicPr>
          <p:cNvPr id="6" name="Picture 5"/>
          <p:cNvPicPr>
            <a:picLocks noChangeAspect="1"/>
          </p:cNvPicPr>
          <p:nvPr/>
        </p:nvPicPr>
        <p:blipFill>
          <a:blip r:embed="rId2"/>
          <a:stretch>
            <a:fillRect/>
          </a:stretch>
        </p:blipFill>
        <p:spPr>
          <a:xfrm>
            <a:off x="8286750" y="171450"/>
            <a:ext cx="3826551" cy="425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433502" y="2130025"/>
            <a:ext cx="5058037" cy="2832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3783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6950" y="301752"/>
            <a:ext cx="4772025" cy="960120"/>
          </a:xfrm>
        </p:spPr>
        <p:txBody>
          <a:bodyPr/>
          <a:lstStyle/>
          <a:p>
            <a:r>
              <a:rPr lang="en-US" dirty="0"/>
              <a:t>Return Expense Line</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77500" lnSpcReduction="20000"/>
          </a:bodyPr>
          <a:lstStyle/>
          <a:p>
            <a:pPr marL="285750" indent="-285750"/>
            <a:r>
              <a:rPr lang="en-US" dirty="0">
                <a:cs typeface="Arial" panose="020B0604020202020204" pitchFamily="34" charset="0"/>
              </a:rPr>
              <a:t>The expense line will be marked with a red arrow indicating it has been marked for return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Note:  No action will be taken until the report has been submitted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the Submit button will return the mileage line to the expense owner and move the approved lines forward to the next approver.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the Return button will return ALL expense lines to the expense owner.</a:t>
            </a:r>
          </a:p>
        </p:txBody>
      </p:sp>
      <p:pic>
        <p:nvPicPr>
          <p:cNvPr id="6" name="Picture 5"/>
          <p:cNvPicPr>
            <a:picLocks noChangeAspect="1"/>
          </p:cNvPicPr>
          <p:nvPr/>
        </p:nvPicPr>
        <p:blipFill>
          <a:blip r:embed="rId2"/>
          <a:stretch>
            <a:fillRect/>
          </a:stretch>
        </p:blipFill>
        <p:spPr>
          <a:xfrm>
            <a:off x="7312076" y="1471353"/>
            <a:ext cx="3753975" cy="46688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1610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425" y="301752"/>
            <a:ext cx="4886325" cy="960120"/>
          </a:xfrm>
        </p:spPr>
        <p:txBody>
          <a:bodyPr/>
          <a:lstStyle/>
          <a:p>
            <a:r>
              <a:rPr lang="en-US" dirty="0"/>
              <a:t>Return Expense Line</a:t>
            </a:r>
          </a:p>
        </p:txBody>
      </p:sp>
      <p:sp>
        <p:nvSpPr>
          <p:cNvPr id="5" name="Content Placeholder 4"/>
          <p:cNvSpPr>
            <a:spLocks noGrp="1"/>
          </p:cNvSpPr>
          <p:nvPr>
            <p:ph sz="half" idx="1"/>
          </p:nvPr>
        </p:nvSpPr>
        <p:spPr>
          <a:xfrm>
            <a:off x="249382" y="1471352"/>
            <a:ext cx="5045825" cy="4091247"/>
          </a:xfrm>
        </p:spPr>
        <p:txBody>
          <a:bodyPr vert="horz" lIns="91440" tIns="45720" rIns="91440" bIns="45720" rtlCol="0">
            <a:normAutofit fontScale="85000" lnSpcReduction="20000"/>
          </a:bodyPr>
          <a:lstStyle/>
          <a:p>
            <a:pPr marL="285750" indent="-285750"/>
            <a:r>
              <a:rPr lang="en-US" dirty="0">
                <a:cs typeface="Arial" panose="020B0604020202020204" pitchFamily="34" charset="0"/>
              </a:rPr>
              <a:t>Once the Submit button has been clicked, the Submit Confirmation screen will appear.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Note:  Even though this is an approval action, once the report has been opened and/or modified, the system removes the approval option presents the Submit option.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After clicking submit, a submit confirmation will display.</a:t>
            </a:r>
          </a:p>
        </p:txBody>
      </p:sp>
      <p:pic>
        <p:nvPicPr>
          <p:cNvPr id="6" name="Picture 5"/>
          <p:cNvPicPr>
            <a:picLocks noChangeAspect="1"/>
          </p:cNvPicPr>
          <p:nvPr/>
        </p:nvPicPr>
        <p:blipFill>
          <a:blip r:embed="rId2"/>
          <a:stretch>
            <a:fillRect/>
          </a:stretch>
        </p:blipFill>
        <p:spPr>
          <a:xfrm>
            <a:off x="758008" y="5711337"/>
            <a:ext cx="4028571" cy="3904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3"/>
          <a:stretch>
            <a:fillRect/>
          </a:stretch>
        </p:blipFill>
        <p:spPr>
          <a:xfrm>
            <a:off x="7391400" y="1471352"/>
            <a:ext cx="3828629" cy="45553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972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1225" y="301752"/>
            <a:ext cx="988695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92500" lnSpcReduction="10000"/>
          </a:bodyPr>
          <a:lstStyle/>
          <a:p>
            <a:pPr marL="285750" indent="-285750"/>
            <a:r>
              <a:rPr lang="en-US" dirty="0">
                <a:cs typeface="Arial" panose="020B0604020202020204" pitchFamily="34" charset="0"/>
              </a:rPr>
              <a:t>The expense owner and delegate (if applicable) will receive an email notification of the return.</a:t>
            </a: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will locate the returned report by looking in the Returned section on the dashboard.</a:t>
            </a:r>
          </a:p>
        </p:txBody>
      </p:sp>
      <p:pic>
        <p:nvPicPr>
          <p:cNvPr id="7" name="Picture 6"/>
          <p:cNvPicPr>
            <a:picLocks noChangeAspect="1"/>
          </p:cNvPicPr>
          <p:nvPr/>
        </p:nvPicPr>
        <p:blipFill>
          <a:blip r:embed="rId2"/>
          <a:stretch>
            <a:fillRect/>
          </a:stretch>
        </p:blipFill>
        <p:spPr>
          <a:xfrm>
            <a:off x="7620709" y="4532600"/>
            <a:ext cx="4309604" cy="1644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3"/>
          <a:stretch>
            <a:fillRect/>
          </a:stretch>
        </p:blipFill>
        <p:spPr>
          <a:xfrm>
            <a:off x="5610225" y="1471353"/>
            <a:ext cx="3489615" cy="25303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8508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075" y="301752"/>
            <a:ext cx="9591675"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Notice the amount for the returned expense report.  </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system will only display the total amount for all returned lines.</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on the report will open up the summary view of the expense report.</a:t>
            </a:r>
          </a:p>
        </p:txBody>
      </p:sp>
      <p:pic>
        <p:nvPicPr>
          <p:cNvPr id="9220" name="Picture 4" descr="C:\Users\e254m254\AppData\Local\Temp\SNAGHTML4be10b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378075"/>
            <a:ext cx="5819775" cy="2600325"/>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5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6475" y="301752"/>
            <a:ext cx="9191625"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lnSpcReduction="10000"/>
          </a:bodyPr>
          <a:lstStyle/>
          <a:p>
            <a:pPr marL="285750" indent="-285750"/>
            <a:r>
              <a:rPr lang="en-US" dirty="0">
                <a:cs typeface="Arial" panose="020B0604020202020204" pitchFamily="34" charset="0"/>
              </a:rPr>
              <a:t>Scroll down to view the Financial Summary and Expense Summary sections.</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can easily see which expense has been returned.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the open button located in the upper left hand corner of the form.</a:t>
            </a:r>
          </a:p>
        </p:txBody>
      </p:sp>
      <p:pic>
        <p:nvPicPr>
          <p:cNvPr id="6" name="Picture 5"/>
          <p:cNvPicPr>
            <a:picLocks noChangeAspect="1"/>
          </p:cNvPicPr>
          <p:nvPr/>
        </p:nvPicPr>
        <p:blipFill>
          <a:blip r:embed="rId2"/>
          <a:stretch>
            <a:fillRect/>
          </a:stretch>
        </p:blipFill>
        <p:spPr>
          <a:xfrm>
            <a:off x="5676207" y="1471353"/>
            <a:ext cx="2819367" cy="469894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9077324" y="1471353"/>
            <a:ext cx="2799551" cy="4588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60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Approvals Needed Screen</a:t>
            </a:r>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0" indent="0">
              <a:buNone/>
            </a:pPr>
            <a:r>
              <a:rPr lang="en-US" dirty="0">
                <a:cs typeface="Arial" panose="020B0604020202020204" pitchFamily="34" charset="0"/>
              </a:rPr>
              <a:t>This screen will list the items in the queue.</a:t>
            </a:r>
          </a:p>
          <a:p>
            <a:pPr marL="0" indent="0">
              <a:buNone/>
            </a:pPr>
            <a:endParaRPr lang="en-US" dirty="0">
              <a:cs typeface="Arial" panose="020B0604020202020204" pitchFamily="34" charset="0"/>
            </a:endParaRPr>
          </a:p>
          <a:p>
            <a:pPr marL="342900" indent="-342900">
              <a:buFont typeface="+mj-lt"/>
              <a:buAutoNum type="arabicPeriod"/>
            </a:pPr>
            <a:r>
              <a:rPr lang="en-US" dirty="0">
                <a:cs typeface="Arial" panose="020B0604020202020204" pitchFamily="34" charset="0"/>
              </a:rPr>
              <a:t>Access other document types by clicking the document titles listed along the top of the page.</a:t>
            </a:r>
          </a:p>
          <a:p>
            <a:pPr marL="342900" indent="-342900">
              <a:buFont typeface="+mj-lt"/>
              <a:buAutoNum type="arabicPeriod"/>
            </a:pPr>
            <a:endParaRPr lang="en-US" dirty="0">
              <a:cs typeface="Arial" panose="020B0604020202020204" pitchFamily="34" charset="0"/>
            </a:endParaRPr>
          </a:p>
          <a:p>
            <a:pPr marL="342900" indent="-342900">
              <a:buFont typeface="+mj-lt"/>
              <a:buAutoNum type="arabicPeriod"/>
            </a:pPr>
            <a:r>
              <a:rPr lang="en-US" dirty="0">
                <a:cs typeface="Arial" panose="020B0604020202020204" pitchFamily="34" charset="0"/>
              </a:rPr>
              <a:t>Click the search icon to locate a specific Expense Owner.</a:t>
            </a:r>
          </a:p>
          <a:p>
            <a:pPr marL="342900" indent="-342900">
              <a:buFont typeface="+mj-lt"/>
              <a:buAutoNum type="arabicPeriod"/>
            </a:pPr>
            <a:endParaRPr lang="en-US" dirty="0">
              <a:cs typeface="Arial" panose="020B0604020202020204" pitchFamily="34" charset="0"/>
            </a:endParaRPr>
          </a:p>
          <a:p>
            <a:pPr marL="342900" indent="-342900">
              <a:buFont typeface="+mj-lt"/>
              <a:buAutoNum type="arabicPeriod"/>
            </a:pPr>
            <a:r>
              <a:rPr lang="en-US" dirty="0">
                <a:cs typeface="Arial" panose="020B0604020202020204" pitchFamily="34" charset="0"/>
              </a:rPr>
              <a:t>Change the sort order of the documents  by clicking the three line icon.</a:t>
            </a:r>
          </a:p>
        </p:txBody>
      </p:sp>
      <p:pic>
        <p:nvPicPr>
          <p:cNvPr id="8" name="Picture 7"/>
          <p:cNvPicPr>
            <a:picLocks noChangeAspect="1"/>
          </p:cNvPicPr>
          <p:nvPr/>
        </p:nvPicPr>
        <p:blipFill>
          <a:blip r:embed="rId2"/>
          <a:stretch>
            <a:fillRect/>
          </a:stretch>
        </p:blipFill>
        <p:spPr>
          <a:xfrm>
            <a:off x="6189991" y="2186063"/>
            <a:ext cx="5171429" cy="32761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1283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5025" y="301752"/>
            <a:ext cx="9256395"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Notice the returned expense line is highlighted in yellow.</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This is the only line that can be modified.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on the expense line to open the expense form.</a:t>
            </a:r>
          </a:p>
        </p:txBody>
      </p:sp>
      <p:pic>
        <p:nvPicPr>
          <p:cNvPr id="6" name="Picture 5"/>
          <p:cNvPicPr>
            <a:picLocks noChangeAspect="1"/>
          </p:cNvPicPr>
          <p:nvPr/>
        </p:nvPicPr>
        <p:blipFill>
          <a:blip r:embed="rId2"/>
          <a:stretch>
            <a:fillRect/>
          </a:stretch>
        </p:blipFill>
        <p:spPr>
          <a:xfrm>
            <a:off x="7037171" y="1272237"/>
            <a:ext cx="4030185" cy="4942174"/>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a:off x="6456773" y="2394065"/>
            <a:ext cx="552897" cy="40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569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5500" y="301752"/>
            <a:ext cx="926592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85000" lnSpcReduction="10000"/>
          </a:bodyPr>
          <a:lstStyle/>
          <a:p>
            <a:pPr marL="285750" indent="-285750"/>
            <a:r>
              <a:rPr lang="en-US" dirty="0">
                <a:cs typeface="Arial" panose="020B0604020202020204" pitchFamily="34" charset="0"/>
              </a:rPr>
              <a:t>The expense form is displayed on the right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can review the return comments, edit the expense line or delete the expense line.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Note, the expense owner CANNOT add expense lines on a returned report.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edit to open the expense form for editing.</a:t>
            </a:r>
          </a:p>
        </p:txBody>
      </p:sp>
      <p:pic>
        <p:nvPicPr>
          <p:cNvPr id="6" name="Picture 5"/>
          <p:cNvPicPr>
            <a:picLocks noChangeAspect="1"/>
          </p:cNvPicPr>
          <p:nvPr/>
        </p:nvPicPr>
        <p:blipFill>
          <a:blip r:embed="rId2"/>
          <a:stretch>
            <a:fillRect/>
          </a:stretch>
        </p:blipFill>
        <p:spPr>
          <a:xfrm>
            <a:off x="7425101" y="1471353"/>
            <a:ext cx="3660094" cy="4575117"/>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994712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01752"/>
            <a:ext cx="920877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lnSpcReduction="10000"/>
          </a:bodyPr>
          <a:lstStyle/>
          <a:p>
            <a:pPr marL="285750" indent="-285750"/>
            <a:r>
              <a:rPr lang="en-US" dirty="0">
                <a:cs typeface="Arial" panose="020B0604020202020204" pitchFamily="34" charset="0"/>
              </a:rPr>
              <a:t>Notice the fields that are open for the expense owner to edit.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To reduce the mileage amount claimed by Distance or Amount, select the appropriate option from the drop down list.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Enter either the number of miles or the dollar amount in the Deduction field</a:t>
            </a:r>
          </a:p>
          <a:p>
            <a:pPr marL="285750" indent="-285750"/>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65580" y="1455637"/>
            <a:ext cx="4132168" cy="4737042"/>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53871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01752"/>
            <a:ext cx="920877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The system has recalculated the Spent amount.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In this example, a Distance deduction of 8 miles was entered.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system reduced the Spent amount by $4.36 (8 miles x 0.545)</a:t>
            </a:r>
          </a:p>
          <a:p>
            <a:pPr marL="285750" indent="-285750"/>
            <a:endParaRPr lang="en-US" dirty="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903821" y="1590521"/>
            <a:ext cx="4288837" cy="4505374"/>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945830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3125" y="301752"/>
            <a:ext cx="9218295" cy="960120"/>
          </a:xfrm>
        </p:spPr>
        <p:txBody>
          <a:bodyPr>
            <a:normAutofit/>
          </a:bodyPr>
          <a:lstStyle/>
          <a:p>
            <a:r>
              <a:rPr lang="en-US" dirty="0"/>
              <a:t>Return Expense Line – Approver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Once submitted, the Expense Report will be in the approval queue.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amount shown will only be for the single expense line.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Opening the report will display only the expense line that needs approval.</a:t>
            </a:r>
          </a:p>
        </p:txBody>
      </p:sp>
      <p:pic>
        <p:nvPicPr>
          <p:cNvPr id="7" name="Picture 6"/>
          <p:cNvPicPr>
            <a:picLocks noChangeAspect="1"/>
          </p:cNvPicPr>
          <p:nvPr/>
        </p:nvPicPr>
        <p:blipFill>
          <a:blip r:embed="rId2"/>
          <a:stretch>
            <a:fillRect/>
          </a:stretch>
        </p:blipFill>
        <p:spPr>
          <a:xfrm>
            <a:off x="6752272" y="1471353"/>
            <a:ext cx="4398897" cy="2010924"/>
          </a:xfrm>
          <a:prstGeom prst="rect">
            <a:avLst/>
          </a:prstGeom>
          <a:ln>
            <a:noFill/>
          </a:ln>
          <a:effectLst>
            <a:outerShdw blurRad="76200" dir="13500000" sy="23000" kx="1200000" algn="br" rotWithShape="0">
              <a:prstClr val="black">
                <a:alpha val="20000"/>
              </a:prstClr>
            </a:outerShdw>
          </a:effectLst>
        </p:spPr>
      </p:pic>
      <p:pic>
        <p:nvPicPr>
          <p:cNvPr id="9" name="Picture 8"/>
          <p:cNvPicPr>
            <a:picLocks noChangeAspect="1"/>
          </p:cNvPicPr>
          <p:nvPr/>
        </p:nvPicPr>
        <p:blipFill>
          <a:blip r:embed="rId3"/>
          <a:stretch>
            <a:fillRect/>
          </a:stretch>
        </p:blipFill>
        <p:spPr>
          <a:xfrm>
            <a:off x="6104101" y="3872201"/>
            <a:ext cx="5695238" cy="2304762"/>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92042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5975" y="301752"/>
            <a:ext cx="9275445" cy="960120"/>
          </a:xfrm>
        </p:spPr>
        <p:txBody>
          <a:bodyPr>
            <a:normAutofit/>
          </a:bodyPr>
          <a:lstStyle/>
          <a:p>
            <a:r>
              <a:rPr lang="en-US" dirty="0"/>
              <a:t>Returned Expense Line – Approver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Click the tracking button to see the workflow approval path.</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Notice all expense lines, except for the mileage line have moved forward to the next approver.</a:t>
            </a:r>
          </a:p>
        </p:txBody>
      </p:sp>
      <p:pic>
        <p:nvPicPr>
          <p:cNvPr id="6" name="Picture 5"/>
          <p:cNvPicPr>
            <a:picLocks noChangeAspect="1"/>
          </p:cNvPicPr>
          <p:nvPr/>
        </p:nvPicPr>
        <p:blipFill>
          <a:blip r:embed="rId2"/>
          <a:stretch>
            <a:fillRect/>
          </a:stretch>
        </p:blipFill>
        <p:spPr>
          <a:xfrm>
            <a:off x="7122423" y="1842828"/>
            <a:ext cx="4238997" cy="3926156"/>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886428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875" y="387477"/>
            <a:ext cx="8503920" cy="960120"/>
          </a:xfrm>
        </p:spPr>
        <p:txBody>
          <a:bodyPr>
            <a:normAutofit fontScale="90000"/>
          </a:bodyPr>
          <a:lstStyle/>
          <a:p>
            <a:r>
              <a:rPr lang="en-US" dirty="0"/>
              <a:t>Returned Expense Line – Approver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Click on the mileage line to view the workflow approval path.</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red arrow indicates the expense line was returned to the expense owner.</a:t>
            </a:r>
          </a:p>
        </p:txBody>
      </p:sp>
      <p:pic>
        <p:nvPicPr>
          <p:cNvPr id="6" name="Picture 5"/>
          <p:cNvPicPr>
            <a:picLocks noChangeAspect="1"/>
          </p:cNvPicPr>
          <p:nvPr/>
        </p:nvPicPr>
        <p:blipFill>
          <a:blip r:embed="rId2"/>
          <a:stretch>
            <a:fillRect/>
          </a:stretch>
        </p:blipFill>
        <p:spPr>
          <a:xfrm>
            <a:off x="7363482" y="1592405"/>
            <a:ext cx="4055804" cy="4301837"/>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2002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875" y="387477"/>
            <a:ext cx="8503920" cy="960120"/>
          </a:xfrm>
        </p:spPr>
        <p:txBody>
          <a:bodyPr>
            <a:normAutofit fontScale="90000"/>
          </a:bodyPr>
          <a:lstStyle/>
          <a:p>
            <a:r>
              <a:rPr lang="en-US" dirty="0"/>
              <a:t>Returned Expense Line – Approver View</a:t>
            </a:r>
          </a:p>
        </p:txBody>
      </p:sp>
      <p:sp>
        <p:nvSpPr>
          <p:cNvPr id="5" name="Content Placeholder 4"/>
          <p:cNvSpPr>
            <a:spLocks noGrp="1"/>
          </p:cNvSpPr>
          <p:nvPr>
            <p:ph sz="half" idx="1"/>
          </p:nvPr>
        </p:nvSpPr>
        <p:spPr>
          <a:xfrm>
            <a:off x="249383" y="1471353"/>
            <a:ext cx="3884468" cy="4705610"/>
          </a:xfrm>
        </p:spPr>
        <p:txBody>
          <a:bodyPr vert="horz" lIns="91440" tIns="45720" rIns="91440" bIns="45720" rtlCol="0">
            <a:normAutofit/>
          </a:bodyPr>
          <a:lstStyle/>
          <a:p>
            <a:pPr marL="285750" indent="-285750"/>
            <a:r>
              <a:rPr lang="en-US" dirty="0">
                <a:cs typeface="Arial" panose="020B0604020202020204" pitchFamily="34" charset="0"/>
              </a:rPr>
              <a:t>Note:  There will be NO indication to the next approver that a line has been returned.</a:t>
            </a:r>
          </a:p>
        </p:txBody>
      </p:sp>
      <p:pic>
        <p:nvPicPr>
          <p:cNvPr id="7" name="Picture 6"/>
          <p:cNvPicPr>
            <a:picLocks noChangeAspect="1"/>
          </p:cNvPicPr>
          <p:nvPr/>
        </p:nvPicPr>
        <p:blipFill>
          <a:blip r:embed="rId2"/>
          <a:stretch>
            <a:fillRect/>
          </a:stretch>
        </p:blipFill>
        <p:spPr>
          <a:xfrm>
            <a:off x="4710699" y="1347597"/>
            <a:ext cx="3579409" cy="3241617"/>
          </a:xfrm>
          <a:prstGeom prst="rect">
            <a:avLst/>
          </a:prstGeom>
          <a:ln>
            <a:noFill/>
          </a:ln>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3"/>
          <a:stretch>
            <a:fillRect/>
          </a:stretch>
        </p:blipFill>
        <p:spPr>
          <a:xfrm>
            <a:off x="8452503" y="2963642"/>
            <a:ext cx="3555563" cy="3103783"/>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8752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875" y="387477"/>
            <a:ext cx="8503920" cy="960120"/>
          </a:xfrm>
        </p:spPr>
        <p:txBody>
          <a:bodyPr>
            <a:normAutofit fontScale="90000"/>
          </a:bodyPr>
          <a:lstStyle/>
          <a:p>
            <a:r>
              <a:rPr lang="en-US" dirty="0"/>
              <a:t>Returned Expense Line – Approver View</a:t>
            </a:r>
          </a:p>
        </p:txBody>
      </p:sp>
      <p:sp>
        <p:nvSpPr>
          <p:cNvPr id="5" name="Content Placeholder 4"/>
          <p:cNvSpPr>
            <a:spLocks noGrp="1"/>
          </p:cNvSpPr>
          <p:nvPr>
            <p:ph sz="half" idx="1"/>
          </p:nvPr>
        </p:nvSpPr>
        <p:spPr>
          <a:xfrm>
            <a:off x="249382" y="1471353"/>
            <a:ext cx="4103543" cy="4705610"/>
          </a:xfrm>
        </p:spPr>
        <p:txBody>
          <a:bodyPr vert="horz" lIns="91440" tIns="45720" rIns="91440" bIns="45720" rtlCol="0">
            <a:normAutofit/>
          </a:bodyPr>
          <a:lstStyle/>
          <a:p>
            <a:pPr marL="285750" indent="-285750"/>
            <a:r>
              <a:rPr lang="en-US" dirty="0">
                <a:cs typeface="Arial" panose="020B0604020202020204" pitchFamily="34" charset="0"/>
              </a:rPr>
              <a:t>If the next approver has not approved the expense report before the returned line makes it to their approval step, the system will automatically update the report to display all approved lines.</a:t>
            </a:r>
          </a:p>
        </p:txBody>
      </p:sp>
      <p:pic>
        <p:nvPicPr>
          <p:cNvPr id="6" name="Picture 5"/>
          <p:cNvPicPr>
            <a:picLocks noChangeAspect="1"/>
          </p:cNvPicPr>
          <p:nvPr/>
        </p:nvPicPr>
        <p:blipFill>
          <a:blip r:embed="rId2"/>
          <a:stretch>
            <a:fillRect/>
          </a:stretch>
        </p:blipFill>
        <p:spPr>
          <a:xfrm>
            <a:off x="5295207" y="1471353"/>
            <a:ext cx="3191197" cy="3143250"/>
          </a:xfrm>
          <a:prstGeom prst="rect">
            <a:avLst/>
          </a:prstGeom>
          <a:ln>
            <a:noFill/>
          </a:ln>
          <a:effectLst>
            <a:outerShdw blurRad="76200" dir="13500000" sy="23000" kx="1200000" algn="br" rotWithShape="0">
              <a:prstClr val="black">
                <a:alpha val="20000"/>
              </a:prstClr>
            </a:outerShdw>
          </a:effectLst>
        </p:spPr>
      </p:pic>
      <p:pic>
        <p:nvPicPr>
          <p:cNvPr id="9" name="Picture 8"/>
          <p:cNvPicPr>
            <a:picLocks noChangeAspect="1"/>
          </p:cNvPicPr>
          <p:nvPr/>
        </p:nvPicPr>
        <p:blipFill>
          <a:blip r:embed="rId3"/>
          <a:stretch>
            <a:fillRect/>
          </a:stretch>
        </p:blipFill>
        <p:spPr>
          <a:xfrm>
            <a:off x="8601074" y="2845478"/>
            <a:ext cx="3482167" cy="3234673"/>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67924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Approvals Screen</a:t>
            </a:r>
          </a:p>
        </p:txBody>
      </p:sp>
      <p:sp>
        <p:nvSpPr>
          <p:cNvPr id="5" name="Content Placeholder 4"/>
          <p:cNvSpPr>
            <a:spLocks noGrp="1"/>
          </p:cNvSpPr>
          <p:nvPr>
            <p:ph sz="half" idx="1"/>
          </p:nvPr>
        </p:nvSpPr>
        <p:spPr>
          <a:xfrm>
            <a:off x="249383" y="1471353"/>
            <a:ext cx="4244980" cy="4705610"/>
          </a:xfrm>
        </p:spPr>
        <p:txBody>
          <a:bodyPr>
            <a:normAutofit/>
          </a:bodyPr>
          <a:lstStyle/>
          <a:p>
            <a:pPr marL="285750" indent="-285750"/>
            <a:r>
              <a:rPr lang="en-US" dirty="0">
                <a:cs typeface="Arial" panose="020B0604020202020204" pitchFamily="34" charset="0"/>
              </a:rPr>
              <a:t>Single clicking a specific report will display the report on the right side of the screen.</a:t>
            </a:r>
          </a:p>
          <a:p>
            <a:endParaRPr lang="en-US" dirty="0">
              <a:cs typeface="Arial" panose="020B0604020202020204" pitchFamily="34" charset="0"/>
            </a:endParaRPr>
          </a:p>
          <a:p>
            <a:pPr marL="285750" indent="-285750"/>
            <a:r>
              <a:rPr lang="en-US" dirty="0">
                <a:cs typeface="Arial" panose="020B0604020202020204" pitchFamily="34" charset="0"/>
              </a:rPr>
              <a:t>Notice the options listed across the top of the screen.</a:t>
            </a:r>
          </a:p>
        </p:txBody>
      </p:sp>
      <p:pic>
        <p:nvPicPr>
          <p:cNvPr id="1030" name="Picture 6" descr="C:\Users\e254m254\AppData\Local\Temp\SNAGHTML3f32d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63" y="1972384"/>
            <a:ext cx="7431595" cy="3415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246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2868" y="301752"/>
            <a:ext cx="5857336" cy="960120"/>
          </a:xfrm>
        </p:spPr>
        <p:txBody>
          <a:bodyPr/>
          <a:lstStyle/>
          <a:p>
            <a:r>
              <a:rPr lang="en-US" dirty="0"/>
              <a:t>Summary Page Options</a:t>
            </a:r>
          </a:p>
        </p:txBody>
      </p:sp>
      <p:sp>
        <p:nvSpPr>
          <p:cNvPr id="5" name="Content Placeholder 4"/>
          <p:cNvSpPr>
            <a:spLocks noGrp="1"/>
          </p:cNvSpPr>
          <p:nvPr>
            <p:ph sz="half" idx="1"/>
          </p:nvPr>
        </p:nvSpPr>
        <p:spPr>
          <a:xfrm>
            <a:off x="249382" y="1509623"/>
            <a:ext cx="5045825" cy="4667339"/>
          </a:xfrm>
        </p:spPr>
        <p:txBody>
          <a:bodyPr>
            <a:normAutofit lnSpcReduction="10000"/>
          </a:bodyPr>
          <a:lstStyle/>
          <a:p>
            <a:pPr marL="285750" indent="-285750"/>
            <a:r>
              <a:rPr lang="en-US" dirty="0">
                <a:cs typeface="Arial" panose="020B0604020202020204" pitchFamily="34" charset="0"/>
              </a:rPr>
              <a:t>Open – Click to open the report to review in greater detail.</a:t>
            </a:r>
          </a:p>
          <a:p>
            <a:endParaRPr lang="en-US" dirty="0">
              <a:cs typeface="Arial" panose="020B0604020202020204" pitchFamily="34" charset="0"/>
            </a:endParaRPr>
          </a:p>
          <a:p>
            <a:pPr marL="285750" indent="-285750"/>
            <a:r>
              <a:rPr lang="en-US" dirty="0">
                <a:cs typeface="Arial" panose="020B0604020202020204" pitchFamily="34" charset="0"/>
              </a:rPr>
              <a:t>The left side of the screen will display the report header along with a list of all expense lines included on the report.  </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Initially, the report header detail will be displayed on the right side of the page.</a:t>
            </a:r>
          </a:p>
        </p:txBody>
      </p:sp>
      <p:pic>
        <p:nvPicPr>
          <p:cNvPr id="6" name="Picture 5"/>
          <p:cNvPicPr>
            <a:picLocks noChangeAspect="1"/>
          </p:cNvPicPr>
          <p:nvPr/>
        </p:nvPicPr>
        <p:blipFill>
          <a:blip r:embed="rId2"/>
          <a:stretch>
            <a:fillRect/>
          </a:stretch>
        </p:blipFill>
        <p:spPr>
          <a:xfrm>
            <a:off x="8175812" y="81860"/>
            <a:ext cx="3911073" cy="452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485251" y="1509623"/>
            <a:ext cx="6399443" cy="4520242"/>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360605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82484" y="301752"/>
            <a:ext cx="5477774" cy="960120"/>
          </a:xfrm>
        </p:spPr>
        <p:txBody>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fontScale="85000" lnSpcReduction="10000"/>
          </a:bodyPr>
          <a:lstStyle/>
          <a:p>
            <a:pPr marL="285750" indent="-285750"/>
            <a:r>
              <a:rPr lang="en-US" dirty="0">
                <a:cs typeface="Arial" panose="020B0604020202020204" pitchFamily="34" charset="0"/>
              </a:rPr>
              <a:t>Clicking the PDF button will display different PDF options.</a:t>
            </a:r>
          </a:p>
          <a:p>
            <a:endParaRPr lang="en-US" dirty="0">
              <a:cs typeface="Arial" panose="020B0604020202020204" pitchFamily="34" charset="0"/>
            </a:endParaRPr>
          </a:p>
          <a:p>
            <a:pPr marL="285750" indent="-285750"/>
            <a:r>
              <a:rPr lang="en-US" dirty="0">
                <a:cs typeface="Arial" panose="020B0604020202020204" pitchFamily="34" charset="0"/>
              </a:rPr>
              <a:t>Cover Page – print and use as the top page when faxing.  This will direct receipts to the specific report.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other options vary in the amount of information provided on the PDF.</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View Receipts produces a PDF of all the attachments on the report.</a:t>
            </a:r>
          </a:p>
        </p:txBody>
      </p:sp>
      <p:pic>
        <p:nvPicPr>
          <p:cNvPr id="6" name="Picture 5"/>
          <p:cNvPicPr>
            <a:picLocks noChangeAspect="1"/>
          </p:cNvPicPr>
          <p:nvPr/>
        </p:nvPicPr>
        <p:blipFill>
          <a:blip r:embed="rId4"/>
          <a:stretch>
            <a:fillRect/>
          </a:stretch>
        </p:blipFill>
        <p:spPr>
          <a:xfrm>
            <a:off x="8113060" y="73723"/>
            <a:ext cx="3943560" cy="45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e254m254\AppData\Local\Temp\SNAGHTML40df98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924" y="1471353"/>
            <a:ext cx="2927875" cy="19620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7990194" y="2662148"/>
            <a:ext cx="3824379" cy="34256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9523540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0494" y="301752"/>
            <a:ext cx="5504330" cy="960120"/>
          </a:xfrm>
        </p:spPr>
        <p:txBody>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285750" indent="-285750"/>
            <a:r>
              <a:rPr lang="en-US" dirty="0">
                <a:cs typeface="Arial" panose="020B0604020202020204" pitchFamily="34" charset="0"/>
              </a:rPr>
              <a:t>Clicking the tracking button displays the expense line list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Based upon the FOAP, each line on a report can route differently.</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on an expense line to view the tracking information.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Routing Steps section will display detailed routing information. </a:t>
            </a:r>
            <a:endParaRPr lang="en-US" dirty="0"/>
          </a:p>
        </p:txBody>
      </p:sp>
      <p:pic>
        <p:nvPicPr>
          <p:cNvPr id="6" name="Picture 5"/>
          <p:cNvPicPr>
            <a:picLocks noChangeAspect="1"/>
          </p:cNvPicPr>
          <p:nvPr/>
        </p:nvPicPr>
        <p:blipFill>
          <a:blip r:embed="rId2"/>
          <a:stretch>
            <a:fillRect/>
          </a:stretch>
        </p:blipFill>
        <p:spPr>
          <a:xfrm>
            <a:off x="8130762" y="73912"/>
            <a:ext cx="3940283" cy="455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e254m254\AppData\Local\Temp\SNAGHTML41133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85" y="1931064"/>
            <a:ext cx="6380538" cy="37861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3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6354" y="301752"/>
            <a:ext cx="5405718" cy="960120"/>
          </a:xfrm>
        </p:spPr>
        <p:txBody>
          <a:bodyPr/>
          <a:lstStyle/>
          <a:p>
            <a:r>
              <a:rPr lang="en-US" dirty="0"/>
              <a:t>Summary Page Options</a:t>
            </a:r>
          </a:p>
        </p:txBody>
      </p:sp>
      <p:sp>
        <p:nvSpPr>
          <p:cNvPr id="5" name="Content Placeholder 4"/>
          <p:cNvSpPr>
            <a:spLocks noGrp="1"/>
          </p:cNvSpPr>
          <p:nvPr>
            <p:ph sz="half" idx="1"/>
          </p:nvPr>
        </p:nvSpPr>
        <p:spPr>
          <a:xfrm>
            <a:off x="249382" y="1471353"/>
            <a:ext cx="4579793" cy="4705610"/>
          </a:xfrm>
        </p:spPr>
        <p:txBody>
          <a:bodyPr>
            <a:normAutofit/>
          </a:bodyPr>
          <a:lstStyle/>
          <a:p>
            <a:pPr marL="285750" indent="-285750"/>
            <a:r>
              <a:rPr lang="en-US" dirty="0">
                <a:cs typeface="Arial" panose="020B0604020202020204" pitchFamily="34" charset="0"/>
              </a:rPr>
              <a:t>The blue shaded circle shows which routing step you are viewing.</a:t>
            </a: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on the next numbered circle will show information about the next approval step.</a:t>
            </a:r>
          </a:p>
        </p:txBody>
      </p:sp>
      <p:pic>
        <p:nvPicPr>
          <p:cNvPr id="6" name="Picture 5"/>
          <p:cNvPicPr>
            <a:picLocks noChangeAspect="1"/>
          </p:cNvPicPr>
          <p:nvPr/>
        </p:nvPicPr>
        <p:blipFill>
          <a:blip r:embed="rId2"/>
          <a:stretch>
            <a:fillRect/>
          </a:stretch>
        </p:blipFill>
        <p:spPr>
          <a:xfrm>
            <a:off x="8175812" y="137037"/>
            <a:ext cx="3935506" cy="45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116295" y="1579412"/>
            <a:ext cx="3328076" cy="25212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8295319" y="3741447"/>
            <a:ext cx="3696492" cy="23111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1253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7388" y="301752"/>
            <a:ext cx="5387788" cy="960120"/>
          </a:xfrm>
        </p:spPr>
        <p:txBody>
          <a:bodyPr>
            <a:normAutofit fontScale="90000"/>
          </a:bodyPr>
          <a:lstStyle/>
          <a:p>
            <a:r>
              <a:rPr lang="en-US" dirty="0"/>
              <a:t>Summary Page Options</a:t>
            </a:r>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285750" indent="-285750"/>
            <a:r>
              <a:rPr lang="en-US" dirty="0">
                <a:cs typeface="Arial" panose="020B0604020202020204" pitchFamily="34" charset="0"/>
              </a:rPr>
              <a:t>When an approval has occurred, the numbered step will be replaced with a green check mark.</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on a step will show additional information about the approval.</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GateKeeper step ensures all expense lines on the report are approved before exporting to Banner.</a:t>
            </a:r>
          </a:p>
        </p:txBody>
      </p:sp>
      <p:pic>
        <p:nvPicPr>
          <p:cNvPr id="6" name="Picture 5"/>
          <p:cNvPicPr>
            <a:picLocks noChangeAspect="1"/>
          </p:cNvPicPr>
          <p:nvPr/>
        </p:nvPicPr>
        <p:blipFill>
          <a:blip r:embed="rId2"/>
          <a:stretch>
            <a:fillRect/>
          </a:stretch>
        </p:blipFill>
        <p:spPr>
          <a:xfrm>
            <a:off x="8175812" y="137037"/>
            <a:ext cx="3935506" cy="45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stretch>
            <a:fillRect/>
          </a:stretch>
        </p:blipFill>
        <p:spPr>
          <a:xfrm>
            <a:off x="5716428" y="1471353"/>
            <a:ext cx="6229541" cy="4481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4997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333</TotalTime>
  <Words>1801</Words>
  <Application>Microsoft Office PowerPoint</Application>
  <PresentationFormat>Widescreen</PresentationFormat>
  <Paragraphs>222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How to manage approvals in Chrome River</vt:lpstr>
      <vt:lpstr>Dashboard</vt:lpstr>
      <vt:lpstr>Approvals Needed Screen</vt:lpstr>
      <vt:lpstr>Approvals Screen</vt:lpstr>
      <vt:lpstr>Summary Page Options</vt:lpstr>
      <vt:lpstr>Summary Page Options</vt:lpstr>
      <vt:lpstr>Summary Page Options</vt:lpstr>
      <vt:lpstr>Summary Page Options</vt:lpstr>
      <vt:lpstr>Summary Page Options</vt:lpstr>
      <vt:lpstr>Summary Page Options</vt:lpstr>
      <vt:lpstr>Summary Page Options</vt:lpstr>
      <vt:lpstr>Summary Page Options</vt:lpstr>
      <vt:lpstr>Summary Page Options</vt:lpstr>
      <vt:lpstr>Detailed Expense Information</vt:lpstr>
      <vt:lpstr>Detailed Expense Information</vt:lpstr>
      <vt:lpstr>Detailed Expense Information</vt:lpstr>
      <vt:lpstr>Detailed Expense Information</vt:lpstr>
      <vt:lpstr>Expense Line Information</vt:lpstr>
      <vt:lpstr>Expense Line Options</vt:lpstr>
      <vt:lpstr>Expense Line Options</vt:lpstr>
      <vt:lpstr>Expense Line Options</vt:lpstr>
      <vt:lpstr>Expense Line Options</vt:lpstr>
      <vt:lpstr>Expense Line Options</vt:lpstr>
      <vt:lpstr>Return Expense Line</vt:lpstr>
      <vt:lpstr>Return Expense Line</vt:lpstr>
      <vt:lpstr>Return Expense Line</vt:lpstr>
      <vt:lpstr>Return Expense Line – Expense Owner View</vt:lpstr>
      <vt:lpstr>Return Expense Line – Expense Owner View</vt:lpstr>
      <vt:lpstr>Return Expense Line – Expense Owner View</vt:lpstr>
      <vt:lpstr>Return Expense Line – Expense Owner View</vt:lpstr>
      <vt:lpstr>Return Expense Line – Expense Owner View</vt:lpstr>
      <vt:lpstr>Return Expense Line – Expense Owner View</vt:lpstr>
      <vt:lpstr>Return Expense Line – Expense Owner View</vt:lpstr>
      <vt:lpstr>Return Expense Line – Approver View</vt:lpstr>
      <vt:lpstr>Returned Expense Line – Approver View</vt:lpstr>
      <vt:lpstr>Returned Expense Line – Approver View</vt:lpstr>
      <vt:lpstr>Returned Expense Line – Approver View</vt:lpstr>
      <vt:lpstr>Returned Expense Line – Approver View</vt:lpstr>
    </vt:vector>
  </TitlesOfParts>
  <Company>Wichita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Kristie</dc:creator>
  <cp:lastModifiedBy>Courtney, Kristie</cp:lastModifiedBy>
  <cp:revision>38</cp:revision>
  <dcterms:created xsi:type="dcterms:W3CDTF">2019-05-19T20:29:56Z</dcterms:created>
  <dcterms:modified xsi:type="dcterms:W3CDTF">2021-09-05T22:13:30Z</dcterms:modified>
</cp:coreProperties>
</file>