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7" r:id="rId3"/>
    <p:sldId id="278" r:id="rId4"/>
    <p:sldId id="279" r:id="rId5"/>
    <p:sldId id="271" r:id="rId6"/>
    <p:sldId id="280" r:id="rId7"/>
    <p:sldId id="281" r:id="rId8"/>
    <p:sldId id="282" r:id="rId9"/>
    <p:sldId id="283" r:id="rId10"/>
    <p:sldId id="272" r:id="rId11"/>
    <p:sldId id="274" r:id="rId12"/>
    <p:sldId id="275" r:id="rId13"/>
    <p:sldId id="288" r:id="rId14"/>
    <p:sldId id="289" r:id="rId15"/>
    <p:sldId id="276" r:id="rId16"/>
    <p:sldId id="277" r:id="rId17"/>
    <p:sldId id="284" r:id="rId18"/>
    <p:sldId id="291" r:id="rId19"/>
    <p:sldId id="290" r:id="rId20"/>
    <p:sldId id="292" r:id="rId21"/>
    <p:sldId id="293" r:id="rId2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8DBA-DEC5-4AEF-9D19-F5E10E794FC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F263-0449-48C7-AA6C-66FD6B635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750" y="6605588"/>
            <a:ext cx="9080500" cy="252412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750" y="0"/>
            <a:ext cx="9080500" cy="252413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590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620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4191000"/>
            <a:ext cx="4267200" cy="17526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  <a:p>
            <a:r>
              <a:rPr lang="en-US" dirty="0" smtClean="0"/>
              <a:t>Title, Department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71600" y="3733800"/>
            <a:ext cx="7729538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74638"/>
            <a:ext cx="8499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00" y="1143000"/>
            <a:ext cx="9067800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1750" y="6746875"/>
            <a:ext cx="9080500" cy="111125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>Bloodborne Pathogens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3058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3600" smtClean="0">
                <a:latin typeface="Arial" charset="0"/>
                <a:cs typeface="Arial" charset="0"/>
              </a:rPr>
              <a:t>Andrew Clem</a:t>
            </a:r>
            <a:endParaRPr lang="en-US" sz="3600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3600" dirty="0" smtClean="0">
                <a:latin typeface="Arial" charset="0"/>
                <a:cs typeface="Arial" charset="0"/>
              </a:rPr>
              <a:t>Director, Environmental Health &amp; Safety</a:t>
            </a:r>
          </a:p>
          <a:p>
            <a:pPr algn="ctr"/>
            <a:r>
              <a:rPr lang="en-US" sz="36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Portals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8229600" cy="38401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noculation (dirty/shared needle)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ounds in skin/open sore 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brasions/scratches in skin</a:t>
            </a:r>
          </a:p>
          <a:p>
            <a:r>
              <a:rPr lang="en-US" dirty="0" smtClean="0"/>
              <a:t>oral mucous </a:t>
            </a:r>
          </a:p>
          <a:p>
            <a:r>
              <a:rPr lang="en-US" dirty="0" smtClean="0"/>
              <a:t>nasal mucous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 of Hepatitis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828800"/>
            <a:ext cx="8229600" cy="4525963"/>
          </a:xfrm>
        </p:spPr>
        <p:txBody>
          <a:bodyPr/>
          <a:lstStyle/>
          <a:p>
            <a:r>
              <a:rPr lang="en-US" sz="1800" b="1" dirty="0"/>
              <a:t>How is Hepatitis B spread?</a:t>
            </a:r>
          </a:p>
          <a:p>
            <a:r>
              <a:rPr lang="en-US" sz="1800" dirty="0"/>
              <a:t>Hepatitis B is spread when blood, semen, or other body fluid infected with the Hepatitis B virus enters the body of a person who is not infected. People can become infected with the virus during activities such as:</a:t>
            </a:r>
          </a:p>
          <a:p>
            <a:r>
              <a:rPr lang="en-US" sz="1800" dirty="0" smtClean="0"/>
              <a:t>Sex </a:t>
            </a:r>
            <a:r>
              <a:rPr lang="en-US" sz="1800" dirty="0"/>
              <a:t>with an infected partner</a:t>
            </a:r>
          </a:p>
          <a:p>
            <a:r>
              <a:rPr lang="en-US" sz="1800" dirty="0"/>
              <a:t>Sharing needles, syringes, or other drug-injection equipment</a:t>
            </a:r>
          </a:p>
          <a:p>
            <a:r>
              <a:rPr lang="en-US" sz="1800" dirty="0"/>
              <a:t>Sharing items such as razors or toothbrushes with an infected person</a:t>
            </a:r>
          </a:p>
          <a:p>
            <a:r>
              <a:rPr lang="en-US" sz="1800" dirty="0"/>
              <a:t>Direct contact with the blood or open sores of an infected person</a:t>
            </a:r>
          </a:p>
          <a:p>
            <a:r>
              <a:rPr lang="en-US" sz="1800" dirty="0"/>
              <a:t>Exposure to blood from </a:t>
            </a:r>
            <a:r>
              <a:rPr lang="en-US" sz="1800" dirty="0" smtClean="0"/>
              <a:t>needle sticks </a:t>
            </a:r>
            <a:r>
              <a:rPr lang="en-US" sz="1800" dirty="0"/>
              <a:t>or other sharp </a:t>
            </a:r>
            <a:r>
              <a:rPr lang="en-US" sz="1800" dirty="0" smtClean="0"/>
              <a:t>instruments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Survival of HIV in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HIV may survive in dried blood at room temperature for up to five or </a:t>
            </a:r>
            <a:r>
              <a:rPr lang="en-US" b="1" dirty="0"/>
              <a:t>six </a:t>
            </a:r>
            <a:r>
              <a:rPr lang="en-US" b="1" dirty="0" smtClean="0"/>
              <a:t>days</a:t>
            </a:r>
            <a:r>
              <a:rPr lang="en-US" dirty="0" smtClean="0"/>
              <a:t>.  The drying </a:t>
            </a:r>
            <a:r>
              <a:rPr lang="en-US" dirty="0"/>
              <a:t>of blood does not seem to affect the infectivity of HIV. </a:t>
            </a:r>
            <a:endParaRPr lang="en-US" dirty="0" smtClean="0"/>
          </a:p>
          <a:p>
            <a:r>
              <a:rPr lang="en-US" dirty="0" smtClean="0"/>
              <a:t>Sewage </a:t>
            </a:r>
            <a:r>
              <a:rPr lang="en-US" dirty="0"/>
              <a:t>is highly unlikely to pose a risk because infectious HIV has never been isolated from </a:t>
            </a:r>
            <a:r>
              <a:rPr lang="en-US" dirty="0" smtClean="0"/>
              <a:t>feces </a:t>
            </a:r>
            <a:r>
              <a:rPr lang="en-US" dirty="0"/>
              <a:t>or urine.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Use “Universal Precautions”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3" y="1219201"/>
            <a:ext cx="69664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27162" cy="5095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51" y="0"/>
            <a:ext cx="8499987" cy="846239"/>
          </a:xfrm>
        </p:spPr>
        <p:txBody>
          <a:bodyPr/>
          <a:lstStyle/>
          <a:p>
            <a:pPr algn="ctr"/>
            <a:r>
              <a:rPr lang="en-US" dirty="0" smtClean="0"/>
              <a:t>Proper clean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Decontamination of blood spills</a:t>
            </a:r>
            <a:br>
              <a:rPr lang="en-US" dirty="0" smtClean="0"/>
            </a:br>
            <a:r>
              <a:rPr lang="en-US" dirty="0" smtClean="0"/>
              <a:t>or drops of blood, wet or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883012" cy="3763963"/>
          </a:xfrm>
        </p:spPr>
        <p:txBody>
          <a:bodyPr/>
          <a:lstStyle/>
          <a:p>
            <a:r>
              <a:rPr lang="en-US" dirty="0" smtClean="0"/>
              <a:t>Wear gloves and gown, avoid splashing if wet</a:t>
            </a:r>
          </a:p>
          <a:p>
            <a:r>
              <a:rPr lang="en-US" dirty="0" smtClean="0"/>
              <a:t>Absorb blood/fluid</a:t>
            </a:r>
          </a:p>
          <a:p>
            <a:r>
              <a:rPr lang="en-US" dirty="0" smtClean="0"/>
              <a:t>If dry, saturate blood until wet </a:t>
            </a:r>
          </a:p>
          <a:p>
            <a:r>
              <a:rPr lang="en-US" dirty="0" smtClean="0"/>
              <a:t>Absorb remaining fluid</a:t>
            </a:r>
          </a:p>
          <a:p>
            <a:r>
              <a:rPr lang="en-US" dirty="0" smtClean="0"/>
              <a:t>Place in biohazard container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8" y="30480"/>
            <a:ext cx="8499987" cy="846239"/>
          </a:xfrm>
        </p:spPr>
        <p:txBody>
          <a:bodyPr/>
          <a:lstStyle/>
          <a:p>
            <a:pPr algn="ctr"/>
            <a:r>
              <a:rPr lang="en-US" dirty="0" smtClean="0"/>
              <a:t>What kills the viruses?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1:9 mixture of Clorox and water.  Spray on the contaminated area. 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 Ethanol or Isopropanol	      70%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Spray these products on the potentially-infections material and allow to set for</a:t>
            </a:r>
          </a:p>
          <a:p>
            <a:pPr>
              <a:buNone/>
            </a:pPr>
            <a:r>
              <a:rPr lang="en-US" sz="1800" dirty="0" smtClean="0"/>
              <a:t>10 minutes to kill any potential pathogens.  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Removal of PPE after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Gloves (outer pair) </a:t>
            </a:r>
          </a:p>
          <a:p>
            <a:r>
              <a:rPr lang="en-US" dirty="0" smtClean="0"/>
              <a:t>Goggles and Face Shield</a:t>
            </a:r>
          </a:p>
          <a:p>
            <a:r>
              <a:rPr lang="en-US" dirty="0" smtClean="0"/>
              <a:t>Gown</a:t>
            </a:r>
          </a:p>
          <a:p>
            <a:r>
              <a:rPr lang="en-US" dirty="0" smtClean="0"/>
              <a:t>Mask or Respirator </a:t>
            </a:r>
          </a:p>
          <a:p>
            <a:r>
              <a:rPr lang="en-US" dirty="0" smtClean="0"/>
              <a:t>Inner pair of gloves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8499987" cy="846239"/>
          </a:xfrm>
        </p:spPr>
        <p:txBody>
          <a:bodyPr/>
          <a:lstStyle/>
          <a:p>
            <a:r>
              <a:rPr lang="en-US" dirty="0" smtClean="0"/>
              <a:t>Proper disposal of BBP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934200" cy="52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5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09" y="76200"/>
            <a:ext cx="8499987" cy="846239"/>
          </a:xfrm>
        </p:spPr>
        <p:txBody>
          <a:bodyPr/>
          <a:lstStyle/>
          <a:p>
            <a:r>
              <a:rPr lang="en-US" dirty="0" smtClean="0"/>
              <a:t>Proper hand washing after clean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15200" cy="51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OSHA </a:t>
            </a:r>
            <a:r>
              <a:rPr lang="en-US" dirty="0" err="1" smtClean="0"/>
              <a:t>Bloodborne</a:t>
            </a:r>
            <a:r>
              <a:rPr lang="en-US" dirty="0" smtClean="0"/>
              <a:t> Pathogens standard, </a:t>
            </a:r>
          </a:p>
          <a:p>
            <a:pPr marL="0" indent="0">
              <a:buNone/>
            </a:pPr>
            <a:r>
              <a:rPr lang="en-US" dirty="0" smtClean="0"/>
              <a:t>                          29 CFR 1910.1030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Created by OSHA in 1991.  This </a:t>
            </a:r>
            <a:r>
              <a:rPr lang="en-US" dirty="0"/>
              <a:t>standard is designed to protect workers from the risk of exposure to </a:t>
            </a:r>
            <a:r>
              <a:rPr lang="en-US" dirty="0" err="1"/>
              <a:t>bloodborne</a:t>
            </a:r>
            <a:r>
              <a:rPr lang="en-US" dirty="0"/>
              <a:t> pathogens, such as the Human Immunodeficiency Virus (HIV) and the Hepatitis B Virus (HBV).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" y="-30480"/>
            <a:ext cx="849856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13" y="381000"/>
            <a:ext cx="8499987" cy="435077"/>
          </a:xfrm>
        </p:spPr>
        <p:txBody>
          <a:bodyPr/>
          <a:lstStyle/>
          <a:p>
            <a:r>
              <a:rPr lang="en-US" sz="2400" dirty="0" smtClean="0"/>
              <a:t>What if you think you may have been exposed?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1) Thoroughly wash and irrigate the affected area thoroughly with soap and water for several minutes.</a:t>
            </a:r>
          </a:p>
          <a:p>
            <a:endParaRPr lang="en-US" sz="2000" dirty="0" smtClean="0"/>
          </a:p>
          <a:p>
            <a:r>
              <a:rPr lang="en-US" sz="2000" dirty="0" smtClean="0"/>
              <a:t>2)  Report your exposure event to you supervisor.  You will be referred for medical consultation.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3) If directed, your physician may prescribe the hepatitis B vaccination.  When given within 24 hours of exposure, it will prevent the Hepatitis B.</a:t>
            </a:r>
          </a:p>
          <a:p>
            <a:r>
              <a:rPr lang="en-US" sz="2000" dirty="0" smtClean="0"/>
              <a:t>This will be given at no charge to you for the medical care or the cost of the vaccination.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962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37" y="0"/>
            <a:ext cx="8499987" cy="846239"/>
          </a:xfrm>
        </p:spPr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971800"/>
            <a:ext cx="8499987" cy="84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dirty="0" smtClean="0"/>
              <a:t>Put your name on the quiz</a:t>
            </a:r>
          </a:p>
          <a:p>
            <a:endParaRPr lang="en-US" dirty="0" smtClean="0"/>
          </a:p>
          <a:p>
            <a:r>
              <a:rPr lang="en-US" dirty="0" smtClean="0"/>
              <a:t>Quizzes will be handed in when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Bloodborne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pathogenic microorganism that is </a:t>
            </a:r>
            <a:r>
              <a:rPr lang="en-US" u="sng" dirty="0" smtClean="0"/>
              <a:t>present in human blood </a:t>
            </a:r>
            <a:r>
              <a:rPr lang="en-US" dirty="0" smtClean="0"/>
              <a:t>that can infect and cause disease in exposed persons.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BBP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Acquired Immune Deficiency – HIV</a:t>
            </a:r>
          </a:p>
          <a:p>
            <a:r>
              <a:rPr lang="en-US" dirty="0" smtClean="0"/>
              <a:t>Hepatitis B – HBV</a:t>
            </a:r>
          </a:p>
          <a:p>
            <a:r>
              <a:rPr lang="en-US" dirty="0" smtClean="0"/>
              <a:t>Hepatitis C – HCV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Fluids that could contain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05" y="1600200"/>
            <a:ext cx="8153400" cy="3840163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lood, </a:t>
            </a:r>
          </a:p>
          <a:p>
            <a:r>
              <a:rPr lang="en-US" dirty="0" smtClean="0"/>
              <a:t>semen, </a:t>
            </a:r>
          </a:p>
          <a:p>
            <a:r>
              <a:rPr lang="en-US" dirty="0" smtClean="0"/>
              <a:t>vaginal secretions, </a:t>
            </a:r>
          </a:p>
          <a:p>
            <a:r>
              <a:rPr lang="en-US" dirty="0" smtClean="0"/>
              <a:t>breast milk, </a:t>
            </a:r>
          </a:p>
          <a:p>
            <a:r>
              <a:rPr lang="en-US" dirty="0" smtClean="0"/>
              <a:t>cerebrospinal fluid</a:t>
            </a:r>
          </a:p>
          <a:p>
            <a:r>
              <a:rPr lang="en-US" dirty="0" smtClean="0"/>
              <a:t>amniotic fluid</a:t>
            </a:r>
          </a:p>
          <a:p>
            <a:r>
              <a:rPr lang="en-US" sz="1800" dirty="0" smtClean="0"/>
              <a:t>Contact </a:t>
            </a:r>
            <a:r>
              <a:rPr lang="en-US" sz="1800" dirty="0"/>
              <a:t>with u</a:t>
            </a:r>
            <a:r>
              <a:rPr lang="en-US" sz="1800" dirty="0" smtClean="0"/>
              <a:t>rine</a:t>
            </a:r>
            <a:r>
              <a:rPr lang="en-US" sz="1800" dirty="0"/>
              <a:t>, </a:t>
            </a:r>
            <a:r>
              <a:rPr lang="en-US" sz="1800" dirty="0" smtClean="0"/>
              <a:t>feces</a:t>
            </a:r>
            <a:r>
              <a:rPr lang="en-US" sz="1800" dirty="0"/>
              <a:t>, </a:t>
            </a:r>
            <a:r>
              <a:rPr lang="en-US" sz="1800" dirty="0" smtClean="0"/>
              <a:t>saliva</a:t>
            </a:r>
            <a:r>
              <a:rPr lang="en-US" sz="1800" dirty="0"/>
              <a:t>, </a:t>
            </a:r>
            <a:r>
              <a:rPr lang="en-US" sz="1800" dirty="0" smtClean="0"/>
              <a:t>vomit, tears</a:t>
            </a:r>
            <a:r>
              <a:rPr lang="en-US" sz="1800" dirty="0"/>
              <a:t>, </a:t>
            </a:r>
            <a:r>
              <a:rPr lang="en-US" sz="1800" dirty="0" smtClean="0"/>
              <a:t>nasal secretions </a:t>
            </a:r>
            <a:r>
              <a:rPr lang="en-US" sz="1800" dirty="0"/>
              <a:t>and </a:t>
            </a:r>
            <a:r>
              <a:rPr lang="en-US" sz="1800" dirty="0" smtClean="0"/>
              <a:t>sweat </a:t>
            </a:r>
            <a:r>
              <a:rPr lang="en-US" sz="1800" dirty="0"/>
              <a:t>cannot transmit </a:t>
            </a:r>
            <a:r>
              <a:rPr lang="en-US" sz="1800" b="1" dirty="0" err="1"/>
              <a:t>bloodborne</a:t>
            </a:r>
            <a:r>
              <a:rPr lang="en-US" sz="1800" b="1" dirty="0"/>
              <a:t> pathogens</a:t>
            </a:r>
            <a:r>
              <a:rPr lang="en-US" sz="1800" dirty="0"/>
              <a:t> unless they contain VISIBLE BLOOD. </a:t>
            </a:r>
            <a:r>
              <a:rPr lang="en-US" sz="1800" dirty="0" smtClean="0"/>
              <a:t> And then, an </a:t>
            </a:r>
            <a:r>
              <a:rPr lang="en-US" sz="1800" dirty="0"/>
              <a:t>exposure can only take place if the </a:t>
            </a:r>
            <a:r>
              <a:rPr lang="en-US" sz="1800" b="1" dirty="0"/>
              <a:t>pathogen</a:t>
            </a:r>
            <a:r>
              <a:rPr lang="en-US" sz="1800" dirty="0"/>
              <a:t> can get into the body of the exposed </a:t>
            </a:r>
            <a:r>
              <a:rPr lang="en-US" sz="1800" dirty="0" smtClean="0"/>
              <a:t>person.  These items have never been shown </a:t>
            </a:r>
            <a:r>
              <a:rPr lang="en-US" sz="1800" dirty="0"/>
              <a:t>to result in the transmission of </a:t>
            </a:r>
            <a:r>
              <a:rPr lang="en-US" sz="1800" dirty="0" smtClean="0"/>
              <a:t>HIV</a:t>
            </a:r>
            <a:r>
              <a:rPr lang="en-US" sz="1800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Inflammation of the liver</a:t>
            </a:r>
          </a:p>
          <a:p>
            <a:r>
              <a:rPr lang="en-US" dirty="0" smtClean="0"/>
              <a:t>HBV, HCV and Delta Hepatitis</a:t>
            </a:r>
          </a:p>
          <a:p>
            <a:endParaRPr lang="en-US" dirty="0" smtClean="0"/>
          </a:p>
          <a:p>
            <a:r>
              <a:rPr lang="en-US" dirty="0" smtClean="0"/>
              <a:t>Symptoms: various – fever, arthritis, headache, stiff neck, nausea, vomiting, malaise, jaundice, enlarged liver.  Can lead to death</a:t>
            </a:r>
          </a:p>
          <a:p>
            <a:endParaRPr lang="en-US" dirty="0" smtClean="0"/>
          </a:p>
          <a:p>
            <a:r>
              <a:rPr lang="en-US" dirty="0" smtClean="0"/>
              <a:t>One third of infected persons don’t have any symptoms.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Hepatitis B Virus - HBV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HBV vaccination – recommended for healthcare workers.  Series of three shots given over several months.</a:t>
            </a:r>
          </a:p>
          <a:p>
            <a:endParaRPr lang="en-US" sz="2400" dirty="0" smtClean="0"/>
          </a:p>
          <a:p>
            <a:r>
              <a:rPr lang="en-US" sz="2400" dirty="0" smtClean="0"/>
              <a:t>CDC – 300,000 new case annually, of that, 12,000 cases among healthcare workers</a:t>
            </a:r>
          </a:p>
          <a:p>
            <a:endParaRPr lang="en-US" sz="2400" dirty="0" smtClean="0"/>
          </a:p>
          <a:p>
            <a:r>
              <a:rPr lang="en-US" sz="2400" dirty="0"/>
              <a:t>Hepatitis B virus can survive outside the body at least </a:t>
            </a:r>
            <a:r>
              <a:rPr lang="en-US" sz="2400" b="1" dirty="0"/>
              <a:t>7 days</a:t>
            </a:r>
            <a:r>
              <a:rPr lang="en-US" sz="2400" dirty="0"/>
              <a:t>. During that time, the virus can still cause infection if it enters the body of a person who is not infected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Hepatitis C Virus - 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vaccine, but there is a cure (</a:t>
            </a:r>
            <a:r>
              <a:rPr lang="en-US" sz="2400" dirty="0" err="1" smtClean="0"/>
              <a:t>Harvoni</a:t>
            </a:r>
            <a:r>
              <a:rPr lang="en-US" sz="2400" dirty="0" smtClean="0"/>
              <a:t>/</a:t>
            </a:r>
            <a:r>
              <a:rPr lang="en-US" sz="2400" dirty="0" err="1" smtClean="0"/>
              <a:t>Mavyret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Most common chronic bloodborne infection in U.S.  according to CDC</a:t>
            </a:r>
          </a:p>
          <a:p>
            <a:endParaRPr lang="en-US" sz="2400" dirty="0" smtClean="0"/>
          </a:p>
          <a:p>
            <a:r>
              <a:rPr lang="en-US" sz="2400" dirty="0" smtClean="0"/>
              <a:t>About 15,000 people are infected annually  </a:t>
            </a:r>
          </a:p>
          <a:p>
            <a:endParaRPr lang="en-US" sz="2400" dirty="0" smtClean="0"/>
          </a:p>
          <a:p>
            <a:r>
              <a:rPr lang="en-US" sz="2400" dirty="0"/>
              <a:t>The Hepatitis C virus can survive outside the body at room temperature, on environmental surfaces, for up to </a:t>
            </a:r>
            <a:r>
              <a:rPr lang="en-US" sz="2400" b="1" dirty="0"/>
              <a:t>6</a:t>
            </a:r>
            <a:r>
              <a:rPr lang="en-US" sz="2400" b="1" dirty="0" smtClean="0"/>
              <a:t> </a:t>
            </a:r>
            <a:r>
              <a:rPr lang="en-US" sz="2400" b="1" dirty="0"/>
              <a:t>weeks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HIV and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HIV attacks the immune system (T4 cells) and causes AIDS</a:t>
            </a:r>
          </a:p>
          <a:p>
            <a:r>
              <a:rPr lang="en-US" dirty="0" err="1" smtClean="0"/>
              <a:t>Immunmo</a:t>
            </a:r>
            <a:r>
              <a:rPr lang="en-US" dirty="0" smtClean="0"/>
              <a:t>-compromised infected with opportunistic diseases</a:t>
            </a:r>
          </a:p>
          <a:p>
            <a:r>
              <a:rPr lang="en-US" dirty="0" smtClean="0"/>
              <a:t>Latency period is two weeks to one year</a:t>
            </a:r>
          </a:p>
          <a:p>
            <a:r>
              <a:rPr lang="en-US" dirty="0" smtClean="0"/>
              <a:t>One third are asymptomatic</a:t>
            </a:r>
          </a:p>
          <a:p>
            <a:r>
              <a:rPr lang="en-US" dirty="0" smtClean="0"/>
              <a:t>Symptoms – fever, weight loss, fatigue, cough, rash, swollen lymph nodes, yeast infection of the mouth (thrush).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826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Georgia</vt:lpstr>
      <vt:lpstr>Arial</vt:lpstr>
      <vt:lpstr>Office Theme</vt:lpstr>
      <vt:lpstr>Bloodborne Pathogens </vt:lpstr>
      <vt:lpstr>PowerPoint Presentation</vt:lpstr>
      <vt:lpstr>Bloodborne Pathogens</vt:lpstr>
      <vt:lpstr>Examples of BBP diseases</vt:lpstr>
      <vt:lpstr>Fluids that could contain HIV</vt:lpstr>
      <vt:lpstr>Hepatitis</vt:lpstr>
      <vt:lpstr>Hepatitis B Virus - HBV</vt:lpstr>
      <vt:lpstr>Hepatitis C Virus - HCV</vt:lpstr>
      <vt:lpstr>HIV and AIDS</vt:lpstr>
      <vt:lpstr>Portals of Entry</vt:lpstr>
      <vt:lpstr>Transmission of Hepatitis B</vt:lpstr>
      <vt:lpstr>Survival of HIV in blood</vt:lpstr>
      <vt:lpstr>            Use “Universal Precautions”</vt:lpstr>
      <vt:lpstr>Proper clean up </vt:lpstr>
      <vt:lpstr>Decontamination of blood spills or drops of blood, wet or dry</vt:lpstr>
      <vt:lpstr>What kills the viruses?</vt:lpstr>
      <vt:lpstr>Removal of PPE after clean up</vt:lpstr>
      <vt:lpstr>Proper disposal of BBP</vt:lpstr>
      <vt:lpstr>Proper hand washing after clean up</vt:lpstr>
      <vt:lpstr>What if you think you may have been exposed?</vt:lpstr>
      <vt:lpstr>Quiz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Clem, Andrew</cp:lastModifiedBy>
  <cp:revision>71</cp:revision>
  <dcterms:created xsi:type="dcterms:W3CDTF">2009-12-04T23:34:43Z</dcterms:created>
  <dcterms:modified xsi:type="dcterms:W3CDTF">2021-07-23T12:42:38Z</dcterms:modified>
</cp:coreProperties>
</file>