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57" r:id="rId4"/>
    <p:sldId id="284" r:id="rId5"/>
    <p:sldId id="258" r:id="rId6"/>
    <p:sldId id="275" r:id="rId7"/>
    <p:sldId id="292" r:id="rId8"/>
    <p:sldId id="293" r:id="rId9"/>
    <p:sldId id="297" r:id="rId10"/>
    <p:sldId id="277" r:id="rId11"/>
    <p:sldId id="276" r:id="rId12"/>
    <p:sldId id="285" r:id="rId13"/>
    <p:sldId id="282" r:id="rId14"/>
    <p:sldId id="289" r:id="rId15"/>
    <p:sldId id="279" r:id="rId16"/>
    <p:sldId id="290" r:id="rId17"/>
    <p:sldId id="260" r:id="rId18"/>
    <p:sldId id="296" r:id="rId19"/>
    <p:sldId id="294" r:id="rId20"/>
    <p:sldId id="295" r:id="rId21"/>
    <p:sldId id="291" r:id="rId22"/>
    <p:sldId id="283" r:id="rId23"/>
    <p:sldId id="288" r:id="rId24"/>
    <p:sldId id="286" r:id="rId25"/>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143" autoAdjust="0"/>
  </p:normalViewPr>
  <p:slideViewPr>
    <p:cSldViewPr>
      <p:cViewPr varScale="1">
        <p:scale>
          <a:sx n="69" d="100"/>
          <a:sy n="69" d="100"/>
        </p:scale>
        <p:origin x="160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117659C-3938-4A82-B083-476726B12AB7}" type="datetimeFigureOut">
              <a:rPr lang="en-US"/>
              <a:pPr>
                <a:defRPr/>
              </a:pPr>
              <a:t>10/3/2017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349DA7B-23DE-4669-A663-B8753C822739}" type="slidenum">
              <a:rPr lang="en-US"/>
              <a:pPr>
                <a:defRPr/>
              </a:pPr>
              <a:t>‹#›</a:t>
            </a:fld>
            <a:endParaRPr lang="en-US"/>
          </a:p>
        </p:txBody>
      </p:sp>
    </p:spTree>
    <p:extLst>
      <p:ext uri="{BB962C8B-B14F-4D97-AF65-F5344CB8AC3E}">
        <p14:creationId xmlns:p14="http://schemas.microsoft.com/office/powerpoint/2010/main" val="1920836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D9282D-3C2A-4A16-AD71-743C2BE36977}" type="slidenum">
              <a:rPr lang="en-US"/>
              <a:pPr fontAlgn="base">
                <a:spcBef>
                  <a:spcPct val="0"/>
                </a:spcBef>
                <a:spcAft>
                  <a:spcPct val="0"/>
                </a:spcAft>
                <a:defRPr/>
              </a:pPr>
              <a:t>1</a:t>
            </a:fld>
            <a:endParaRPr lang="en-US"/>
          </a:p>
        </p:txBody>
      </p:sp>
    </p:spTree>
    <p:extLst>
      <p:ext uri="{BB962C8B-B14F-4D97-AF65-F5344CB8AC3E}">
        <p14:creationId xmlns:p14="http://schemas.microsoft.com/office/powerpoint/2010/main" val="351288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Explain each item and the use</a:t>
            </a:r>
          </a:p>
          <a:p>
            <a:pPr eaLnBrk="1" hangingPunct="1">
              <a:spcBef>
                <a:spcPct val="0"/>
              </a:spcBef>
            </a:pPr>
            <a:r>
              <a:rPr lang="en-US" smtClean="0"/>
              <a:t>Where the kit will be kept</a:t>
            </a:r>
          </a:p>
          <a:p>
            <a:pPr eaLnBrk="1" hangingPunct="1">
              <a:spcBef>
                <a:spcPct val="0"/>
              </a:spcBef>
            </a:pPr>
            <a:r>
              <a:rPr lang="en-US" smtClean="0"/>
              <a:t>How the CEBC will distribute necessary items </a:t>
            </a:r>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C54E5CE-D35C-47D1-9630-A6000471A7CD}" type="slidenum">
              <a:rPr lang="en-US"/>
              <a:pPr fontAlgn="base">
                <a:spcBef>
                  <a:spcPct val="0"/>
                </a:spcBef>
                <a:spcAft>
                  <a:spcPct val="0"/>
                </a:spcAft>
                <a:defRPr/>
              </a:pPr>
              <a:t>13</a:t>
            </a:fld>
            <a:endParaRPr lang="en-US"/>
          </a:p>
        </p:txBody>
      </p:sp>
    </p:spTree>
    <p:extLst>
      <p:ext uri="{BB962C8B-B14F-4D97-AF65-F5344CB8AC3E}">
        <p14:creationId xmlns:p14="http://schemas.microsoft.com/office/powerpoint/2010/main" val="4128390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Where is the threat?  If it’s inside, you need to get out, if it’s safe to do so.  If it’s outside, you need to stay in (if it’s safe to do so).</a:t>
            </a:r>
          </a:p>
        </p:txBody>
      </p:sp>
    </p:spTree>
    <p:extLst>
      <p:ext uri="{BB962C8B-B14F-4D97-AF65-F5344CB8AC3E}">
        <p14:creationId xmlns:p14="http://schemas.microsoft.com/office/powerpoint/2010/main" val="3566962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A88D15-7186-46B3-B60D-890000A93D72}" type="slidenum">
              <a:rPr lang="en-US"/>
              <a:pPr fontAlgn="base">
                <a:spcBef>
                  <a:spcPct val="0"/>
                </a:spcBef>
                <a:spcAft>
                  <a:spcPct val="0"/>
                </a:spcAft>
                <a:defRPr/>
              </a:pPr>
              <a:t>15</a:t>
            </a:fld>
            <a:endParaRPr lang="en-US"/>
          </a:p>
        </p:txBody>
      </p:sp>
    </p:spTree>
    <p:extLst>
      <p:ext uri="{BB962C8B-B14F-4D97-AF65-F5344CB8AC3E}">
        <p14:creationId xmlns:p14="http://schemas.microsoft.com/office/powerpoint/2010/main" val="284929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Fire – Evacuation maps will be in Emergency Preparedness Kits and detailed instructions in online training</a:t>
            </a:r>
          </a:p>
          <a:p>
            <a:pPr eaLnBrk="1" hangingPunct="1">
              <a:spcBef>
                <a:spcPct val="0"/>
              </a:spcBef>
            </a:pPr>
            <a:endParaRPr lang="en-US" dirty="0" smtClean="0"/>
          </a:p>
          <a:p>
            <a:pPr eaLnBrk="1" hangingPunct="1">
              <a:spcBef>
                <a:spcPct val="0"/>
              </a:spcBef>
            </a:pPr>
            <a:r>
              <a:rPr lang="en-US" dirty="0" smtClean="0"/>
              <a:t>Tornado – Shelter maps will be in Emergency Preparedness Kits and detailed instructions in online training</a:t>
            </a:r>
          </a:p>
          <a:p>
            <a:pPr eaLnBrk="1" hangingPunct="1">
              <a:spcBef>
                <a:spcPct val="0"/>
              </a:spcBef>
            </a:pPr>
            <a:endParaRPr lang="en-US" dirty="0"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0AADE9-5CDA-45DD-A7D0-85D2ED176988}" type="slidenum">
              <a:rPr lang="en-US"/>
              <a:pPr fontAlgn="base">
                <a:spcBef>
                  <a:spcPct val="0"/>
                </a:spcBef>
                <a:spcAft>
                  <a:spcPct val="0"/>
                </a:spcAft>
                <a:defRPr/>
              </a:pPr>
              <a:t>17</a:t>
            </a:fld>
            <a:endParaRPr lang="en-US"/>
          </a:p>
        </p:txBody>
      </p:sp>
    </p:spTree>
    <p:extLst>
      <p:ext uri="{BB962C8B-B14F-4D97-AF65-F5344CB8AC3E}">
        <p14:creationId xmlns:p14="http://schemas.microsoft.com/office/powerpoint/2010/main" val="3665297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Sheryl/Randi:</a:t>
            </a:r>
          </a:p>
          <a:p>
            <a:pPr eaLnBrk="1" hangingPunct="1">
              <a:spcBef>
                <a:spcPct val="0"/>
              </a:spcBef>
            </a:pPr>
            <a:endParaRPr lang="en-US" dirty="0" smtClean="0"/>
          </a:p>
          <a:p>
            <a:pPr eaLnBrk="1" hangingPunct="1">
              <a:spcBef>
                <a:spcPct val="0"/>
              </a:spcBef>
            </a:pPr>
            <a:r>
              <a:rPr lang="en-US" dirty="0" smtClean="0"/>
              <a:t>Brief overview of program</a:t>
            </a:r>
          </a:p>
          <a:p>
            <a:pPr eaLnBrk="1" hangingPunct="1">
              <a:spcBef>
                <a:spcPct val="0"/>
              </a:spcBef>
            </a:pPr>
            <a:r>
              <a:rPr lang="en-US" dirty="0" smtClean="0"/>
              <a:t>Email with details and how to access online training</a:t>
            </a:r>
          </a:p>
          <a:p>
            <a:pPr eaLnBrk="1" hangingPunct="1">
              <a:spcBef>
                <a:spcPct val="0"/>
              </a:spcBef>
            </a:pPr>
            <a:r>
              <a:rPr lang="en-US" dirty="0" smtClean="0"/>
              <a:t>March is Severe Weather Awareness Week and Campus Wide Mandatory Tornado Drill– All campus drill on 3/4/14</a:t>
            </a:r>
          </a:p>
          <a:p>
            <a:pPr eaLnBrk="1" hangingPunct="1">
              <a:spcBef>
                <a:spcPct val="0"/>
              </a:spcBef>
            </a:pPr>
            <a:endParaRPr lang="en-US" dirty="0" smtClean="0"/>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57EEE5-F9F0-4032-9B14-DBC8FC803434}" type="slidenum">
              <a:rPr lang="en-US"/>
              <a:pPr fontAlgn="base">
                <a:spcBef>
                  <a:spcPct val="0"/>
                </a:spcBef>
                <a:spcAft>
                  <a:spcPct val="0"/>
                </a:spcAft>
                <a:defRPr/>
              </a:pPr>
              <a:t>22</a:t>
            </a:fld>
            <a:endParaRPr lang="en-US"/>
          </a:p>
        </p:txBody>
      </p:sp>
    </p:spTree>
    <p:extLst>
      <p:ext uri="{BB962C8B-B14F-4D97-AF65-F5344CB8AC3E}">
        <p14:creationId xmlns:p14="http://schemas.microsoft.com/office/powerpoint/2010/main" val="38923933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EADCFE-3BA2-4D9D-B569-6C6E8307F749}" type="slidenum">
              <a:rPr lang="en-US"/>
              <a:pPr fontAlgn="base">
                <a:spcBef>
                  <a:spcPct val="0"/>
                </a:spcBef>
                <a:spcAft>
                  <a:spcPct val="0"/>
                </a:spcAft>
                <a:defRPr/>
              </a:pPr>
              <a:t>24</a:t>
            </a:fld>
            <a:endParaRPr lang="en-US"/>
          </a:p>
        </p:txBody>
      </p:sp>
    </p:spTree>
    <p:extLst>
      <p:ext uri="{BB962C8B-B14F-4D97-AF65-F5344CB8AC3E}">
        <p14:creationId xmlns:p14="http://schemas.microsoft.com/office/powerpoint/2010/main" val="3982497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59D239-8FC3-4FFF-A895-D6DC444C72B1}" type="slidenum">
              <a:rPr lang="en-US"/>
              <a:pPr fontAlgn="base">
                <a:spcBef>
                  <a:spcPct val="0"/>
                </a:spcBef>
                <a:spcAft>
                  <a:spcPct val="0"/>
                </a:spcAft>
                <a:defRPr/>
              </a:pPr>
              <a:t>3</a:t>
            </a:fld>
            <a:endParaRPr lang="en-US"/>
          </a:p>
        </p:txBody>
      </p:sp>
    </p:spTree>
    <p:extLst>
      <p:ext uri="{BB962C8B-B14F-4D97-AF65-F5344CB8AC3E}">
        <p14:creationId xmlns:p14="http://schemas.microsoft.com/office/powerpoint/2010/main" val="1651389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737089-7AE7-4BBC-A4E0-7282451A6F47}" type="slidenum">
              <a:rPr lang="en-US"/>
              <a:pPr fontAlgn="base">
                <a:spcBef>
                  <a:spcPct val="0"/>
                </a:spcBef>
                <a:spcAft>
                  <a:spcPct val="0"/>
                </a:spcAft>
                <a:defRPr/>
              </a:pPr>
              <a:t>5</a:t>
            </a:fld>
            <a:endParaRPr lang="en-US"/>
          </a:p>
        </p:txBody>
      </p:sp>
    </p:spTree>
    <p:extLst>
      <p:ext uri="{BB962C8B-B14F-4D97-AF65-F5344CB8AC3E}">
        <p14:creationId xmlns:p14="http://schemas.microsoft.com/office/powerpoint/2010/main" val="1572197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SCEM can’t be everywhere or write the plan for every church, business or school in our community; we do the community-as-a-whole and rely on our partners to take some of this responsibility on for themselves. That’s why I’m here today: to “deputize” the EBC’s </a:t>
            </a:r>
          </a:p>
          <a:p>
            <a:pPr eaLnBrk="1" hangingPunct="1">
              <a:spcBef>
                <a:spcPct val="0"/>
              </a:spcBef>
            </a:pPr>
            <a:endParaRPr lang="en-US" dirty="0" smtClean="0"/>
          </a:p>
          <a:p>
            <a:pPr eaLnBrk="1" hangingPunct="1">
              <a:spcBef>
                <a:spcPct val="0"/>
              </a:spcBef>
            </a:pPr>
            <a:r>
              <a:rPr lang="en-US" dirty="0" smtClean="0"/>
              <a:t>Describe each position</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998A59-17EF-4667-B422-6FEA33B0CDD1}" type="slidenum">
              <a:rPr lang="en-US"/>
              <a:pPr fontAlgn="base">
                <a:spcBef>
                  <a:spcPct val="0"/>
                </a:spcBef>
                <a:spcAft>
                  <a:spcPct val="0"/>
                </a:spcAft>
                <a:defRPr/>
              </a:pPr>
              <a:t>6</a:t>
            </a:fld>
            <a:endParaRPr lang="en-US"/>
          </a:p>
        </p:txBody>
      </p:sp>
    </p:spTree>
    <p:extLst>
      <p:ext uri="{BB962C8B-B14F-4D97-AF65-F5344CB8AC3E}">
        <p14:creationId xmlns:p14="http://schemas.microsoft.com/office/powerpoint/2010/main" val="2860610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dirty="0" smtClean="0"/>
              <a:t>Most involved guns, one or two involved knives.  Not all resulted in injuries, which is why you may not have heard of some of them.  Certainly not all were active shooters, but every one occurred in a campus building, parking lot, or on school grounds.</a:t>
            </a:r>
          </a:p>
          <a:p>
            <a:pPr>
              <a:buFont typeface="Arial" charset="0"/>
              <a:buChar char="•"/>
            </a:pPr>
            <a:endParaRPr lang="en-US" dirty="0" smtClean="0"/>
          </a:p>
          <a:p>
            <a:pPr>
              <a:buFont typeface="Arial" charset="0"/>
              <a:buChar char="•"/>
            </a:pPr>
            <a:r>
              <a:rPr lang="en-US" dirty="0" smtClean="0"/>
              <a:t>Even with all this, armed incident is not your biggest threat: natural disasters are.</a:t>
            </a:r>
            <a:endParaRPr lang="en-US" dirty="0"/>
          </a:p>
        </p:txBody>
      </p:sp>
      <p:sp>
        <p:nvSpPr>
          <p:cNvPr id="4" name="Slide Number Placeholder 3"/>
          <p:cNvSpPr>
            <a:spLocks noGrp="1"/>
          </p:cNvSpPr>
          <p:nvPr>
            <p:ph type="sldNum" sz="quarter" idx="10"/>
          </p:nvPr>
        </p:nvSpPr>
        <p:spPr/>
        <p:txBody>
          <a:bodyPr/>
          <a:lstStyle/>
          <a:p>
            <a:pPr>
              <a:defRPr/>
            </a:pPr>
            <a:fld id="{6349DA7B-23DE-4669-A663-B8753C822739}" type="slidenum">
              <a:rPr lang="en-US" smtClean="0"/>
              <a:pPr>
                <a:defRPr/>
              </a:pPr>
              <a:t>7</a:t>
            </a:fld>
            <a:endParaRPr lang="en-US"/>
          </a:p>
        </p:txBody>
      </p:sp>
    </p:spTree>
    <p:extLst>
      <p:ext uri="{BB962C8B-B14F-4D97-AF65-F5344CB8AC3E}">
        <p14:creationId xmlns:p14="http://schemas.microsoft.com/office/powerpoint/2010/main" val="492590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dirty="0" smtClean="0"/>
              <a:t>Most involved guns, one or two involved knives.  Not all resulted in injuries, which is why you may not have heard of some of them.  Certainly not all were active shooters, but every one occurred in a campus building, parking lot, or on school grounds.</a:t>
            </a:r>
          </a:p>
          <a:p>
            <a:pPr>
              <a:buFont typeface="Arial" charset="0"/>
              <a:buChar char="•"/>
            </a:pPr>
            <a:endParaRPr lang="en-US" dirty="0" smtClean="0"/>
          </a:p>
          <a:p>
            <a:pPr>
              <a:buFont typeface="Arial" charset="0"/>
              <a:buChar char="•"/>
            </a:pPr>
            <a:r>
              <a:rPr lang="en-US" dirty="0" smtClean="0"/>
              <a:t>Even with all this, armed incident is not your biggest threat: natural disasters are.</a:t>
            </a:r>
            <a:endParaRPr lang="en-US" dirty="0"/>
          </a:p>
        </p:txBody>
      </p:sp>
      <p:sp>
        <p:nvSpPr>
          <p:cNvPr id="4" name="Slide Number Placeholder 3"/>
          <p:cNvSpPr>
            <a:spLocks noGrp="1"/>
          </p:cNvSpPr>
          <p:nvPr>
            <p:ph type="sldNum" sz="quarter" idx="10"/>
          </p:nvPr>
        </p:nvSpPr>
        <p:spPr/>
        <p:txBody>
          <a:bodyPr/>
          <a:lstStyle/>
          <a:p>
            <a:pPr>
              <a:defRPr/>
            </a:pPr>
            <a:fld id="{6349DA7B-23DE-4669-A663-B8753C822739}" type="slidenum">
              <a:rPr lang="en-US" smtClean="0"/>
              <a:pPr>
                <a:defRPr/>
              </a:pPr>
              <a:t>8</a:t>
            </a:fld>
            <a:endParaRPr lang="en-US"/>
          </a:p>
        </p:txBody>
      </p:sp>
    </p:spTree>
    <p:extLst>
      <p:ext uri="{BB962C8B-B14F-4D97-AF65-F5344CB8AC3E}">
        <p14:creationId xmlns:p14="http://schemas.microsoft.com/office/powerpoint/2010/main" val="270882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9DA7B-23DE-4669-A663-B8753C822739}" type="slidenum">
              <a:rPr lang="en-US" smtClean="0"/>
              <a:pPr>
                <a:defRPr/>
              </a:pPr>
              <a:t>9</a:t>
            </a:fld>
            <a:endParaRPr lang="en-US"/>
          </a:p>
        </p:txBody>
      </p:sp>
    </p:spTree>
    <p:extLst>
      <p:ext uri="{BB962C8B-B14F-4D97-AF65-F5344CB8AC3E}">
        <p14:creationId xmlns:p14="http://schemas.microsoft.com/office/powerpoint/2010/main" val="1311308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EDAA20-A728-4FE1-8CE0-30C572764B2E}" type="slidenum">
              <a:rPr lang="en-US"/>
              <a:pPr fontAlgn="base">
                <a:spcBef>
                  <a:spcPct val="0"/>
                </a:spcBef>
                <a:spcAft>
                  <a:spcPct val="0"/>
                </a:spcAft>
                <a:defRPr/>
              </a:pPr>
              <a:t>10</a:t>
            </a:fld>
            <a:endParaRPr lang="en-US"/>
          </a:p>
        </p:txBody>
      </p:sp>
    </p:spTree>
    <p:extLst>
      <p:ext uri="{BB962C8B-B14F-4D97-AF65-F5344CB8AC3E}">
        <p14:creationId xmlns:p14="http://schemas.microsoft.com/office/powerpoint/2010/main" val="3716992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617E81-F4CE-46EA-B1BD-86850FFE0FBE}" type="slidenum">
              <a:rPr lang="en-US"/>
              <a:pPr fontAlgn="base">
                <a:spcBef>
                  <a:spcPct val="0"/>
                </a:spcBef>
                <a:spcAft>
                  <a:spcPct val="0"/>
                </a:spcAft>
                <a:defRPr/>
              </a:pPr>
              <a:t>11</a:t>
            </a:fld>
            <a:endParaRPr lang="en-US"/>
          </a:p>
        </p:txBody>
      </p:sp>
    </p:spTree>
    <p:extLst>
      <p:ext uri="{BB962C8B-B14F-4D97-AF65-F5344CB8AC3E}">
        <p14:creationId xmlns:p14="http://schemas.microsoft.com/office/powerpoint/2010/main" val="3177928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1FC03D08-CD8D-4BF4-A52C-3FE4B3F26CD0}" type="datetimeFigureOut">
              <a:rPr lang="en-US"/>
              <a:pPr>
                <a:defRPr/>
              </a:pPr>
              <a:t>10/3/2017</a:t>
            </a:fld>
            <a:endParaRPr lang="en-US"/>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AB2DB2F5-81ED-4FDE-B748-C8418CCF751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81ECFED-11CF-4337-BD38-C0CDEE8A8842}" type="datetimeFigureOut">
              <a:rPr lang="en-US"/>
              <a:pPr>
                <a:defRPr/>
              </a:pPr>
              <a:t>10/3/2017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B42030D-A577-4E35-8E6A-E63C9F2ED9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F9E6743-5A2D-441C-8B14-0ABB0626B6B6}" type="datetimeFigureOut">
              <a:rPr lang="en-US"/>
              <a:pPr>
                <a:defRPr/>
              </a:pPr>
              <a:t>10/3/2017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48E4CCC-A432-408A-A8B1-6B783C1FFF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82BB8818-8A24-4F0E-B763-5E4BE630E9C0}" type="datetimeFigureOut">
              <a:rPr lang="en-US"/>
              <a:pPr>
                <a:defRPr/>
              </a:pPr>
              <a:t>10/3/2017</a:t>
            </a:fld>
            <a:endParaRPr lang="en-US"/>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5AC3FE-1456-4AF8-A5AC-31629A36853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FC1BBF15-07CE-4408-9D45-1279A9DA3658}" type="datetimeFigureOut">
              <a:rPr lang="en-US"/>
              <a:pPr>
                <a:defRPr/>
              </a:pPr>
              <a:t>10/3/2017</a:t>
            </a:fld>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E47CCBF1-86A9-4EAD-88CA-A0357707A96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373077DE-3792-4625-923F-CF65DC7289CF}" type="datetimeFigureOut">
              <a:rPr lang="en-US"/>
              <a:pPr>
                <a:defRPr/>
              </a:pPr>
              <a:t>10/3/2017</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B68C33F-8D17-4B20-A209-B7E0D1ECF50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7B71B4ED-7BEC-4841-BA78-BB05419A825C}" type="datetimeFigureOut">
              <a:rPr lang="en-US"/>
              <a:pPr>
                <a:defRPr/>
              </a:pPr>
              <a:t>10/3/2017</a:t>
            </a:fld>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00A3030B-2741-49FC-82BE-99788B5188F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baseline="0"/>
            </a:lvl1pPr>
          </a:lstStyle>
          <a:p>
            <a:r>
              <a:rPr lang="en-US" dirty="0" smtClean="0"/>
              <a:t>Click to edit Master title style</a:t>
            </a:r>
            <a:endParaRPr lang="en-US" dirty="0"/>
          </a:p>
        </p:txBody>
      </p:sp>
      <p:sp>
        <p:nvSpPr>
          <p:cNvPr id="3" name="Date Placeholder 13"/>
          <p:cNvSpPr>
            <a:spLocks noGrp="1"/>
          </p:cNvSpPr>
          <p:nvPr>
            <p:ph type="dt" sz="half" idx="10"/>
          </p:nvPr>
        </p:nvSpPr>
        <p:spPr/>
        <p:txBody>
          <a:bodyPr/>
          <a:lstStyle>
            <a:lvl1pPr>
              <a:defRPr/>
            </a:lvl1pPr>
          </a:lstStyle>
          <a:p>
            <a:pPr>
              <a:defRPr/>
            </a:pPr>
            <a:fld id="{0B873D4A-3ECC-4A91-9B79-558E58D16079}" type="datetimeFigureOut">
              <a:rPr lang="en-US"/>
              <a:pPr>
                <a:defRPr/>
              </a:pPr>
              <a:t>10/3/2017</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FD10E08F-15C3-481D-A5B7-A695EAFAD7E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D686AA48-E9DE-49C2-B3D3-08CC7F4B1950}" type="datetimeFigureOut">
              <a:rPr lang="en-US"/>
              <a:pPr>
                <a:defRPr/>
              </a:pPr>
              <a:t>10/3/2017</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9047D379-1B3F-4DC0-A745-452551B7034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987FB540-4CC7-4D4A-B78A-5BB23143F7D1}" type="datetimeFigureOut">
              <a:rPr lang="en-US"/>
              <a:pPr>
                <a:defRPr/>
              </a:pPr>
              <a:t>10/3/2017</a:t>
            </a:fld>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DAD03C19-916E-4DE6-921B-0C464845208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2D2C89D9-76FD-48D7-9070-EE955F0F4983}" type="datetimeFigureOut">
              <a:rPr lang="en-US"/>
              <a:pPr>
                <a:defRPr/>
              </a:pPr>
              <a:t>10/3/2017</a:t>
            </a:fld>
            <a:endParaRPr lang="en-US"/>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A44C3DAC-7ED8-4646-80B5-24108133402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defRPr>
            </a:lvl1pPr>
          </a:lstStyle>
          <a:p>
            <a:pPr>
              <a:defRPr/>
            </a:pPr>
            <a:fld id="{F1D2C481-E6FE-45C8-BF86-7F187C7514F8}" type="datetimeFigureOut">
              <a:rPr lang="en-US"/>
              <a:pPr>
                <a:defRPr/>
              </a:pPr>
              <a:t>10/3/2017</a:t>
            </a:fld>
            <a:endParaRPr 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lstStyle>
          <a:p>
            <a:pPr>
              <a:defRPr/>
            </a:pP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defRPr>
            </a:lvl1pPr>
          </a:lstStyle>
          <a:p>
            <a:pPr>
              <a:defRPr/>
            </a:pPr>
            <a:fld id="{5EF2211D-19D6-4108-877D-57601849341D}"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67" r:id="rId4"/>
    <p:sldLayoutId id="2147483675" r:id="rId5"/>
    <p:sldLayoutId id="2147483668" r:id="rId6"/>
    <p:sldLayoutId id="2147483669" r:id="rId7"/>
    <p:sldLayoutId id="2147483676" r:id="rId8"/>
    <p:sldLayoutId id="2147483677" r:id="rId9"/>
    <p:sldLayoutId id="2147483670" r:id="rId10"/>
    <p:sldLayoutId id="2147483671"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E44F"/>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E44F"/>
          </a:solidFill>
          <a:latin typeface="Century Gothic" pitchFamily="34" charset="0"/>
        </a:defRPr>
      </a:lvl2pPr>
      <a:lvl3pPr marL="484188" indent="-484188" algn="l" rtl="0" eaLnBrk="0" fontAlgn="base" hangingPunct="0">
        <a:spcBef>
          <a:spcPct val="0"/>
        </a:spcBef>
        <a:spcAft>
          <a:spcPct val="0"/>
        </a:spcAft>
        <a:defRPr sz="4200">
          <a:solidFill>
            <a:srgbClr val="FFE44F"/>
          </a:solidFill>
          <a:latin typeface="Century Gothic" pitchFamily="34" charset="0"/>
        </a:defRPr>
      </a:lvl3pPr>
      <a:lvl4pPr marL="484188" indent="-484188" algn="l" rtl="0" eaLnBrk="0" fontAlgn="base" hangingPunct="0">
        <a:spcBef>
          <a:spcPct val="0"/>
        </a:spcBef>
        <a:spcAft>
          <a:spcPct val="0"/>
        </a:spcAft>
        <a:defRPr sz="4200">
          <a:solidFill>
            <a:srgbClr val="FFE44F"/>
          </a:solidFill>
          <a:latin typeface="Century Gothic" pitchFamily="34" charset="0"/>
        </a:defRPr>
      </a:lvl4pPr>
      <a:lvl5pPr marL="484188" indent="-484188" algn="l" rtl="0" eaLnBrk="0" fontAlgn="base" hangingPunct="0">
        <a:spcBef>
          <a:spcPct val="0"/>
        </a:spcBef>
        <a:spcAft>
          <a:spcPct val="0"/>
        </a:spcAft>
        <a:defRPr sz="4200">
          <a:solidFill>
            <a:srgbClr val="FFE44F"/>
          </a:solidFill>
          <a:latin typeface="Century Gothic" pitchFamily="34" charset="0"/>
        </a:defRPr>
      </a:lvl5pPr>
      <a:lvl6pPr marL="941388" indent="-484188" algn="l" rtl="0" fontAlgn="base">
        <a:spcBef>
          <a:spcPct val="0"/>
        </a:spcBef>
        <a:spcAft>
          <a:spcPct val="0"/>
        </a:spcAft>
        <a:defRPr sz="4200">
          <a:solidFill>
            <a:srgbClr val="FFE44F"/>
          </a:solidFill>
          <a:latin typeface="Century Gothic" pitchFamily="34" charset="0"/>
        </a:defRPr>
      </a:lvl6pPr>
      <a:lvl7pPr marL="1398588" indent="-484188" algn="l" rtl="0" fontAlgn="base">
        <a:spcBef>
          <a:spcPct val="0"/>
        </a:spcBef>
        <a:spcAft>
          <a:spcPct val="0"/>
        </a:spcAft>
        <a:defRPr sz="4200">
          <a:solidFill>
            <a:srgbClr val="FFE44F"/>
          </a:solidFill>
          <a:latin typeface="Century Gothic" pitchFamily="34" charset="0"/>
        </a:defRPr>
      </a:lvl7pPr>
      <a:lvl8pPr marL="1855788" indent="-484188" algn="l" rtl="0" fontAlgn="base">
        <a:spcBef>
          <a:spcPct val="0"/>
        </a:spcBef>
        <a:spcAft>
          <a:spcPct val="0"/>
        </a:spcAft>
        <a:defRPr sz="4200">
          <a:solidFill>
            <a:srgbClr val="FFE44F"/>
          </a:solidFill>
          <a:latin typeface="Century Gothic" pitchFamily="34" charset="0"/>
        </a:defRPr>
      </a:lvl8pPr>
      <a:lvl9pPr marL="2312988" indent="-484188" algn="l" rtl="0" fontAlgn="base">
        <a:spcBef>
          <a:spcPct val="0"/>
        </a:spcBef>
        <a:spcAft>
          <a:spcPct val="0"/>
        </a:spcAft>
        <a:defRPr sz="4200">
          <a:solidFill>
            <a:srgbClr val="FFE44F"/>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DA89"/>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9525000" cy="2514600"/>
          </a:xfrm>
        </p:spPr>
        <p:txBody>
          <a:bodyPr>
            <a:normAutofit fontScale="90000"/>
          </a:bodyPr>
          <a:lstStyle/>
          <a:p>
            <a:pPr marL="484632" indent="0" algn="ctr" eaLnBrk="1" fontAlgn="auto" hangingPunct="1">
              <a:spcAft>
                <a:spcPts val="0"/>
              </a:spcAft>
              <a:defRPr/>
            </a:pPr>
            <a:r>
              <a:rPr lang="en-US" sz="4000" b="1" dirty="0" smtClean="0">
                <a:solidFill>
                  <a:schemeClr val="accent1">
                    <a:tint val="83000"/>
                    <a:satMod val="150000"/>
                  </a:schemeClr>
                </a:solidFill>
              </a:rPr>
              <a:t>Chief Emergency Building Coordinator </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 </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Emergency Building Coordinator </a:t>
            </a:r>
            <a:endParaRPr lang="en-US" sz="4000" b="1" dirty="0">
              <a:solidFill>
                <a:schemeClr val="accent1">
                  <a:tint val="83000"/>
                  <a:satMod val="150000"/>
                </a:schemeClr>
              </a:solidFill>
            </a:endParaRPr>
          </a:p>
        </p:txBody>
      </p:sp>
      <p:pic>
        <p:nvPicPr>
          <p:cNvPr id="14338" name="Picture 7"/>
          <p:cNvPicPr>
            <a:picLocks noChangeAspect="1" noChangeArrowheads="1"/>
          </p:cNvPicPr>
          <p:nvPr/>
        </p:nvPicPr>
        <p:blipFill>
          <a:blip r:embed="rId3" cstate="print"/>
          <a:srcRect/>
          <a:stretch>
            <a:fillRect/>
          </a:stretch>
        </p:blipFill>
        <p:spPr bwMode="auto">
          <a:xfrm>
            <a:off x="414338" y="5715000"/>
            <a:ext cx="2128837" cy="638175"/>
          </a:xfrm>
          <a:prstGeom prst="rect">
            <a:avLst/>
          </a:prstGeom>
          <a:noFill/>
          <a:ln w="9525">
            <a:noFill/>
            <a:miter lim="800000"/>
            <a:headEnd/>
            <a:tailEnd/>
          </a:ln>
        </p:spPr>
      </p:pic>
      <p:sp>
        <p:nvSpPr>
          <p:cNvPr id="14339" name="TextBox 3"/>
          <p:cNvSpPr txBox="1">
            <a:spLocks noChangeArrowheads="1"/>
          </p:cNvSpPr>
          <p:nvPr/>
        </p:nvSpPr>
        <p:spPr bwMode="auto">
          <a:xfrm>
            <a:off x="5038725" y="5638800"/>
            <a:ext cx="3657600" cy="1108075"/>
          </a:xfrm>
          <a:prstGeom prst="rect">
            <a:avLst/>
          </a:prstGeom>
          <a:noFill/>
          <a:ln w="9525">
            <a:noFill/>
            <a:miter lim="800000"/>
            <a:headEnd/>
            <a:tailEnd/>
          </a:ln>
        </p:spPr>
        <p:txBody>
          <a:bodyPr>
            <a:spAutoFit/>
          </a:bodyPr>
          <a:lstStyle/>
          <a:p>
            <a:r>
              <a:rPr lang="en-US" sz="1200" b="1">
                <a:solidFill>
                  <a:schemeClr val="accent1"/>
                </a:solidFill>
              </a:rPr>
              <a:t>Facilitated by:</a:t>
            </a:r>
          </a:p>
          <a:p>
            <a:r>
              <a:rPr lang="en-US" sz="1200" b="1">
                <a:solidFill>
                  <a:schemeClr val="accent1"/>
                </a:solidFill>
              </a:rPr>
              <a:t>Cody Charvat, KCEM</a:t>
            </a:r>
          </a:p>
          <a:p>
            <a:r>
              <a:rPr lang="en-US" sz="1200" b="1">
                <a:solidFill>
                  <a:schemeClr val="accent1"/>
                </a:solidFill>
              </a:rPr>
              <a:t>Training &amp; Exercise Officer</a:t>
            </a:r>
          </a:p>
          <a:p>
            <a:r>
              <a:rPr lang="en-US" sz="1200" b="1">
                <a:solidFill>
                  <a:schemeClr val="accent1"/>
                </a:solidFill>
              </a:rPr>
              <a:t>Sedgwick County Emergency Management</a:t>
            </a:r>
          </a:p>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304800"/>
            <a:ext cx="9296400" cy="1399032"/>
          </a:xfrm>
        </p:spPr>
        <p:txBody>
          <a:bodyPr/>
          <a:lstStyle/>
          <a:p>
            <a:pPr marL="484632" indent="0" eaLnBrk="1" fontAlgn="auto" hangingPunct="1">
              <a:spcAft>
                <a:spcPts val="0"/>
              </a:spcAft>
              <a:defRPr/>
            </a:pPr>
            <a:r>
              <a:rPr lang="en-US" sz="4400" b="1" dirty="0" smtClean="0">
                <a:solidFill>
                  <a:schemeClr val="accent1">
                    <a:tint val="83000"/>
                    <a:satMod val="150000"/>
                  </a:schemeClr>
                </a:solidFill>
              </a:rPr>
              <a:t>Duties of a CEBC?</a:t>
            </a:r>
            <a:endParaRPr lang="en-US" dirty="0">
              <a:solidFill>
                <a:schemeClr val="accent1">
                  <a:tint val="83000"/>
                  <a:satMod val="150000"/>
                </a:schemeClr>
              </a:solidFill>
            </a:endParaRPr>
          </a:p>
        </p:txBody>
      </p:sp>
      <p:sp>
        <p:nvSpPr>
          <p:cNvPr id="4" name="Rectangle 3"/>
          <p:cNvSpPr/>
          <p:nvPr/>
        </p:nvSpPr>
        <p:spPr>
          <a:xfrm>
            <a:off x="358775" y="1917700"/>
            <a:ext cx="8251825" cy="4924425"/>
          </a:xfrm>
          <a:prstGeom prst="rect">
            <a:avLst/>
          </a:prstGeom>
        </p:spPr>
        <p:txBody>
          <a:bodyPr>
            <a:spAutoFit/>
          </a:bodyPr>
          <a:lstStyle/>
          <a:p>
            <a:pPr marL="457200" indent="-457200" fontAlgn="auto">
              <a:spcBef>
                <a:spcPts val="0"/>
              </a:spcBef>
              <a:spcAft>
                <a:spcPts val="0"/>
              </a:spcAft>
              <a:buFont typeface="Wingdings" panose="05000000000000000000" pitchFamily="2" charset="2"/>
              <a:buChar char="Ø"/>
              <a:defRPr/>
            </a:pPr>
            <a:r>
              <a:rPr lang="en-US" sz="2400" b="1" dirty="0">
                <a:latin typeface="+mn-lt"/>
              </a:rPr>
              <a:t>Creates and maintains Emergency Evacuation Plan for their location</a:t>
            </a:r>
          </a:p>
          <a:p>
            <a:pPr marL="457200" indent="-457200" fontAlgn="auto">
              <a:spcBef>
                <a:spcPts val="0"/>
              </a:spcBef>
              <a:spcAft>
                <a:spcPts val="0"/>
              </a:spcAft>
              <a:buFont typeface="Wingdings" panose="05000000000000000000" pitchFamily="2" charset="2"/>
              <a:buChar char="Ø"/>
              <a:defRPr/>
            </a:pPr>
            <a:endParaRPr lang="en-US" sz="2400" b="1" dirty="0">
              <a:latin typeface="+mn-lt"/>
            </a:endParaRPr>
          </a:p>
          <a:p>
            <a:pPr marL="457200" indent="-457200" fontAlgn="auto">
              <a:spcBef>
                <a:spcPts val="0"/>
              </a:spcBef>
              <a:spcAft>
                <a:spcPts val="0"/>
              </a:spcAft>
              <a:buFont typeface="Wingdings" panose="05000000000000000000" pitchFamily="2" charset="2"/>
              <a:buChar char="Ø"/>
              <a:defRPr/>
            </a:pPr>
            <a:r>
              <a:rPr lang="en-US" sz="2400" b="1" dirty="0">
                <a:latin typeface="+mn-lt"/>
              </a:rPr>
              <a:t>Maintains a current roster of EBC names and phone numbers; notifies </a:t>
            </a:r>
            <a:r>
              <a:rPr lang="en-US" sz="2400" b="1" dirty="0" smtClean="0">
                <a:latin typeface="+mn-lt"/>
              </a:rPr>
              <a:t>HR </a:t>
            </a:r>
            <a:r>
              <a:rPr lang="en-US" sz="2400" b="1" dirty="0">
                <a:latin typeface="+mn-lt"/>
              </a:rPr>
              <a:t>immediately with any changes</a:t>
            </a:r>
          </a:p>
          <a:p>
            <a:pPr marL="457200" indent="-457200" fontAlgn="auto">
              <a:spcBef>
                <a:spcPts val="0"/>
              </a:spcBef>
              <a:spcAft>
                <a:spcPts val="0"/>
              </a:spcAft>
              <a:buFont typeface="Wingdings" panose="05000000000000000000" pitchFamily="2" charset="2"/>
              <a:buChar char="Ø"/>
              <a:defRPr/>
            </a:pPr>
            <a:endParaRPr lang="en-US" sz="2400" b="1" dirty="0">
              <a:latin typeface="+mn-lt"/>
            </a:endParaRPr>
          </a:p>
          <a:p>
            <a:pPr marL="457200" indent="-457200" fontAlgn="auto">
              <a:spcBef>
                <a:spcPts val="0"/>
              </a:spcBef>
              <a:spcAft>
                <a:spcPts val="0"/>
              </a:spcAft>
              <a:buFont typeface="Wingdings" panose="05000000000000000000" pitchFamily="2" charset="2"/>
              <a:buChar char="Ø"/>
              <a:defRPr/>
            </a:pPr>
            <a:r>
              <a:rPr lang="en-US" sz="2400" b="1" dirty="0">
                <a:latin typeface="+mn-lt"/>
              </a:rPr>
              <a:t>Coordinates and assists the response of EBC members to all emergencies</a:t>
            </a:r>
          </a:p>
          <a:p>
            <a:pPr marL="457200" indent="-457200" fontAlgn="auto">
              <a:spcBef>
                <a:spcPts val="0"/>
              </a:spcBef>
              <a:spcAft>
                <a:spcPts val="0"/>
              </a:spcAft>
              <a:buFont typeface="Wingdings" panose="05000000000000000000" pitchFamily="2" charset="2"/>
              <a:buChar char="Ø"/>
              <a:defRPr/>
            </a:pPr>
            <a:endParaRPr lang="en-US" sz="2400" b="1" dirty="0">
              <a:latin typeface="+mn-lt"/>
            </a:endParaRPr>
          </a:p>
          <a:p>
            <a:pPr marL="457200" indent="-457200" fontAlgn="auto">
              <a:spcBef>
                <a:spcPts val="0"/>
              </a:spcBef>
              <a:spcAft>
                <a:spcPts val="0"/>
              </a:spcAft>
              <a:buFont typeface="Wingdings" panose="05000000000000000000" pitchFamily="2" charset="2"/>
              <a:buChar char="Ø"/>
              <a:defRPr/>
            </a:pPr>
            <a:r>
              <a:rPr lang="en-US" sz="2400" b="1" dirty="0">
                <a:latin typeface="+mn-lt"/>
              </a:rPr>
              <a:t>Ensures all EBCs have completed proper training</a:t>
            </a:r>
          </a:p>
          <a:p>
            <a:pPr fontAlgn="auto">
              <a:spcBef>
                <a:spcPts val="0"/>
              </a:spcBef>
              <a:spcAft>
                <a:spcPts val="0"/>
              </a:spcAft>
              <a:defRPr/>
            </a:pPr>
            <a:endParaRPr lang="en-US" sz="2800" b="1" dirty="0">
              <a:latin typeface="+mn-lt"/>
            </a:endParaRPr>
          </a:p>
          <a:p>
            <a:pPr fontAlgn="auto">
              <a:spcBef>
                <a:spcPts val="0"/>
              </a:spcBef>
              <a:spcAft>
                <a:spcPts val="0"/>
              </a:spcAft>
              <a:defRPr/>
            </a:pPr>
            <a:endParaRPr lang="en-US" sz="2800" dirty="0">
              <a:latin typeface="+mn-lt"/>
            </a:endParaRPr>
          </a:p>
          <a:p>
            <a:pPr fontAlgn="auto">
              <a:spcBef>
                <a:spcPts val="0"/>
              </a:spcBef>
              <a:spcAft>
                <a:spcPts val="0"/>
              </a:spcAft>
              <a:defRPr/>
            </a:pPr>
            <a:r>
              <a:rPr lang="en-US" dirty="0">
                <a:latin typeface="+mn-lt"/>
              </a:rPr>
              <a:t> </a:t>
            </a:r>
          </a:p>
        </p:txBody>
      </p:sp>
      <p:sp>
        <p:nvSpPr>
          <p:cNvPr id="24579" name="Rectangle 5"/>
          <p:cNvSpPr>
            <a:spLocks noChangeArrowheads="1"/>
          </p:cNvSpPr>
          <p:nvPr/>
        </p:nvSpPr>
        <p:spPr bwMode="auto">
          <a:xfrm>
            <a:off x="347663" y="1547813"/>
            <a:ext cx="4572000" cy="369887"/>
          </a:xfrm>
          <a:prstGeom prst="rect">
            <a:avLst/>
          </a:prstGeom>
          <a:noFill/>
          <a:ln w="9525">
            <a:noFill/>
            <a:miter lim="800000"/>
            <a:headEnd/>
            <a:tailEnd/>
          </a:ln>
        </p:spPr>
        <p:txBody>
          <a:bodyPr>
            <a:spAutoFit/>
          </a:bodyPr>
          <a:lstStyle/>
          <a:p>
            <a:r>
              <a:rPr lang="en-US">
                <a:latin typeface="Century Gothic"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52400" y="21771"/>
            <a:ext cx="9296400" cy="1399032"/>
          </a:xfrm>
        </p:spPr>
        <p:txBody>
          <a:bodyPr/>
          <a:lstStyle/>
          <a:p>
            <a:pPr marL="484632" indent="0" eaLnBrk="1" fontAlgn="auto" hangingPunct="1">
              <a:spcAft>
                <a:spcPts val="0"/>
              </a:spcAft>
              <a:defRPr/>
            </a:pPr>
            <a:r>
              <a:rPr lang="en-US" sz="4400" b="1" dirty="0" smtClean="0">
                <a:solidFill>
                  <a:schemeClr val="accent1">
                    <a:tint val="83000"/>
                    <a:satMod val="150000"/>
                  </a:schemeClr>
                </a:solidFill>
              </a:rPr>
              <a:t>Duties of a </a:t>
            </a:r>
            <a:r>
              <a:rPr lang="en-US" sz="4400" b="1" dirty="0">
                <a:solidFill>
                  <a:schemeClr val="accent1">
                    <a:tint val="83000"/>
                    <a:satMod val="150000"/>
                  </a:schemeClr>
                </a:solidFill>
              </a:rPr>
              <a:t>E</a:t>
            </a:r>
            <a:r>
              <a:rPr lang="en-US" sz="4400" b="1" dirty="0" smtClean="0">
                <a:solidFill>
                  <a:schemeClr val="accent1">
                    <a:tint val="83000"/>
                    <a:satMod val="150000"/>
                  </a:schemeClr>
                </a:solidFill>
              </a:rPr>
              <a:t>BC?</a:t>
            </a:r>
            <a:endParaRPr lang="en-US" dirty="0">
              <a:solidFill>
                <a:schemeClr val="accent1">
                  <a:tint val="83000"/>
                  <a:satMod val="150000"/>
                </a:schemeClr>
              </a:solidFill>
            </a:endParaRPr>
          </a:p>
        </p:txBody>
      </p:sp>
      <p:sp>
        <p:nvSpPr>
          <p:cNvPr id="4" name="Rectangle 3"/>
          <p:cNvSpPr/>
          <p:nvPr/>
        </p:nvSpPr>
        <p:spPr>
          <a:xfrm>
            <a:off x="671513" y="1219200"/>
            <a:ext cx="8250237" cy="6002338"/>
          </a:xfrm>
          <a:prstGeom prst="rect">
            <a:avLst/>
          </a:prstGeom>
        </p:spPr>
        <p:txBody>
          <a:bodyPr>
            <a:spAutoFit/>
          </a:bodyPr>
          <a:lstStyle/>
          <a:p>
            <a:pPr marL="342900" indent="-342900" fontAlgn="auto">
              <a:spcBef>
                <a:spcPts val="0"/>
              </a:spcBef>
              <a:spcAft>
                <a:spcPts val="0"/>
              </a:spcAft>
              <a:buFont typeface="Wingdings" panose="05000000000000000000" pitchFamily="2" charset="2"/>
              <a:buChar char="Ø"/>
              <a:defRPr/>
            </a:pPr>
            <a:r>
              <a:rPr lang="en-US" sz="2400" b="1" dirty="0">
                <a:latin typeface="+mn-lt"/>
              </a:rPr>
              <a:t>Reacts to all emergencies and leads proper procedures</a:t>
            </a:r>
          </a:p>
          <a:p>
            <a:pPr fontAlgn="auto">
              <a:spcBef>
                <a:spcPts val="0"/>
              </a:spcBef>
              <a:spcAft>
                <a:spcPts val="0"/>
              </a:spcAft>
              <a:defRPr/>
            </a:pPr>
            <a:endParaRPr lang="en-US" sz="2400" b="1" dirty="0">
              <a:latin typeface="+mn-lt"/>
            </a:endParaRPr>
          </a:p>
          <a:p>
            <a:pPr marL="342900" indent="-342900" fontAlgn="auto">
              <a:spcBef>
                <a:spcPts val="0"/>
              </a:spcBef>
              <a:spcAft>
                <a:spcPts val="0"/>
              </a:spcAft>
              <a:buFont typeface="Wingdings" panose="05000000000000000000" pitchFamily="2" charset="2"/>
              <a:buChar char="Ø"/>
              <a:defRPr/>
            </a:pPr>
            <a:r>
              <a:rPr lang="en-US" sz="2400" b="1" dirty="0">
                <a:latin typeface="+mn-lt"/>
              </a:rPr>
              <a:t>Know all emergency exit locations, meeting points and evacuation procedures for their building</a:t>
            </a:r>
          </a:p>
          <a:p>
            <a:pPr marL="342900" indent="-342900" fontAlgn="auto">
              <a:spcBef>
                <a:spcPts val="0"/>
              </a:spcBef>
              <a:spcAft>
                <a:spcPts val="0"/>
              </a:spcAft>
              <a:buFont typeface="Wingdings" panose="05000000000000000000" pitchFamily="2" charset="2"/>
              <a:buChar char="Ø"/>
              <a:defRPr/>
            </a:pPr>
            <a:endParaRPr lang="en-US" sz="2400" b="1" dirty="0">
              <a:latin typeface="+mn-lt"/>
            </a:endParaRPr>
          </a:p>
          <a:p>
            <a:pPr marL="342900" indent="-342900" fontAlgn="auto">
              <a:spcBef>
                <a:spcPts val="0"/>
              </a:spcBef>
              <a:spcAft>
                <a:spcPts val="0"/>
              </a:spcAft>
              <a:buFont typeface="Wingdings" panose="05000000000000000000" pitchFamily="2" charset="2"/>
              <a:buChar char="Ø"/>
              <a:defRPr/>
            </a:pPr>
            <a:r>
              <a:rPr lang="en-US" sz="2400" b="1" dirty="0">
                <a:latin typeface="+mn-lt"/>
              </a:rPr>
              <a:t>Immediately provide a building status report to CEBC or emergency responders</a:t>
            </a:r>
          </a:p>
          <a:p>
            <a:pPr marL="342900" indent="-342900" fontAlgn="auto">
              <a:spcBef>
                <a:spcPts val="0"/>
              </a:spcBef>
              <a:spcAft>
                <a:spcPts val="0"/>
              </a:spcAft>
              <a:buFont typeface="Wingdings" panose="05000000000000000000" pitchFamily="2" charset="2"/>
              <a:buChar char="Ø"/>
              <a:defRPr/>
            </a:pPr>
            <a:endParaRPr lang="en-US" sz="2400" b="1" dirty="0">
              <a:latin typeface="+mn-lt"/>
            </a:endParaRPr>
          </a:p>
          <a:p>
            <a:pPr marL="342900" indent="-342900" fontAlgn="auto">
              <a:spcBef>
                <a:spcPts val="0"/>
              </a:spcBef>
              <a:spcAft>
                <a:spcPts val="0"/>
              </a:spcAft>
              <a:buFont typeface="Wingdings" panose="05000000000000000000" pitchFamily="2" charset="2"/>
              <a:buChar char="Ø"/>
              <a:defRPr/>
            </a:pPr>
            <a:r>
              <a:rPr lang="en-US" sz="2400" b="1" dirty="0">
                <a:latin typeface="+mn-lt"/>
              </a:rPr>
              <a:t>Visually survey building during emergencies to assure everyone is accounted for</a:t>
            </a:r>
          </a:p>
          <a:p>
            <a:pPr marL="342900" indent="-342900" fontAlgn="auto">
              <a:spcBef>
                <a:spcPts val="0"/>
              </a:spcBef>
              <a:spcAft>
                <a:spcPts val="0"/>
              </a:spcAft>
              <a:buFont typeface="Wingdings" panose="05000000000000000000" pitchFamily="2" charset="2"/>
              <a:buChar char="Ø"/>
              <a:defRPr/>
            </a:pPr>
            <a:endParaRPr lang="en-US" sz="2400" b="1" dirty="0">
              <a:latin typeface="+mn-lt"/>
            </a:endParaRPr>
          </a:p>
          <a:p>
            <a:pPr marL="342900" indent="-342900" fontAlgn="auto">
              <a:spcBef>
                <a:spcPts val="0"/>
              </a:spcBef>
              <a:spcAft>
                <a:spcPts val="0"/>
              </a:spcAft>
              <a:buFont typeface="Wingdings" panose="05000000000000000000" pitchFamily="2" charset="2"/>
              <a:buChar char="Ø"/>
              <a:defRPr/>
            </a:pPr>
            <a:r>
              <a:rPr lang="en-US" sz="2400" b="1" dirty="0">
                <a:latin typeface="+mn-lt"/>
              </a:rPr>
              <a:t>Completes all training requirements for the EBC Program</a:t>
            </a:r>
          </a:p>
          <a:p>
            <a:pPr fontAlgn="auto">
              <a:spcBef>
                <a:spcPts val="0"/>
              </a:spcBef>
              <a:spcAft>
                <a:spcPts val="0"/>
              </a:spcAft>
              <a:defRPr/>
            </a:pPr>
            <a:endParaRPr lang="en-US" sz="2400" dirty="0">
              <a:latin typeface="+mn-lt"/>
            </a:endParaRPr>
          </a:p>
          <a:p>
            <a:pPr fontAlgn="auto">
              <a:spcBef>
                <a:spcPts val="0"/>
              </a:spcBef>
              <a:spcAft>
                <a:spcPts val="0"/>
              </a:spcAft>
              <a:defRPr/>
            </a:pPr>
            <a:r>
              <a:rPr lang="en-US" sz="2400" dirty="0">
                <a:latin typeface="+mn-lt"/>
              </a:rPr>
              <a:t> </a:t>
            </a:r>
          </a:p>
        </p:txBody>
      </p:sp>
      <p:sp>
        <p:nvSpPr>
          <p:cNvPr id="26627" name="Rectangle 5"/>
          <p:cNvSpPr>
            <a:spLocks noChangeArrowheads="1"/>
          </p:cNvSpPr>
          <p:nvPr/>
        </p:nvSpPr>
        <p:spPr bwMode="auto">
          <a:xfrm>
            <a:off x="347663" y="1547813"/>
            <a:ext cx="4572000" cy="369887"/>
          </a:xfrm>
          <a:prstGeom prst="rect">
            <a:avLst/>
          </a:prstGeom>
          <a:noFill/>
          <a:ln w="9525">
            <a:noFill/>
            <a:miter lim="800000"/>
            <a:headEnd/>
            <a:tailEnd/>
          </a:ln>
        </p:spPr>
        <p:txBody>
          <a:bodyPr>
            <a:spAutoFit/>
          </a:bodyPr>
          <a:lstStyle/>
          <a:p>
            <a:r>
              <a:rPr lang="en-US">
                <a:latin typeface="Century Gothic"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The Basics of Disaster Preparedness:</a:t>
            </a:r>
            <a:endParaRPr lang="en-US" dirty="0"/>
          </a:p>
        </p:txBody>
      </p:sp>
      <p:sp>
        <p:nvSpPr>
          <p:cNvPr id="3" name="Content Placeholder 2"/>
          <p:cNvSpPr>
            <a:spLocks noGrp="1"/>
          </p:cNvSpPr>
          <p:nvPr>
            <p:ph idx="1"/>
          </p:nvPr>
        </p:nvSpPr>
        <p:spPr>
          <a:xfrm>
            <a:off x="457200" y="1882775"/>
            <a:ext cx="8229600" cy="4572000"/>
          </a:xfrm>
        </p:spPr>
        <p:txBody>
          <a:bodyPr/>
          <a:lstStyle/>
          <a:p>
            <a:pPr eaLnBrk="1" hangingPunct="1"/>
            <a:r>
              <a:rPr lang="en-US" smtClean="0"/>
              <a:t>Build a kit</a:t>
            </a:r>
          </a:p>
          <a:p>
            <a:pPr lvl="1" eaLnBrk="1" hangingPunct="1"/>
            <a:r>
              <a:rPr lang="en-US" smtClean="0"/>
              <a:t>The University has a kit(s) for your building</a:t>
            </a:r>
          </a:p>
          <a:p>
            <a:pPr eaLnBrk="1" hangingPunct="1"/>
            <a:r>
              <a:rPr lang="en-US" smtClean="0"/>
              <a:t>Make a Plan</a:t>
            </a:r>
          </a:p>
          <a:p>
            <a:pPr lvl="1" eaLnBrk="1" hangingPunct="1"/>
            <a:r>
              <a:rPr lang="en-US" smtClean="0"/>
              <a:t>WSU has a master plan; it’s up to the EBC’s to tailor the plan for their building</a:t>
            </a:r>
          </a:p>
          <a:p>
            <a:pPr eaLnBrk="1" hangingPunct="1"/>
            <a:r>
              <a:rPr lang="en-US" smtClean="0"/>
              <a:t>Stay Informed</a:t>
            </a:r>
          </a:p>
          <a:p>
            <a:pPr lvl="1" eaLnBrk="1" hangingPunct="1"/>
            <a:r>
              <a:rPr lang="en-US" smtClean="0"/>
              <a:t>Shocker Alerts, message boards, mobile apps, WEA’s, battery-powered radio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32608" y="304800"/>
            <a:ext cx="9296400" cy="1399032"/>
          </a:xfrm>
        </p:spPr>
        <p:txBody>
          <a:bodyPr/>
          <a:lstStyle/>
          <a:p>
            <a:pPr marL="484632" indent="0" eaLnBrk="1" fontAlgn="auto" hangingPunct="1">
              <a:spcAft>
                <a:spcPts val="0"/>
              </a:spcAft>
              <a:defRPr/>
            </a:pPr>
            <a:r>
              <a:rPr lang="en-US" sz="4400" b="1" dirty="0" smtClean="0">
                <a:solidFill>
                  <a:schemeClr val="accent1">
                    <a:tint val="83000"/>
                    <a:satMod val="150000"/>
                  </a:schemeClr>
                </a:solidFill>
              </a:rPr>
              <a:t>Emergency Preparedness Kit</a:t>
            </a:r>
            <a:endParaRPr lang="en-US" dirty="0">
              <a:solidFill>
                <a:schemeClr val="accent1">
                  <a:tint val="83000"/>
                  <a:satMod val="150000"/>
                </a:schemeClr>
              </a:solidFill>
            </a:endParaRPr>
          </a:p>
        </p:txBody>
      </p:sp>
      <p:sp>
        <p:nvSpPr>
          <p:cNvPr id="29698" name="Rectangle 1"/>
          <p:cNvSpPr>
            <a:spLocks noChangeArrowheads="1"/>
          </p:cNvSpPr>
          <p:nvPr/>
        </p:nvSpPr>
        <p:spPr bwMode="auto">
          <a:xfrm>
            <a:off x="881063" y="1584325"/>
            <a:ext cx="6934200" cy="800100"/>
          </a:xfrm>
          <a:prstGeom prst="rect">
            <a:avLst/>
          </a:prstGeom>
          <a:noFill/>
          <a:ln w="9525">
            <a:noFill/>
            <a:miter lim="800000"/>
            <a:headEnd/>
            <a:tailEnd/>
          </a:ln>
        </p:spPr>
        <p:txBody>
          <a:bodyPr>
            <a:spAutoFit/>
          </a:bodyPr>
          <a:lstStyle/>
          <a:p>
            <a:r>
              <a:rPr lang="en-US" sz="2800" b="1">
                <a:latin typeface="Century Gothic" pitchFamily="34" charset="0"/>
              </a:rPr>
              <a:t>Contents:</a:t>
            </a:r>
            <a:endParaRPr lang="en-US" sz="2800">
              <a:latin typeface="Century Gothic" pitchFamily="34" charset="0"/>
            </a:endParaRPr>
          </a:p>
          <a:p>
            <a:r>
              <a:rPr lang="en-US">
                <a:latin typeface="Century Gothic" pitchFamily="34" charset="0"/>
              </a:rPr>
              <a:t> </a:t>
            </a:r>
          </a:p>
        </p:txBody>
      </p:sp>
      <p:sp>
        <p:nvSpPr>
          <p:cNvPr id="4" name="Rectangle 3"/>
          <p:cNvSpPr/>
          <p:nvPr/>
        </p:nvSpPr>
        <p:spPr>
          <a:xfrm>
            <a:off x="1371600" y="2133600"/>
            <a:ext cx="7620000" cy="4062651"/>
          </a:xfrm>
          <a:prstGeom prst="rect">
            <a:avLst/>
          </a:prstGeom>
        </p:spPr>
        <p:txBody>
          <a:bodyPr>
            <a:spAutoFit/>
          </a:bodyPr>
          <a:lstStyle/>
          <a:p>
            <a:pPr marL="342900" indent="-342900" fontAlgn="auto">
              <a:lnSpc>
                <a:spcPct val="150000"/>
              </a:lnSpc>
              <a:spcBef>
                <a:spcPts val="0"/>
              </a:spcBef>
              <a:spcAft>
                <a:spcPts val="0"/>
              </a:spcAft>
              <a:buFont typeface="Wingdings" pitchFamily="2" charset="2"/>
              <a:buChar char="Ø"/>
              <a:defRPr/>
            </a:pPr>
            <a:r>
              <a:rPr lang="en-US" sz="2400" dirty="0" smtClean="0">
                <a:latin typeface="+mn-lt"/>
              </a:rPr>
              <a:t>Bag</a:t>
            </a:r>
            <a:endParaRPr lang="en-US" sz="2400" dirty="0">
              <a:latin typeface="+mn-lt"/>
            </a:endParaRPr>
          </a:p>
          <a:p>
            <a:pPr marL="342900" indent="-342900" fontAlgn="auto">
              <a:lnSpc>
                <a:spcPct val="150000"/>
              </a:lnSpc>
              <a:spcBef>
                <a:spcPts val="0"/>
              </a:spcBef>
              <a:spcAft>
                <a:spcPts val="0"/>
              </a:spcAft>
              <a:buFont typeface="Wingdings" pitchFamily="2" charset="2"/>
              <a:buChar char="Ø"/>
              <a:defRPr/>
            </a:pPr>
            <a:r>
              <a:rPr lang="en-US" sz="2400" dirty="0">
                <a:latin typeface="+mn-lt"/>
              </a:rPr>
              <a:t>Vest</a:t>
            </a:r>
          </a:p>
          <a:p>
            <a:pPr marL="342900" indent="-342900" fontAlgn="auto">
              <a:lnSpc>
                <a:spcPct val="150000"/>
              </a:lnSpc>
              <a:spcBef>
                <a:spcPts val="0"/>
              </a:spcBef>
              <a:spcAft>
                <a:spcPts val="0"/>
              </a:spcAft>
              <a:buFont typeface="Wingdings" pitchFamily="2" charset="2"/>
              <a:buChar char="Ø"/>
              <a:defRPr/>
            </a:pPr>
            <a:r>
              <a:rPr lang="en-US" sz="2400" dirty="0">
                <a:latin typeface="+mn-lt"/>
              </a:rPr>
              <a:t>Flashlight/Batteries</a:t>
            </a:r>
          </a:p>
          <a:p>
            <a:pPr marL="342900" indent="-342900" fontAlgn="auto">
              <a:lnSpc>
                <a:spcPct val="150000"/>
              </a:lnSpc>
              <a:spcBef>
                <a:spcPts val="0"/>
              </a:spcBef>
              <a:spcAft>
                <a:spcPts val="0"/>
              </a:spcAft>
              <a:buFont typeface="Wingdings" pitchFamily="2" charset="2"/>
              <a:buChar char="Ø"/>
              <a:defRPr/>
            </a:pPr>
            <a:r>
              <a:rPr lang="en-US" sz="2400" dirty="0" smtClean="0">
                <a:latin typeface="+mn-lt"/>
              </a:rPr>
              <a:t>Whistle *</a:t>
            </a:r>
            <a:endParaRPr lang="en-US" sz="2400" dirty="0">
              <a:latin typeface="+mn-lt"/>
            </a:endParaRPr>
          </a:p>
          <a:p>
            <a:pPr marL="342900" indent="-342900" fontAlgn="auto">
              <a:lnSpc>
                <a:spcPct val="150000"/>
              </a:lnSpc>
              <a:spcBef>
                <a:spcPts val="0"/>
              </a:spcBef>
              <a:spcAft>
                <a:spcPts val="0"/>
              </a:spcAft>
              <a:buFont typeface="Wingdings" pitchFamily="2" charset="2"/>
              <a:buChar char="Ø"/>
              <a:defRPr/>
            </a:pPr>
            <a:r>
              <a:rPr lang="en-US" sz="2400" dirty="0">
                <a:latin typeface="+mn-lt"/>
              </a:rPr>
              <a:t>Emergency Instruction Binder</a:t>
            </a:r>
          </a:p>
          <a:p>
            <a:pPr marL="342900" indent="-342900" fontAlgn="auto">
              <a:lnSpc>
                <a:spcPct val="150000"/>
              </a:lnSpc>
              <a:spcBef>
                <a:spcPts val="0"/>
              </a:spcBef>
              <a:spcAft>
                <a:spcPts val="0"/>
              </a:spcAft>
              <a:buFont typeface="Wingdings" pitchFamily="2" charset="2"/>
              <a:buChar char="Ø"/>
              <a:defRPr/>
            </a:pPr>
            <a:r>
              <a:rPr lang="en-US" sz="2400" dirty="0">
                <a:latin typeface="+mn-lt"/>
              </a:rPr>
              <a:t>Quick Reference Card</a:t>
            </a:r>
          </a:p>
          <a:p>
            <a:pPr marL="342900" indent="-342900" fontAlgn="auto">
              <a:spcBef>
                <a:spcPts val="0"/>
              </a:spcBef>
              <a:spcAft>
                <a:spcPts val="0"/>
              </a:spcAft>
              <a:buFont typeface="Wingdings" pitchFamily="2" charset="2"/>
              <a:buChar char="Ø"/>
              <a:defRPr/>
            </a:pPr>
            <a:endParaRPr lang="en-US" sz="2400" dirty="0">
              <a:latin typeface="+mn-lt"/>
            </a:endParaRPr>
          </a:p>
          <a:p>
            <a:pPr fontAlgn="auto">
              <a:spcBef>
                <a:spcPts val="0"/>
              </a:spcBef>
              <a:spcAft>
                <a:spcPts val="0"/>
              </a:spcAft>
              <a:defRPr/>
            </a:pPr>
            <a:r>
              <a:rPr lang="en-US" dirty="0">
                <a:latin typeface="+mn-lt"/>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67494"/>
            <a:ext cx="8382000" cy="1399032"/>
          </a:xfrm>
        </p:spPr>
        <p:txBody>
          <a:bodyPr/>
          <a:lstStyle/>
          <a:p>
            <a:pPr eaLnBrk="1" hangingPunct="1">
              <a:defRPr/>
            </a:pPr>
            <a:r>
              <a:rPr lang="en-US" dirty="0" smtClean="0"/>
              <a:t>Planning: All Hazards Approach</a:t>
            </a:r>
            <a:endParaRPr lang="en-US" dirty="0"/>
          </a:p>
        </p:txBody>
      </p:sp>
      <p:sp>
        <p:nvSpPr>
          <p:cNvPr id="4" name="Content Placeholder 3"/>
          <p:cNvSpPr>
            <a:spLocks noGrp="1"/>
          </p:cNvSpPr>
          <p:nvPr>
            <p:ph idx="1"/>
          </p:nvPr>
        </p:nvSpPr>
        <p:spPr>
          <a:xfrm>
            <a:off x="457200" y="1882775"/>
            <a:ext cx="8229600" cy="4572000"/>
          </a:xfrm>
        </p:spPr>
        <p:txBody>
          <a:bodyPr/>
          <a:lstStyle/>
          <a:p>
            <a:pPr eaLnBrk="1" hangingPunct="1"/>
            <a:r>
              <a:rPr lang="en-US" sz="3600" dirty="0" smtClean="0"/>
              <a:t>At the most basic level the response to disasters or threats can be broken down to two categories:</a:t>
            </a:r>
          </a:p>
          <a:p>
            <a:pPr lvl="1" eaLnBrk="1" hangingPunct="1"/>
            <a:r>
              <a:rPr lang="en-US" sz="3600" dirty="0" smtClean="0"/>
              <a:t>Evacuate</a:t>
            </a:r>
          </a:p>
          <a:p>
            <a:pPr lvl="1" eaLnBrk="1" hangingPunct="1"/>
            <a:r>
              <a:rPr lang="en-US" sz="3600" dirty="0" smtClean="0"/>
              <a:t>Shelter-in-Place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149477"/>
            <a:ext cx="9296400" cy="1399032"/>
          </a:xfrm>
        </p:spPr>
        <p:txBody>
          <a:bodyPr>
            <a:normAutofit fontScale="90000"/>
          </a:bodyPr>
          <a:lstStyle/>
          <a:p>
            <a:pPr marL="484632" indent="0" eaLnBrk="1" fontAlgn="auto" hangingPunct="1">
              <a:spcAft>
                <a:spcPts val="0"/>
              </a:spcAft>
              <a:defRPr/>
            </a:pPr>
            <a:r>
              <a:rPr lang="en-US" sz="4400" b="1" dirty="0" smtClean="0">
                <a:solidFill>
                  <a:schemeClr val="accent1">
                    <a:tint val="83000"/>
                    <a:satMod val="150000"/>
                  </a:schemeClr>
                </a:solidFill>
              </a:rPr>
              <a:t>General Emergency </a:t>
            </a:r>
            <a:br>
              <a:rPr lang="en-US" sz="4400" b="1" dirty="0" smtClean="0">
                <a:solidFill>
                  <a:schemeClr val="accent1">
                    <a:tint val="83000"/>
                    <a:satMod val="150000"/>
                  </a:schemeClr>
                </a:solidFill>
              </a:rPr>
            </a:br>
            <a:r>
              <a:rPr lang="en-US" sz="4400" b="1" dirty="0" smtClean="0">
                <a:solidFill>
                  <a:schemeClr val="accent1">
                    <a:tint val="83000"/>
                    <a:satMod val="150000"/>
                  </a:schemeClr>
                </a:solidFill>
              </a:rPr>
              <a:t>Response Plan: Evacuation</a:t>
            </a:r>
            <a:endParaRPr lang="en-US" dirty="0">
              <a:solidFill>
                <a:schemeClr val="accent1">
                  <a:tint val="83000"/>
                  <a:satMod val="150000"/>
                </a:schemeClr>
              </a:solidFill>
            </a:endParaRPr>
          </a:p>
        </p:txBody>
      </p:sp>
      <p:sp>
        <p:nvSpPr>
          <p:cNvPr id="4" name="Rectangle 3"/>
          <p:cNvSpPr/>
          <p:nvPr/>
        </p:nvSpPr>
        <p:spPr>
          <a:xfrm>
            <a:off x="457200" y="1733550"/>
            <a:ext cx="8251825" cy="6154738"/>
          </a:xfrm>
          <a:prstGeom prst="rect">
            <a:avLst/>
          </a:prstGeom>
        </p:spPr>
        <p:txBody>
          <a:bodyPr>
            <a:spAutoFit/>
          </a:bodyPr>
          <a:lstStyle/>
          <a:p>
            <a:pPr marL="457200" indent="-457200" fontAlgn="auto">
              <a:spcBef>
                <a:spcPts val="0"/>
              </a:spcBef>
              <a:spcAft>
                <a:spcPts val="0"/>
              </a:spcAft>
              <a:buFont typeface="Wingdings" panose="05000000000000000000" pitchFamily="2" charset="2"/>
              <a:buChar char="Ø"/>
              <a:defRPr/>
            </a:pPr>
            <a:r>
              <a:rPr lang="en-US" sz="2800" b="1" dirty="0">
                <a:latin typeface="+mn-lt"/>
              </a:rPr>
              <a:t>General Evacuation Information:</a:t>
            </a:r>
          </a:p>
          <a:p>
            <a:pPr marL="914400" lvl="1" indent="-457200" fontAlgn="auto">
              <a:spcBef>
                <a:spcPts val="0"/>
              </a:spcBef>
              <a:spcAft>
                <a:spcPts val="0"/>
              </a:spcAft>
              <a:buFont typeface="Wingdings" panose="05000000000000000000" pitchFamily="2" charset="2"/>
              <a:buChar char="Ø"/>
              <a:defRPr/>
            </a:pPr>
            <a:r>
              <a:rPr lang="en-US" sz="2400" b="1" dirty="0">
                <a:latin typeface="+mn-lt"/>
              </a:rPr>
              <a:t>Remain calm</a:t>
            </a:r>
          </a:p>
          <a:p>
            <a:pPr marL="914400" lvl="1" indent="-457200" fontAlgn="auto">
              <a:spcBef>
                <a:spcPts val="0"/>
              </a:spcBef>
              <a:spcAft>
                <a:spcPts val="0"/>
              </a:spcAft>
              <a:buFont typeface="Wingdings" panose="05000000000000000000" pitchFamily="2" charset="2"/>
              <a:buChar char="Ø"/>
              <a:defRPr/>
            </a:pPr>
            <a:r>
              <a:rPr lang="en-US" sz="2400" b="1" dirty="0">
                <a:latin typeface="+mn-lt"/>
              </a:rPr>
              <a:t>Evacuate the building; check for occupants who may not have heard the signal</a:t>
            </a:r>
          </a:p>
          <a:p>
            <a:pPr marL="914400" lvl="1" indent="-457200" fontAlgn="auto">
              <a:spcBef>
                <a:spcPts val="0"/>
              </a:spcBef>
              <a:spcAft>
                <a:spcPts val="0"/>
              </a:spcAft>
              <a:buFont typeface="Wingdings" panose="05000000000000000000" pitchFamily="2" charset="2"/>
              <a:buChar char="Ø"/>
              <a:defRPr/>
            </a:pPr>
            <a:r>
              <a:rPr lang="en-US" sz="2400" b="1" dirty="0">
                <a:latin typeface="+mn-lt"/>
              </a:rPr>
              <a:t>Offer assistance to disabled individuals and others</a:t>
            </a:r>
          </a:p>
          <a:p>
            <a:pPr marL="914400" lvl="1" indent="-457200" fontAlgn="auto">
              <a:spcBef>
                <a:spcPts val="0"/>
              </a:spcBef>
              <a:spcAft>
                <a:spcPts val="0"/>
              </a:spcAft>
              <a:buFont typeface="Wingdings" panose="05000000000000000000" pitchFamily="2" charset="2"/>
              <a:buChar char="Ø"/>
              <a:defRPr/>
            </a:pPr>
            <a:r>
              <a:rPr lang="en-US" sz="2400" b="1" dirty="0">
                <a:latin typeface="+mn-lt"/>
              </a:rPr>
              <a:t>Shut all doors behind you and proceed as quickly as possible</a:t>
            </a:r>
          </a:p>
          <a:p>
            <a:pPr marL="914400" lvl="1" indent="-457200" fontAlgn="auto">
              <a:spcBef>
                <a:spcPts val="0"/>
              </a:spcBef>
              <a:spcAft>
                <a:spcPts val="0"/>
              </a:spcAft>
              <a:buFont typeface="Wingdings" panose="05000000000000000000" pitchFamily="2" charset="2"/>
              <a:buChar char="Ø"/>
              <a:defRPr/>
            </a:pPr>
            <a:r>
              <a:rPr lang="en-US" sz="2400" b="1" dirty="0">
                <a:latin typeface="+mn-lt"/>
              </a:rPr>
              <a:t>Follow emergency guidelines and directions given by emergency personnel</a:t>
            </a:r>
          </a:p>
          <a:p>
            <a:pPr marL="914400" lvl="1" indent="-457200" fontAlgn="auto">
              <a:spcBef>
                <a:spcPts val="0"/>
              </a:spcBef>
              <a:spcAft>
                <a:spcPts val="0"/>
              </a:spcAft>
              <a:buFont typeface="Wingdings" panose="05000000000000000000" pitchFamily="2" charset="2"/>
              <a:buChar char="Ø"/>
              <a:defRPr/>
            </a:pPr>
            <a:r>
              <a:rPr lang="en-US" sz="2400" b="1" dirty="0">
                <a:latin typeface="+mn-lt"/>
              </a:rPr>
              <a:t>Be sure everyone is accounted for at the Emergency Evacuation Area</a:t>
            </a:r>
          </a:p>
          <a:p>
            <a:pPr marL="457200" indent="-457200" fontAlgn="auto">
              <a:spcBef>
                <a:spcPts val="0"/>
              </a:spcBef>
              <a:spcAft>
                <a:spcPts val="0"/>
              </a:spcAft>
              <a:buFont typeface="Wingdings" panose="05000000000000000000" pitchFamily="2" charset="2"/>
              <a:buChar char="Ø"/>
              <a:defRPr/>
            </a:pPr>
            <a:endParaRPr lang="en-US" sz="2800" b="1" dirty="0">
              <a:latin typeface="+mn-lt"/>
            </a:endParaRPr>
          </a:p>
          <a:p>
            <a:pPr fontAlgn="auto">
              <a:spcBef>
                <a:spcPts val="0"/>
              </a:spcBef>
              <a:spcAft>
                <a:spcPts val="0"/>
              </a:spcAft>
              <a:defRPr/>
            </a:pPr>
            <a:endParaRPr lang="en-US" sz="2800" b="1" dirty="0">
              <a:latin typeface="+mn-lt"/>
            </a:endParaRPr>
          </a:p>
          <a:p>
            <a:pPr fontAlgn="auto">
              <a:spcBef>
                <a:spcPts val="0"/>
              </a:spcBef>
              <a:spcAft>
                <a:spcPts val="0"/>
              </a:spcAft>
              <a:defRPr/>
            </a:pPr>
            <a:endParaRPr lang="en-US" sz="2800" dirty="0">
              <a:latin typeface="+mn-lt"/>
            </a:endParaRPr>
          </a:p>
          <a:p>
            <a:pPr fontAlgn="auto">
              <a:spcBef>
                <a:spcPts val="0"/>
              </a:spcBef>
              <a:spcAft>
                <a:spcPts val="0"/>
              </a:spcAft>
              <a:defRPr/>
            </a:pPr>
            <a:r>
              <a:rPr lang="en-US" dirty="0">
                <a:latin typeface="+mn-lt"/>
              </a:rPr>
              <a:t> </a:t>
            </a:r>
          </a:p>
        </p:txBody>
      </p:sp>
      <p:sp>
        <p:nvSpPr>
          <p:cNvPr id="32771" name="Rectangle 5"/>
          <p:cNvSpPr>
            <a:spLocks noChangeArrowheads="1"/>
          </p:cNvSpPr>
          <p:nvPr/>
        </p:nvSpPr>
        <p:spPr bwMode="auto">
          <a:xfrm>
            <a:off x="347663" y="1547813"/>
            <a:ext cx="4572000" cy="369887"/>
          </a:xfrm>
          <a:prstGeom prst="rect">
            <a:avLst/>
          </a:prstGeom>
          <a:noFill/>
          <a:ln w="9525">
            <a:noFill/>
            <a:miter lim="800000"/>
            <a:headEnd/>
            <a:tailEnd/>
          </a:ln>
        </p:spPr>
        <p:txBody>
          <a:bodyPr>
            <a:spAutoFit/>
          </a:bodyPr>
          <a:lstStyle/>
          <a:p>
            <a:r>
              <a:rPr lang="en-US">
                <a:latin typeface="Century Gothic" pitchFamily="34" charset="0"/>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
            <a:ext cx="8229600" cy="1399033"/>
          </a:xfrm>
        </p:spPr>
        <p:txBody>
          <a:bodyPr>
            <a:normAutofit fontScale="90000"/>
          </a:bodyPr>
          <a:lstStyle/>
          <a:p>
            <a:pPr eaLnBrk="1" hangingPunct="1">
              <a:defRPr/>
            </a:pPr>
            <a:r>
              <a:rPr lang="en-US" sz="4000" b="1" dirty="0" smtClean="0">
                <a:solidFill>
                  <a:schemeClr val="accent1">
                    <a:tint val="83000"/>
                    <a:satMod val="150000"/>
                  </a:schemeClr>
                </a:solidFill>
              </a:rPr>
              <a:t>General Emergency </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Response Plan: Shelter-in-Place</a:t>
            </a:r>
            <a:endParaRPr lang="en-US" dirty="0"/>
          </a:p>
        </p:txBody>
      </p:sp>
      <p:sp>
        <p:nvSpPr>
          <p:cNvPr id="34818" name="Content Placeholder 2"/>
          <p:cNvSpPr>
            <a:spLocks noGrp="1"/>
          </p:cNvSpPr>
          <p:nvPr>
            <p:ph idx="1"/>
          </p:nvPr>
        </p:nvSpPr>
        <p:spPr>
          <a:xfrm>
            <a:off x="457200" y="1447800"/>
            <a:ext cx="8229600" cy="4419600"/>
          </a:xfrm>
        </p:spPr>
        <p:txBody>
          <a:bodyPr/>
          <a:lstStyle/>
          <a:p>
            <a:pPr eaLnBrk="1" hangingPunct="1"/>
            <a:r>
              <a:rPr lang="en-US" smtClean="0"/>
              <a:t>Some slight variances:</a:t>
            </a:r>
          </a:p>
          <a:p>
            <a:pPr lvl="1" eaLnBrk="1" hangingPunct="1"/>
            <a:r>
              <a:rPr lang="en-US" smtClean="0"/>
              <a:t>Sometimes it doesn’t matter exactly where in the building you are, other times that means the difference between life and death.</a:t>
            </a:r>
          </a:p>
          <a:p>
            <a:pPr lvl="1" eaLnBrk="1" hangingPunct="1"/>
            <a:r>
              <a:rPr lang="en-US" smtClean="0"/>
              <a:t>Sometimes you can’t waste time worrying about closing/opening windows, sometimes that’s exactly what you MUST do</a:t>
            </a:r>
          </a:p>
          <a:p>
            <a:pPr lvl="1" eaLnBrk="1" hangingPunct="1"/>
            <a:r>
              <a:rPr lang="en-US" smtClean="0"/>
              <a:t>Sometimes where you are within the room makes no difference, other times it makes all the difference.</a:t>
            </a:r>
          </a:p>
        </p:txBody>
      </p:sp>
      <p:sp>
        <p:nvSpPr>
          <p:cNvPr id="34820" name="Text Box 4"/>
          <p:cNvSpPr txBox="1">
            <a:spLocks noChangeArrowheads="1"/>
          </p:cNvSpPr>
          <p:nvPr/>
        </p:nvSpPr>
        <p:spPr bwMode="auto">
          <a:xfrm>
            <a:off x="1828800" y="5897563"/>
            <a:ext cx="5448300" cy="579437"/>
          </a:xfrm>
          <a:prstGeom prst="rect">
            <a:avLst/>
          </a:prstGeom>
          <a:noFill/>
          <a:ln w="9525">
            <a:noFill/>
            <a:miter lim="800000"/>
            <a:headEnd/>
            <a:tailEnd/>
          </a:ln>
          <a:effectLst/>
        </p:spPr>
        <p:txBody>
          <a:bodyPr wrap="none">
            <a:spAutoFit/>
          </a:bodyPr>
          <a:lstStyle/>
          <a:p>
            <a:r>
              <a:rPr lang="en-US" sz="3200"/>
              <a:t>BE  PREPARED TO ADAPT!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8">
                                            <p:txEl>
                                              <p:pRg st="3" end="3"/>
                                            </p:txEl>
                                          </p:spTgt>
                                        </p:tgtEl>
                                        <p:attrNameLst>
                                          <p:attrName>style.visibility</p:attrName>
                                        </p:attrNameLst>
                                      </p:cBhvr>
                                      <p:to>
                                        <p:strVal val="visible"/>
                                      </p:to>
                                    </p:set>
                                  </p:childTnLst>
                                </p:cTn>
                              </p:par>
                            </p:childTnLst>
                          </p:cTn>
                        </p:par>
                        <p:par>
                          <p:cTn id="15" fill="hold">
                            <p:stCondLst>
                              <p:cond delay="0"/>
                            </p:stCondLst>
                            <p:childTnLst>
                              <p:par>
                                <p:cTn id="16" presetID="10" presetClass="entr" presetSubtype="0" fill="hold" nodeType="afterEffect">
                                  <p:stCondLst>
                                    <p:cond delay="10000"/>
                                  </p:stCondLst>
                                  <p:childTnLst>
                                    <p:set>
                                      <p:cBhvr>
                                        <p:cTn id="17" dur="1" fill="hold">
                                          <p:stCondLst>
                                            <p:cond delay="0"/>
                                          </p:stCondLst>
                                        </p:cTn>
                                        <p:tgtEl>
                                          <p:spTgt spid="34820">
                                            <p:txEl>
                                              <p:pRg st="0" end="0"/>
                                            </p:txEl>
                                          </p:spTgt>
                                        </p:tgtEl>
                                        <p:attrNameLst>
                                          <p:attrName>style.visibility</p:attrName>
                                        </p:attrNameLst>
                                      </p:cBhvr>
                                      <p:to>
                                        <p:strVal val="visible"/>
                                      </p:to>
                                    </p:set>
                                    <p:animEffect transition="in" filter="fade">
                                      <p:cBhvr>
                                        <p:cTn id="18" dur="500"/>
                                        <p:tgtEl>
                                          <p:spTgt spid="348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52400" y="151687"/>
            <a:ext cx="9296400" cy="1399032"/>
          </a:xfrm>
        </p:spPr>
        <p:txBody>
          <a:bodyPr>
            <a:normAutofit fontScale="90000"/>
          </a:bodyPr>
          <a:lstStyle/>
          <a:p>
            <a:pPr marL="484632" indent="0" eaLnBrk="1" fontAlgn="auto" hangingPunct="1">
              <a:spcAft>
                <a:spcPts val="0"/>
              </a:spcAft>
              <a:defRPr/>
            </a:pPr>
            <a:r>
              <a:rPr lang="en-US" sz="4400" b="1" dirty="0" smtClean="0">
                <a:solidFill>
                  <a:schemeClr val="accent1">
                    <a:tint val="83000"/>
                    <a:satMod val="150000"/>
                  </a:schemeClr>
                </a:solidFill>
              </a:rPr>
              <a:t>Types of Emergencies</a:t>
            </a:r>
            <a:br>
              <a:rPr lang="en-US" sz="4400" b="1" dirty="0" smtClean="0">
                <a:solidFill>
                  <a:schemeClr val="accent1">
                    <a:tint val="83000"/>
                    <a:satMod val="150000"/>
                  </a:schemeClr>
                </a:solidFill>
              </a:rPr>
            </a:br>
            <a:r>
              <a:rPr lang="en-US" sz="4400" b="1" dirty="0" smtClean="0">
                <a:solidFill>
                  <a:schemeClr val="accent1">
                    <a:tint val="83000"/>
                    <a:satMod val="150000"/>
                  </a:schemeClr>
                </a:solidFill>
              </a:rPr>
              <a:t>Evacuate or Shelter-In-Place?</a:t>
            </a:r>
            <a:endParaRPr lang="en-US" dirty="0">
              <a:solidFill>
                <a:schemeClr val="accent1">
                  <a:tint val="83000"/>
                  <a:satMod val="150000"/>
                </a:schemeClr>
              </a:solidFill>
            </a:endParaRPr>
          </a:p>
        </p:txBody>
      </p:sp>
      <p:sp>
        <p:nvSpPr>
          <p:cNvPr id="35842" name="Rectangle 1"/>
          <p:cNvSpPr>
            <a:spLocks noChangeArrowheads="1"/>
          </p:cNvSpPr>
          <p:nvPr/>
        </p:nvSpPr>
        <p:spPr bwMode="auto">
          <a:xfrm>
            <a:off x="457200" y="1752600"/>
            <a:ext cx="6934200" cy="800100"/>
          </a:xfrm>
          <a:prstGeom prst="rect">
            <a:avLst/>
          </a:prstGeom>
          <a:noFill/>
          <a:ln w="9525">
            <a:noFill/>
            <a:miter lim="800000"/>
            <a:headEnd/>
            <a:tailEnd/>
          </a:ln>
        </p:spPr>
        <p:txBody>
          <a:bodyPr>
            <a:spAutoFit/>
          </a:bodyPr>
          <a:lstStyle/>
          <a:p>
            <a:endParaRPr lang="en-US" sz="2800">
              <a:latin typeface="Century Gothic" pitchFamily="34" charset="0"/>
            </a:endParaRPr>
          </a:p>
          <a:p>
            <a:r>
              <a:rPr lang="en-US">
                <a:latin typeface="Century Gothic" pitchFamily="34" charset="0"/>
              </a:rPr>
              <a:t> </a:t>
            </a:r>
          </a:p>
        </p:txBody>
      </p:sp>
      <p:sp>
        <p:nvSpPr>
          <p:cNvPr id="4" name="Rectangle 3"/>
          <p:cNvSpPr/>
          <p:nvPr/>
        </p:nvSpPr>
        <p:spPr>
          <a:xfrm>
            <a:off x="990600" y="1416050"/>
            <a:ext cx="7772400" cy="5401479"/>
          </a:xfrm>
          <a:prstGeom prst="rect">
            <a:avLst/>
          </a:prstGeom>
        </p:spPr>
        <p:txBody>
          <a:bodyPr wrap="square">
            <a:spAutoFit/>
          </a:bodyPr>
          <a:lstStyle/>
          <a:p>
            <a:pPr marL="342900" indent="-342900" fontAlgn="auto">
              <a:lnSpc>
                <a:spcPct val="150000"/>
              </a:lnSpc>
              <a:spcBef>
                <a:spcPts val="0"/>
              </a:spcBef>
              <a:spcAft>
                <a:spcPts val="0"/>
              </a:spcAft>
              <a:buFont typeface="Wingdings" pitchFamily="2" charset="2"/>
              <a:buChar char="Ø"/>
              <a:defRPr/>
            </a:pPr>
            <a:r>
              <a:rPr lang="en-US" sz="2300" dirty="0" smtClean="0">
                <a:latin typeface="+mn-lt"/>
              </a:rPr>
              <a:t>Fire </a:t>
            </a:r>
          </a:p>
          <a:p>
            <a:pPr marL="342900" indent="-342900" fontAlgn="auto">
              <a:lnSpc>
                <a:spcPct val="150000"/>
              </a:lnSpc>
              <a:spcBef>
                <a:spcPts val="0"/>
              </a:spcBef>
              <a:spcAft>
                <a:spcPts val="0"/>
              </a:spcAft>
              <a:buFont typeface="Wingdings" pitchFamily="2" charset="2"/>
              <a:buChar char="Ø"/>
              <a:defRPr/>
            </a:pPr>
            <a:r>
              <a:rPr lang="en-US" sz="2300" dirty="0" smtClean="0">
                <a:latin typeface="+mn-lt"/>
              </a:rPr>
              <a:t>Tornado </a:t>
            </a:r>
          </a:p>
          <a:p>
            <a:pPr marL="342900" indent="-342900" fontAlgn="auto">
              <a:lnSpc>
                <a:spcPct val="150000"/>
              </a:lnSpc>
              <a:spcBef>
                <a:spcPts val="0"/>
              </a:spcBef>
              <a:spcAft>
                <a:spcPts val="0"/>
              </a:spcAft>
              <a:buFont typeface="Wingdings" pitchFamily="2" charset="2"/>
              <a:buChar char="Ø"/>
              <a:defRPr/>
            </a:pPr>
            <a:r>
              <a:rPr lang="en-US" sz="2300" dirty="0" smtClean="0">
                <a:latin typeface="+mn-lt"/>
              </a:rPr>
              <a:t>Power </a:t>
            </a:r>
            <a:r>
              <a:rPr lang="en-US" sz="2300" dirty="0">
                <a:latin typeface="+mn-lt"/>
              </a:rPr>
              <a:t>Outage</a:t>
            </a:r>
          </a:p>
          <a:p>
            <a:pPr marL="342900" indent="-342900" fontAlgn="auto">
              <a:lnSpc>
                <a:spcPct val="150000"/>
              </a:lnSpc>
              <a:spcBef>
                <a:spcPts val="0"/>
              </a:spcBef>
              <a:spcAft>
                <a:spcPts val="0"/>
              </a:spcAft>
              <a:buFont typeface="Wingdings" pitchFamily="2" charset="2"/>
              <a:buChar char="Ø"/>
              <a:defRPr/>
            </a:pPr>
            <a:r>
              <a:rPr lang="en-US" sz="2300" dirty="0">
                <a:latin typeface="+mn-lt"/>
              </a:rPr>
              <a:t>Gas Leak</a:t>
            </a:r>
          </a:p>
          <a:p>
            <a:pPr marL="342900" indent="-342900" fontAlgn="auto">
              <a:lnSpc>
                <a:spcPct val="150000"/>
              </a:lnSpc>
              <a:spcBef>
                <a:spcPts val="0"/>
              </a:spcBef>
              <a:spcAft>
                <a:spcPts val="0"/>
              </a:spcAft>
              <a:buFont typeface="Wingdings" pitchFamily="2" charset="2"/>
              <a:buChar char="Ø"/>
              <a:defRPr/>
            </a:pPr>
            <a:r>
              <a:rPr lang="en-US" sz="2300" dirty="0">
                <a:latin typeface="+mn-lt"/>
              </a:rPr>
              <a:t>Flooding</a:t>
            </a:r>
          </a:p>
          <a:p>
            <a:pPr marL="342900" indent="-342900" fontAlgn="auto">
              <a:lnSpc>
                <a:spcPct val="150000"/>
              </a:lnSpc>
              <a:spcBef>
                <a:spcPts val="0"/>
              </a:spcBef>
              <a:spcAft>
                <a:spcPts val="0"/>
              </a:spcAft>
              <a:buFont typeface="Wingdings" pitchFamily="2" charset="2"/>
              <a:buChar char="Ø"/>
              <a:defRPr/>
            </a:pPr>
            <a:r>
              <a:rPr lang="en-US" sz="2300" dirty="0">
                <a:latin typeface="+mn-lt"/>
              </a:rPr>
              <a:t>Bomb Threats/Suspicious Objects</a:t>
            </a:r>
          </a:p>
          <a:p>
            <a:pPr marL="342900" indent="-342900" fontAlgn="auto">
              <a:lnSpc>
                <a:spcPct val="150000"/>
              </a:lnSpc>
              <a:spcBef>
                <a:spcPts val="0"/>
              </a:spcBef>
              <a:spcAft>
                <a:spcPts val="0"/>
              </a:spcAft>
              <a:buFont typeface="Wingdings" pitchFamily="2" charset="2"/>
              <a:buChar char="Ø"/>
              <a:defRPr/>
            </a:pPr>
            <a:r>
              <a:rPr lang="en-US" sz="2300" dirty="0">
                <a:latin typeface="+mn-lt"/>
              </a:rPr>
              <a:t>Explosion</a:t>
            </a:r>
          </a:p>
          <a:p>
            <a:pPr marL="342900" indent="-342900" fontAlgn="auto">
              <a:lnSpc>
                <a:spcPct val="150000"/>
              </a:lnSpc>
              <a:spcBef>
                <a:spcPts val="0"/>
              </a:spcBef>
              <a:spcAft>
                <a:spcPts val="0"/>
              </a:spcAft>
              <a:buFont typeface="Wingdings" pitchFamily="2" charset="2"/>
              <a:buChar char="Ø"/>
              <a:defRPr/>
            </a:pPr>
            <a:r>
              <a:rPr lang="en-US" sz="2300" dirty="0">
                <a:latin typeface="+mn-lt"/>
              </a:rPr>
              <a:t>Chemical Spills/Hazardous Materials</a:t>
            </a:r>
          </a:p>
          <a:p>
            <a:pPr marL="342900" indent="-342900" fontAlgn="auto">
              <a:lnSpc>
                <a:spcPct val="150000"/>
              </a:lnSpc>
              <a:spcBef>
                <a:spcPts val="0"/>
              </a:spcBef>
              <a:spcAft>
                <a:spcPts val="0"/>
              </a:spcAft>
              <a:buFont typeface="Wingdings" pitchFamily="2" charset="2"/>
              <a:buChar char="Ø"/>
              <a:defRPr/>
            </a:pPr>
            <a:r>
              <a:rPr lang="en-US" sz="2300" dirty="0">
                <a:latin typeface="+mn-lt"/>
              </a:rPr>
              <a:t>Armed Intruder/Active </a:t>
            </a:r>
            <a:r>
              <a:rPr lang="en-US" sz="2300" dirty="0" smtClean="0">
                <a:latin typeface="+mn-lt"/>
              </a:rPr>
              <a:t>Shooter</a:t>
            </a:r>
            <a:r>
              <a:rPr lang="en-US" dirty="0">
                <a:latin typeface="+mn-lt"/>
              </a:rPr>
              <a:t> </a:t>
            </a:r>
            <a:endParaRPr lang="en-US" dirty="0" smtClean="0">
              <a:latin typeface="+mn-lt"/>
            </a:endParaRPr>
          </a:p>
          <a:p>
            <a:pPr marL="342900" indent="-342900" fontAlgn="auto">
              <a:lnSpc>
                <a:spcPct val="150000"/>
              </a:lnSpc>
              <a:spcBef>
                <a:spcPts val="0"/>
              </a:spcBef>
              <a:spcAft>
                <a:spcPts val="0"/>
              </a:spcAft>
              <a:buFont typeface="Wingdings" pitchFamily="2" charset="2"/>
              <a:buChar char="Ø"/>
              <a:defRPr/>
            </a:pPr>
            <a:r>
              <a:rPr lang="en-US" sz="2300" dirty="0" smtClean="0">
                <a:latin typeface="+mn-lt"/>
              </a:rPr>
              <a:t>Earthquake</a:t>
            </a:r>
            <a:endParaRPr lang="en-US" sz="2300" dirty="0">
              <a:latin typeface="+mn-lt"/>
            </a:endParaRPr>
          </a:p>
        </p:txBody>
      </p:sp>
      <p:sp>
        <p:nvSpPr>
          <p:cNvPr id="2" name="TextBox 1"/>
          <p:cNvSpPr txBox="1"/>
          <p:nvPr/>
        </p:nvSpPr>
        <p:spPr>
          <a:xfrm>
            <a:off x="2209800" y="1524000"/>
            <a:ext cx="5867400" cy="738664"/>
          </a:xfrm>
          <a:prstGeom prst="rect">
            <a:avLst/>
          </a:prstGeom>
          <a:noFill/>
        </p:spPr>
        <p:txBody>
          <a:bodyPr wrap="square" rtlCol="0">
            <a:spAutoFit/>
          </a:bodyPr>
          <a:lstStyle/>
          <a:p>
            <a:r>
              <a:rPr lang="en-US" sz="2400" dirty="0"/>
              <a:t>– Look for </a:t>
            </a:r>
            <a:r>
              <a:rPr lang="en-US" sz="2400" dirty="0" smtClean="0"/>
              <a:t>evacuation </a:t>
            </a:r>
            <a:r>
              <a:rPr lang="en-US" sz="2400" dirty="0"/>
              <a:t>maps in your kit</a:t>
            </a:r>
          </a:p>
          <a:p>
            <a:endParaRPr lang="en-US" dirty="0"/>
          </a:p>
        </p:txBody>
      </p:sp>
      <p:sp>
        <p:nvSpPr>
          <p:cNvPr id="5" name="TextBox 4"/>
          <p:cNvSpPr txBox="1"/>
          <p:nvPr/>
        </p:nvSpPr>
        <p:spPr>
          <a:xfrm>
            <a:off x="2706246" y="2057400"/>
            <a:ext cx="6056754" cy="707886"/>
          </a:xfrm>
          <a:prstGeom prst="rect">
            <a:avLst/>
          </a:prstGeom>
          <a:noFill/>
        </p:spPr>
        <p:txBody>
          <a:bodyPr wrap="square" rtlCol="0">
            <a:spAutoFit/>
          </a:bodyPr>
          <a:lstStyle/>
          <a:p>
            <a:r>
              <a:rPr lang="en-US" sz="2200" dirty="0"/>
              <a:t>– Maps in kit, detailed </a:t>
            </a:r>
            <a:r>
              <a:rPr lang="en-US" sz="2200" dirty="0" err="1"/>
              <a:t>instrux</a:t>
            </a:r>
            <a:r>
              <a:rPr lang="en-US" sz="2200" dirty="0"/>
              <a:t> in online </a:t>
            </a:r>
            <a:r>
              <a:rPr lang="en-US" sz="2200" dirty="0" err="1"/>
              <a:t>trng</a:t>
            </a:r>
            <a:r>
              <a:rPr lang="en-US" sz="2200" dirty="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lstStyle/>
          <a:p>
            <a:pPr>
              <a:defRPr/>
            </a:pPr>
            <a:r>
              <a:rPr lang="en-US" sz="4000" dirty="0" smtClean="0"/>
              <a:t>Planning/Response for Quakes</a:t>
            </a:r>
            <a:endParaRPr lang="en-US" sz="4000" dirty="0"/>
          </a:p>
        </p:txBody>
      </p:sp>
      <p:sp>
        <p:nvSpPr>
          <p:cNvPr id="3" name="Content Placeholder 2"/>
          <p:cNvSpPr>
            <a:spLocks noGrp="1"/>
          </p:cNvSpPr>
          <p:nvPr>
            <p:ph sz="half" idx="1"/>
          </p:nvPr>
        </p:nvSpPr>
        <p:spPr>
          <a:xfrm>
            <a:off x="266700" y="1076325"/>
            <a:ext cx="4343400" cy="5248275"/>
          </a:xfrm>
        </p:spPr>
        <p:txBody>
          <a:bodyPr>
            <a:normAutofit fontScale="92500" lnSpcReduction="10000"/>
          </a:bodyPr>
          <a:lstStyle/>
          <a:p>
            <a:pPr>
              <a:defRPr/>
            </a:pPr>
            <a:r>
              <a:rPr lang="en-US" sz="2600" dirty="0"/>
              <a:t>Opposite of tornado safety (mostly):</a:t>
            </a:r>
          </a:p>
          <a:p>
            <a:pPr lvl="1">
              <a:defRPr/>
            </a:pPr>
            <a:r>
              <a:rPr lang="en-US" sz="2600" dirty="0"/>
              <a:t>Outside </a:t>
            </a:r>
            <a:r>
              <a:rPr lang="en-US" sz="2600" i="1" dirty="0"/>
              <a:t>can</a:t>
            </a:r>
            <a:r>
              <a:rPr lang="en-US" sz="2600" dirty="0"/>
              <a:t> be better than inside</a:t>
            </a:r>
          </a:p>
          <a:p>
            <a:pPr lvl="1">
              <a:defRPr/>
            </a:pPr>
            <a:r>
              <a:rPr lang="en-US" sz="2600" dirty="0" smtClean="0"/>
              <a:t>Underground </a:t>
            </a:r>
            <a:r>
              <a:rPr lang="en-US" sz="2600" dirty="0"/>
              <a:t>is not always </a:t>
            </a:r>
            <a:r>
              <a:rPr lang="en-US" sz="2600" dirty="0" smtClean="0"/>
              <a:t>best</a:t>
            </a:r>
          </a:p>
          <a:p>
            <a:pPr lvl="1">
              <a:defRPr/>
            </a:pPr>
            <a:r>
              <a:rPr lang="en-US" sz="2600" dirty="0" smtClean="0"/>
              <a:t>Whether inside or out, find safe place and stay there!</a:t>
            </a:r>
            <a:endParaRPr lang="en-US" sz="2600" dirty="0"/>
          </a:p>
          <a:p>
            <a:pPr>
              <a:defRPr/>
            </a:pPr>
            <a:r>
              <a:rPr lang="en-US" sz="2600" dirty="0" smtClean="0"/>
              <a:t>Stand in doorway/arch if you want, more important  to look </a:t>
            </a:r>
            <a:r>
              <a:rPr lang="en-US" dirty="0" smtClean="0"/>
              <a:t>up for things that might fall on you</a:t>
            </a:r>
            <a:endParaRPr lang="en-US" sz="2600" dirty="0" smtClean="0"/>
          </a:p>
        </p:txBody>
      </p:sp>
      <p:pic>
        <p:nvPicPr>
          <p:cNvPr id="6" name="Picture 4" descr="C:\Users\Owner\Downloads\earthquak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135112"/>
            <a:ext cx="4038600" cy="268845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24581"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648200" y="4110038"/>
            <a:ext cx="4114800" cy="2303462"/>
          </a:xfrm>
        </p:spPr>
      </p:pic>
    </p:spTree>
    <p:extLst>
      <p:ext uri="{BB962C8B-B14F-4D97-AF65-F5344CB8AC3E}">
        <p14:creationId xmlns:p14="http://schemas.microsoft.com/office/powerpoint/2010/main" val="17423978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Official FEMA Safety Guidelines</a:t>
            </a:r>
            <a:endParaRPr lang="en-US" dirty="0"/>
          </a:p>
        </p:txBody>
      </p:sp>
      <p:pic>
        <p:nvPicPr>
          <p:cNvPr id="25603"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52400" y="1828800"/>
            <a:ext cx="8801100" cy="3286125"/>
          </a:xfrm>
        </p:spPr>
      </p:pic>
    </p:spTree>
    <p:extLst>
      <p:ext uri="{BB962C8B-B14F-4D97-AF65-F5344CB8AC3E}">
        <p14:creationId xmlns:p14="http://schemas.microsoft.com/office/powerpoint/2010/main" val="384254139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en-US" dirty="0" smtClean="0"/>
              <a:t>What’s on tap	</a:t>
            </a:r>
            <a:endParaRPr lang="en-US" dirty="0"/>
          </a:p>
        </p:txBody>
      </p:sp>
      <p:sp>
        <p:nvSpPr>
          <p:cNvPr id="16386" name="Content Placeholder 3"/>
          <p:cNvSpPr>
            <a:spLocks noGrp="1"/>
          </p:cNvSpPr>
          <p:nvPr>
            <p:ph idx="1"/>
          </p:nvPr>
        </p:nvSpPr>
        <p:spPr>
          <a:xfrm>
            <a:off x="457200" y="1882775"/>
            <a:ext cx="8229600" cy="4572000"/>
          </a:xfrm>
        </p:spPr>
        <p:txBody>
          <a:bodyPr/>
          <a:lstStyle/>
          <a:p>
            <a:pPr eaLnBrk="1" hangingPunct="1"/>
            <a:r>
              <a:rPr lang="en-US" smtClean="0"/>
              <a:t>Overview of Emergency Management</a:t>
            </a:r>
          </a:p>
          <a:p>
            <a:pPr eaLnBrk="1" hangingPunct="1"/>
            <a:endParaRPr lang="en-US" smtClean="0"/>
          </a:p>
          <a:p>
            <a:pPr eaLnBrk="1" hangingPunct="1"/>
            <a:r>
              <a:rPr lang="en-US" smtClean="0"/>
              <a:t>Where you fit into that picture</a:t>
            </a:r>
          </a:p>
          <a:p>
            <a:pPr eaLnBrk="1" hangingPunct="1"/>
            <a:endParaRPr lang="en-US" smtClean="0"/>
          </a:p>
          <a:p>
            <a:pPr eaLnBrk="1" hangingPunct="1"/>
            <a:r>
              <a:rPr lang="en-US" smtClean="0"/>
              <a:t>Basics of Disaster Preparedness</a:t>
            </a:r>
          </a:p>
          <a:p>
            <a:pPr eaLnBrk="1" hangingPunct="1"/>
            <a:endParaRPr lang="en-US" smtClean="0"/>
          </a:p>
          <a:p>
            <a:pPr eaLnBrk="1" hangingPunct="1"/>
            <a:r>
              <a:rPr lang="en-US" smtClean="0"/>
              <a:t>What’s next?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98587"/>
          </a:xfrm>
        </p:spPr>
        <p:txBody>
          <a:bodyPr/>
          <a:lstStyle/>
          <a:p>
            <a:pPr>
              <a:defRPr/>
            </a:pPr>
            <a:r>
              <a:rPr lang="en-US" dirty="0" smtClean="0"/>
              <a:t>UN-Official Kansas Guidelines</a:t>
            </a:r>
            <a:endParaRPr lang="en-US" dirty="0"/>
          </a:p>
        </p:txBody>
      </p:sp>
      <p:pic>
        <p:nvPicPr>
          <p:cNvPr id="26627"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676400" y="1219200"/>
            <a:ext cx="5791200" cy="5519738"/>
          </a:xfrm>
        </p:spPr>
      </p:pic>
    </p:spTree>
    <p:extLst>
      <p:ext uri="{BB962C8B-B14F-4D97-AF65-F5344CB8AC3E}">
        <p14:creationId xmlns:p14="http://schemas.microsoft.com/office/powerpoint/2010/main" val="394831509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1000"/>
                                  </p:stCondLst>
                                  <p:childTnLst>
                                    <p:set>
                                      <p:cBhvr>
                                        <p:cTn id="6" dur="1" fill="hold">
                                          <p:stCondLst>
                                            <p:cond delay="0"/>
                                          </p:stCondLst>
                                        </p:cTn>
                                        <p:tgtEl>
                                          <p:spTgt spid="26627"/>
                                        </p:tgtEl>
                                        <p:attrNameLst>
                                          <p:attrName>style.visibility</p:attrName>
                                        </p:attrNameLst>
                                      </p:cBhvr>
                                      <p:to>
                                        <p:strVal val="visible"/>
                                      </p:to>
                                    </p:set>
                                    <p:animEffect transition="in" filter="wipe(up)">
                                      <p:cBhvr>
                                        <p:cTn id="7" dur="1000"/>
                                        <p:tgtEl>
                                          <p:spTgt spid="2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dirty="0" smtClean="0"/>
              <a:t>Staying Informed = Staying Alive</a:t>
            </a:r>
            <a:endParaRPr lang="en-US" sz="4000" dirty="0"/>
          </a:p>
        </p:txBody>
      </p:sp>
      <p:sp>
        <p:nvSpPr>
          <p:cNvPr id="4" name="Content Placeholder 3"/>
          <p:cNvSpPr>
            <a:spLocks noGrp="1"/>
          </p:cNvSpPr>
          <p:nvPr>
            <p:ph idx="1"/>
          </p:nvPr>
        </p:nvSpPr>
        <p:spPr/>
        <p:txBody>
          <a:bodyPr/>
          <a:lstStyle/>
          <a:p>
            <a:r>
              <a:rPr lang="en-US" dirty="0" smtClean="0"/>
              <a:t>Information is available anytime, anywhere: take advantage!</a:t>
            </a:r>
          </a:p>
          <a:p>
            <a:endParaRPr lang="en-US" dirty="0" smtClean="0"/>
          </a:p>
          <a:p>
            <a:r>
              <a:rPr lang="en-US" dirty="0" smtClean="0"/>
              <a:t>Whatever your favorite, have a backup via a different medium</a:t>
            </a:r>
          </a:p>
          <a:p>
            <a:endParaRPr lang="en-US" dirty="0" smtClean="0"/>
          </a:p>
          <a:p>
            <a:r>
              <a:rPr lang="en-US" dirty="0" smtClean="0"/>
              <a:t>Technology no substitute for remaining vigilant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156636"/>
            <a:ext cx="9296400" cy="1399032"/>
          </a:xfrm>
        </p:spPr>
        <p:txBody>
          <a:bodyPr/>
          <a:lstStyle/>
          <a:p>
            <a:pPr marL="484632" indent="0" eaLnBrk="1" fontAlgn="auto" hangingPunct="1">
              <a:spcAft>
                <a:spcPts val="0"/>
              </a:spcAft>
              <a:defRPr/>
            </a:pPr>
            <a:r>
              <a:rPr lang="en-US" sz="4400" b="1" dirty="0" smtClean="0">
                <a:solidFill>
                  <a:schemeClr val="accent1">
                    <a:tint val="83000"/>
                    <a:satMod val="150000"/>
                  </a:schemeClr>
                </a:solidFill>
              </a:rPr>
              <a:t>CEBC/EBC Training Program</a:t>
            </a:r>
            <a:endParaRPr lang="en-US" dirty="0">
              <a:solidFill>
                <a:schemeClr val="accent1">
                  <a:tint val="83000"/>
                  <a:satMod val="150000"/>
                </a:schemeClr>
              </a:solidFill>
            </a:endParaRPr>
          </a:p>
        </p:txBody>
      </p:sp>
      <p:sp>
        <p:nvSpPr>
          <p:cNvPr id="37890" name="Rectangle 1"/>
          <p:cNvSpPr>
            <a:spLocks noChangeArrowheads="1"/>
          </p:cNvSpPr>
          <p:nvPr/>
        </p:nvSpPr>
        <p:spPr bwMode="auto">
          <a:xfrm>
            <a:off x="457200" y="1752600"/>
            <a:ext cx="6934200" cy="369888"/>
          </a:xfrm>
          <a:prstGeom prst="rect">
            <a:avLst/>
          </a:prstGeom>
          <a:noFill/>
          <a:ln w="9525">
            <a:noFill/>
            <a:miter lim="800000"/>
            <a:headEnd/>
            <a:tailEnd/>
          </a:ln>
        </p:spPr>
        <p:txBody>
          <a:bodyPr>
            <a:spAutoFit/>
          </a:bodyPr>
          <a:lstStyle/>
          <a:p>
            <a:r>
              <a:rPr lang="en-US">
                <a:latin typeface="Century Gothic" pitchFamily="34" charset="0"/>
              </a:rPr>
              <a:t> </a:t>
            </a:r>
          </a:p>
        </p:txBody>
      </p:sp>
      <p:sp>
        <p:nvSpPr>
          <p:cNvPr id="4" name="Rectangle 3"/>
          <p:cNvSpPr/>
          <p:nvPr/>
        </p:nvSpPr>
        <p:spPr>
          <a:xfrm>
            <a:off x="917575" y="1524000"/>
            <a:ext cx="7620000" cy="5724525"/>
          </a:xfrm>
          <a:prstGeom prst="rect">
            <a:avLst/>
          </a:prstGeom>
        </p:spPr>
        <p:txBody>
          <a:bodyPr>
            <a:spAutoFit/>
          </a:bodyPr>
          <a:lstStyle/>
          <a:p>
            <a:pPr marL="342900" indent="-342900" fontAlgn="auto">
              <a:lnSpc>
                <a:spcPct val="150000"/>
              </a:lnSpc>
              <a:spcBef>
                <a:spcPts val="0"/>
              </a:spcBef>
              <a:spcAft>
                <a:spcPts val="0"/>
              </a:spcAft>
              <a:buFont typeface="Wingdings" pitchFamily="2" charset="2"/>
              <a:buChar char="Ø"/>
              <a:defRPr/>
            </a:pPr>
            <a:r>
              <a:rPr lang="en-US" sz="2400" dirty="0">
                <a:latin typeface="+mn-lt"/>
              </a:rPr>
              <a:t>Online Introduction </a:t>
            </a:r>
          </a:p>
          <a:p>
            <a:pPr marL="342900" indent="-342900" fontAlgn="auto">
              <a:lnSpc>
                <a:spcPct val="150000"/>
              </a:lnSpc>
              <a:spcBef>
                <a:spcPts val="0"/>
              </a:spcBef>
              <a:spcAft>
                <a:spcPts val="0"/>
              </a:spcAft>
              <a:buFont typeface="Wingdings" pitchFamily="2" charset="2"/>
              <a:buChar char="Ø"/>
              <a:defRPr/>
            </a:pPr>
            <a:r>
              <a:rPr lang="en-US" sz="2400" dirty="0">
                <a:latin typeface="+mn-lt"/>
              </a:rPr>
              <a:t>General Overview Classroom Training</a:t>
            </a:r>
          </a:p>
          <a:p>
            <a:pPr marL="342900" indent="-342900" fontAlgn="auto">
              <a:lnSpc>
                <a:spcPct val="150000"/>
              </a:lnSpc>
              <a:spcBef>
                <a:spcPts val="0"/>
              </a:spcBef>
              <a:spcAft>
                <a:spcPts val="0"/>
              </a:spcAft>
              <a:buFont typeface="Wingdings" pitchFamily="2" charset="2"/>
              <a:buChar char="Ø"/>
              <a:defRPr/>
            </a:pPr>
            <a:r>
              <a:rPr lang="en-US" sz="2400" dirty="0">
                <a:latin typeface="+mn-lt"/>
              </a:rPr>
              <a:t>Emergency Response Online Training</a:t>
            </a:r>
          </a:p>
          <a:p>
            <a:pPr marL="342900" indent="-342900" fontAlgn="auto">
              <a:lnSpc>
                <a:spcPct val="150000"/>
              </a:lnSpc>
              <a:spcBef>
                <a:spcPts val="0"/>
              </a:spcBef>
              <a:spcAft>
                <a:spcPts val="0"/>
              </a:spcAft>
              <a:buFont typeface="Wingdings" pitchFamily="2" charset="2"/>
              <a:buChar char="Ø"/>
              <a:defRPr/>
            </a:pPr>
            <a:r>
              <a:rPr lang="en-US" sz="2400" dirty="0">
                <a:latin typeface="+mn-lt"/>
              </a:rPr>
              <a:t>Inclement Weather Online Training</a:t>
            </a:r>
          </a:p>
          <a:p>
            <a:pPr marL="342900" indent="-342900" fontAlgn="auto">
              <a:lnSpc>
                <a:spcPct val="150000"/>
              </a:lnSpc>
              <a:spcBef>
                <a:spcPts val="0"/>
              </a:spcBef>
              <a:spcAft>
                <a:spcPts val="0"/>
              </a:spcAft>
              <a:buFont typeface="Wingdings" pitchFamily="2" charset="2"/>
              <a:buChar char="Ø"/>
              <a:defRPr/>
            </a:pPr>
            <a:r>
              <a:rPr lang="en-US" sz="2400" dirty="0">
                <a:latin typeface="+mn-lt"/>
              </a:rPr>
              <a:t>Active Shooter Classroom Training</a:t>
            </a:r>
          </a:p>
          <a:p>
            <a:pPr marL="342900" indent="-342900" fontAlgn="auto">
              <a:lnSpc>
                <a:spcPct val="150000"/>
              </a:lnSpc>
              <a:spcBef>
                <a:spcPts val="0"/>
              </a:spcBef>
              <a:spcAft>
                <a:spcPts val="0"/>
              </a:spcAft>
              <a:buFont typeface="Wingdings" pitchFamily="2" charset="2"/>
              <a:buChar char="Ø"/>
              <a:defRPr/>
            </a:pPr>
            <a:r>
              <a:rPr lang="en-US" sz="2400" dirty="0">
                <a:latin typeface="+mn-lt"/>
              </a:rPr>
              <a:t>Emergency Evacuation Plan Online Training</a:t>
            </a:r>
          </a:p>
          <a:p>
            <a:pPr marL="342900" indent="-342900" fontAlgn="auto">
              <a:lnSpc>
                <a:spcPct val="150000"/>
              </a:lnSpc>
              <a:spcBef>
                <a:spcPts val="0"/>
              </a:spcBef>
              <a:spcAft>
                <a:spcPts val="0"/>
              </a:spcAft>
              <a:buFont typeface="Wingdings" pitchFamily="2" charset="2"/>
              <a:buChar char="Ø"/>
              <a:defRPr/>
            </a:pPr>
            <a:r>
              <a:rPr lang="en-US" sz="2400" dirty="0">
                <a:latin typeface="+mn-lt"/>
              </a:rPr>
              <a:t>Campus Wide Communication and Training</a:t>
            </a:r>
          </a:p>
          <a:p>
            <a:pPr marL="342900" indent="-342900" fontAlgn="auto">
              <a:lnSpc>
                <a:spcPct val="150000"/>
              </a:lnSpc>
              <a:spcBef>
                <a:spcPts val="0"/>
              </a:spcBef>
              <a:spcAft>
                <a:spcPts val="0"/>
              </a:spcAft>
              <a:buFont typeface="Wingdings" pitchFamily="2" charset="2"/>
              <a:buChar char="Ø"/>
              <a:defRPr/>
            </a:pPr>
            <a:r>
              <a:rPr lang="en-US" sz="2400" dirty="0">
                <a:latin typeface="+mn-lt"/>
              </a:rPr>
              <a:t>Semi-Annual Training/Meeting</a:t>
            </a:r>
          </a:p>
          <a:p>
            <a:pPr marL="342900" indent="-342900" fontAlgn="auto">
              <a:lnSpc>
                <a:spcPct val="150000"/>
              </a:lnSpc>
              <a:spcBef>
                <a:spcPts val="0"/>
              </a:spcBef>
              <a:spcAft>
                <a:spcPts val="0"/>
              </a:spcAft>
              <a:buFont typeface="Wingdings" pitchFamily="2" charset="2"/>
              <a:buChar char="Ø"/>
              <a:defRPr/>
            </a:pPr>
            <a:r>
              <a:rPr lang="en-US" sz="2400" dirty="0">
                <a:latin typeface="+mn-lt"/>
              </a:rPr>
              <a:t>Annual Training Updates </a:t>
            </a:r>
          </a:p>
          <a:p>
            <a:pPr marL="342900" indent="-342900" fontAlgn="auto">
              <a:spcBef>
                <a:spcPts val="0"/>
              </a:spcBef>
              <a:spcAft>
                <a:spcPts val="0"/>
              </a:spcAft>
              <a:buFont typeface="Wingdings" pitchFamily="2" charset="2"/>
              <a:buChar char="Ø"/>
              <a:defRPr/>
            </a:pPr>
            <a:endParaRPr lang="en-US" sz="2400" dirty="0">
              <a:latin typeface="+mn-lt"/>
            </a:endParaRPr>
          </a:p>
          <a:p>
            <a:pPr fontAlgn="auto">
              <a:spcBef>
                <a:spcPts val="0"/>
              </a:spcBef>
              <a:spcAft>
                <a:spcPts val="0"/>
              </a:spcAft>
              <a:defRPr/>
            </a:pPr>
            <a:r>
              <a:rPr lang="en-US" dirty="0">
                <a:latin typeface="+mn-lt"/>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en-US" dirty="0" smtClean="0"/>
              <a:t>So Remember…</a:t>
            </a:r>
            <a:endParaRPr lang="en-US" dirty="0"/>
          </a:p>
        </p:txBody>
      </p:sp>
      <p:sp>
        <p:nvSpPr>
          <p:cNvPr id="39938" name="Content Placeholder 3"/>
          <p:cNvSpPr>
            <a:spLocks noGrp="1"/>
          </p:cNvSpPr>
          <p:nvPr>
            <p:ph idx="1"/>
          </p:nvPr>
        </p:nvSpPr>
        <p:spPr>
          <a:xfrm>
            <a:off x="457200" y="1882775"/>
            <a:ext cx="8229600" cy="5965825"/>
          </a:xfrm>
        </p:spPr>
        <p:txBody>
          <a:bodyPr/>
          <a:lstStyle/>
          <a:p>
            <a:pPr eaLnBrk="1" hangingPunct="1"/>
            <a:r>
              <a:rPr lang="en-US" sz="2600" dirty="0" smtClean="0"/>
              <a:t>Emergency Management is a process, not something we can learn during the event</a:t>
            </a:r>
          </a:p>
          <a:p>
            <a:pPr lvl="1" eaLnBrk="1" hangingPunct="1"/>
            <a:r>
              <a:rPr lang="en-US" dirty="0" smtClean="0"/>
              <a:t>Mitigation, Planning, Response, Recovery</a:t>
            </a:r>
          </a:p>
          <a:p>
            <a:pPr eaLnBrk="1" hangingPunct="1"/>
            <a:r>
              <a:rPr lang="en-US" sz="2600" dirty="0" smtClean="0"/>
              <a:t>No single plan/team can cover every situation.  EBC’s are the critical link in bringing the broad plan to the individual level</a:t>
            </a:r>
          </a:p>
          <a:p>
            <a:pPr eaLnBrk="1" hangingPunct="1"/>
            <a:r>
              <a:rPr lang="en-US" sz="2600" dirty="0" smtClean="0"/>
              <a:t>The Basics are simple: Build a Kit, Make a Plan, Stay informed.</a:t>
            </a:r>
          </a:p>
          <a:p>
            <a:pPr eaLnBrk="1" hangingPunct="1"/>
            <a:r>
              <a:rPr lang="en-US" sz="2600" dirty="0" smtClean="0"/>
              <a:t>This is just the beginning, make sure you stay on top of your training.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9525000" cy="2819400"/>
          </a:xfrm>
        </p:spPr>
        <p:txBody>
          <a:bodyPr>
            <a:normAutofit fontScale="90000"/>
          </a:bodyPr>
          <a:lstStyle/>
          <a:p>
            <a:pPr marL="484632" indent="0" algn="ctr" eaLnBrk="1" fontAlgn="auto" hangingPunct="1">
              <a:spcAft>
                <a:spcPts val="0"/>
              </a:spcAft>
              <a:defRPr/>
            </a:pPr>
            <a:r>
              <a:rPr lang="en-US" sz="4000" b="1" dirty="0" smtClean="0">
                <a:solidFill>
                  <a:schemeClr val="accent1">
                    <a:tint val="83000"/>
                    <a:satMod val="150000"/>
                  </a:schemeClr>
                </a:solidFill>
              </a:rPr>
              <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THANK  YOU!</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Chief Emergency Building Coordinator </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 </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Emergency Building Coordinator </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
            </a:r>
            <a:br>
              <a:rPr lang="en-US" sz="4000" b="1" dirty="0" smtClean="0">
                <a:solidFill>
                  <a:schemeClr val="accent1">
                    <a:tint val="83000"/>
                    <a:satMod val="150000"/>
                  </a:schemeClr>
                </a:solidFill>
              </a:rPr>
            </a:br>
            <a:r>
              <a:rPr lang="en-US" sz="4000" b="1" dirty="0" smtClean="0">
                <a:solidFill>
                  <a:schemeClr val="accent1">
                    <a:tint val="83000"/>
                    <a:satMod val="150000"/>
                  </a:schemeClr>
                </a:solidFill>
              </a:rPr>
              <a:t>General Overview</a:t>
            </a:r>
            <a:endParaRPr lang="en-US" sz="4000" b="1" dirty="0">
              <a:solidFill>
                <a:schemeClr val="accent1">
                  <a:tint val="83000"/>
                  <a:satMod val="150000"/>
                </a:schemeClr>
              </a:solidFill>
            </a:endParaRPr>
          </a:p>
        </p:txBody>
      </p:sp>
      <p:pic>
        <p:nvPicPr>
          <p:cNvPr id="40962" name="Picture 7"/>
          <p:cNvPicPr>
            <a:picLocks noChangeAspect="1" noChangeArrowheads="1"/>
          </p:cNvPicPr>
          <p:nvPr/>
        </p:nvPicPr>
        <p:blipFill>
          <a:blip r:embed="rId3" cstate="print"/>
          <a:srcRect/>
          <a:stretch>
            <a:fillRect/>
          </a:stretch>
        </p:blipFill>
        <p:spPr bwMode="auto">
          <a:xfrm>
            <a:off x="414338" y="5715000"/>
            <a:ext cx="2128837" cy="638175"/>
          </a:xfrm>
          <a:prstGeom prst="rect">
            <a:avLst/>
          </a:prstGeom>
          <a:noFill/>
          <a:ln w="9525">
            <a:noFill/>
            <a:miter lim="800000"/>
            <a:headEnd/>
            <a:tailEnd/>
          </a:ln>
        </p:spPr>
      </p:pic>
      <p:sp>
        <p:nvSpPr>
          <p:cNvPr id="40963" name="TextBox 3"/>
          <p:cNvSpPr txBox="1">
            <a:spLocks noChangeArrowheads="1"/>
          </p:cNvSpPr>
          <p:nvPr/>
        </p:nvSpPr>
        <p:spPr bwMode="auto">
          <a:xfrm>
            <a:off x="5038725" y="5638800"/>
            <a:ext cx="3657600" cy="1108075"/>
          </a:xfrm>
          <a:prstGeom prst="rect">
            <a:avLst/>
          </a:prstGeom>
          <a:noFill/>
          <a:ln w="9525">
            <a:noFill/>
            <a:miter lim="800000"/>
            <a:headEnd/>
            <a:tailEnd/>
          </a:ln>
        </p:spPr>
        <p:txBody>
          <a:bodyPr>
            <a:spAutoFit/>
          </a:bodyPr>
          <a:lstStyle/>
          <a:p>
            <a:r>
              <a:rPr lang="en-US" sz="1200" b="1">
                <a:solidFill>
                  <a:schemeClr val="accent1"/>
                </a:solidFill>
              </a:rPr>
              <a:t>Facilitated by:</a:t>
            </a:r>
          </a:p>
          <a:p>
            <a:r>
              <a:rPr lang="en-US" sz="1200" b="1">
                <a:solidFill>
                  <a:schemeClr val="accent1"/>
                </a:solidFill>
              </a:rPr>
              <a:t>Cody Charvat, KCEM</a:t>
            </a:r>
          </a:p>
          <a:p>
            <a:r>
              <a:rPr lang="en-US" sz="1200" b="1">
                <a:solidFill>
                  <a:schemeClr val="accent1"/>
                </a:solidFill>
              </a:rPr>
              <a:t>Training &amp; Exercise Officer</a:t>
            </a:r>
          </a:p>
          <a:p>
            <a:r>
              <a:rPr lang="en-US" sz="1200" b="1">
                <a:solidFill>
                  <a:schemeClr val="accent1"/>
                </a:solidFill>
              </a:rPr>
              <a:t>Sedgwick County Emergency Management</a:t>
            </a:r>
          </a:p>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84632" indent="0" eaLnBrk="1" fontAlgn="auto" hangingPunct="1">
              <a:spcAft>
                <a:spcPts val="0"/>
              </a:spcAft>
              <a:defRPr/>
            </a:pPr>
            <a:r>
              <a:rPr lang="en-US" sz="4400" b="1" dirty="0" smtClean="0">
                <a:solidFill>
                  <a:schemeClr val="accent1">
                    <a:tint val="83000"/>
                    <a:satMod val="150000"/>
                  </a:schemeClr>
                </a:solidFill>
              </a:rPr>
              <a:t>What is Emergency Management?</a:t>
            </a:r>
            <a:endParaRPr lang="en-US" dirty="0">
              <a:solidFill>
                <a:schemeClr val="accent1">
                  <a:tint val="83000"/>
                  <a:satMod val="150000"/>
                </a:schemeClr>
              </a:solidFill>
            </a:endParaRPr>
          </a:p>
        </p:txBody>
      </p:sp>
      <p:sp>
        <p:nvSpPr>
          <p:cNvPr id="3" name="Content Placeholder 2"/>
          <p:cNvSpPr>
            <a:spLocks noGrp="1"/>
          </p:cNvSpPr>
          <p:nvPr>
            <p:ph idx="1"/>
          </p:nvPr>
        </p:nvSpPr>
        <p:spPr>
          <a:xfrm>
            <a:off x="457200" y="1882775"/>
            <a:ext cx="8229600" cy="4572000"/>
          </a:xfrm>
        </p:spPr>
        <p:txBody>
          <a:bodyPr/>
          <a:lstStyle/>
          <a:p>
            <a:pPr eaLnBrk="1" hangingPunct="1"/>
            <a:r>
              <a:rPr lang="en-US" smtClean="0"/>
              <a:t>“The governmental function that coordinates and integrates all activities necessary to build, sustain and improve the capability to prepare for, protect against, respond to, recover from, or mitigate against threatened or actual natural disasters, acts of terrorism or man-made disasters.”</a:t>
            </a:r>
          </a:p>
          <a:p>
            <a:pPr lvl="1" eaLnBrk="1" hangingPunct="1">
              <a:buFont typeface="Verdana" pitchFamily="34" charset="0"/>
              <a:buNone/>
            </a:pPr>
            <a:r>
              <a:rPr lang="en-US" smtClean="0"/>
              <a:t>	- </a:t>
            </a:r>
            <a:r>
              <a:rPr lang="en-US" sz="2000" smtClean="0"/>
              <a:t>Post-Katrina Emergency Management Reform Act. 2006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 Better Definition:</a:t>
            </a:r>
            <a:endParaRPr lang="en-US" dirty="0"/>
          </a:p>
        </p:txBody>
      </p:sp>
      <p:sp>
        <p:nvSpPr>
          <p:cNvPr id="19458" name="Content Placeholder 2"/>
          <p:cNvSpPr>
            <a:spLocks noGrp="1"/>
          </p:cNvSpPr>
          <p:nvPr>
            <p:ph idx="1"/>
          </p:nvPr>
        </p:nvSpPr>
        <p:spPr>
          <a:xfrm>
            <a:off x="457200" y="1882775"/>
            <a:ext cx="8229600" cy="4572000"/>
          </a:xfrm>
        </p:spPr>
        <p:txBody>
          <a:bodyPr/>
          <a:lstStyle/>
          <a:p>
            <a:pPr eaLnBrk="1" hangingPunct="1"/>
            <a:r>
              <a:rPr lang="en-US" dirty="0" smtClean="0"/>
              <a:t>“Emergency Management is the process of making public officials think about things they don’t want to think about, spend money they don’t have, all to prepare for something they don’t believe will ever happen”</a:t>
            </a:r>
          </a:p>
          <a:p>
            <a:pPr lvl="2" eaLnBrk="1" hangingPunct="1"/>
            <a:r>
              <a:rPr lang="en-US" dirty="0" smtClean="0"/>
              <a:t>Mike Selves, former Johnson Co. EM, Past-President International Assoc. of </a:t>
            </a:r>
            <a:r>
              <a:rPr lang="en-US" dirty="0" err="1" smtClean="0"/>
              <a:t>Emerg</a:t>
            </a:r>
            <a:r>
              <a:rPr lang="en-US" dirty="0" smtClean="0"/>
              <a:t>. Mgrs.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304800"/>
            <a:ext cx="9296400" cy="1399032"/>
          </a:xfrm>
        </p:spPr>
        <p:txBody>
          <a:bodyPr>
            <a:normAutofit fontScale="90000"/>
          </a:bodyPr>
          <a:lstStyle/>
          <a:p>
            <a:pPr marL="484632" indent="0" eaLnBrk="1" fontAlgn="auto" hangingPunct="1">
              <a:spcAft>
                <a:spcPts val="0"/>
              </a:spcAft>
              <a:defRPr/>
            </a:pPr>
            <a:r>
              <a:rPr lang="en-US" sz="4400" b="1" dirty="0" smtClean="0">
                <a:solidFill>
                  <a:schemeClr val="accent1">
                    <a:tint val="83000"/>
                    <a:satMod val="150000"/>
                  </a:schemeClr>
                </a:solidFill>
              </a:rPr>
              <a:t>Principals of Emergency Management</a:t>
            </a:r>
            <a:endParaRPr lang="en-US" dirty="0">
              <a:solidFill>
                <a:schemeClr val="accent1">
                  <a:tint val="83000"/>
                  <a:satMod val="150000"/>
                </a:schemeClr>
              </a:solidFill>
            </a:endParaRPr>
          </a:p>
        </p:txBody>
      </p:sp>
      <p:sp>
        <p:nvSpPr>
          <p:cNvPr id="20482" name="Rectangle 5"/>
          <p:cNvSpPr>
            <a:spLocks noChangeArrowheads="1"/>
          </p:cNvSpPr>
          <p:nvPr/>
        </p:nvSpPr>
        <p:spPr bwMode="auto">
          <a:xfrm>
            <a:off x="347663" y="1547813"/>
            <a:ext cx="4572000" cy="369887"/>
          </a:xfrm>
          <a:prstGeom prst="rect">
            <a:avLst/>
          </a:prstGeom>
          <a:noFill/>
          <a:ln w="9525">
            <a:noFill/>
            <a:miter lim="800000"/>
            <a:headEnd/>
            <a:tailEnd/>
          </a:ln>
        </p:spPr>
        <p:txBody>
          <a:bodyPr>
            <a:spAutoFit/>
          </a:bodyPr>
          <a:lstStyle/>
          <a:p>
            <a:r>
              <a:rPr lang="en-US">
                <a:latin typeface="Century Gothic" pitchFamily="34" charset="0"/>
              </a:rPr>
              <a:t> </a:t>
            </a:r>
          </a:p>
        </p:txBody>
      </p:sp>
      <p:pic>
        <p:nvPicPr>
          <p:cNvPr id="20483" name="Picture 2"/>
          <p:cNvPicPr>
            <a:picLocks noChangeAspect="1" noChangeArrowheads="1"/>
          </p:cNvPicPr>
          <p:nvPr/>
        </p:nvPicPr>
        <p:blipFill>
          <a:blip r:embed="rId3" cstate="print"/>
          <a:srcRect/>
          <a:stretch>
            <a:fillRect/>
          </a:stretch>
        </p:blipFill>
        <p:spPr bwMode="auto">
          <a:xfrm>
            <a:off x="457200" y="2387600"/>
            <a:ext cx="4938713" cy="3340100"/>
          </a:xfrm>
          <a:prstGeom prst="rect">
            <a:avLst/>
          </a:prstGeom>
          <a:noFill/>
          <a:ln w="9525">
            <a:noFill/>
            <a:miter lim="800000"/>
            <a:headEnd/>
            <a:tailEnd/>
          </a:ln>
        </p:spPr>
      </p:pic>
      <p:sp>
        <p:nvSpPr>
          <p:cNvPr id="20484" name="TextBox 1"/>
          <p:cNvSpPr txBox="1">
            <a:spLocks noChangeArrowheads="1"/>
          </p:cNvSpPr>
          <p:nvPr/>
        </p:nvSpPr>
        <p:spPr bwMode="auto">
          <a:xfrm>
            <a:off x="5715000" y="1917700"/>
            <a:ext cx="3352800" cy="5035550"/>
          </a:xfrm>
          <a:prstGeom prst="rect">
            <a:avLst/>
          </a:prstGeom>
          <a:noFill/>
          <a:ln w="9525">
            <a:noFill/>
            <a:miter lim="800000"/>
            <a:headEnd/>
            <a:tailEnd/>
          </a:ln>
        </p:spPr>
        <p:txBody>
          <a:bodyPr>
            <a:spAutoFit/>
          </a:bodyPr>
          <a:lstStyle/>
          <a:p>
            <a:r>
              <a:rPr lang="en-US" b="1" u="sng">
                <a:solidFill>
                  <a:schemeClr val="accent1"/>
                </a:solidFill>
                <a:latin typeface="Century Gothic" pitchFamily="34" charset="0"/>
              </a:rPr>
              <a:t>Mitigation</a:t>
            </a:r>
            <a:r>
              <a:rPr lang="en-US">
                <a:latin typeface="Century Gothic" pitchFamily="34" charset="0"/>
              </a:rPr>
              <a:t> </a:t>
            </a:r>
          </a:p>
          <a:p>
            <a:r>
              <a:rPr lang="en-US">
                <a:latin typeface="Century Gothic" pitchFamily="34" charset="0"/>
              </a:rPr>
              <a:t>     Changing the physical   </a:t>
            </a:r>
          </a:p>
          <a:p>
            <a:r>
              <a:rPr lang="en-US">
                <a:latin typeface="Century Gothic" pitchFamily="34" charset="0"/>
              </a:rPr>
              <a:t>     environment or campus</a:t>
            </a:r>
          </a:p>
          <a:p>
            <a:r>
              <a:rPr lang="en-US">
                <a:latin typeface="Century Gothic" pitchFamily="34" charset="0"/>
              </a:rPr>
              <a:t>     behaviors</a:t>
            </a:r>
          </a:p>
          <a:p>
            <a:endParaRPr lang="en-US">
              <a:latin typeface="Century Gothic" pitchFamily="34" charset="0"/>
            </a:endParaRPr>
          </a:p>
          <a:p>
            <a:r>
              <a:rPr lang="en-US" b="1" u="sng">
                <a:solidFill>
                  <a:schemeClr val="accent1"/>
                </a:solidFill>
                <a:latin typeface="Century Gothic" pitchFamily="34" charset="0"/>
              </a:rPr>
              <a:t>Preparedness</a:t>
            </a:r>
          </a:p>
          <a:p>
            <a:r>
              <a:rPr lang="en-US">
                <a:latin typeface="Century Gothic" pitchFamily="34" charset="0"/>
              </a:rPr>
              <a:t>     Planning for the things</a:t>
            </a:r>
          </a:p>
          <a:p>
            <a:r>
              <a:rPr lang="en-US">
                <a:latin typeface="Century Gothic" pitchFamily="34" charset="0"/>
              </a:rPr>
              <a:t>     you cannot change or</a:t>
            </a:r>
          </a:p>
          <a:p>
            <a:r>
              <a:rPr lang="en-US">
                <a:latin typeface="Century Gothic" pitchFamily="34" charset="0"/>
              </a:rPr>
              <a:t>     control</a:t>
            </a:r>
          </a:p>
          <a:p>
            <a:endParaRPr lang="en-US">
              <a:latin typeface="Century Gothic" pitchFamily="34" charset="0"/>
            </a:endParaRPr>
          </a:p>
          <a:p>
            <a:r>
              <a:rPr lang="en-US" b="1" u="sng">
                <a:solidFill>
                  <a:schemeClr val="accent1"/>
                </a:solidFill>
                <a:latin typeface="Century Gothic" pitchFamily="34" charset="0"/>
              </a:rPr>
              <a:t>Response</a:t>
            </a:r>
          </a:p>
          <a:p>
            <a:r>
              <a:rPr lang="en-US">
                <a:latin typeface="Century Gothic" pitchFamily="34" charset="0"/>
              </a:rPr>
              <a:t>     Managing the incident</a:t>
            </a:r>
          </a:p>
          <a:p>
            <a:endParaRPr lang="en-US">
              <a:latin typeface="Century Gothic" pitchFamily="34" charset="0"/>
            </a:endParaRPr>
          </a:p>
          <a:p>
            <a:r>
              <a:rPr lang="en-US" b="1" u="sng">
                <a:solidFill>
                  <a:schemeClr val="accent1"/>
                </a:solidFill>
                <a:latin typeface="Century Gothic" pitchFamily="34" charset="0"/>
              </a:rPr>
              <a:t>Recovery</a:t>
            </a:r>
          </a:p>
          <a:p>
            <a:r>
              <a:rPr lang="en-US">
                <a:latin typeface="Century Gothic" pitchFamily="34" charset="0"/>
              </a:rPr>
              <a:t>     Returning to normalcy</a:t>
            </a:r>
          </a:p>
          <a:p>
            <a:endParaRPr lang="en-US">
              <a:latin typeface="Century Gothic" pitchFamily="34" charset="0"/>
            </a:endParaRPr>
          </a:p>
          <a:p>
            <a:endParaRPr lang="en-US">
              <a:latin typeface="Century Gothic" pitchFamily="34" charset="0"/>
            </a:endParaRPr>
          </a:p>
          <a:p>
            <a:endParaRPr lang="en-US">
              <a:latin typeface="Century Gothic"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304800"/>
            <a:ext cx="9296400" cy="1399032"/>
          </a:xfrm>
        </p:spPr>
        <p:txBody>
          <a:bodyPr/>
          <a:lstStyle/>
          <a:p>
            <a:pPr marL="484632" indent="0" eaLnBrk="1" fontAlgn="auto" hangingPunct="1">
              <a:spcAft>
                <a:spcPts val="0"/>
              </a:spcAft>
              <a:defRPr/>
            </a:pPr>
            <a:r>
              <a:rPr lang="en-US" sz="4400" b="1" dirty="0" smtClean="0">
                <a:solidFill>
                  <a:schemeClr val="accent1">
                    <a:tint val="83000"/>
                    <a:satMod val="150000"/>
                  </a:schemeClr>
                </a:solidFill>
              </a:rPr>
              <a:t>WSU Emergency Management</a:t>
            </a:r>
            <a:endParaRPr lang="en-US" dirty="0">
              <a:solidFill>
                <a:schemeClr val="accent1">
                  <a:tint val="83000"/>
                  <a:satMod val="150000"/>
                </a:schemeClr>
              </a:solidFill>
            </a:endParaRPr>
          </a:p>
        </p:txBody>
      </p:sp>
      <p:sp>
        <p:nvSpPr>
          <p:cNvPr id="22530" name="Rectangle 3"/>
          <p:cNvSpPr>
            <a:spLocks noChangeArrowheads="1"/>
          </p:cNvSpPr>
          <p:nvPr/>
        </p:nvSpPr>
        <p:spPr bwMode="auto">
          <a:xfrm>
            <a:off x="407988" y="1524000"/>
            <a:ext cx="8328025" cy="2074863"/>
          </a:xfrm>
          <a:prstGeom prst="rect">
            <a:avLst/>
          </a:prstGeom>
          <a:noFill/>
          <a:ln w="9525">
            <a:noFill/>
            <a:miter lim="800000"/>
            <a:headEnd/>
            <a:tailEnd/>
          </a:ln>
        </p:spPr>
        <p:txBody>
          <a:bodyPr>
            <a:spAutoFit/>
          </a:bodyPr>
          <a:lstStyle/>
          <a:p>
            <a:endParaRPr lang="en-US" sz="2800" b="1">
              <a:latin typeface="Century Gothic" pitchFamily="34" charset="0"/>
            </a:endParaRPr>
          </a:p>
          <a:p>
            <a:r>
              <a:rPr lang="en-US" sz="2800" b="1">
                <a:latin typeface="Century Gothic" pitchFamily="34" charset="0"/>
              </a:rPr>
              <a:t>CEBC - Chief Emergency Building Coordinator </a:t>
            </a:r>
          </a:p>
          <a:p>
            <a:endParaRPr lang="en-US" sz="2800" b="1">
              <a:latin typeface="Century Gothic" pitchFamily="34" charset="0"/>
            </a:endParaRPr>
          </a:p>
          <a:p>
            <a:r>
              <a:rPr lang="en-US" sz="2800" b="1">
                <a:latin typeface="Century Gothic" pitchFamily="34" charset="0"/>
              </a:rPr>
              <a:t>EBC - Emergency Building Coordinator </a:t>
            </a:r>
          </a:p>
          <a:p>
            <a:r>
              <a:rPr lang="en-US">
                <a:latin typeface="Century Gothic" pitchFamily="34" charset="0"/>
              </a:rPr>
              <a:t> </a:t>
            </a:r>
          </a:p>
        </p:txBody>
      </p:sp>
      <p:sp>
        <p:nvSpPr>
          <p:cNvPr id="22531" name="Rectangle 5"/>
          <p:cNvSpPr>
            <a:spLocks noChangeArrowheads="1"/>
          </p:cNvSpPr>
          <p:nvPr/>
        </p:nvSpPr>
        <p:spPr bwMode="auto">
          <a:xfrm>
            <a:off x="347663" y="1547813"/>
            <a:ext cx="4572000" cy="369887"/>
          </a:xfrm>
          <a:prstGeom prst="rect">
            <a:avLst/>
          </a:prstGeom>
          <a:noFill/>
          <a:ln w="9525">
            <a:noFill/>
            <a:miter lim="800000"/>
            <a:headEnd/>
            <a:tailEnd/>
          </a:ln>
        </p:spPr>
        <p:txBody>
          <a:bodyPr>
            <a:spAutoFit/>
          </a:bodyPr>
          <a:lstStyle/>
          <a:p>
            <a:r>
              <a:rPr lang="en-US">
                <a:latin typeface="Century Gothic" pitchFamily="34" charset="0"/>
              </a:rPr>
              <a:t> </a:t>
            </a:r>
          </a:p>
        </p:txBody>
      </p:sp>
      <p:sp>
        <p:nvSpPr>
          <p:cNvPr id="22533" name="Text Box 5"/>
          <p:cNvSpPr txBox="1">
            <a:spLocks noChangeArrowheads="1"/>
          </p:cNvSpPr>
          <p:nvPr/>
        </p:nvSpPr>
        <p:spPr bwMode="auto">
          <a:xfrm>
            <a:off x="793750" y="3811588"/>
            <a:ext cx="7740650" cy="2351087"/>
          </a:xfrm>
          <a:prstGeom prst="rect">
            <a:avLst/>
          </a:prstGeom>
          <a:noFill/>
          <a:ln w="9525">
            <a:noFill/>
            <a:miter lim="800000"/>
            <a:headEnd/>
            <a:tailEnd/>
          </a:ln>
          <a:effectLst/>
        </p:spPr>
        <p:txBody>
          <a:bodyPr>
            <a:spAutoFit/>
          </a:bodyPr>
          <a:lstStyle/>
          <a:p>
            <a:pPr>
              <a:spcBef>
                <a:spcPct val="20000"/>
              </a:spcBef>
              <a:buClr>
                <a:schemeClr val="accent1"/>
              </a:buClr>
              <a:buSzPct val="80000"/>
              <a:buFont typeface="Wingdings 2" pitchFamily="18" charset="2"/>
              <a:buNone/>
            </a:pPr>
            <a:r>
              <a:rPr lang="en-US" sz="2600"/>
              <a:t>“EBC’s are charged with making professors and students think about things they don’t want to think about, spend time they don’t want to surrender, preparing for something they don’t believe will ever happen to them.”</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fade">
                                      <p:cBhvr>
                                        <p:cTn id="7" dur="500"/>
                                        <p:tgtEl>
                                          <p:spTgt spid="225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College/University Gun-Related Events*</a:t>
            </a:r>
            <a:endParaRPr lang="en-US" dirty="0"/>
          </a:p>
        </p:txBody>
      </p:sp>
      <p:sp>
        <p:nvSpPr>
          <p:cNvPr id="3" name="Content Placeholder 2"/>
          <p:cNvSpPr>
            <a:spLocks noGrp="1"/>
          </p:cNvSpPr>
          <p:nvPr>
            <p:ph sz="half" idx="1"/>
          </p:nvPr>
        </p:nvSpPr>
        <p:spPr>
          <a:xfrm>
            <a:off x="381000" y="1722437"/>
            <a:ext cx="4343400" cy="4525963"/>
          </a:xfrm>
        </p:spPr>
        <p:txBody>
          <a:bodyPr/>
          <a:lstStyle/>
          <a:p>
            <a:r>
              <a:rPr lang="en-US" dirty="0" smtClean="0"/>
              <a:t>Virginia Tech – 2007</a:t>
            </a:r>
          </a:p>
          <a:p>
            <a:r>
              <a:rPr lang="en-US" dirty="0" smtClean="0"/>
              <a:t>In 2017:</a:t>
            </a:r>
          </a:p>
          <a:p>
            <a:pPr lvl="1"/>
            <a:r>
              <a:rPr lang="en-US" dirty="0" smtClean="0"/>
              <a:t>K-State - Jan</a:t>
            </a:r>
          </a:p>
          <a:p>
            <a:pPr lvl="1"/>
            <a:r>
              <a:rPr lang="en-US" dirty="0" smtClean="0"/>
              <a:t>Central St. U, Oh – Mar</a:t>
            </a:r>
          </a:p>
          <a:p>
            <a:pPr lvl="1"/>
            <a:r>
              <a:rPr lang="en-US" dirty="0" smtClean="0"/>
              <a:t>Limestone </a:t>
            </a:r>
            <a:r>
              <a:rPr lang="en-US" dirty="0" err="1" smtClean="0"/>
              <a:t>Coll</a:t>
            </a:r>
            <a:r>
              <a:rPr lang="en-US" dirty="0" smtClean="0"/>
              <a:t>, SC – March</a:t>
            </a:r>
          </a:p>
          <a:p>
            <a:pPr lvl="1"/>
            <a:r>
              <a:rPr lang="en-US" dirty="0" smtClean="0"/>
              <a:t>U. of W. Florida – Mar</a:t>
            </a:r>
          </a:p>
          <a:p>
            <a:pPr lvl="1"/>
            <a:r>
              <a:rPr lang="en-US" dirty="0" smtClean="0"/>
              <a:t>St. Thomas, MN – Apr</a:t>
            </a:r>
          </a:p>
          <a:p>
            <a:pPr lvl="1"/>
            <a:r>
              <a:rPr lang="en-US" dirty="0" smtClean="0"/>
              <a:t>Utah Valley U. – Apr</a:t>
            </a:r>
          </a:p>
          <a:p>
            <a:pPr lvl="1"/>
            <a:r>
              <a:rPr lang="en-US" dirty="0" smtClean="0"/>
              <a:t>North Lake </a:t>
            </a:r>
            <a:r>
              <a:rPr lang="en-US" dirty="0" err="1" smtClean="0"/>
              <a:t>Coll</a:t>
            </a:r>
            <a:r>
              <a:rPr lang="en-US" dirty="0" smtClean="0"/>
              <a:t>, </a:t>
            </a:r>
            <a:r>
              <a:rPr lang="en-US" dirty="0" err="1" smtClean="0"/>
              <a:t>Tx</a:t>
            </a:r>
            <a:r>
              <a:rPr lang="en-US" dirty="0" smtClean="0"/>
              <a:t>– May</a:t>
            </a:r>
          </a:p>
        </p:txBody>
      </p:sp>
      <p:sp>
        <p:nvSpPr>
          <p:cNvPr id="4" name="Content Placeholder 3"/>
          <p:cNvSpPr>
            <a:spLocks noGrp="1"/>
          </p:cNvSpPr>
          <p:nvPr>
            <p:ph sz="half" idx="2"/>
          </p:nvPr>
        </p:nvSpPr>
        <p:spPr>
          <a:xfrm>
            <a:off x="4267200" y="2667000"/>
            <a:ext cx="4648200" cy="3886200"/>
          </a:xfrm>
        </p:spPr>
        <p:txBody>
          <a:bodyPr/>
          <a:lstStyle/>
          <a:p>
            <a:pPr lvl="1"/>
            <a:r>
              <a:rPr lang="en-US" dirty="0" smtClean="0"/>
              <a:t>Ravenscroft, IN– June</a:t>
            </a:r>
          </a:p>
          <a:p>
            <a:pPr lvl="1"/>
            <a:r>
              <a:rPr lang="en-US" dirty="0" smtClean="0"/>
              <a:t>UNLV, NV– July</a:t>
            </a:r>
          </a:p>
          <a:p>
            <a:pPr lvl="1"/>
            <a:r>
              <a:rPr lang="en-US" dirty="0" smtClean="0"/>
              <a:t>U. of Arkansas – July</a:t>
            </a:r>
          </a:p>
          <a:p>
            <a:pPr lvl="1"/>
            <a:r>
              <a:rPr lang="en-US" dirty="0" smtClean="0"/>
              <a:t>Texas A&amp;M – Sept</a:t>
            </a:r>
          </a:p>
          <a:p>
            <a:pPr lvl="1"/>
            <a:r>
              <a:rPr lang="en-US" dirty="0" smtClean="0"/>
              <a:t>Tennessee St.– Sept</a:t>
            </a:r>
          </a:p>
          <a:p>
            <a:pPr lvl="1"/>
            <a:r>
              <a:rPr lang="en-US" dirty="0" smtClean="0"/>
              <a:t>St Catherine, MN– Sept</a:t>
            </a:r>
          </a:p>
          <a:p>
            <a:pPr lvl="1"/>
            <a:r>
              <a:rPr lang="en-US" dirty="0" smtClean="0"/>
              <a:t>Akron U., OH – Sept</a:t>
            </a:r>
          </a:p>
          <a:p>
            <a:pPr lvl="1"/>
            <a:r>
              <a:rPr lang="en-US" dirty="0" smtClean="0"/>
              <a:t>USC – Oct,  HOAX</a:t>
            </a:r>
          </a:p>
          <a:p>
            <a:pPr lvl="1">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50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par>
                          <p:cTn id="20" fill="hold">
                            <p:stCondLst>
                              <p:cond delay="500"/>
                            </p:stCondLst>
                            <p:childTnLst>
                              <p:par>
                                <p:cTn id="21" presetID="1" presetClass="entr" presetSubtype="0"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par>
                          <p:cTn id="23" fill="hold">
                            <p:stCondLst>
                              <p:cond delay="1000"/>
                            </p:stCondLst>
                            <p:childTnLst>
                              <p:par>
                                <p:cTn id="24" presetID="1" presetClass="entr" presetSubtype="0" fill="hold" nodeType="afterEffect">
                                  <p:stCondLst>
                                    <p:cond delay="50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par>
                          <p:cTn id="26" fill="hold">
                            <p:stCondLst>
                              <p:cond delay="1500"/>
                            </p:stCondLst>
                            <p:childTnLst>
                              <p:par>
                                <p:cTn id="27" presetID="1" presetClass="entr" presetSubtype="0" fill="hold" nodeType="afterEffect">
                                  <p:stCondLst>
                                    <p:cond delay="50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par>
                          <p:cTn id="29" fill="hold">
                            <p:stCondLst>
                              <p:cond delay="2000"/>
                            </p:stCondLst>
                            <p:childTnLst>
                              <p:par>
                                <p:cTn id="30" presetID="1" presetClass="entr" presetSubtype="0" fill="hold" nodeType="afterEffect">
                                  <p:stCondLst>
                                    <p:cond delay="50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childTnLst>
                          </p:cTn>
                        </p:par>
                        <p:par>
                          <p:cTn id="32" fill="hold">
                            <p:stCondLst>
                              <p:cond delay="2500"/>
                            </p:stCondLst>
                            <p:childTnLst>
                              <p:par>
                                <p:cTn id="33" presetID="1" presetClass="entr" presetSubtype="0" fill="hold" nodeType="afterEffect">
                                  <p:stCondLst>
                                    <p:cond delay="50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par>
                          <p:cTn id="35" fill="hold">
                            <p:stCondLst>
                              <p:cond delay="3000"/>
                            </p:stCondLst>
                            <p:childTnLst>
                              <p:par>
                                <p:cTn id="36" presetID="1" presetClass="entr" presetSubtype="0" fill="hold" nodeType="afterEffect">
                                  <p:stCondLst>
                                    <p:cond delay="500"/>
                                  </p:stCondLst>
                                  <p:childTnLst>
                                    <p:set>
                                      <p:cBhvr>
                                        <p:cTn id="37" dur="1" fill="hold">
                                          <p:stCondLst>
                                            <p:cond delay="0"/>
                                          </p:stCondLst>
                                        </p:cTn>
                                        <p:tgtEl>
                                          <p:spTgt spid="4">
                                            <p:txEl>
                                              <p:pRg st="0" end="0"/>
                                            </p:txEl>
                                          </p:spTgt>
                                        </p:tgtEl>
                                        <p:attrNameLst>
                                          <p:attrName>style.visibility</p:attrName>
                                        </p:attrNameLst>
                                      </p:cBhvr>
                                      <p:to>
                                        <p:strVal val="visible"/>
                                      </p:to>
                                    </p:set>
                                  </p:childTnLst>
                                </p:cTn>
                              </p:par>
                            </p:childTnLst>
                          </p:cTn>
                        </p:par>
                        <p:par>
                          <p:cTn id="38" fill="hold">
                            <p:stCondLst>
                              <p:cond delay="3500"/>
                            </p:stCondLst>
                            <p:childTnLst>
                              <p:par>
                                <p:cTn id="39" presetID="1" presetClass="entr" presetSubtype="0" fill="hold" nodeType="afterEffect">
                                  <p:stCondLst>
                                    <p:cond delay="500"/>
                                  </p:stCondLst>
                                  <p:childTnLst>
                                    <p:set>
                                      <p:cBhvr>
                                        <p:cTn id="40" dur="1" fill="hold">
                                          <p:stCondLst>
                                            <p:cond delay="0"/>
                                          </p:stCondLst>
                                        </p:cTn>
                                        <p:tgtEl>
                                          <p:spTgt spid="4">
                                            <p:txEl>
                                              <p:pRg st="1" end="1"/>
                                            </p:txEl>
                                          </p:spTgt>
                                        </p:tgtEl>
                                        <p:attrNameLst>
                                          <p:attrName>style.visibility</p:attrName>
                                        </p:attrNameLst>
                                      </p:cBhvr>
                                      <p:to>
                                        <p:strVal val="visible"/>
                                      </p:to>
                                    </p:set>
                                  </p:childTnLst>
                                </p:cTn>
                              </p:par>
                            </p:childTnLst>
                          </p:cTn>
                        </p:par>
                        <p:par>
                          <p:cTn id="41" fill="hold">
                            <p:stCondLst>
                              <p:cond delay="4000"/>
                            </p:stCondLst>
                            <p:childTnLst>
                              <p:par>
                                <p:cTn id="42" presetID="1" presetClass="entr" presetSubtype="0" fill="hold" nodeType="afterEffect">
                                  <p:stCondLst>
                                    <p:cond delay="500"/>
                                  </p:stCondLst>
                                  <p:childTnLst>
                                    <p:set>
                                      <p:cBhvr>
                                        <p:cTn id="43" dur="1" fill="hold">
                                          <p:stCondLst>
                                            <p:cond delay="0"/>
                                          </p:stCondLst>
                                        </p:cTn>
                                        <p:tgtEl>
                                          <p:spTgt spid="4">
                                            <p:txEl>
                                              <p:pRg st="2" end="2"/>
                                            </p:txEl>
                                          </p:spTgt>
                                        </p:tgtEl>
                                        <p:attrNameLst>
                                          <p:attrName>style.visibility</p:attrName>
                                        </p:attrNameLst>
                                      </p:cBhvr>
                                      <p:to>
                                        <p:strVal val="visible"/>
                                      </p:to>
                                    </p:set>
                                  </p:childTnLst>
                                </p:cTn>
                              </p:par>
                            </p:childTnLst>
                          </p:cTn>
                        </p:par>
                        <p:par>
                          <p:cTn id="44" fill="hold">
                            <p:stCondLst>
                              <p:cond delay="4500"/>
                            </p:stCondLst>
                            <p:childTnLst>
                              <p:par>
                                <p:cTn id="45" presetID="1" presetClass="entr" presetSubtype="0" fill="hold" nodeType="afterEffect">
                                  <p:stCondLst>
                                    <p:cond delay="500"/>
                                  </p:stCondLst>
                                  <p:childTnLst>
                                    <p:set>
                                      <p:cBhvr>
                                        <p:cTn id="46" dur="1" fill="hold">
                                          <p:stCondLst>
                                            <p:cond delay="0"/>
                                          </p:stCondLst>
                                        </p:cTn>
                                        <p:tgtEl>
                                          <p:spTgt spid="4">
                                            <p:txEl>
                                              <p:pRg st="3" end="3"/>
                                            </p:txEl>
                                          </p:spTgt>
                                        </p:tgtEl>
                                        <p:attrNameLst>
                                          <p:attrName>style.visibility</p:attrName>
                                        </p:attrNameLst>
                                      </p:cBhvr>
                                      <p:to>
                                        <p:strVal val="visible"/>
                                      </p:to>
                                    </p:set>
                                  </p:childTnLst>
                                </p:cTn>
                              </p:par>
                            </p:childTnLst>
                          </p:cTn>
                        </p:par>
                        <p:par>
                          <p:cTn id="47" fill="hold">
                            <p:stCondLst>
                              <p:cond delay="5000"/>
                            </p:stCondLst>
                            <p:childTnLst>
                              <p:par>
                                <p:cTn id="48" presetID="1" presetClass="entr" presetSubtype="0" fill="hold" nodeType="afterEffect">
                                  <p:stCondLst>
                                    <p:cond delay="500"/>
                                  </p:stCondLst>
                                  <p:childTnLst>
                                    <p:set>
                                      <p:cBhvr>
                                        <p:cTn id="49" dur="1" fill="hold">
                                          <p:stCondLst>
                                            <p:cond delay="0"/>
                                          </p:stCondLst>
                                        </p:cTn>
                                        <p:tgtEl>
                                          <p:spTgt spid="4">
                                            <p:txEl>
                                              <p:pRg st="4" end="4"/>
                                            </p:txEl>
                                          </p:spTgt>
                                        </p:tgtEl>
                                        <p:attrNameLst>
                                          <p:attrName>style.visibility</p:attrName>
                                        </p:attrNameLst>
                                      </p:cBhvr>
                                      <p:to>
                                        <p:strVal val="visible"/>
                                      </p:to>
                                    </p:set>
                                  </p:childTnLst>
                                </p:cTn>
                              </p:par>
                            </p:childTnLst>
                          </p:cTn>
                        </p:par>
                        <p:par>
                          <p:cTn id="50" fill="hold">
                            <p:stCondLst>
                              <p:cond delay="5500"/>
                            </p:stCondLst>
                            <p:childTnLst>
                              <p:par>
                                <p:cTn id="51" presetID="1" presetClass="entr" presetSubtype="0" fill="hold" nodeType="afterEffect">
                                  <p:stCondLst>
                                    <p:cond delay="500"/>
                                  </p:stCondLst>
                                  <p:childTnLst>
                                    <p:set>
                                      <p:cBhvr>
                                        <p:cTn id="52" dur="1" fill="hold">
                                          <p:stCondLst>
                                            <p:cond delay="0"/>
                                          </p:stCondLst>
                                        </p:cTn>
                                        <p:tgtEl>
                                          <p:spTgt spid="4">
                                            <p:txEl>
                                              <p:pRg st="5" end="5"/>
                                            </p:txEl>
                                          </p:spTgt>
                                        </p:tgtEl>
                                        <p:attrNameLst>
                                          <p:attrName>style.visibility</p:attrName>
                                        </p:attrNameLst>
                                      </p:cBhvr>
                                      <p:to>
                                        <p:strVal val="visible"/>
                                      </p:to>
                                    </p:set>
                                  </p:childTnLst>
                                </p:cTn>
                              </p:par>
                            </p:childTnLst>
                          </p:cTn>
                        </p:par>
                        <p:par>
                          <p:cTn id="53" fill="hold">
                            <p:stCondLst>
                              <p:cond delay="6000"/>
                            </p:stCondLst>
                            <p:childTnLst>
                              <p:par>
                                <p:cTn id="54" presetID="1" presetClass="entr" presetSubtype="0" fill="hold" nodeType="afterEffect">
                                  <p:stCondLst>
                                    <p:cond delay="500"/>
                                  </p:stCondLst>
                                  <p:childTnLst>
                                    <p:set>
                                      <p:cBhvr>
                                        <p:cTn id="55" dur="1" fill="hold">
                                          <p:stCondLst>
                                            <p:cond delay="0"/>
                                          </p:stCondLst>
                                        </p:cTn>
                                        <p:tgtEl>
                                          <p:spTgt spid="4">
                                            <p:txEl>
                                              <p:pRg st="6" end="6"/>
                                            </p:txEl>
                                          </p:spTgt>
                                        </p:tgtEl>
                                        <p:attrNameLst>
                                          <p:attrName>style.visibility</p:attrName>
                                        </p:attrNameLst>
                                      </p:cBhvr>
                                      <p:to>
                                        <p:strVal val="visible"/>
                                      </p:to>
                                    </p:set>
                                  </p:childTnLst>
                                </p:cTn>
                              </p:par>
                            </p:childTnLst>
                          </p:cTn>
                        </p:par>
                        <p:par>
                          <p:cTn id="56" fill="hold">
                            <p:stCondLst>
                              <p:cond delay="6500"/>
                            </p:stCondLst>
                            <p:childTnLst>
                              <p:par>
                                <p:cTn id="57" presetID="1" presetClass="entr" presetSubtype="0" fill="hold" nodeType="afterEffect">
                                  <p:stCondLst>
                                    <p:cond delay="500"/>
                                  </p:stCondLst>
                                  <p:childTnLst>
                                    <p:set>
                                      <p:cBhvr>
                                        <p:cTn id="5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College/University Weapon Related Events*</a:t>
            </a:r>
            <a:endParaRPr lang="en-US" dirty="0"/>
          </a:p>
        </p:txBody>
      </p:sp>
      <p:sp>
        <p:nvSpPr>
          <p:cNvPr id="10" name="Content Placeholder 9"/>
          <p:cNvSpPr>
            <a:spLocks noGrp="1"/>
          </p:cNvSpPr>
          <p:nvPr>
            <p:ph sz="half" idx="2"/>
          </p:nvPr>
        </p:nvSpPr>
        <p:spPr>
          <a:xfrm>
            <a:off x="609600" y="2057400"/>
            <a:ext cx="8077200" cy="4297363"/>
          </a:xfrm>
        </p:spPr>
        <p:txBody>
          <a:bodyPr/>
          <a:lstStyle/>
          <a:p>
            <a:r>
              <a:rPr lang="en-US" dirty="0" smtClean="0"/>
              <a:t>2017: 34 US School gun incidents (K12-University)</a:t>
            </a:r>
          </a:p>
          <a:p>
            <a:endParaRPr lang="en-US" dirty="0"/>
          </a:p>
          <a:p>
            <a:r>
              <a:rPr lang="en-US" dirty="0" smtClean="0"/>
              <a:t>Wichita State University, Fairmount Towers, August 2015 – 1 Dead</a:t>
            </a:r>
          </a:p>
          <a:p>
            <a:endParaRPr lang="en-US" dirty="0"/>
          </a:p>
          <a:p>
            <a:r>
              <a:rPr lang="en-US" dirty="0" smtClean="0"/>
              <a:t>Wichita State University, Cessna Stadium lot, July 1993 – 2 dead, 1 injured</a:t>
            </a:r>
          </a:p>
          <a:p>
            <a:endParaRPr lang="en-US" dirty="0"/>
          </a:p>
          <a:p>
            <a:endParaRPr lang="en-US" dirty="0" smtClean="0"/>
          </a:p>
        </p:txBody>
      </p:sp>
    </p:spTree>
    <p:extLst>
      <p:ext uri="{BB962C8B-B14F-4D97-AF65-F5344CB8AC3E}">
        <p14:creationId xmlns:p14="http://schemas.microsoft.com/office/powerpoint/2010/main" val="2488026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r>
              <a:rPr lang="en-US" dirty="0" err="1" smtClean="0"/>
              <a:t>Kstate</a:t>
            </a:r>
            <a:r>
              <a:rPr lang="en-US" dirty="0" smtClean="0"/>
              <a:t> incident: Unidentified 19 </a:t>
            </a:r>
            <a:r>
              <a:rPr lang="en-US" dirty="0" err="1" smtClean="0"/>
              <a:t>yr</a:t>
            </a:r>
            <a:r>
              <a:rPr lang="en-US" dirty="0" smtClean="0"/>
              <a:t> old student accidentally discharged firearm inside his dorm, striking self in leg. Transported for non-life threatening injuries.</a:t>
            </a:r>
            <a:endParaRPr lang="en-US" dirty="0"/>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3911337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ustom 3">
      <a:dk1>
        <a:srgbClr val="969696"/>
      </a:dk1>
      <a:lt1>
        <a:sysClr val="window" lastClr="FFFFFF"/>
      </a:lt1>
      <a:dk2>
        <a:srgbClr val="000000"/>
      </a:dk2>
      <a:lt2>
        <a:srgbClr val="F8F8F8"/>
      </a:lt2>
      <a:accent1>
        <a:srgbClr val="FFCC00"/>
      </a:accent1>
      <a:accent2>
        <a:srgbClr val="B2B2B2"/>
      </a:accent2>
      <a:accent3>
        <a:srgbClr val="FFFFFF"/>
      </a:accent3>
      <a:accent4>
        <a:srgbClr val="808080"/>
      </a:accent4>
      <a:accent5>
        <a:srgbClr val="5F5F5F"/>
      </a:accent5>
      <a:accent6>
        <a:srgbClr val="4D4D4D"/>
      </a:accent6>
      <a:hlink>
        <a:srgbClr val="5F5F5F"/>
      </a:hlink>
      <a:folHlink>
        <a:srgbClr val="919191"/>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3711</TotalTime>
  <Words>1330</Words>
  <Application>Microsoft Office PowerPoint</Application>
  <PresentationFormat>On-screen Show (4:3)</PresentationFormat>
  <Paragraphs>224</Paragraphs>
  <Slides>24</Slides>
  <Notes>15</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Gothic</vt:lpstr>
      <vt:lpstr>Verdana</vt:lpstr>
      <vt:lpstr>Wingdings</vt:lpstr>
      <vt:lpstr>Wingdings 2</vt:lpstr>
      <vt:lpstr>Verve</vt:lpstr>
      <vt:lpstr>Chief Emergency Building Coordinator    Emergency Building Coordinator </vt:lpstr>
      <vt:lpstr>What’s on tap </vt:lpstr>
      <vt:lpstr>What is Emergency Management?</vt:lpstr>
      <vt:lpstr>A Better Definition:</vt:lpstr>
      <vt:lpstr>Principals of Emergency Management</vt:lpstr>
      <vt:lpstr>WSU Emergency Management</vt:lpstr>
      <vt:lpstr>College/University Gun-Related Events*</vt:lpstr>
      <vt:lpstr>College/University Weapon Related Events*</vt:lpstr>
      <vt:lpstr>PowerPoint Presentation</vt:lpstr>
      <vt:lpstr>Duties of a CEBC?</vt:lpstr>
      <vt:lpstr>Duties of a EBC?</vt:lpstr>
      <vt:lpstr>The Basics of Disaster Preparedness:</vt:lpstr>
      <vt:lpstr>Emergency Preparedness Kit</vt:lpstr>
      <vt:lpstr>Planning: All Hazards Approach</vt:lpstr>
      <vt:lpstr>General Emergency  Response Plan: Evacuation</vt:lpstr>
      <vt:lpstr>General Emergency  Response Plan: Shelter-in-Place</vt:lpstr>
      <vt:lpstr>Types of Emergencies Evacuate or Shelter-In-Place?</vt:lpstr>
      <vt:lpstr>Planning/Response for Quakes</vt:lpstr>
      <vt:lpstr>Official FEMA Safety Guidelines</vt:lpstr>
      <vt:lpstr>UN-Official Kansas Guidelines</vt:lpstr>
      <vt:lpstr>Staying Informed = Staying Alive</vt:lpstr>
      <vt:lpstr>CEBC/EBC Training Program</vt:lpstr>
      <vt:lpstr>So Remember…</vt:lpstr>
      <vt:lpstr> THANK  YOU!  Chief Emergency Building Coordinator    Emergency Building Coordinator   General Overview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SAFETY – ACTIVE SHOOTER</dc:title>
  <dc:creator>Propst, Sheryl</dc:creator>
  <cp:lastModifiedBy>Propst, Sheryl</cp:lastModifiedBy>
  <cp:revision>62</cp:revision>
  <cp:lastPrinted>2014-01-21T17:19:33Z</cp:lastPrinted>
  <dcterms:created xsi:type="dcterms:W3CDTF">2013-09-19T15:44:05Z</dcterms:created>
  <dcterms:modified xsi:type="dcterms:W3CDTF">2017-10-03T18:40:06Z</dcterms:modified>
</cp:coreProperties>
</file>