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59" r:id="rId4"/>
    <p:sldId id="268" r:id="rId5"/>
    <p:sldId id="262" r:id="rId6"/>
    <p:sldId id="269" r:id="rId7"/>
    <p:sldId id="270" r:id="rId8"/>
    <p:sldId id="271" r:id="rId9"/>
    <p:sldId id="273" r:id="rId10"/>
    <p:sldId id="272" r:id="rId11"/>
    <p:sldId id="260" r:id="rId12"/>
    <p:sldId id="274" r:id="rId13"/>
    <p:sldId id="275" r:id="rId14"/>
    <p:sldId id="276" r:id="rId15"/>
    <p:sldId id="277" r:id="rId16"/>
    <p:sldId id="278" r:id="rId17"/>
    <p:sldId id="281" r:id="rId18"/>
    <p:sldId id="282" r:id="rId19"/>
    <p:sldId id="285" r:id="rId20"/>
    <p:sldId id="286" r:id="rId21"/>
    <p:sldId id="283" r:id="rId22"/>
    <p:sldId id="295" r:id="rId23"/>
    <p:sldId id="279" r:id="rId24"/>
    <p:sldId id="284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6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60" autoAdjust="0"/>
  </p:normalViewPr>
  <p:slideViewPr>
    <p:cSldViewPr snapToGrid="0">
      <p:cViewPr varScale="1">
        <p:scale>
          <a:sx n="93" d="100"/>
          <a:sy n="93" d="100"/>
        </p:scale>
        <p:origin x="302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2F1C4-CE23-4B17-8F24-BE6AC62B5DD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5151AD3-56D0-4892-9CC3-0245E0F61F03}">
      <dgm:prSet phldrT="[Text]"/>
      <dgm:spPr/>
      <dgm:t>
        <a:bodyPr/>
        <a:lstStyle/>
        <a:p>
          <a:r>
            <a:rPr lang="en-US" dirty="0" smtClean="0"/>
            <a:t>F-Listed Waste</a:t>
          </a:r>
          <a:endParaRPr lang="en-US" dirty="0"/>
        </a:p>
      </dgm:t>
    </dgm:pt>
    <dgm:pt modelId="{251E6184-4BAA-4DDB-A10B-FABA4B4EC6AC}" type="parTrans" cxnId="{B3DE65D2-24BB-4268-AA0A-53ADA4D0C0D3}">
      <dgm:prSet/>
      <dgm:spPr/>
      <dgm:t>
        <a:bodyPr/>
        <a:lstStyle/>
        <a:p>
          <a:endParaRPr lang="en-US"/>
        </a:p>
      </dgm:t>
    </dgm:pt>
    <dgm:pt modelId="{8D6B5241-E3C8-447A-AED6-C9C8EC5B134E}" type="sibTrans" cxnId="{B3DE65D2-24BB-4268-AA0A-53ADA4D0C0D3}">
      <dgm:prSet/>
      <dgm:spPr/>
      <dgm:t>
        <a:bodyPr/>
        <a:lstStyle/>
        <a:p>
          <a:endParaRPr lang="en-US"/>
        </a:p>
      </dgm:t>
    </dgm:pt>
    <dgm:pt modelId="{C8B9AACC-6090-4E93-B112-FEF419B2C8C0}">
      <dgm:prSet phldrT="[Text]"/>
      <dgm:spPr/>
      <dgm:t>
        <a:bodyPr/>
        <a:lstStyle/>
        <a:p>
          <a:r>
            <a:rPr lang="en-US" dirty="0" smtClean="0"/>
            <a:t>K-Listed Waste</a:t>
          </a:r>
          <a:endParaRPr lang="en-US" dirty="0"/>
        </a:p>
      </dgm:t>
    </dgm:pt>
    <dgm:pt modelId="{A7E617ED-9935-4663-8F3F-C5929E3D596D}" type="parTrans" cxnId="{0839064A-C0A4-4793-98C9-AD59CECDA429}">
      <dgm:prSet/>
      <dgm:spPr/>
      <dgm:t>
        <a:bodyPr/>
        <a:lstStyle/>
        <a:p>
          <a:endParaRPr lang="en-US"/>
        </a:p>
      </dgm:t>
    </dgm:pt>
    <dgm:pt modelId="{189DEA9E-C25E-4034-8501-E0959F0E50DA}" type="sibTrans" cxnId="{0839064A-C0A4-4793-98C9-AD59CECDA429}">
      <dgm:prSet/>
      <dgm:spPr/>
      <dgm:t>
        <a:bodyPr/>
        <a:lstStyle/>
        <a:p>
          <a:endParaRPr lang="en-US"/>
        </a:p>
      </dgm:t>
    </dgm:pt>
    <dgm:pt modelId="{C5E6BC8D-1A4E-42C8-8E2C-7EC17FC2E1D1}">
      <dgm:prSet phldrT="[Text]"/>
      <dgm:spPr/>
      <dgm:t>
        <a:bodyPr/>
        <a:lstStyle/>
        <a:p>
          <a:r>
            <a:rPr lang="en-US" dirty="0" smtClean="0"/>
            <a:t>P &amp; U-Listed Waste</a:t>
          </a:r>
          <a:endParaRPr lang="en-US" dirty="0"/>
        </a:p>
      </dgm:t>
    </dgm:pt>
    <dgm:pt modelId="{D540C9D5-0D0F-4ED0-A8C6-5122EF89E0B8}" type="parTrans" cxnId="{B8151A82-97B0-4A6B-96BC-6914694D949A}">
      <dgm:prSet/>
      <dgm:spPr/>
      <dgm:t>
        <a:bodyPr/>
        <a:lstStyle/>
        <a:p>
          <a:endParaRPr lang="en-US"/>
        </a:p>
      </dgm:t>
    </dgm:pt>
    <dgm:pt modelId="{3984F889-9155-4B34-8DCE-A8EECAF129A9}" type="sibTrans" cxnId="{B8151A82-97B0-4A6B-96BC-6914694D949A}">
      <dgm:prSet/>
      <dgm:spPr/>
      <dgm:t>
        <a:bodyPr/>
        <a:lstStyle/>
        <a:p>
          <a:endParaRPr lang="en-US"/>
        </a:p>
      </dgm:t>
    </dgm:pt>
    <dgm:pt modelId="{DD879645-BB58-407B-A47E-D1FA7C57DE19}">
      <dgm:prSet phldrT="[Text]"/>
      <dgm:spPr/>
      <dgm:t>
        <a:bodyPr/>
        <a:lstStyle/>
        <a:p>
          <a:r>
            <a:rPr lang="en-US" dirty="0" smtClean="0"/>
            <a:t>Non-specific sources</a:t>
          </a:r>
          <a:endParaRPr lang="en-US" dirty="0"/>
        </a:p>
      </dgm:t>
    </dgm:pt>
    <dgm:pt modelId="{DF9B7292-02E2-428F-9384-E2F91AD9145A}" type="parTrans" cxnId="{E0E559EE-F745-4296-9764-8F9C3499296E}">
      <dgm:prSet/>
      <dgm:spPr/>
      <dgm:t>
        <a:bodyPr/>
        <a:lstStyle/>
        <a:p>
          <a:endParaRPr lang="en-US"/>
        </a:p>
      </dgm:t>
    </dgm:pt>
    <dgm:pt modelId="{888118AD-0CFE-47C8-B0CF-5D705BEE4271}" type="sibTrans" cxnId="{E0E559EE-F745-4296-9764-8F9C3499296E}">
      <dgm:prSet/>
      <dgm:spPr/>
      <dgm:t>
        <a:bodyPr/>
        <a:lstStyle/>
        <a:p>
          <a:endParaRPr lang="en-US"/>
        </a:p>
      </dgm:t>
    </dgm:pt>
    <dgm:pt modelId="{C923180A-1F5E-4EDF-B1B4-BF296491DA39}">
      <dgm:prSet phldrT="[Text]"/>
      <dgm:spPr/>
      <dgm:t>
        <a:bodyPr/>
        <a:lstStyle/>
        <a:p>
          <a:r>
            <a:rPr lang="en-US" dirty="0" smtClean="0"/>
            <a:t>Specific Sources</a:t>
          </a:r>
          <a:endParaRPr lang="en-US" dirty="0"/>
        </a:p>
      </dgm:t>
    </dgm:pt>
    <dgm:pt modelId="{64CF54F0-ABE1-4118-8E0E-503764491476}" type="parTrans" cxnId="{BCE5DB3A-467D-498D-996F-34F511A90A5C}">
      <dgm:prSet/>
      <dgm:spPr/>
      <dgm:t>
        <a:bodyPr/>
        <a:lstStyle/>
        <a:p>
          <a:endParaRPr lang="en-US"/>
        </a:p>
      </dgm:t>
    </dgm:pt>
    <dgm:pt modelId="{EAFD4255-150B-483D-854A-FCFF3E1C3818}" type="sibTrans" cxnId="{BCE5DB3A-467D-498D-996F-34F511A90A5C}">
      <dgm:prSet/>
      <dgm:spPr/>
      <dgm:t>
        <a:bodyPr/>
        <a:lstStyle/>
        <a:p>
          <a:endParaRPr lang="en-US"/>
        </a:p>
      </dgm:t>
    </dgm:pt>
    <dgm:pt modelId="{09E2EDBB-FB3E-4B60-875C-23AF617F3985}">
      <dgm:prSet phldrT="[Text]"/>
      <dgm:spPr/>
      <dgm:t>
        <a:bodyPr/>
        <a:lstStyle/>
        <a:p>
          <a:r>
            <a:rPr lang="en-US" dirty="0" smtClean="0"/>
            <a:t>Discarded Commercial Chemicals</a:t>
          </a:r>
          <a:endParaRPr lang="en-US" dirty="0"/>
        </a:p>
      </dgm:t>
    </dgm:pt>
    <dgm:pt modelId="{E5138E13-E922-4691-9380-87EA04CDF907}" type="parTrans" cxnId="{E4F42334-EB63-40DE-94BB-2D0F07F5D639}">
      <dgm:prSet/>
      <dgm:spPr/>
      <dgm:t>
        <a:bodyPr/>
        <a:lstStyle/>
        <a:p>
          <a:endParaRPr lang="en-US"/>
        </a:p>
      </dgm:t>
    </dgm:pt>
    <dgm:pt modelId="{12A8F3F2-3EA0-4A05-ADCA-5CBAB885E305}" type="sibTrans" cxnId="{E4F42334-EB63-40DE-94BB-2D0F07F5D639}">
      <dgm:prSet/>
      <dgm:spPr/>
      <dgm:t>
        <a:bodyPr/>
        <a:lstStyle/>
        <a:p>
          <a:endParaRPr lang="en-US"/>
        </a:p>
      </dgm:t>
    </dgm:pt>
    <dgm:pt modelId="{D87BED67-81A6-4D17-8D17-E76427E1E33B}" type="pres">
      <dgm:prSet presAssocID="{C032F1C4-CE23-4B17-8F24-BE6AC62B5D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4AE95A-9591-421D-A73D-8C752F096023}" type="pres">
      <dgm:prSet presAssocID="{75151AD3-56D0-4892-9CC3-0245E0F61F03}" presName="composite" presStyleCnt="0"/>
      <dgm:spPr/>
    </dgm:pt>
    <dgm:pt modelId="{BD651282-0938-422C-9E95-11E748D01F8C}" type="pres">
      <dgm:prSet presAssocID="{75151AD3-56D0-4892-9CC3-0245E0F61F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1B566-F93C-4932-9C27-2AC260B106B4}" type="pres">
      <dgm:prSet presAssocID="{75151AD3-56D0-4892-9CC3-0245E0F61F0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729D6-F3DB-48E7-93F1-D6F50BEF5888}" type="pres">
      <dgm:prSet presAssocID="{8D6B5241-E3C8-447A-AED6-C9C8EC5B134E}" presName="space" presStyleCnt="0"/>
      <dgm:spPr/>
    </dgm:pt>
    <dgm:pt modelId="{72AAB9C0-3B52-40E5-B9E7-00904F9DBA3A}" type="pres">
      <dgm:prSet presAssocID="{C8B9AACC-6090-4E93-B112-FEF419B2C8C0}" presName="composite" presStyleCnt="0"/>
      <dgm:spPr/>
    </dgm:pt>
    <dgm:pt modelId="{7C161E6A-A933-4F26-AC69-DB5355D2DFE6}" type="pres">
      <dgm:prSet presAssocID="{C8B9AACC-6090-4E93-B112-FEF419B2C8C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D68AB-B350-4D5C-AB6A-ABC40C2D8986}" type="pres">
      <dgm:prSet presAssocID="{C8B9AACC-6090-4E93-B112-FEF419B2C8C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218AC-2FBD-4F6D-AFE8-3263399BC2F7}" type="pres">
      <dgm:prSet presAssocID="{189DEA9E-C25E-4034-8501-E0959F0E50DA}" presName="space" presStyleCnt="0"/>
      <dgm:spPr/>
    </dgm:pt>
    <dgm:pt modelId="{F7101213-BF46-4FD5-9C2C-E1DDF6F4C64B}" type="pres">
      <dgm:prSet presAssocID="{C5E6BC8D-1A4E-42C8-8E2C-7EC17FC2E1D1}" presName="composite" presStyleCnt="0"/>
      <dgm:spPr/>
    </dgm:pt>
    <dgm:pt modelId="{98493B2B-A905-429A-BAEF-6EBFD0668D83}" type="pres">
      <dgm:prSet presAssocID="{C5E6BC8D-1A4E-42C8-8E2C-7EC17FC2E1D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5AD089-2E66-469E-88C2-DFFE8330212E}" type="pres">
      <dgm:prSet presAssocID="{C5E6BC8D-1A4E-42C8-8E2C-7EC17FC2E1D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E559EE-F745-4296-9764-8F9C3499296E}" srcId="{75151AD3-56D0-4892-9CC3-0245E0F61F03}" destId="{DD879645-BB58-407B-A47E-D1FA7C57DE19}" srcOrd="0" destOrd="0" parTransId="{DF9B7292-02E2-428F-9384-E2F91AD9145A}" sibTransId="{888118AD-0CFE-47C8-B0CF-5D705BEE4271}"/>
    <dgm:cxn modelId="{21447794-36EF-4D5D-B30A-43DFDAD44097}" type="presOf" srcId="{09E2EDBB-FB3E-4B60-875C-23AF617F3985}" destId="{875AD089-2E66-469E-88C2-DFFE8330212E}" srcOrd="0" destOrd="0" presId="urn:microsoft.com/office/officeart/2005/8/layout/hList1"/>
    <dgm:cxn modelId="{4F8C6138-289F-4844-9D6B-F8511B13ED2F}" type="presOf" srcId="{75151AD3-56D0-4892-9CC3-0245E0F61F03}" destId="{BD651282-0938-422C-9E95-11E748D01F8C}" srcOrd="0" destOrd="0" presId="urn:microsoft.com/office/officeart/2005/8/layout/hList1"/>
    <dgm:cxn modelId="{0839064A-C0A4-4793-98C9-AD59CECDA429}" srcId="{C032F1C4-CE23-4B17-8F24-BE6AC62B5DD2}" destId="{C8B9AACC-6090-4E93-B112-FEF419B2C8C0}" srcOrd="1" destOrd="0" parTransId="{A7E617ED-9935-4663-8F3F-C5929E3D596D}" sibTransId="{189DEA9E-C25E-4034-8501-E0959F0E50DA}"/>
    <dgm:cxn modelId="{DB6C073C-8D0D-468E-A740-B7FD6B4B106D}" type="presOf" srcId="{C8B9AACC-6090-4E93-B112-FEF419B2C8C0}" destId="{7C161E6A-A933-4F26-AC69-DB5355D2DFE6}" srcOrd="0" destOrd="0" presId="urn:microsoft.com/office/officeart/2005/8/layout/hList1"/>
    <dgm:cxn modelId="{E8D81469-988D-45B3-B9EA-2D2573365D3C}" type="presOf" srcId="{DD879645-BB58-407B-A47E-D1FA7C57DE19}" destId="{9B31B566-F93C-4932-9C27-2AC260B106B4}" srcOrd="0" destOrd="0" presId="urn:microsoft.com/office/officeart/2005/8/layout/hList1"/>
    <dgm:cxn modelId="{A5C771A8-5982-496C-8BB1-DD6AA42FC231}" type="presOf" srcId="{C5E6BC8D-1A4E-42C8-8E2C-7EC17FC2E1D1}" destId="{98493B2B-A905-429A-BAEF-6EBFD0668D83}" srcOrd="0" destOrd="0" presId="urn:microsoft.com/office/officeart/2005/8/layout/hList1"/>
    <dgm:cxn modelId="{BCE5DB3A-467D-498D-996F-34F511A90A5C}" srcId="{C8B9AACC-6090-4E93-B112-FEF419B2C8C0}" destId="{C923180A-1F5E-4EDF-B1B4-BF296491DA39}" srcOrd="0" destOrd="0" parTransId="{64CF54F0-ABE1-4118-8E0E-503764491476}" sibTransId="{EAFD4255-150B-483D-854A-FCFF3E1C3818}"/>
    <dgm:cxn modelId="{B8151A82-97B0-4A6B-96BC-6914694D949A}" srcId="{C032F1C4-CE23-4B17-8F24-BE6AC62B5DD2}" destId="{C5E6BC8D-1A4E-42C8-8E2C-7EC17FC2E1D1}" srcOrd="2" destOrd="0" parTransId="{D540C9D5-0D0F-4ED0-A8C6-5122EF89E0B8}" sibTransId="{3984F889-9155-4B34-8DCE-A8EECAF129A9}"/>
    <dgm:cxn modelId="{B3DE65D2-24BB-4268-AA0A-53ADA4D0C0D3}" srcId="{C032F1C4-CE23-4B17-8F24-BE6AC62B5DD2}" destId="{75151AD3-56D0-4892-9CC3-0245E0F61F03}" srcOrd="0" destOrd="0" parTransId="{251E6184-4BAA-4DDB-A10B-FABA4B4EC6AC}" sibTransId="{8D6B5241-E3C8-447A-AED6-C9C8EC5B134E}"/>
    <dgm:cxn modelId="{C55140F9-8FB7-4843-9C39-528F8955E8FA}" type="presOf" srcId="{C032F1C4-CE23-4B17-8F24-BE6AC62B5DD2}" destId="{D87BED67-81A6-4D17-8D17-E76427E1E33B}" srcOrd="0" destOrd="0" presId="urn:microsoft.com/office/officeart/2005/8/layout/hList1"/>
    <dgm:cxn modelId="{0647B5F4-FEE2-41D2-9E58-740358B717DF}" type="presOf" srcId="{C923180A-1F5E-4EDF-B1B4-BF296491DA39}" destId="{571D68AB-B350-4D5C-AB6A-ABC40C2D8986}" srcOrd="0" destOrd="0" presId="urn:microsoft.com/office/officeart/2005/8/layout/hList1"/>
    <dgm:cxn modelId="{E4F42334-EB63-40DE-94BB-2D0F07F5D639}" srcId="{C5E6BC8D-1A4E-42C8-8E2C-7EC17FC2E1D1}" destId="{09E2EDBB-FB3E-4B60-875C-23AF617F3985}" srcOrd="0" destOrd="0" parTransId="{E5138E13-E922-4691-9380-87EA04CDF907}" sibTransId="{12A8F3F2-3EA0-4A05-ADCA-5CBAB885E305}"/>
    <dgm:cxn modelId="{5E7078FF-97A7-4EB6-B52A-ACD4A31A25A0}" type="presParOf" srcId="{D87BED67-81A6-4D17-8D17-E76427E1E33B}" destId="{3B4AE95A-9591-421D-A73D-8C752F096023}" srcOrd="0" destOrd="0" presId="urn:microsoft.com/office/officeart/2005/8/layout/hList1"/>
    <dgm:cxn modelId="{9F59A703-76C9-443D-A26E-FAEED66106A5}" type="presParOf" srcId="{3B4AE95A-9591-421D-A73D-8C752F096023}" destId="{BD651282-0938-422C-9E95-11E748D01F8C}" srcOrd="0" destOrd="0" presId="urn:microsoft.com/office/officeart/2005/8/layout/hList1"/>
    <dgm:cxn modelId="{1F3959CC-D909-404B-BBEF-6A5BFF78C7A3}" type="presParOf" srcId="{3B4AE95A-9591-421D-A73D-8C752F096023}" destId="{9B31B566-F93C-4932-9C27-2AC260B106B4}" srcOrd="1" destOrd="0" presId="urn:microsoft.com/office/officeart/2005/8/layout/hList1"/>
    <dgm:cxn modelId="{DB58917B-E84A-474C-82AB-B3C34E669197}" type="presParOf" srcId="{D87BED67-81A6-4D17-8D17-E76427E1E33B}" destId="{B63729D6-F3DB-48E7-93F1-D6F50BEF5888}" srcOrd="1" destOrd="0" presId="urn:microsoft.com/office/officeart/2005/8/layout/hList1"/>
    <dgm:cxn modelId="{A180CD1F-411F-4C0C-8DD7-40A6C2B37183}" type="presParOf" srcId="{D87BED67-81A6-4D17-8D17-E76427E1E33B}" destId="{72AAB9C0-3B52-40E5-B9E7-00904F9DBA3A}" srcOrd="2" destOrd="0" presId="urn:microsoft.com/office/officeart/2005/8/layout/hList1"/>
    <dgm:cxn modelId="{37054B85-70F2-4FD3-8C28-C42E1266C8F8}" type="presParOf" srcId="{72AAB9C0-3B52-40E5-B9E7-00904F9DBA3A}" destId="{7C161E6A-A933-4F26-AC69-DB5355D2DFE6}" srcOrd="0" destOrd="0" presId="urn:microsoft.com/office/officeart/2005/8/layout/hList1"/>
    <dgm:cxn modelId="{FE7042FB-E3F8-4E9F-935A-070A1DB699A6}" type="presParOf" srcId="{72AAB9C0-3B52-40E5-B9E7-00904F9DBA3A}" destId="{571D68AB-B350-4D5C-AB6A-ABC40C2D8986}" srcOrd="1" destOrd="0" presId="urn:microsoft.com/office/officeart/2005/8/layout/hList1"/>
    <dgm:cxn modelId="{C05129FA-33ED-4D75-BF08-EA2D7D48B940}" type="presParOf" srcId="{D87BED67-81A6-4D17-8D17-E76427E1E33B}" destId="{F7B218AC-2FBD-4F6D-AFE8-3263399BC2F7}" srcOrd="3" destOrd="0" presId="urn:microsoft.com/office/officeart/2005/8/layout/hList1"/>
    <dgm:cxn modelId="{AAF39F93-40D7-4424-B34B-8112AE05C4D6}" type="presParOf" srcId="{D87BED67-81A6-4D17-8D17-E76427E1E33B}" destId="{F7101213-BF46-4FD5-9C2C-E1DDF6F4C64B}" srcOrd="4" destOrd="0" presId="urn:microsoft.com/office/officeart/2005/8/layout/hList1"/>
    <dgm:cxn modelId="{EDA28480-5457-4CEA-BE02-0F3D128ECD3A}" type="presParOf" srcId="{F7101213-BF46-4FD5-9C2C-E1DDF6F4C64B}" destId="{98493B2B-A905-429A-BAEF-6EBFD0668D83}" srcOrd="0" destOrd="0" presId="urn:microsoft.com/office/officeart/2005/8/layout/hList1"/>
    <dgm:cxn modelId="{7FB0305B-BE26-4F8B-8BD0-E3315A818859}" type="presParOf" srcId="{F7101213-BF46-4FD5-9C2C-E1DDF6F4C64B}" destId="{875AD089-2E66-469E-88C2-DFFE833021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51282-0938-422C-9E95-11E748D01F8C}">
      <dsp:nvSpPr>
        <dsp:cNvPr id="0" name=""/>
        <dsp:cNvSpPr/>
      </dsp:nvSpPr>
      <dsp:spPr>
        <a:xfrm>
          <a:off x="3143" y="732928"/>
          <a:ext cx="3064668" cy="11719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F-Listed Waste</a:t>
          </a:r>
          <a:endParaRPr lang="en-US" sz="3400" kern="1200" dirty="0"/>
        </a:p>
      </dsp:txBody>
      <dsp:txXfrm>
        <a:off x="3143" y="732928"/>
        <a:ext cx="3064668" cy="1171908"/>
      </dsp:txXfrm>
    </dsp:sp>
    <dsp:sp modelId="{9B31B566-F93C-4932-9C27-2AC260B106B4}">
      <dsp:nvSpPr>
        <dsp:cNvPr id="0" name=""/>
        <dsp:cNvSpPr/>
      </dsp:nvSpPr>
      <dsp:spPr>
        <a:xfrm>
          <a:off x="3143" y="1904836"/>
          <a:ext cx="3064668" cy="181993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Non-specific sources</a:t>
          </a:r>
          <a:endParaRPr lang="en-US" sz="3400" kern="1200" dirty="0"/>
        </a:p>
      </dsp:txBody>
      <dsp:txXfrm>
        <a:off x="3143" y="1904836"/>
        <a:ext cx="3064668" cy="1819935"/>
      </dsp:txXfrm>
    </dsp:sp>
    <dsp:sp modelId="{7C161E6A-A933-4F26-AC69-DB5355D2DFE6}">
      <dsp:nvSpPr>
        <dsp:cNvPr id="0" name=""/>
        <dsp:cNvSpPr/>
      </dsp:nvSpPr>
      <dsp:spPr>
        <a:xfrm>
          <a:off x="3496865" y="732928"/>
          <a:ext cx="3064668" cy="11719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K-Listed Waste</a:t>
          </a:r>
          <a:endParaRPr lang="en-US" sz="3400" kern="1200" dirty="0"/>
        </a:p>
      </dsp:txBody>
      <dsp:txXfrm>
        <a:off x="3496865" y="732928"/>
        <a:ext cx="3064668" cy="1171908"/>
      </dsp:txXfrm>
    </dsp:sp>
    <dsp:sp modelId="{571D68AB-B350-4D5C-AB6A-ABC40C2D8986}">
      <dsp:nvSpPr>
        <dsp:cNvPr id="0" name=""/>
        <dsp:cNvSpPr/>
      </dsp:nvSpPr>
      <dsp:spPr>
        <a:xfrm>
          <a:off x="3496865" y="1904836"/>
          <a:ext cx="3064668" cy="181993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Specific Sources</a:t>
          </a:r>
          <a:endParaRPr lang="en-US" sz="3400" kern="1200" dirty="0"/>
        </a:p>
      </dsp:txBody>
      <dsp:txXfrm>
        <a:off x="3496865" y="1904836"/>
        <a:ext cx="3064668" cy="1819935"/>
      </dsp:txXfrm>
    </dsp:sp>
    <dsp:sp modelId="{98493B2B-A905-429A-BAEF-6EBFD0668D83}">
      <dsp:nvSpPr>
        <dsp:cNvPr id="0" name=""/>
        <dsp:cNvSpPr/>
      </dsp:nvSpPr>
      <dsp:spPr>
        <a:xfrm>
          <a:off x="6990588" y="732928"/>
          <a:ext cx="3064668" cy="11719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 &amp; U-Listed Waste</a:t>
          </a:r>
          <a:endParaRPr lang="en-US" sz="3400" kern="1200" dirty="0"/>
        </a:p>
      </dsp:txBody>
      <dsp:txXfrm>
        <a:off x="6990588" y="732928"/>
        <a:ext cx="3064668" cy="1171908"/>
      </dsp:txXfrm>
    </dsp:sp>
    <dsp:sp modelId="{875AD089-2E66-469E-88C2-DFFE8330212E}">
      <dsp:nvSpPr>
        <dsp:cNvPr id="0" name=""/>
        <dsp:cNvSpPr/>
      </dsp:nvSpPr>
      <dsp:spPr>
        <a:xfrm>
          <a:off x="6990588" y="1904836"/>
          <a:ext cx="3064668" cy="181993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Discarded Commercial Chemicals</a:t>
          </a:r>
          <a:endParaRPr lang="en-US" sz="3400" kern="1200" dirty="0"/>
        </a:p>
      </dsp:txBody>
      <dsp:txXfrm>
        <a:off x="6990588" y="1904836"/>
        <a:ext cx="3064668" cy="1819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en-US"/>
              <a:t>10/15/2019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en-US"/>
              <a:t>10/15/2019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Summarize your research in</a:t>
            </a:r>
            <a:r>
              <a:rPr lang="en-US" baseline="0" dirty="0"/>
              <a:t> three to five points.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Summarize your research in</a:t>
            </a:r>
            <a:r>
              <a:rPr lang="en-US" baseline="0" dirty="0"/>
              <a:t> three to five points.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2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740333"/>
            <a:ext cx="10972800" cy="1263534"/>
          </a:xfrm>
        </p:spPr>
        <p:txBody>
          <a:bodyPr anchor="ctr">
            <a:normAutofit/>
          </a:bodyPr>
          <a:lstStyle>
            <a:lvl1pPr algn="l">
              <a:defRPr sz="58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286500"/>
            <a:ext cx="109728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9" name="Picture 8" descr="Closeup of test tub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anchor="b">
            <a:normAutofit/>
          </a:bodyPr>
          <a:lstStyle>
            <a:lvl1pPr>
              <a:defRPr sz="5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10/15/2019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" y="6394450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9625" y="6394450"/>
            <a:ext cx="81343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900" y="6394450"/>
            <a:ext cx="2324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402902D-A5F5-4D7D-AAA7-32469BA0BC4D}" type="datetimeFigureOut">
              <a:rPr lang="en-US"/>
              <a:pPr/>
              <a:t>10/15/2019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RCRA Hazardous Waste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Wichita State University | Department of Environmental, Health &amp; Safety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Determining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69" y="1459865"/>
            <a:ext cx="3800481" cy="381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EPA Waste Codes D004 – D043</a:t>
            </a:r>
          </a:p>
          <a:p>
            <a:pPr marL="320040" lvl="1" indent="0">
              <a:buNone/>
            </a:pPr>
            <a:endParaRPr lang="en-US" sz="1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00697"/>
              </p:ext>
            </p:extLst>
          </p:nvPr>
        </p:nvGraphicFramePr>
        <p:xfrm>
          <a:off x="323846" y="43402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62154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Chloroform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D022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Chromium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D007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o-Cresol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491353"/>
              </p:ext>
            </p:extLst>
          </p:nvPr>
        </p:nvGraphicFramePr>
        <p:xfrm>
          <a:off x="323846" y="52546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5262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m-Cresol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D024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p-Cresol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D025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Cresol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D026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511346"/>
              </p:ext>
            </p:extLst>
          </p:nvPr>
        </p:nvGraphicFramePr>
        <p:xfrm>
          <a:off x="323846" y="34258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7167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Carbon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Tetrachloride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D019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Chlordane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D020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Chlorobenzene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D021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11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260139"/>
              </p:ext>
            </p:extLst>
          </p:nvPr>
        </p:nvGraphicFramePr>
        <p:xfrm>
          <a:off x="323844" y="1840865"/>
          <a:ext cx="3219456" cy="1584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Chemical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EPA Code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Arsenic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D004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Barium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D005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Benzene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Cadmium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D006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629371"/>
              </p:ext>
            </p:extLst>
          </p:nvPr>
        </p:nvGraphicFramePr>
        <p:xfrm>
          <a:off x="323844" y="6169025"/>
          <a:ext cx="3219454" cy="609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5262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2,4-D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D016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1,4-Dichlorobenzene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D027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59898"/>
              </p:ext>
            </p:extLst>
          </p:nvPr>
        </p:nvGraphicFramePr>
        <p:xfrm>
          <a:off x="4433881" y="43402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62154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Hexachloroethane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D034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Lead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D008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Lindane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686553"/>
              </p:ext>
            </p:extLst>
          </p:nvPr>
        </p:nvGraphicFramePr>
        <p:xfrm>
          <a:off x="4433881" y="52546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5262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Mercury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D009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Methoxychlor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Methyl</a:t>
                      </a:r>
                      <a:r>
                        <a:rPr lang="en-US" sz="1400" baseline="0" dirty="0" smtClean="0"/>
                        <a:t> Ethyl Ketone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D035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328061"/>
              </p:ext>
            </p:extLst>
          </p:nvPr>
        </p:nvGraphicFramePr>
        <p:xfrm>
          <a:off x="4433881" y="34258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7167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Heptachlor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D031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Hexachlorobenzene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Hexachlorobutadiene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26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450087"/>
              </p:ext>
            </p:extLst>
          </p:nvPr>
        </p:nvGraphicFramePr>
        <p:xfrm>
          <a:off x="4433879" y="1840865"/>
          <a:ext cx="3219456" cy="1584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Chemical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EPA Code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1,2-Dichloroethane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1,1-Dichloroethylene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D029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2,4-Dinitrotoluene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D030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Endrin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D012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505068"/>
              </p:ext>
            </p:extLst>
          </p:nvPr>
        </p:nvGraphicFramePr>
        <p:xfrm>
          <a:off x="4433879" y="6169025"/>
          <a:ext cx="3219454" cy="609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5262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Nitrobenzene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D036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Pentrachlorophenol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D037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31739"/>
              </p:ext>
            </p:extLst>
          </p:nvPr>
        </p:nvGraphicFramePr>
        <p:xfrm>
          <a:off x="8543921" y="43402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62154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2,4,6-Trichlorophenol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D042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2,4,5-TP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err="1" smtClean="0"/>
                        <a:t>Silvex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D017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Vinyl</a:t>
                      </a:r>
                      <a:r>
                        <a:rPr lang="en-US" sz="1400" baseline="0" dirty="0" smtClean="0"/>
                        <a:t> Chloride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D043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146165"/>
              </p:ext>
            </p:extLst>
          </p:nvPr>
        </p:nvGraphicFramePr>
        <p:xfrm>
          <a:off x="8543921" y="3425825"/>
          <a:ext cx="3219454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71679">
                  <a:extLst>
                    <a:ext uri="{9D8B030D-6E8A-4147-A177-3AD203B41FA5}">
                      <a16:colId xmlns:a16="http://schemas.microsoft.com/office/drawing/2014/main" val="2470689983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903864020"/>
                    </a:ext>
                  </a:extLst>
                </a:gridCol>
              </a:tblGrid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Toxaphene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D015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020910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Trichloroethylene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D040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63735"/>
                  </a:ext>
                </a:extLst>
              </a:tr>
              <a:tr h="230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2,4,5-Trichlorophenol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D041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150966"/>
                  </a:ext>
                </a:extLst>
              </a:tr>
            </a:tbl>
          </a:graphicData>
        </a:graphic>
      </p:graphicFrame>
      <p:graphicFrame>
        <p:nvGraphicFramePr>
          <p:cNvPr id="31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91301"/>
              </p:ext>
            </p:extLst>
          </p:nvPr>
        </p:nvGraphicFramePr>
        <p:xfrm>
          <a:off x="8543919" y="1840865"/>
          <a:ext cx="3219456" cy="1584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Chemical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EPA Code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Pyridine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Selenium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D010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Silver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D011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Tetrachloroethylene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D039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Content Placeholder 2"/>
          <p:cNvSpPr txBox="1">
            <a:spLocks/>
          </p:cNvSpPr>
          <p:nvPr/>
        </p:nvSpPr>
        <p:spPr>
          <a:xfrm>
            <a:off x="8253406" y="5527675"/>
            <a:ext cx="3800481" cy="94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22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ts val="16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ts val="12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ts val="10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17320" indent="-228600" algn="l" defTabSz="914400" rtl="0" eaLnBrk="1" latinLnBrk="0" hangingPunct="1">
              <a:spcBef>
                <a:spcPts val="8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These waste codes apply when the waste fails a Toxicity Characteristic Leaching Procedure (TCLP) test.</a:t>
            </a:r>
          </a:p>
          <a:p>
            <a:pPr marL="320040" lvl="1" indent="0">
              <a:buFont typeface="Arial" pitchFamily="34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33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Listed Hazardous Waste </a:t>
            </a:r>
            <a:endParaRPr lang="en-US" dirty="0"/>
          </a:p>
        </p:txBody>
      </p:sp>
      <p:graphicFrame>
        <p:nvGraphicFramePr>
          <p:cNvPr id="4" name="Content Placeholder 2" descr="Horizontal bullet list showing 3 groups arranged adjacent to one another and bullet points are present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489329"/>
              </p:ext>
            </p:extLst>
          </p:nvPr>
        </p:nvGraphicFramePr>
        <p:xfrm>
          <a:off x="1066800" y="1714500"/>
          <a:ext cx="100584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87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F-Listed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Wastes from non-specific sources</a:t>
            </a:r>
          </a:p>
          <a:p>
            <a:pPr lvl="1"/>
            <a:r>
              <a:rPr lang="en-US" sz="1600" dirty="0" smtClean="0"/>
              <a:t>Spent </a:t>
            </a:r>
            <a:r>
              <a:rPr lang="en-US" sz="1600" dirty="0" smtClean="0"/>
              <a:t>Non-Halogenated Solvent </a:t>
            </a:r>
            <a:r>
              <a:rPr lang="en-US" sz="1600" dirty="0" smtClean="0"/>
              <a:t>(F003, F005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smtClean="0"/>
              <a:t>Spent Halogenated Solvent (F001, F002)</a:t>
            </a:r>
            <a:endParaRPr lang="en-US" sz="1600" dirty="0" smtClean="0"/>
          </a:p>
          <a:p>
            <a:pPr lvl="1"/>
            <a:r>
              <a:rPr lang="en-US" sz="1600" dirty="0" smtClean="0"/>
              <a:t>Degreasing Operations</a:t>
            </a:r>
          </a:p>
          <a:p>
            <a:pPr lvl="1"/>
            <a:r>
              <a:rPr lang="en-US" sz="1600" dirty="0" smtClean="0"/>
              <a:t>Electroplating</a:t>
            </a:r>
          </a:p>
          <a:p>
            <a:pPr lvl="1"/>
            <a:r>
              <a:rPr lang="en-US" sz="1600" dirty="0" smtClean="0"/>
              <a:t>Petroleum Refining</a:t>
            </a:r>
            <a:endParaRPr lang="en-US" sz="1400" dirty="0"/>
          </a:p>
          <a:p>
            <a:pPr marL="640080" lvl="2" indent="0">
              <a:buNone/>
            </a:pPr>
            <a:r>
              <a:rPr lang="en-US" sz="1400" dirty="0" smtClean="0"/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4500"/>
            <a:ext cx="5353050" cy="273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07142"/>
            <a:ext cx="2187630" cy="22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</a:t>
            </a:r>
            <a:r>
              <a:rPr lang="en-US" dirty="0" smtClean="0"/>
              <a:t>-Listed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Wastes from specific sources</a:t>
            </a:r>
          </a:p>
          <a:p>
            <a:pPr lvl="1"/>
            <a:r>
              <a:rPr lang="en-US" sz="1600" dirty="0" smtClean="0"/>
              <a:t>Wood preservation process wastes</a:t>
            </a:r>
          </a:p>
          <a:p>
            <a:pPr lvl="1"/>
            <a:r>
              <a:rPr lang="en-US" sz="1600" dirty="0" smtClean="0"/>
              <a:t>Inorganic pigment production wastes</a:t>
            </a:r>
          </a:p>
          <a:p>
            <a:pPr lvl="1"/>
            <a:r>
              <a:rPr lang="en-US" sz="1600" dirty="0" smtClean="0"/>
              <a:t>Organic Chemical distillation still bottoms</a:t>
            </a:r>
          </a:p>
          <a:p>
            <a:pPr lvl="1"/>
            <a:r>
              <a:rPr lang="en-US" sz="1600" dirty="0" smtClean="0"/>
              <a:t>Pesticide production wastes</a:t>
            </a:r>
          </a:p>
          <a:p>
            <a:pPr lvl="1"/>
            <a:r>
              <a:rPr lang="en-US" sz="1600" dirty="0" smtClean="0"/>
              <a:t>Explosives manufacturing wastes</a:t>
            </a:r>
          </a:p>
          <a:p>
            <a:pPr lvl="1"/>
            <a:r>
              <a:rPr lang="en-US" sz="1600" dirty="0" smtClean="0"/>
              <a:t>Veterinary pharmaceuticals production residues and </a:t>
            </a:r>
            <a:r>
              <a:rPr lang="en-US" sz="1600" dirty="0" err="1" smtClean="0"/>
              <a:t>sludges</a:t>
            </a:r>
            <a:endParaRPr lang="en-US" sz="1600" dirty="0" smtClean="0"/>
          </a:p>
          <a:p>
            <a:pPr lvl="1"/>
            <a:r>
              <a:rPr lang="en-US" sz="1600" dirty="0" smtClean="0"/>
              <a:t>Ink formulation washes and </a:t>
            </a:r>
            <a:r>
              <a:rPr lang="en-US" sz="1600" dirty="0" err="1" smtClean="0"/>
              <a:t>sludges</a:t>
            </a:r>
            <a:endParaRPr lang="en-US" sz="1600" dirty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1762125"/>
            <a:ext cx="31432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P-Listed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Discarded Commercial Chemical Products</a:t>
            </a:r>
          </a:p>
          <a:p>
            <a:pPr lvl="1"/>
            <a:r>
              <a:rPr lang="en-US" sz="1400" dirty="0" smtClean="0"/>
              <a:t>Acutely Toxic Chemicals</a:t>
            </a:r>
          </a:p>
          <a:p>
            <a:pPr lvl="1"/>
            <a:r>
              <a:rPr lang="en-US" sz="1400" dirty="0" smtClean="0"/>
              <a:t>Very hazardous to health and environment</a:t>
            </a:r>
          </a:p>
          <a:p>
            <a:pPr lvl="1"/>
            <a:r>
              <a:rPr lang="en-US" sz="1400" dirty="0" smtClean="0"/>
              <a:t>Must be in unused form for P-code to apply</a:t>
            </a:r>
          </a:p>
          <a:p>
            <a:pPr lvl="1"/>
            <a:r>
              <a:rPr lang="en-US" sz="1400" dirty="0" smtClean="0"/>
              <a:t>Container residues and spill residues are considered P-listed wastes 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 smtClean="0"/>
              <a:t>Examples:</a:t>
            </a:r>
          </a:p>
          <a:p>
            <a:pPr lvl="2"/>
            <a:r>
              <a:rPr lang="en-US" sz="1200" dirty="0" smtClean="0"/>
              <a:t>Sodium </a:t>
            </a:r>
            <a:r>
              <a:rPr lang="en-US" sz="1200" dirty="0" err="1" smtClean="0"/>
              <a:t>Azide</a:t>
            </a:r>
            <a:r>
              <a:rPr lang="en-US" sz="1200" dirty="0" smtClean="0"/>
              <a:t> – P105</a:t>
            </a:r>
          </a:p>
          <a:p>
            <a:pPr lvl="2"/>
            <a:r>
              <a:rPr lang="en-US" sz="1200" dirty="0" err="1" smtClean="0"/>
              <a:t>Acrolein</a:t>
            </a:r>
            <a:r>
              <a:rPr lang="en-US" sz="1200" dirty="0" smtClean="0"/>
              <a:t> – P003</a:t>
            </a:r>
          </a:p>
          <a:p>
            <a:pPr lvl="2"/>
            <a:r>
              <a:rPr lang="en-US" sz="1200" dirty="0" smtClean="0"/>
              <a:t>Sodium Cyanide – P106</a:t>
            </a:r>
          </a:p>
          <a:p>
            <a:pPr lvl="2"/>
            <a:r>
              <a:rPr lang="en-US" sz="1200" dirty="0" smtClean="0"/>
              <a:t>Nicotine, &amp; Salts – P075</a:t>
            </a:r>
          </a:p>
          <a:p>
            <a:pPr lvl="3"/>
            <a:r>
              <a:rPr lang="en-US" sz="1000" dirty="0" smtClean="0"/>
              <a:t>Used nicotine patches/gum are not considered P-listed wastes since they have been used for their intended purpose. </a:t>
            </a:r>
          </a:p>
          <a:p>
            <a:pPr marL="320040" lvl="1" indent="0">
              <a:buNone/>
            </a:pPr>
            <a:endParaRPr lang="en-US" sz="14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261" y="1714500"/>
            <a:ext cx="3054939" cy="19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</a:t>
            </a:r>
            <a:r>
              <a:rPr lang="en-US" dirty="0" smtClean="0"/>
              <a:t>-Listed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Discarded Commercial Chemical Products</a:t>
            </a:r>
          </a:p>
          <a:p>
            <a:pPr lvl="1"/>
            <a:r>
              <a:rPr lang="en-US" sz="1400" dirty="0" smtClean="0"/>
              <a:t>Toxic Chemicals</a:t>
            </a:r>
          </a:p>
          <a:p>
            <a:pPr lvl="1"/>
            <a:r>
              <a:rPr lang="en-US" sz="1400" dirty="0" smtClean="0"/>
              <a:t>Slightly less hazardous than P-listed wastes</a:t>
            </a:r>
          </a:p>
          <a:p>
            <a:pPr lvl="1"/>
            <a:r>
              <a:rPr lang="en-US" sz="1400" dirty="0" smtClean="0"/>
              <a:t>Must be in unused form for U-code to apply</a:t>
            </a:r>
          </a:p>
          <a:p>
            <a:pPr lvl="1"/>
            <a:r>
              <a:rPr lang="en-US" sz="1400" dirty="0" smtClean="0"/>
              <a:t>Container residues and spill residues are considered U-listed wastes 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 smtClean="0"/>
              <a:t>Examples:</a:t>
            </a:r>
          </a:p>
          <a:p>
            <a:pPr lvl="2"/>
            <a:r>
              <a:rPr lang="en-US" sz="1200" dirty="0" smtClean="0"/>
              <a:t>Acetone – U002</a:t>
            </a:r>
          </a:p>
          <a:p>
            <a:pPr lvl="2"/>
            <a:r>
              <a:rPr lang="en-US" sz="1200" dirty="0" smtClean="0"/>
              <a:t>Acetonitrile – U003</a:t>
            </a:r>
          </a:p>
          <a:p>
            <a:pPr lvl="2"/>
            <a:r>
              <a:rPr lang="en-US" sz="1200" dirty="0" smtClean="0"/>
              <a:t>Hydrofluoric Acid – U134</a:t>
            </a:r>
          </a:p>
          <a:p>
            <a:pPr lvl="2"/>
            <a:r>
              <a:rPr lang="en-US" sz="1200" dirty="0" smtClean="0"/>
              <a:t>Methanol – U154</a:t>
            </a:r>
          </a:p>
          <a:p>
            <a:pPr lvl="2"/>
            <a:r>
              <a:rPr lang="en-US" sz="1200" dirty="0" smtClean="0"/>
              <a:t>Mercury – U151</a:t>
            </a:r>
          </a:p>
          <a:p>
            <a:pPr marL="320040" lvl="1" indent="0">
              <a:buNone/>
            </a:pPr>
            <a:endParaRPr lang="en-US" sz="14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62" y="1609997"/>
            <a:ext cx="2811417" cy="2108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79" y="4104277"/>
            <a:ext cx="2806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Wastes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Universal Waste</a:t>
            </a:r>
          </a:p>
          <a:p>
            <a:r>
              <a:rPr lang="en-US" sz="1800" dirty="0" smtClean="0"/>
              <a:t>Polychlorinated Biphenyl (PCB)</a:t>
            </a:r>
          </a:p>
          <a:p>
            <a:r>
              <a:rPr lang="en-US" sz="1800" dirty="0" smtClean="0"/>
              <a:t>Used Oil </a:t>
            </a:r>
          </a:p>
          <a:p>
            <a:r>
              <a:rPr lang="en-US" sz="1800" dirty="0" smtClean="0"/>
              <a:t>Medical Waste</a:t>
            </a:r>
          </a:p>
          <a:p>
            <a:r>
              <a:rPr lang="en-US" sz="1800" smtClean="0"/>
              <a:t>Lead-Acid Batteries</a:t>
            </a:r>
            <a:endParaRPr lang="en-US" sz="14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4352762"/>
            <a:ext cx="3008811" cy="2181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49" y="2705100"/>
            <a:ext cx="51149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Hazardous Waste Generator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Wichita State University is subject to Large Quantity Generator (LQG) Standards:</a:t>
            </a:r>
          </a:p>
          <a:p>
            <a:pPr lvl="1"/>
            <a:r>
              <a:rPr lang="en-US" sz="1600" dirty="0" smtClean="0"/>
              <a:t>Large Quantity Generators</a:t>
            </a:r>
          </a:p>
          <a:p>
            <a:pPr lvl="2"/>
            <a:r>
              <a:rPr lang="en-US" sz="1400" dirty="0" smtClean="0"/>
              <a:t>Generate 2,200 </a:t>
            </a:r>
            <a:r>
              <a:rPr lang="en-US" sz="1400" dirty="0" err="1" smtClean="0"/>
              <a:t>lbs</a:t>
            </a:r>
            <a:r>
              <a:rPr lang="en-US" sz="1400" dirty="0" smtClean="0"/>
              <a:t> or more of hazardous waste in a calendar month.</a:t>
            </a:r>
          </a:p>
          <a:p>
            <a:pPr lvl="2"/>
            <a:r>
              <a:rPr lang="en-US" sz="1400" dirty="0" smtClean="0"/>
              <a:t>Generate or accumulate 2.2 </a:t>
            </a:r>
            <a:r>
              <a:rPr lang="en-US" sz="1400" dirty="0" err="1" smtClean="0"/>
              <a:t>lbs</a:t>
            </a:r>
            <a:r>
              <a:rPr lang="en-US" sz="1400" dirty="0" smtClean="0"/>
              <a:t> or more of acutely hazardous waste (</a:t>
            </a:r>
            <a:r>
              <a:rPr lang="en-US" sz="1400" dirty="0"/>
              <a:t>P</a:t>
            </a:r>
            <a:r>
              <a:rPr lang="en-US" sz="1400" dirty="0" smtClean="0"/>
              <a:t>-list waste).</a:t>
            </a:r>
          </a:p>
          <a:p>
            <a:pPr lvl="3"/>
            <a:r>
              <a:rPr lang="en-US" sz="1200" dirty="0" smtClean="0"/>
              <a:t>P105 – Sodium </a:t>
            </a:r>
            <a:r>
              <a:rPr lang="en-US" sz="1200" dirty="0" err="1" smtClean="0"/>
              <a:t>Azide</a:t>
            </a:r>
            <a:endParaRPr lang="en-US" sz="1200" dirty="0" smtClean="0"/>
          </a:p>
          <a:p>
            <a:pPr lvl="3"/>
            <a:r>
              <a:rPr lang="en-US" sz="1200" dirty="0" smtClean="0"/>
              <a:t>P003 – </a:t>
            </a:r>
            <a:r>
              <a:rPr lang="en-US" sz="1200" dirty="0" err="1" smtClean="0"/>
              <a:t>Acrolein</a:t>
            </a:r>
            <a:endParaRPr lang="en-US" sz="1200" dirty="0" smtClean="0"/>
          </a:p>
          <a:p>
            <a:pPr lvl="3"/>
            <a:r>
              <a:rPr lang="en-US" sz="1200" dirty="0" smtClean="0"/>
              <a:t>P102 – </a:t>
            </a:r>
            <a:r>
              <a:rPr lang="en-US" sz="1200" dirty="0" err="1" smtClean="0"/>
              <a:t>Propargyl</a:t>
            </a:r>
            <a:r>
              <a:rPr lang="en-US" sz="1200" dirty="0" smtClean="0"/>
              <a:t> Alcohol</a:t>
            </a:r>
          </a:p>
          <a:p>
            <a:pPr lvl="3"/>
            <a:r>
              <a:rPr lang="en-US" sz="1200" dirty="0" smtClean="0"/>
              <a:t>P028 – Benzyl Chloride</a:t>
            </a:r>
            <a:endParaRPr lang="en-US" sz="1400" dirty="0" smtClean="0"/>
          </a:p>
          <a:p>
            <a:pPr lvl="3"/>
            <a:endParaRPr lang="en-US" sz="1200" dirty="0" smtClean="0"/>
          </a:p>
          <a:p>
            <a:pPr marL="960120" lvl="3" indent="0">
              <a:buNone/>
            </a:pPr>
            <a:r>
              <a:rPr lang="en-US" sz="1200" dirty="0" smtClean="0"/>
              <a:t> </a:t>
            </a:r>
          </a:p>
          <a:p>
            <a:pPr lvl="2"/>
            <a:endParaRPr lang="en-US" sz="14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54" t="22069" r="22755" b="22891"/>
          <a:stretch/>
        </p:blipFill>
        <p:spPr>
          <a:xfrm>
            <a:off x="6705075" y="3692434"/>
            <a:ext cx="2813394" cy="2841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3" y="4752014"/>
            <a:ext cx="3168243" cy="17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Hazardous Waste Generator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Wichita State University is subject to Large Quantity Generator (LQG) Standards:</a:t>
            </a:r>
          </a:p>
          <a:p>
            <a:pPr lvl="1"/>
            <a:r>
              <a:rPr lang="en-US" sz="1600" dirty="0" smtClean="0"/>
              <a:t>Large Quantity Generators</a:t>
            </a:r>
          </a:p>
          <a:p>
            <a:pPr lvl="3"/>
            <a:r>
              <a:rPr lang="en-US" sz="1200" dirty="0" smtClean="0"/>
              <a:t>Accumulation of hazardous waste up to 90 days. </a:t>
            </a:r>
          </a:p>
          <a:p>
            <a:pPr lvl="5"/>
            <a:r>
              <a:rPr lang="en-US" sz="1200" dirty="0" smtClean="0"/>
              <a:t>Hazardous waste must be shipped off site within this time period. </a:t>
            </a:r>
          </a:p>
          <a:p>
            <a:pPr lvl="5"/>
            <a:r>
              <a:rPr lang="en-US" sz="1200" dirty="0" smtClean="0"/>
              <a:t>90-day limit does not apply to satellite accumulation.</a:t>
            </a:r>
          </a:p>
          <a:p>
            <a:pPr lvl="3"/>
            <a:r>
              <a:rPr lang="en-US" sz="1200" dirty="0" smtClean="0"/>
              <a:t>If hazardous waste is stored longer than 90 days, only one extension may be granted by KDHE . </a:t>
            </a:r>
          </a:p>
          <a:p>
            <a:pPr lvl="3"/>
            <a:r>
              <a:rPr lang="en-US" sz="1200" dirty="0" smtClean="0"/>
              <a:t>Must submit annual waste report and monitoring fee to KDHE </a:t>
            </a:r>
          </a:p>
          <a:p>
            <a:pPr lvl="3"/>
            <a:r>
              <a:rPr lang="en-US" sz="1200" dirty="0" smtClean="0"/>
              <a:t>Conduct weekly inspections of hazardous waste storage areas.</a:t>
            </a:r>
          </a:p>
          <a:p>
            <a:pPr lvl="5"/>
            <a:r>
              <a:rPr lang="en-US" sz="1200" dirty="0" smtClean="0"/>
              <a:t>Satellite accumulation areas not part of inspection requirement. </a:t>
            </a:r>
          </a:p>
          <a:p>
            <a:pPr lvl="3"/>
            <a:r>
              <a:rPr lang="en-US" sz="1200" dirty="0" smtClean="0"/>
              <a:t>Must conduct waste determinations for every waste stream generated.</a:t>
            </a:r>
          </a:p>
          <a:p>
            <a:pPr lvl="5"/>
            <a:r>
              <a:rPr lang="en-US" sz="1200" dirty="0" smtClean="0"/>
              <a:t>Documented for at least 3 years after last shipment of waste stream.</a:t>
            </a:r>
          </a:p>
          <a:p>
            <a:pPr lvl="5"/>
            <a:r>
              <a:rPr lang="en-US" sz="1200" dirty="0" smtClean="0"/>
              <a:t>Additional supporting documentation required</a:t>
            </a:r>
          </a:p>
          <a:p>
            <a:pPr lvl="6"/>
            <a:r>
              <a:rPr lang="en-US" sz="1200" dirty="0" smtClean="0"/>
              <a:t>Safety Data Sheets (SDS’s)</a:t>
            </a:r>
          </a:p>
          <a:p>
            <a:pPr lvl="6"/>
            <a:r>
              <a:rPr lang="en-US" sz="1200" dirty="0" smtClean="0"/>
              <a:t>Process Flow Diagrams</a:t>
            </a:r>
          </a:p>
          <a:p>
            <a:pPr lvl="6"/>
            <a:r>
              <a:rPr lang="en-US" sz="1200" dirty="0" smtClean="0"/>
              <a:t>Analytical Results (TCLP)</a:t>
            </a:r>
          </a:p>
          <a:p>
            <a:pPr lvl="5"/>
            <a:endParaRPr lang="en-US" sz="1200" dirty="0" smtClean="0"/>
          </a:p>
          <a:p>
            <a:pPr lvl="4"/>
            <a:r>
              <a:rPr lang="en-US" sz="1200" dirty="0" smtClean="0"/>
              <a:t>The only waste stream not required to have a waste determination is office trash</a:t>
            </a:r>
          </a:p>
          <a:p>
            <a:pPr lvl="4"/>
            <a:endParaRPr lang="en-US" sz="1200" dirty="0" smtClean="0"/>
          </a:p>
          <a:p>
            <a:pPr marL="960120" lvl="3" indent="0">
              <a:buNone/>
            </a:pPr>
            <a:r>
              <a:rPr lang="en-US" sz="1200" dirty="0" smtClean="0"/>
              <a:t> </a:t>
            </a:r>
          </a:p>
          <a:p>
            <a:pPr lvl="2"/>
            <a:endParaRPr lang="en-US" sz="14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96" y="3712572"/>
            <a:ext cx="3762104" cy="28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 Quantity Generators must conduct and document weekly inspections of hazardous waste storage areas.</a:t>
            </a:r>
          </a:p>
          <a:p>
            <a:pPr lvl="1"/>
            <a:r>
              <a:rPr lang="en-US" sz="1600" dirty="0" smtClean="0"/>
              <a:t>Container labeling</a:t>
            </a:r>
          </a:p>
          <a:p>
            <a:pPr lvl="1"/>
            <a:r>
              <a:rPr lang="en-US" sz="1600" dirty="0" smtClean="0"/>
              <a:t>Accumulation start dates</a:t>
            </a:r>
          </a:p>
          <a:p>
            <a:pPr lvl="1"/>
            <a:r>
              <a:rPr lang="en-US" sz="1600" dirty="0" smtClean="0"/>
              <a:t>Container closure and condition</a:t>
            </a:r>
          </a:p>
          <a:p>
            <a:pPr lvl="1"/>
            <a:r>
              <a:rPr lang="en-US" sz="1600" dirty="0" smtClean="0"/>
              <a:t>Evidence of leaks or spills</a:t>
            </a:r>
          </a:p>
          <a:p>
            <a:pPr lvl="1"/>
            <a:r>
              <a:rPr lang="en-US" sz="1600" dirty="0" smtClean="0"/>
              <a:t>Accumulation area locked and secured</a:t>
            </a:r>
          </a:p>
          <a:p>
            <a:pPr lvl="1"/>
            <a:r>
              <a:rPr lang="en-US" sz="1600" dirty="0" smtClean="0"/>
              <a:t>Containment area base in good condition</a:t>
            </a:r>
          </a:p>
          <a:p>
            <a:pPr lvl="1"/>
            <a:r>
              <a:rPr lang="en-US" sz="1600" dirty="0" smtClean="0"/>
              <a:t>Incompatible wastes segregated</a:t>
            </a:r>
          </a:p>
          <a:p>
            <a:pPr lvl="1"/>
            <a:r>
              <a:rPr lang="en-US" sz="1600" dirty="0" smtClean="0"/>
              <a:t>Adequate aisle space</a:t>
            </a:r>
          </a:p>
          <a:p>
            <a:pPr lvl="1"/>
            <a:r>
              <a:rPr lang="en-US" sz="1600" dirty="0" smtClean="0"/>
              <a:t>Legible hazard signs </a:t>
            </a:r>
            <a:endParaRPr lang="en-US" sz="1000" u="sng" dirty="0" smtClean="0"/>
          </a:p>
          <a:p>
            <a:pPr marL="640080" lvl="2" indent="0">
              <a:buNone/>
            </a:pPr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886" y="2557906"/>
            <a:ext cx="4182971" cy="31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Defining Hazardous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14500"/>
            <a:ext cx="10058400" cy="4747260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In order for a material to be considered a hazardous waste, it must first meet the definition of a solid waste. (40 CRF 261.2)</a:t>
            </a:r>
          </a:p>
          <a:p>
            <a:pPr lvl="1"/>
            <a:r>
              <a:rPr lang="en-US" sz="1800" dirty="0"/>
              <a:t>A solid waste is any material that is discarded.</a:t>
            </a:r>
            <a:r>
              <a:rPr lang="en-US" sz="2100" dirty="0"/>
              <a:t> </a:t>
            </a:r>
          </a:p>
          <a:p>
            <a:pPr lvl="2"/>
            <a:r>
              <a:rPr lang="en-US" sz="1400" dirty="0"/>
              <a:t>Abandoned</a:t>
            </a:r>
          </a:p>
          <a:p>
            <a:pPr lvl="2"/>
            <a:r>
              <a:rPr lang="en-US" sz="1400" dirty="0"/>
              <a:t>Inherently </a:t>
            </a:r>
            <a:r>
              <a:rPr lang="en-US" sz="1400" dirty="0" smtClean="0"/>
              <a:t>waste-like</a:t>
            </a:r>
          </a:p>
          <a:p>
            <a:pPr lvl="1"/>
            <a:r>
              <a:rPr lang="en-US" sz="1800" dirty="0"/>
              <a:t>May be a solid, liquid, gas, or any combination of these physical states.</a:t>
            </a:r>
            <a:r>
              <a:rPr lang="en-US" sz="1600" dirty="0"/>
              <a:t> </a:t>
            </a:r>
            <a:endParaRPr lang="en-US" sz="1600" dirty="0" smtClean="0"/>
          </a:p>
          <a:p>
            <a:pPr lvl="1"/>
            <a:r>
              <a:rPr lang="en-US" sz="1800" dirty="0"/>
              <a:t>Exclusions to the solid waste definition:</a:t>
            </a:r>
          </a:p>
          <a:p>
            <a:pPr lvl="2"/>
            <a:r>
              <a:rPr lang="en-US" sz="1400" dirty="0"/>
              <a:t>Domestic sewage sent to sanitary sewer </a:t>
            </a:r>
          </a:p>
          <a:p>
            <a:pPr lvl="2"/>
            <a:r>
              <a:rPr lang="en-US" sz="1400" dirty="0"/>
              <a:t>Spent Sulfuric Acid</a:t>
            </a:r>
          </a:p>
          <a:p>
            <a:pPr lvl="2"/>
            <a:r>
              <a:rPr lang="en-US" sz="1400" dirty="0"/>
              <a:t>Other industrial exclusions</a:t>
            </a:r>
          </a:p>
          <a:p>
            <a:pPr lvl="1"/>
            <a:endParaRPr lang="en-US" sz="1600" dirty="0"/>
          </a:p>
          <a:p>
            <a:pPr marL="64008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Weekly inspections records must also include:</a:t>
            </a:r>
          </a:p>
          <a:p>
            <a:pPr lvl="1"/>
            <a:r>
              <a:rPr lang="en-US" sz="1600" dirty="0" smtClean="0"/>
              <a:t>Name and signature of the inspector</a:t>
            </a:r>
          </a:p>
          <a:p>
            <a:pPr lvl="1"/>
            <a:r>
              <a:rPr lang="en-US" sz="1600" dirty="0" smtClean="0"/>
              <a:t>Date and time of the inspection</a:t>
            </a:r>
          </a:p>
          <a:p>
            <a:pPr lvl="1"/>
            <a:r>
              <a:rPr lang="en-US" sz="1600" dirty="0" smtClean="0"/>
              <a:t>Observations of any deficiencies </a:t>
            </a:r>
          </a:p>
          <a:p>
            <a:pPr lvl="1"/>
            <a:r>
              <a:rPr lang="en-US" sz="1600" dirty="0" smtClean="0"/>
              <a:t>Date, time, and nature of any remedial actions </a:t>
            </a:r>
            <a:endParaRPr lang="en-US" sz="800" u="sng" dirty="0" smtClean="0"/>
          </a:p>
          <a:p>
            <a:pPr marL="640080" lvl="2" indent="0">
              <a:buNone/>
            </a:pPr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48" y="1714500"/>
            <a:ext cx="5238751" cy="404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Satellite 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Hazardous waste generators may accumulate up to 55 gallons of hazardous waste or up to 1 quart of acutely hazardous waste in one area if:</a:t>
            </a:r>
          </a:p>
          <a:p>
            <a:pPr lvl="3"/>
            <a:r>
              <a:rPr lang="en-US" sz="1400" dirty="0" smtClean="0"/>
              <a:t>The container is located at or near the point of waste generation</a:t>
            </a:r>
          </a:p>
          <a:p>
            <a:pPr lvl="3"/>
            <a:r>
              <a:rPr lang="en-US" sz="1400" dirty="0" smtClean="0"/>
              <a:t>Under the control of the operator</a:t>
            </a:r>
          </a:p>
          <a:p>
            <a:pPr lvl="3"/>
            <a:r>
              <a:rPr lang="en-US" sz="1400" dirty="0" smtClean="0"/>
              <a:t>Labeled with the words “Hazardous Waste”</a:t>
            </a:r>
          </a:p>
          <a:p>
            <a:pPr lvl="3"/>
            <a:r>
              <a:rPr lang="en-US" sz="1400" dirty="0" smtClean="0"/>
              <a:t>Kept closed except when adding or removing waste</a:t>
            </a:r>
          </a:p>
          <a:p>
            <a:pPr lvl="5"/>
            <a:r>
              <a:rPr lang="en-US" sz="1400" dirty="0" smtClean="0"/>
              <a:t>Funnels latched</a:t>
            </a:r>
          </a:p>
          <a:p>
            <a:pPr lvl="5"/>
            <a:r>
              <a:rPr lang="en-US" sz="1400" dirty="0" smtClean="0"/>
              <a:t>Lids and bungs tightened</a:t>
            </a:r>
          </a:p>
          <a:p>
            <a:pPr lvl="3"/>
            <a:endParaRPr lang="en-US" sz="1200" dirty="0" smtClean="0"/>
          </a:p>
          <a:p>
            <a:pPr lvl="3"/>
            <a:endParaRPr lang="en-US" sz="1200" dirty="0" smtClean="0"/>
          </a:p>
          <a:p>
            <a:pPr lvl="3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01" y="2260418"/>
            <a:ext cx="3205299" cy="42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Satellite 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699" y="1714500"/>
            <a:ext cx="10477501" cy="4819650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Only one satellite container per waste stream is allowed in the same location</a:t>
            </a:r>
          </a:p>
          <a:p>
            <a:pPr lvl="3"/>
            <a:r>
              <a:rPr lang="en-US" sz="1400" dirty="0" smtClean="0"/>
              <a:t>Once a satellite container becomes full, it must be marked with the date if became full and moved to the hazardous waste storage area within 72 hours.</a:t>
            </a:r>
          </a:p>
          <a:p>
            <a:pPr lvl="3"/>
            <a:r>
              <a:rPr lang="en-US" sz="1400" dirty="0" smtClean="0"/>
              <a:t>Satellite containers can not be consolidated into another satellite container</a:t>
            </a:r>
          </a:p>
          <a:p>
            <a:pPr lvl="1"/>
            <a:r>
              <a:rPr lang="en-US" sz="1800" dirty="0" smtClean="0"/>
              <a:t>Hazardous waste accumulation in containers greater than 55 gallons must be managed as “Storage Containers.”</a:t>
            </a:r>
          </a:p>
          <a:p>
            <a:pPr lvl="3"/>
            <a:r>
              <a:rPr lang="en-US" sz="1400" dirty="0" smtClean="0"/>
              <a:t>Must be marked with an accumulation start date on the day waste is first placed in the container</a:t>
            </a:r>
          </a:p>
          <a:p>
            <a:pPr lvl="3"/>
            <a:r>
              <a:rPr lang="en-US" sz="1400" dirty="0" smtClean="0"/>
              <a:t>Must be shipped off site within 90 days</a:t>
            </a:r>
          </a:p>
          <a:p>
            <a:pPr lvl="3"/>
            <a:r>
              <a:rPr lang="en-US" sz="1400" dirty="0" smtClean="0"/>
              <a:t>Must be inspected weekly  </a:t>
            </a:r>
          </a:p>
          <a:p>
            <a:pPr lvl="3"/>
            <a:endParaRPr lang="en-US" sz="1200" dirty="0" smtClean="0"/>
          </a:p>
          <a:p>
            <a:pPr lvl="3"/>
            <a:endParaRPr lang="en-US" sz="1200" dirty="0" smtClean="0"/>
          </a:p>
          <a:p>
            <a:pPr lvl="3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16" y="4036595"/>
            <a:ext cx="1873167" cy="2497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76" y="4069492"/>
            <a:ext cx="1848493" cy="24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Universal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Universal Waste includes:</a:t>
            </a:r>
          </a:p>
          <a:p>
            <a:pPr lvl="1"/>
            <a:r>
              <a:rPr lang="en-US" sz="1600" dirty="0" smtClean="0"/>
              <a:t>Used Batteries</a:t>
            </a:r>
          </a:p>
          <a:p>
            <a:pPr lvl="1"/>
            <a:r>
              <a:rPr lang="en-US" sz="1600" dirty="0" smtClean="0"/>
              <a:t>Pesticides</a:t>
            </a:r>
          </a:p>
          <a:p>
            <a:pPr lvl="1"/>
            <a:r>
              <a:rPr lang="en-US" sz="1600" dirty="0" smtClean="0"/>
              <a:t>Mercury-containing equipment</a:t>
            </a:r>
          </a:p>
          <a:p>
            <a:pPr lvl="1"/>
            <a:r>
              <a:rPr lang="en-US" sz="1600" dirty="0" smtClean="0"/>
              <a:t>Waste Lamps</a:t>
            </a:r>
          </a:p>
          <a:p>
            <a:pPr lvl="2"/>
            <a:r>
              <a:rPr lang="en-US" sz="1400" dirty="0" smtClean="0"/>
              <a:t>Fluorescent</a:t>
            </a:r>
          </a:p>
          <a:p>
            <a:pPr lvl="2"/>
            <a:r>
              <a:rPr lang="en-US" sz="1400" dirty="0" smtClean="0"/>
              <a:t>HID</a:t>
            </a:r>
          </a:p>
          <a:p>
            <a:pPr lvl="2"/>
            <a:r>
              <a:rPr lang="en-US" sz="1400" dirty="0" smtClean="0"/>
              <a:t> Neon</a:t>
            </a:r>
          </a:p>
          <a:p>
            <a:pPr lvl="2"/>
            <a:r>
              <a:rPr lang="en-US" sz="1400" dirty="0" smtClean="0"/>
              <a:t>Mercury Vapor</a:t>
            </a:r>
          </a:p>
          <a:p>
            <a:pPr lvl="2"/>
            <a:r>
              <a:rPr lang="en-US" sz="1400" dirty="0" smtClean="0"/>
              <a:t>High Pressure Sodium </a:t>
            </a:r>
          </a:p>
          <a:p>
            <a:pPr lvl="2"/>
            <a:r>
              <a:rPr lang="en-US" sz="1400" dirty="0" smtClean="0"/>
              <a:t>Metal Halide</a:t>
            </a:r>
          </a:p>
          <a:p>
            <a:pPr lvl="2"/>
            <a:r>
              <a:rPr lang="en-US" sz="1400" dirty="0" smtClean="0"/>
              <a:t>LED</a:t>
            </a:r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45450"/>
            <a:ext cx="3703864" cy="45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Universal Waste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Universal Waste containers must be:</a:t>
            </a:r>
          </a:p>
          <a:p>
            <a:pPr lvl="2"/>
            <a:r>
              <a:rPr lang="en-US" sz="1200" dirty="0" smtClean="0"/>
              <a:t>Closed except when adding or removing waste</a:t>
            </a:r>
          </a:p>
          <a:p>
            <a:pPr lvl="2"/>
            <a:r>
              <a:rPr lang="en-US" sz="1200" dirty="0"/>
              <a:t>M</a:t>
            </a:r>
            <a:r>
              <a:rPr lang="en-US" sz="1200" dirty="0" smtClean="0"/>
              <a:t>arked </a:t>
            </a:r>
            <a:r>
              <a:rPr lang="en-US" sz="1200" dirty="0"/>
              <a:t>with an accumulation start date on the day waste is first placed in the </a:t>
            </a:r>
            <a:r>
              <a:rPr lang="en-US" sz="1200" dirty="0" smtClean="0"/>
              <a:t>container</a:t>
            </a:r>
          </a:p>
          <a:p>
            <a:pPr lvl="2"/>
            <a:r>
              <a:rPr lang="en-US" sz="1200" dirty="0"/>
              <a:t>S</a:t>
            </a:r>
            <a:r>
              <a:rPr lang="en-US" sz="1200" dirty="0" smtClean="0"/>
              <a:t>hipped off site within 1 year</a:t>
            </a:r>
          </a:p>
          <a:p>
            <a:pPr lvl="2"/>
            <a:r>
              <a:rPr lang="en-US" sz="1200" dirty="0" smtClean="0"/>
              <a:t>Labeled with the words “Universal Waste</a:t>
            </a:r>
            <a:r>
              <a:rPr lang="en-US" sz="1200" u="sng" dirty="0" smtClean="0"/>
              <a:t>                  “</a:t>
            </a:r>
          </a:p>
          <a:p>
            <a:pPr marL="640080" lvl="2" indent="0">
              <a:buNone/>
            </a:pPr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46" y="3359876"/>
            <a:ext cx="5643154" cy="3174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1" y="3695700"/>
            <a:ext cx="3048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Used Oil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dirty="0" smtClean="0"/>
              <a:t>Definition of Used Oil (40 CFR 279.10)</a:t>
            </a:r>
          </a:p>
          <a:p>
            <a:pPr lvl="3"/>
            <a:r>
              <a:rPr lang="en-US" dirty="0" smtClean="0"/>
              <a:t>Any oil that has been refined from crude oil, or any synthetic oil, that has been used and as a result of such use is contaminated by physical or chemical impurities.</a:t>
            </a:r>
          </a:p>
          <a:p>
            <a:pPr lvl="3"/>
            <a:r>
              <a:rPr lang="en-US" dirty="0" smtClean="0"/>
              <a:t>Used Oil includes, but is not limited to </a:t>
            </a:r>
          </a:p>
          <a:p>
            <a:pPr lvl="4"/>
            <a:r>
              <a:rPr lang="en-US" dirty="0" smtClean="0"/>
              <a:t>Materials that contain free-flowing used oil</a:t>
            </a:r>
          </a:p>
          <a:p>
            <a:pPr lvl="4"/>
            <a:r>
              <a:rPr lang="en-US" dirty="0" smtClean="0"/>
              <a:t>Wastewaters that contain more than “de </a:t>
            </a:r>
            <a:r>
              <a:rPr lang="en-US" dirty="0" err="1" smtClean="0"/>
              <a:t>minimis</a:t>
            </a:r>
            <a:r>
              <a:rPr lang="en-US" dirty="0" smtClean="0"/>
              <a:t>” amounts of used oil</a:t>
            </a:r>
          </a:p>
          <a:p>
            <a:pPr lvl="4"/>
            <a:r>
              <a:rPr lang="en-US" dirty="0" smtClean="0"/>
              <a:t>Water-soluble cutting oils and coolants</a:t>
            </a:r>
          </a:p>
          <a:p>
            <a:pPr lvl="4"/>
            <a:r>
              <a:rPr lang="en-US" dirty="0" smtClean="0"/>
              <a:t>Heat transfer oils</a:t>
            </a:r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31" y="4540433"/>
            <a:ext cx="2437649" cy="176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43" y="3862389"/>
            <a:ext cx="3562348" cy="26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Used Oil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dirty="0" smtClean="0"/>
              <a:t>Used oil generators must comply with the following storage requirements:</a:t>
            </a:r>
          </a:p>
          <a:p>
            <a:pPr lvl="3"/>
            <a:r>
              <a:rPr lang="en-US" sz="1400" dirty="0" smtClean="0"/>
              <a:t>All containers, aboveground tanks, and fill pipes for underground tanks must be labeled with the words “Used Oil”</a:t>
            </a:r>
          </a:p>
          <a:p>
            <a:pPr lvl="3"/>
            <a:r>
              <a:rPr lang="en-US" sz="1400" dirty="0" smtClean="0"/>
              <a:t>All storage units must be in good condition</a:t>
            </a:r>
            <a:r>
              <a:rPr lang="en-US" sz="1200" dirty="0" smtClean="0"/>
              <a:t> </a:t>
            </a:r>
          </a:p>
          <a:p>
            <a:pPr lvl="4"/>
            <a:r>
              <a:rPr lang="en-US" sz="1200" dirty="0" smtClean="0"/>
              <a:t>Not leaking or corroded</a:t>
            </a:r>
          </a:p>
          <a:p>
            <a:pPr lvl="3"/>
            <a:r>
              <a:rPr lang="en-US" sz="1400" dirty="0" smtClean="0"/>
              <a:t>Used oil spills must be cleaned up immediately in order to prevent the release from impacting the environment</a:t>
            </a:r>
          </a:p>
          <a:p>
            <a:pPr lvl="4"/>
            <a:r>
              <a:rPr lang="en-US" sz="1400" dirty="0" smtClean="0"/>
              <a:t>Granular absorbent, spill pads, rags</a:t>
            </a:r>
          </a:p>
          <a:p>
            <a:pPr lvl="4"/>
            <a:r>
              <a:rPr lang="en-US" sz="1400" dirty="0" smtClean="0"/>
              <a:t>Any used oil spill debris may be placed in the regular trash for landfill disposal</a:t>
            </a:r>
          </a:p>
          <a:p>
            <a:pPr lvl="3"/>
            <a:r>
              <a:rPr lang="en-US" sz="1400" dirty="0" smtClean="0"/>
              <a:t>Free-flowing used oil must be shipped off-site for recycling  </a:t>
            </a:r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04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Used Oil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dirty="0" smtClean="0"/>
              <a:t>Non-tern used oil filters that are properly hot drained for 12 hours or are processed to remove all free-flowing used oil are exempt from the hazardous waste regulations.</a:t>
            </a:r>
          </a:p>
          <a:p>
            <a:pPr lvl="3"/>
            <a:r>
              <a:rPr lang="en-US" sz="1400" dirty="0" smtClean="0"/>
              <a:t>May be disposed of at a permitted landfill (recycling preferred) </a:t>
            </a:r>
          </a:p>
          <a:p>
            <a:pPr lvl="3"/>
            <a:r>
              <a:rPr lang="en-US" sz="1400" dirty="0" smtClean="0"/>
              <a:t>Still require proper labeling</a:t>
            </a:r>
          </a:p>
          <a:p>
            <a:pPr lvl="4"/>
            <a:r>
              <a:rPr lang="en-US" sz="1400" dirty="0" smtClean="0"/>
              <a:t>“Used Oil Filters”</a:t>
            </a:r>
          </a:p>
          <a:p>
            <a:pPr lvl="2"/>
            <a:endParaRPr lang="en-US" sz="1600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3486150"/>
            <a:ext cx="9334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Empty Containers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dirty="0" smtClean="0"/>
              <a:t>Containers are considered empty when:</a:t>
            </a:r>
          </a:p>
          <a:p>
            <a:pPr lvl="3"/>
            <a:r>
              <a:rPr lang="en-US" dirty="0" smtClean="0"/>
              <a:t>All contents are removed by normal procedure and</a:t>
            </a:r>
          </a:p>
          <a:p>
            <a:pPr lvl="4"/>
            <a:r>
              <a:rPr lang="en-US" dirty="0" smtClean="0"/>
              <a:t>&lt; 1 inch or &lt; 3% remains in a non-bulk container</a:t>
            </a:r>
          </a:p>
          <a:p>
            <a:pPr lvl="4"/>
            <a:r>
              <a:rPr lang="en-US" dirty="0" smtClean="0"/>
              <a:t>&lt;0.3% remains in a bulk container </a:t>
            </a:r>
          </a:p>
          <a:p>
            <a:pPr lvl="5"/>
            <a:r>
              <a:rPr lang="en-US" dirty="0" smtClean="0"/>
              <a:t>Bulk container is considered &gt; 119 gallons</a:t>
            </a:r>
          </a:p>
          <a:p>
            <a:pPr lvl="3"/>
            <a:r>
              <a:rPr lang="en-US" sz="1400" dirty="0" smtClean="0"/>
              <a:t>Normal Procedure refers to the standard process of removing contents from container</a:t>
            </a:r>
          </a:p>
          <a:p>
            <a:pPr lvl="4"/>
            <a:r>
              <a:rPr lang="en-US" sz="1400" dirty="0" smtClean="0"/>
              <a:t>Siphon pump</a:t>
            </a:r>
          </a:p>
          <a:p>
            <a:pPr lvl="4"/>
            <a:r>
              <a:rPr lang="en-US" sz="1400" dirty="0" smtClean="0"/>
              <a:t>Hand-pouring</a:t>
            </a:r>
          </a:p>
          <a:p>
            <a:pPr lvl="3"/>
            <a:r>
              <a:rPr lang="en-US" sz="1400" u="sng" dirty="0" smtClean="0"/>
              <a:t>The general rule for an empty container on campus is “drip dry”</a:t>
            </a:r>
          </a:p>
          <a:p>
            <a:pPr lvl="2"/>
            <a:r>
              <a:rPr lang="en-US" sz="1600" dirty="0" smtClean="0"/>
              <a:t>These standards do not apply to compressed gas cylinders or acutely toxic chemicals (P &amp; U List)</a:t>
            </a:r>
          </a:p>
          <a:p>
            <a:pPr lvl="3"/>
            <a:r>
              <a:rPr lang="en-US" sz="1400" dirty="0" smtClean="0"/>
              <a:t>Cylinders must be at or near atmospheric pressure</a:t>
            </a:r>
          </a:p>
          <a:p>
            <a:pPr lvl="3"/>
            <a:r>
              <a:rPr lang="en-US" sz="1400" dirty="0" smtClean="0"/>
              <a:t>Acutely toxic chemical containers must be triple-rinsed with an appropriate solvent before they can be considered empty</a:t>
            </a:r>
          </a:p>
          <a:p>
            <a:pPr marL="1188720" lvl="4" indent="0">
              <a:buNone/>
            </a:pPr>
            <a:endParaRPr lang="en-US" sz="1400" dirty="0" smtClean="0"/>
          </a:p>
          <a:p>
            <a:pPr marL="960120" lvl="3" indent="0">
              <a:buNone/>
            </a:pPr>
            <a:endParaRPr lang="en-US" sz="1400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70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Lead-Acid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sz="2000" dirty="0" smtClean="0"/>
              <a:t>Lead-acid batteries are regulated as hazardous wastes only if they are NOT recycled.</a:t>
            </a:r>
          </a:p>
          <a:p>
            <a:pPr lvl="3"/>
            <a:r>
              <a:rPr lang="en-US" sz="1800" dirty="0" smtClean="0"/>
              <a:t>May also be managed as Universal Waste</a:t>
            </a:r>
          </a:p>
          <a:p>
            <a:pPr lvl="3"/>
            <a:r>
              <a:rPr lang="en-US" sz="1800" dirty="0" smtClean="0"/>
              <a:t>Must be labeled “Universal Waste Batteries” with an accumulation start date </a:t>
            </a:r>
          </a:p>
          <a:p>
            <a:pPr marL="640080" lvl="2" indent="0">
              <a:buNone/>
            </a:pPr>
            <a:r>
              <a:rPr lang="en-US" sz="2000" dirty="0" smtClean="0"/>
              <a:t>Leaking batteries are considered hazardous waste until the leaking sulfuric acid is cleaned up  </a:t>
            </a:r>
          </a:p>
          <a:p>
            <a:pPr marL="960120" lvl="3" indent="0">
              <a:buNone/>
            </a:pPr>
            <a:endParaRPr lang="en-US" sz="1400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4034788"/>
            <a:ext cx="2276747" cy="2276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172" y="3749175"/>
            <a:ext cx="42862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Defining Hazardous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14500"/>
            <a:ext cx="4495800" cy="2514600"/>
          </a:xfrm>
        </p:spPr>
        <p:txBody>
          <a:bodyPr/>
          <a:lstStyle/>
          <a:p>
            <a:r>
              <a:rPr lang="en-US" sz="2000" dirty="0" smtClean="0"/>
              <a:t>Exhibits characteristic hazards:</a:t>
            </a:r>
          </a:p>
          <a:p>
            <a:pPr lvl="1"/>
            <a:r>
              <a:rPr lang="en-US" dirty="0" smtClean="0"/>
              <a:t>Ignitibility </a:t>
            </a:r>
          </a:p>
          <a:p>
            <a:pPr lvl="1"/>
            <a:r>
              <a:rPr lang="en-US" dirty="0" err="1" smtClean="0"/>
              <a:t>Corrosivity</a:t>
            </a:r>
            <a:endParaRPr lang="en-US" dirty="0" smtClean="0"/>
          </a:p>
          <a:p>
            <a:pPr lvl="1"/>
            <a:r>
              <a:rPr lang="en-US" dirty="0" smtClean="0"/>
              <a:t>Reactivity</a:t>
            </a:r>
          </a:p>
          <a:p>
            <a:pPr lvl="1"/>
            <a:r>
              <a:rPr lang="en-US" dirty="0" smtClean="0"/>
              <a:t>Toxicity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2910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150" y="4229100"/>
            <a:ext cx="1809750" cy="1809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0" y="4229100"/>
            <a:ext cx="1771650" cy="180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422910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Mud-Trap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sz="2000" dirty="0" smtClean="0"/>
              <a:t>The mud-trap located north of the Landscape Building is used for the collection of dirt, leaves, grass clippings and grime from the power-washing of landscape equipment. </a:t>
            </a:r>
            <a:endParaRPr lang="en-US" sz="2000" dirty="0"/>
          </a:p>
          <a:p>
            <a:pPr lvl="3"/>
            <a:r>
              <a:rPr lang="en-US" sz="1800" u="sng" dirty="0" smtClean="0"/>
              <a:t>Nothing else should be poured or allowed to drain into the pit</a:t>
            </a:r>
          </a:p>
          <a:p>
            <a:pPr lvl="3"/>
            <a:r>
              <a:rPr lang="en-US" sz="1800" u="sng" dirty="0" smtClean="0"/>
              <a:t>Wipe off any of the following substances prior to washing equipment</a:t>
            </a:r>
            <a:endParaRPr lang="en-US" sz="1800" dirty="0" smtClean="0"/>
          </a:p>
          <a:p>
            <a:pPr lvl="4"/>
            <a:r>
              <a:rPr lang="en-US" sz="1800" dirty="0" smtClean="0"/>
              <a:t>Oil</a:t>
            </a:r>
          </a:p>
          <a:p>
            <a:pPr lvl="4"/>
            <a:r>
              <a:rPr lang="en-US" sz="1800" dirty="0" smtClean="0"/>
              <a:t>Fuel</a:t>
            </a:r>
          </a:p>
          <a:p>
            <a:pPr lvl="4"/>
            <a:r>
              <a:rPr lang="en-US" sz="1800" dirty="0" smtClean="0"/>
              <a:t>Pesticides</a:t>
            </a:r>
          </a:p>
          <a:p>
            <a:pPr lvl="4"/>
            <a:r>
              <a:rPr lang="en-US" sz="1800" dirty="0" smtClean="0"/>
              <a:t>Any other chemical</a:t>
            </a:r>
          </a:p>
          <a:p>
            <a:pPr lvl="2"/>
            <a:r>
              <a:rPr lang="en-US" sz="2000" dirty="0" smtClean="0"/>
              <a:t>Mud-trap waste samples are routinely sent for analytical testing to verify it is non-hazardous. </a:t>
            </a:r>
            <a:endParaRPr lang="en-US" sz="2000" dirty="0"/>
          </a:p>
          <a:p>
            <a:pPr marL="960120" lvl="3" indent="0">
              <a:buNone/>
            </a:pPr>
            <a:endParaRPr lang="en-US" sz="1800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28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Solvent-Contaminated Rags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sz="2000" dirty="0" smtClean="0"/>
              <a:t>Solvent-Contaminated Rags may be considered hazardous waste depending on the chemical being used. </a:t>
            </a:r>
          </a:p>
          <a:p>
            <a:pPr lvl="3"/>
            <a:r>
              <a:rPr lang="en-US" dirty="0" smtClean="0"/>
              <a:t>These rags are managed as hazardous waste within Facilities Services and must </a:t>
            </a:r>
            <a:r>
              <a:rPr lang="en-US" dirty="0"/>
              <a:t>be disposed of in an appropriate hazardous waste container</a:t>
            </a:r>
          </a:p>
          <a:p>
            <a:pPr lvl="5">
              <a:buFontTx/>
              <a:buChar char="-"/>
            </a:pPr>
            <a:r>
              <a:rPr lang="en-US" dirty="0" smtClean="0"/>
              <a:t>Paint Shop</a:t>
            </a:r>
          </a:p>
          <a:p>
            <a:pPr lvl="5">
              <a:buFontTx/>
              <a:buChar char="-"/>
            </a:pPr>
            <a:r>
              <a:rPr lang="en-US" dirty="0" smtClean="0"/>
              <a:t>Carpentry Shop</a:t>
            </a:r>
          </a:p>
          <a:p>
            <a:pPr lvl="5">
              <a:buFontTx/>
              <a:buChar char="-"/>
            </a:pPr>
            <a:r>
              <a:rPr lang="en-US" dirty="0" smtClean="0"/>
              <a:t>Automotive Shop</a:t>
            </a:r>
          </a:p>
          <a:p>
            <a:pPr lvl="3"/>
            <a:r>
              <a:rPr lang="en-US" dirty="0" smtClean="0"/>
              <a:t>Do not throw into regular trash or allow to air dry</a:t>
            </a:r>
          </a:p>
          <a:p>
            <a:pPr marL="1188720" lvl="4" indent="0">
              <a:buNone/>
            </a:pPr>
            <a:r>
              <a:rPr lang="en-US" dirty="0" smtClean="0"/>
              <a:t>    </a:t>
            </a:r>
          </a:p>
          <a:p>
            <a:pPr marL="960120" lvl="3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160" y="3295330"/>
            <a:ext cx="3462738" cy="323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66" y="4363537"/>
            <a:ext cx="2894151" cy="21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sz="1800" dirty="0" smtClean="0"/>
              <a:t>All hazardous waste containers must: </a:t>
            </a:r>
          </a:p>
          <a:p>
            <a:pPr lvl="4"/>
            <a:r>
              <a:rPr lang="en-US" dirty="0"/>
              <a:t>R</a:t>
            </a:r>
            <a:r>
              <a:rPr lang="en-US" dirty="0" smtClean="0"/>
              <a:t>emain closed except when adding or removing waste (funnels latched/lids closed)</a:t>
            </a:r>
          </a:p>
          <a:p>
            <a:pPr lvl="4"/>
            <a:r>
              <a:rPr lang="en-US" dirty="0" smtClean="0"/>
              <a:t>Be labeled with the words “Hazardous Waste”</a:t>
            </a:r>
          </a:p>
          <a:p>
            <a:pPr lvl="2"/>
            <a:r>
              <a:rPr lang="en-US" sz="1800" dirty="0" smtClean="0"/>
              <a:t>All universal waste containers must: </a:t>
            </a:r>
          </a:p>
          <a:p>
            <a:pPr lvl="4"/>
            <a:r>
              <a:rPr lang="en-US" dirty="0"/>
              <a:t>R</a:t>
            </a:r>
            <a:r>
              <a:rPr lang="en-US" dirty="0" smtClean="0"/>
              <a:t>emain closed except when adding or removing waste</a:t>
            </a:r>
          </a:p>
          <a:p>
            <a:pPr lvl="4"/>
            <a:r>
              <a:rPr lang="en-US" dirty="0" smtClean="0"/>
              <a:t>Be labeled with the words “Universal Waste</a:t>
            </a:r>
            <a:r>
              <a:rPr lang="en-US" u="sng" dirty="0" smtClean="0"/>
              <a:t>               “</a:t>
            </a:r>
          </a:p>
          <a:p>
            <a:pPr lvl="4"/>
            <a:r>
              <a:rPr lang="en-US" dirty="0" smtClean="0"/>
              <a:t>Be marked with an accumulation start date</a:t>
            </a:r>
          </a:p>
          <a:p>
            <a:pPr lvl="2"/>
            <a:r>
              <a:rPr lang="en-US" dirty="0" smtClean="0"/>
              <a:t>All used oil containers must:</a:t>
            </a:r>
          </a:p>
          <a:p>
            <a:pPr lvl="4"/>
            <a:r>
              <a:rPr lang="en-US" dirty="0" smtClean="0"/>
              <a:t>Be labeled with the words “Used Oil”</a:t>
            </a:r>
          </a:p>
          <a:p>
            <a:pPr lvl="2"/>
            <a:r>
              <a:rPr lang="en-US" dirty="0" smtClean="0"/>
              <a:t>No wastes shall be poured down the drain or into the mud trap</a:t>
            </a:r>
          </a:p>
          <a:p>
            <a:pPr lvl="2"/>
            <a:r>
              <a:rPr lang="en-US" dirty="0" smtClean="0"/>
              <a:t>No waste shall be allowed to air-dry prior to disposal</a:t>
            </a:r>
          </a:p>
          <a:p>
            <a:pPr marL="640080" lvl="2" indent="0"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endParaRPr lang="en-US" sz="1800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43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lvl="2"/>
            <a:r>
              <a:rPr lang="en-US" sz="1800" dirty="0" smtClean="0"/>
              <a:t>If you have any questions about waste disposal, please contact the EHS department.</a:t>
            </a:r>
          </a:p>
          <a:p>
            <a:pPr lvl="3"/>
            <a:r>
              <a:rPr lang="en-US" dirty="0" smtClean="0"/>
              <a:t>Andrew Clem 	- x7904</a:t>
            </a:r>
          </a:p>
          <a:p>
            <a:pPr lvl="3"/>
            <a:r>
              <a:rPr lang="en-US" dirty="0" smtClean="0"/>
              <a:t>Mike Strickland	- x3347</a:t>
            </a:r>
          </a:p>
          <a:p>
            <a:pPr marL="640080" lvl="2" indent="0"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endParaRPr lang="en-US" sz="1800" dirty="0" smtClean="0"/>
          </a:p>
          <a:p>
            <a:pPr lvl="4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11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pPr marL="640080" lvl="2" indent="0">
              <a:buNone/>
            </a:pPr>
            <a:endParaRPr lang="en-US" sz="1200" dirty="0" smtClean="0"/>
          </a:p>
          <a:p>
            <a:pPr lvl="2"/>
            <a:endParaRPr lang="en-US" sz="1200" dirty="0" smtClean="0"/>
          </a:p>
          <a:p>
            <a:pPr lvl="1"/>
            <a:endParaRPr lang="en-US" sz="800" dirty="0" smtClean="0"/>
          </a:p>
          <a:p>
            <a:pPr lvl="1"/>
            <a:endParaRPr lang="en-US" sz="1600" dirty="0" smtClean="0"/>
          </a:p>
          <a:p>
            <a:pPr marL="32004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48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Defining Hazardous Waste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14500"/>
            <a:ext cx="710565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Specifically listed in regulations :</a:t>
            </a:r>
          </a:p>
          <a:p>
            <a:pPr lvl="1"/>
            <a:r>
              <a:rPr lang="en-US" dirty="0" smtClean="0"/>
              <a:t>F-List (Non-specific sources)</a:t>
            </a:r>
          </a:p>
          <a:p>
            <a:pPr lvl="1"/>
            <a:r>
              <a:rPr lang="en-US" dirty="0" smtClean="0"/>
              <a:t>K-List (Specific sources)</a:t>
            </a:r>
          </a:p>
          <a:p>
            <a:pPr lvl="1"/>
            <a:r>
              <a:rPr lang="en-US" dirty="0" smtClean="0"/>
              <a:t>P-List (Acutely Toxic Commercial Chemical Products)</a:t>
            </a:r>
          </a:p>
          <a:p>
            <a:pPr lvl="1"/>
            <a:r>
              <a:rPr lang="en-US" dirty="0" smtClean="0"/>
              <a:t>U-List (Commercial Chemical Products)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239" y="1869052"/>
            <a:ext cx="3616914" cy="25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Characteristic Hazardous Waste</a:t>
            </a:r>
            <a:endParaRPr lang="en-US" dirty="0"/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46696"/>
              </p:ext>
            </p:extLst>
          </p:nvPr>
        </p:nvGraphicFramePr>
        <p:xfrm>
          <a:off x="1619248" y="2103032"/>
          <a:ext cx="9096376" cy="260295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48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8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5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Characteristic Hazard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EPA Waste Codes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Ignitable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D001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5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Corrosive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D002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5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Reactive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D003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Toxic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D004 – D043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0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Ignitiblity</a:t>
            </a:r>
            <a:r>
              <a:rPr lang="en-US" dirty="0" smtClean="0"/>
              <a:t>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7610475" cy="300037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EPA Waste Code D001</a:t>
            </a:r>
          </a:p>
          <a:p>
            <a:pPr lvl="1"/>
            <a:r>
              <a:rPr lang="en-US" sz="1800" dirty="0" smtClean="0"/>
              <a:t>Liquids with Flashpoint of &lt; 140° F</a:t>
            </a:r>
          </a:p>
          <a:p>
            <a:pPr lvl="1"/>
            <a:r>
              <a:rPr lang="en-US" sz="1800" dirty="0" smtClean="0"/>
              <a:t>Solids that may cause a fire through friction, absorption or moisture</a:t>
            </a:r>
          </a:p>
          <a:p>
            <a:pPr lvl="1"/>
            <a:r>
              <a:rPr lang="en-US" sz="1800" dirty="0" smtClean="0"/>
              <a:t>Solids that may spontaneously combust at normal temperature and pressure</a:t>
            </a:r>
          </a:p>
          <a:p>
            <a:pPr lvl="1"/>
            <a:r>
              <a:rPr lang="en-US" sz="1800" dirty="0" smtClean="0"/>
              <a:t>Ignitable compressed gases</a:t>
            </a:r>
          </a:p>
          <a:p>
            <a:pPr lvl="1"/>
            <a:r>
              <a:rPr lang="en-US" sz="1800" dirty="0" smtClean="0"/>
              <a:t>Oxidizers (chlorate, inorganic peroxides, permanganate) </a:t>
            </a:r>
          </a:p>
          <a:p>
            <a:pPr lvl="1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094" y="4747894"/>
            <a:ext cx="1466850" cy="1500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4743450"/>
            <a:ext cx="1466850" cy="1504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732" y="4752656"/>
            <a:ext cx="1466850" cy="1495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027" y="4762498"/>
            <a:ext cx="1466850" cy="1471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389" y="4747895"/>
            <a:ext cx="1485898" cy="14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Corrosivity</a:t>
            </a:r>
            <a:r>
              <a:rPr lang="en-US" dirty="0" smtClean="0"/>
              <a:t>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1"/>
            <a:ext cx="7610475" cy="181066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EPA Waste Code D002</a:t>
            </a:r>
          </a:p>
          <a:p>
            <a:pPr lvl="1"/>
            <a:r>
              <a:rPr lang="en-US" sz="1800" dirty="0" smtClean="0"/>
              <a:t>Aqueous material with a pH ≤ 2 or ≥ 12.5</a:t>
            </a:r>
          </a:p>
          <a:p>
            <a:pPr lvl="1"/>
            <a:r>
              <a:rPr lang="en-US" sz="1800" dirty="0" smtClean="0"/>
              <a:t>A liquid that corrodes steel at a rate &gt; ¼ inch per year</a:t>
            </a:r>
          </a:p>
          <a:p>
            <a:pPr marL="320040" lvl="1" indent="0">
              <a:buNone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027" y="1714500"/>
            <a:ext cx="1774090" cy="1810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49" y="4011230"/>
            <a:ext cx="2381250" cy="238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40" y="3994018"/>
            <a:ext cx="1798846" cy="2398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7" y="4011230"/>
            <a:ext cx="1832609" cy="24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Reactivity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EPA Waste Code D003</a:t>
            </a:r>
            <a:endParaRPr lang="en-US" sz="1800" dirty="0"/>
          </a:p>
          <a:p>
            <a:pPr lvl="1"/>
            <a:r>
              <a:rPr lang="en-US" sz="1600" dirty="0"/>
              <a:t>N</a:t>
            </a:r>
            <a:r>
              <a:rPr lang="en-US" sz="1600" dirty="0" smtClean="0"/>
              <a:t>ormally </a:t>
            </a:r>
            <a:r>
              <a:rPr lang="en-US" sz="1600" dirty="0"/>
              <a:t>unstable and readily undergoes violent change without </a:t>
            </a:r>
            <a:r>
              <a:rPr lang="en-US" sz="1600" dirty="0" smtClean="0"/>
              <a:t>detonating</a:t>
            </a:r>
          </a:p>
          <a:p>
            <a:pPr lvl="1"/>
            <a:r>
              <a:rPr lang="en-US" sz="1600" dirty="0" smtClean="0"/>
              <a:t>Reacts </a:t>
            </a:r>
            <a:r>
              <a:rPr lang="en-US" sz="1600" dirty="0"/>
              <a:t>violently with </a:t>
            </a:r>
            <a:r>
              <a:rPr lang="en-US" sz="1600" dirty="0" smtClean="0"/>
              <a:t>water</a:t>
            </a:r>
          </a:p>
          <a:p>
            <a:pPr lvl="1"/>
            <a:r>
              <a:rPr lang="en-US" sz="1600" dirty="0" smtClean="0"/>
              <a:t>Forms </a:t>
            </a:r>
            <a:r>
              <a:rPr lang="en-US" sz="1600" dirty="0"/>
              <a:t>potentially explosive mixtures with </a:t>
            </a:r>
            <a:r>
              <a:rPr lang="en-US" sz="1600" dirty="0" smtClean="0"/>
              <a:t>water</a:t>
            </a:r>
          </a:p>
          <a:p>
            <a:pPr lvl="1"/>
            <a:r>
              <a:rPr lang="en-US" sz="1600" dirty="0"/>
              <a:t>When mixed with water, it generates toxic gases, vapors or fumes in a quantity sufficient to present a danger to human health or the </a:t>
            </a:r>
            <a:r>
              <a:rPr lang="en-US" sz="1600" dirty="0" smtClean="0"/>
              <a:t>environment</a:t>
            </a:r>
            <a:endParaRPr lang="en-US" sz="1600" dirty="0"/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yanide </a:t>
            </a:r>
            <a:r>
              <a:rPr lang="en-US" sz="1600" dirty="0"/>
              <a:t>or sulfide bearing waste which, when exposed to pH conditions between 2 and 12.5, can generate toxic gases, vapors or fumes in </a:t>
            </a:r>
            <a:r>
              <a:rPr lang="en-US" sz="1600" dirty="0" smtClean="0"/>
              <a:t>a dangerous quantity</a:t>
            </a:r>
          </a:p>
          <a:p>
            <a:pPr lvl="1"/>
            <a:r>
              <a:rPr lang="en-US" sz="1600" dirty="0"/>
              <a:t>It is capable of detonation or explosive reaction if it is subjected to a strong initiating source or if heated under </a:t>
            </a:r>
            <a:r>
              <a:rPr lang="en-US" sz="1600" dirty="0" smtClean="0"/>
              <a:t>confinement</a:t>
            </a:r>
          </a:p>
          <a:p>
            <a:pPr lvl="1"/>
            <a:r>
              <a:rPr lang="en-US" sz="1600" dirty="0"/>
              <a:t>R</a:t>
            </a:r>
            <a:r>
              <a:rPr lang="en-US" sz="1600" dirty="0" smtClean="0"/>
              <a:t>eadily </a:t>
            </a:r>
            <a:r>
              <a:rPr lang="en-US" sz="1600" dirty="0"/>
              <a:t>capable of detonation or explosive decomposition or reaction at standard temperature and </a:t>
            </a:r>
            <a:r>
              <a:rPr lang="en-US" sz="1600" dirty="0" smtClean="0"/>
              <a:t>pressure </a:t>
            </a:r>
          </a:p>
        </p:txBody>
      </p:sp>
    </p:spTree>
    <p:extLst>
      <p:ext uri="{BB962C8B-B14F-4D97-AF65-F5344CB8AC3E}">
        <p14:creationId xmlns:p14="http://schemas.microsoft.com/office/powerpoint/2010/main" val="11564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Determining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14500"/>
            <a:ext cx="10477501" cy="48196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EPA Waste Codes D004 – D043</a:t>
            </a:r>
            <a:endParaRPr lang="en-US" sz="1800" dirty="0"/>
          </a:p>
          <a:p>
            <a:pPr lvl="1"/>
            <a:r>
              <a:rPr lang="en-US" sz="1600" dirty="0" smtClean="0"/>
              <a:t>Toxicity can be determined by process knowledge using a Safety Data Sheet (SDS) or by a Toxicity Characteristic </a:t>
            </a:r>
            <a:r>
              <a:rPr lang="en-US" sz="1600" dirty="0"/>
              <a:t>L</a:t>
            </a:r>
            <a:r>
              <a:rPr lang="en-US" sz="1600" dirty="0" smtClean="0"/>
              <a:t>eachate </a:t>
            </a:r>
            <a:r>
              <a:rPr lang="en-US" sz="1600" dirty="0"/>
              <a:t>P</a:t>
            </a:r>
            <a:r>
              <a:rPr lang="en-US" sz="1600" dirty="0" smtClean="0"/>
              <a:t>rocedure (TCLP)</a:t>
            </a:r>
          </a:p>
          <a:p>
            <a:pPr lvl="1"/>
            <a:r>
              <a:rPr lang="en-US" sz="1600" dirty="0" smtClean="0"/>
              <a:t>TCLP</a:t>
            </a:r>
          </a:p>
          <a:p>
            <a:pPr lvl="2"/>
            <a:r>
              <a:rPr lang="en-US" sz="1400" dirty="0" smtClean="0"/>
              <a:t>Standardized test method used for determining levels of hazardous constituents in a sample material </a:t>
            </a:r>
          </a:p>
          <a:p>
            <a:pPr lvl="2"/>
            <a:r>
              <a:rPr lang="en-US" sz="1400" dirty="0" smtClean="0"/>
              <a:t>Sample material is exposed to an acidic solution that simulates landfill leachate</a:t>
            </a:r>
          </a:p>
          <a:p>
            <a:pPr lvl="2"/>
            <a:r>
              <a:rPr lang="en-US" sz="1400" dirty="0" smtClean="0"/>
              <a:t>Solution is analyzed for toxic constituents</a:t>
            </a:r>
          </a:p>
          <a:p>
            <a:pPr lvl="2"/>
            <a:r>
              <a:rPr lang="en-US" sz="1400" dirty="0" smtClean="0"/>
              <a:t>Analysis is used to determine if the toxic constituent levels are above the regulatory limit in Table 1 of 40 CFR §261.24</a:t>
            </a:r>
          </a:p>
          <a:p>
            <a:pPr marL="640080" lvl="2" indent="0">
              <a:buNone/>
            </a:pPr>
            <a:r>
              <a:rPr lang="en-US" sz="1400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0952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Project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60.potx" id="{B0D06C54-B873-49D2-AD73-EE9BB8599BFF}" vid="{334807F6-B3E0-4323-AC38-BDC7A606DAA1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project presentation (widescreen)</Template>
  <TotalTime>7969</TotalTime>
  <Words>1987</Words>
  <Application>Microsoft Office PowerPoint</Application>
  <PresentationFormat>Widescreen</PresentationFormat>
  <Paragraphs>437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Science Project 16x9</vt:lpstr>
      <vt:lpstr>RCRA Hazardous Waste Training</vt:lpstr>
      <vt:lpstr>Defining Hazardous Waste</vt:lpstr>
      <vt:lpstr>Defining Hazardous Waste</vt:lpstr>
      <vt:lpstr>Defining Hazardous Waste</vt:lpstr>
      <vt:lpstr>Characteristic Hazardous Waste</vt:lpstr>
      <vt:lpstr>Ignitiblity Characteristic</vt:lpstr>
      <vt:lpstr>Corrosivity Characteristic</vt:lpstr>
      <vt:lpstr>Reactivity Characteristic</vt:lpstr>
      <vt:lpstr>Determining Toxicity</vt:lpstr>
      <vt:lpstr>Determining Toxicity</vt:lpstr>
      <vt:lpstr>Listed Hazardous Waste </vt:lpstr>
      <vt:lpstr>F-Listed Waste</vt:lpstr>
      <vt:lpstr>K-Listed Waste</vt:lpstr>
      <vt:lpstr>P-Listed Waste</vt:lpstr>
      <vt:lpstr>U-Listed Waste</vt:lpstr>
      <vt:lpstr>Other Wastes</vt:lpstr>
      <vt:lpstr>Hazardous Waste Generator Requirements</vt:lpstr>
      <vt:lpstr>Hazardous Waste Generator Requirements</vt:lpstr>
      <vt:lpstr>Inspections</vt:lpstr>
      <vt:lpstr>Inspections</vt:lpstr>
      <vt:lpstr>Satellite Accumulation</vt:lpstr>
      <vt:lpstr>Satellite Accumulation</vt:lpstr>
      <vt:lpstr>Universal Waste</vt:lpstr>
      <vt:lpstr>Universal Waste Requirements</vt:lpstr>
      <vt:lpstr>Used Oil Definition</vt:lpstr>
      <vt:lpstr>Used Oil Requirements</vt:lpstr>
      <vt:lpstr>Used Oil Filters</vt:lpstr>
      <vt:lpstr>Empty Containers</vt:lpstr>
      <vt:lpstr>Lead-Acid Batteries</vt:lpstr>
      <vt:lpstr>Mud-Trap Waste</vt:lpstr>
      <vt:lpstr>Solvent-Contaminated Rags</vt:lpstr>
      <vt:lpstr>Review</vt:lpstr>
      <vt:lpstr>Review</vt:lpstr>
      <vt:lpstr>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RCRA Hazardous Waste Training</dc:title>
  <dc:creator>Clem, Andrew</dc:creator>
  <cp:lastModifiedBy>Clem, Andrew</cp:lastModifiedBy>
  <cp:revision>111</cp:revision>
  <dcterms:created xsi:type="dcterms:W3CDTF">2018-10-10T15:32:39Z</dcterms:created>
  <dcterms:modified xsi:type="dcterms:W3CDTF">2019-10-15T17:21:19Z</dcterms:modified>
</cp:coreProperties>
</file>