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3" r:id="rId8"/>
    <p:sldId id="261"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7" autoAdjust="0"/>
    <p:restoredTop sz="94660"/>
  </p:normalViewPr>
  <p:slideViewPr>
    <p:cSldViewPr snapToGrid="0">
      <p:cViewPr varScale="1">
        <p:scale>
          <a:sx n="58" d="100"/>
          <a:sy n="58" d="100"/>
        </p:scale>
        <p:origin x="90" y="1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C8063-9FC4-76A4-F0FB-37F88D6C31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9C373A-6579-A8A2-D587-6528D86D9A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381F32-023E-CF43-3F92-68E2FACB33F3}"/>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5" name="Footer Placeholder 4">
            <a:extLst>
              <a:ext uri="{FF2B5EF4-FFF2-40B4-BE49-F238E27FC236}">
                <a16:creationId xmlns:a16="http://schemas.microsoft.com/office/drawing/2014/main" id="{542A31F8-4D32-0C03-7F67-B7BB327EE9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B0F70E-2757-B116-39A3-2064AFC43DF6}"/>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3916276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8CC99-F8E5-03FC-E0EA-444DA34700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FA4822-BD3A-2156-BDE8-8478D6B8E4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AC235-CB9D-367C-D114-D6C4CA9BE631}"/>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5" name="Footer Placeholder 4">
            <a:extLst>
              <a:ext uri="{FF2B5EF4-FFF2-40B4-BE49-F238E27FC236}">
                <a16:creationId xmlns:a16="http://schemas.microsoft.com/office/drawing/2014/main" id="{04C2F6A6-4E01-6730-508A-03D480AE23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CD7420-2AB2-792B-B953-4A9AE6CF8DC9}"/>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3019303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891BA-D636-FCF3-9E55-ED9F0D97F3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DFBEB8-CBA9-DE35-1CB4-A89BB984EE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D43483-22EB-2414-781F-120A4AC6D9F4}"/>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5" name="Footer Placeholder 4">
            <a:extLst>
              <a:ext uri="{FF2B5EF4-FFF2-40B4-BE49-F238E27FC236}">
                <a16:creationId xmlns:a16="http://schemas.microsoft.com/office/drawing/2014/main" id="{D8E3E57C-E002-C93E-875B-1A8AA308EA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20187-13D1-2B99-635B-E45715418196}"/>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2052973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41405-5967-9683-8846-66ED96C396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D8C493-08CF-10FF-6541-0A18C9C0C7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755948-5A91-5C6C-1FA7-9D5F844CC801}"/>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5" name="Footer Placeholder 4">
            <a:extLst>
              <a:ext uri="{FF2B5EF4-FFF2-40B4-BE49-F238E27FC236}">
                <a16:creationId xmlns:a16="http://schemas.microsoft.com/office/drawing/2014/main" id="{072B596E-6247-AD54-3C6D-B258F59B1A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6F95A2-C13F-74C8-86D0-300FFB4CA088}"/>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122584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B854-0914-37A8-DA95-B6A3E17B82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330949-6837-4238-4510-3873519D62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D2EFC9-3B9A-E20B-98A7-EC4DD63652C8}"/>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5" name="Footer Placeholder 4">
            <a:extLst>
              <a:ext uri="{FF2B5EF4-FFF2-40B4-BE49-F238E27FC236}">
                <a16:creationId xmlns:a16="http://schemas.microsoft.com/office/drawing/2014/main" id="{20EE7CE3-DF57-AD38-B3BB-C472E7C8F3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AF79E-99BC-DB76-75E8-0BD48ADFBBC2}"/>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1601015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981FC-E7DE-9557-45F5-822F0C1035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7FDBDA-BD65-2DC4-E761-6702B97280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EB354B-3702-7E7B-757A-FFE632661F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31AA43-8473-5DB4-3081-7501A4527497}"/>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6" name="Footer Placeholder 5">
            <a:extLst>
              <a:ext uri="{FF2B5EF4-FFF2-40B4-BE49-F238E27FC236}">
                <a16:creationId xmlns:a16="http://schemas.microsoft.com/office/drawing/2014/main" id="{340E2CAB-40ED-9CB6-2905-1827EBBAC0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CA467E-7D95-EA0A-95A3-13E1477F4A96}"/>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4210567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8BA70-B6E8-832E-3C32-16F8AC7F29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5C3DCD-9923-EE40-FD26-40AE98CB43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16A883-A85A-78CD-7748-4FBF228891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07A9A4-CF6E-B23D-9562-9E32DF48CE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F67F80-81F4-17D7-C032-8BFC12679E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7E62F9-3AF5-1217-0B32-0E41C87C0E55}"/>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8" name="Footer Placeholder 7">
            <a:extLst>
              <a:ext uri="{FF2B5EF4-FFF2-40B4-BE49-F238E27FC236}">
                <a16:creationId xmlns:a16="http://schemas.microsoft.com/office/drawing/2014/main" id="{B63E0DF6-BB3E-3B00-7235-FA4ED491AD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0FCB3-CCA8-C002-5A9E-475D80314A34}"/>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84316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39C16-35FC-E763-C5A7-CD9C9EF6CB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73336F-8243-1FDE-5189-09A5419210F5}"/>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4" name="Footer Placeholder 3">
            <a:extLst>
              <a:ext uri="{FF2B5EF4-FFF2-40B4-BE49-F238E27FC236}">
                <a16:creationId xmlns:a16="http://schemas.microsoft.com/office/drawing/2014/main" id="{6B0CA4EC-3224-C745-80D0-F8AEC175DF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B507D5-7EFA-7725-4E6A-9301FFC898E6}"/>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3457905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0973B9-EAA1-2AC2-E793-7AEBFF404D33}"/>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3" name="Footer Placeholder 2">
            <a:extLst>
              <a:ext uri="{FF2B5EF4-FFF2-40B4-BE49-F238E27FC236}">
                <a16:creationId xmlns:a16="http://schemas.microsoft.com/office/drawing/2014/main" id="{5E1F9B69-6149-3D57-E41D-AF3E1B682C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3F48E9-15A8-B448-6655-0A4A8A1096C6}"/>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2479041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97527-9B43-D84F-A8C4-F9DA025D7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545AC-47DA-A3C9-E671-C1D4D954A9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CED821-CF7B-93F7-CEEA-8BC3CB7638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EA3EBE-617A-268A-D508-FD97757E7BF3}"/>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6" name="Footer Placeholder 5">
            <a:extLst>
              <a:ext uri="{FF2B5EF4-FFF2-40B4-BE49-F238E27FC236}">
                <a16:creationId xmlns:a16="http://schemas.microsoft.com/office/drawing/2014/main" id="{DABEB6DF-A0EA-CE52-F246-0BEDF71165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A9A833-3D7D-6511-7393-A9DC459703B4}"/>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3025386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51368-5A45-74A0-445B-DA18641C5D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B136CC-D410-99DD-E13F-580E1AE2E0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8EF196-2B7A-C980-CB49-1030FE0AD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BC0BF6-6097-BC87-028C-1CA98B56A933}"/>
              </a:ext>
            </a:extLst>
          </p:cNvPr>
          <p:cNvSpPr>
            <a:spLocks noGrp="1"/>
          </p:cNvSpPr>
          <p:nvPr>
            <p:ph type="dt" sz="half" idx="10"/>
          </p:nvPr>
        </p:nvSpPr>
        <p:spPr/>
        <p:txBody>
          <a:bodyPr/>
          <a:lstStyle/>
          <a:p>
            <a:fld id="{F1425ABB-A9DE-430A-BF6C-3CA61878E31C}" type="datetimeFigureOut">
              <a:rPr lang="en-US" smtClean="0"/>
              <a:t>7/19/2024</a:t>
            </a:fld>
            <a:endParaRPr lang="en-US"/>
          </a:p>
        </p:txBody>
      </p:sp>
      <p:sp>
        <p:nvSpPr>
          <p:cNvPr id="6" name="Footer Placeholder 5">
            <a:extLst>
              <a:ext uri="{FF2B5EF4-FFF2-40B4-BE49-F238E27FC236}">
                <a16:creationId xmlns:a16="http://schemas.microsoft.com/office/drawing/2014/main" id="{A2C7980A-3250-9E5A-ACCA-0FC9A53E59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CA859C-0E6C-6F01-8762-F2E80B01A516}"/>
              </a:ext>
            </a:extLst>
          </p:cNvPr>
          <p:cNvSpPr>
            <a:spLocks noGrp="1"/>
          </p:cNvSpPr>
          <p:nvPr>
            <p:ph type="sldNum" sz="quarter" idx="12"/>
          </p:nvPr>
        </p:nvSpPr>
        <p:spPr/>
        <p:txBody>
          <a:bodyPr/>
          <a:lstStyle/>
          <a:p>
            <a:fld id="{CE319F40-CD3C-4CC3-826F-FE19BE53B7C1}" type="slidenum">
              <a:rPr lang="en-US" smtClean="0"/>
              <a:t>‹#›</a:t>
            </a:fld>
            <a:endParaRPr lang="en-US"/>
          </a:p>
        </p:txBody>
      </p:sp>
    </p:spTree>
    <p:extLst>
      <p:ext uri="{BB962C8B-B14F-4D97-AF65-F5344CB8AC3E}">
        <p14:creationId xmlns:p14="http://schemas.microsoft.com/office/powerpoint/2010/main" val="3473766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F84737-A677-08B4-39E8-B27D6B4F5F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CE9698-0490-FEA3-610B-6A9D294300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275234-0A86-DF02-5FF8-72B405A702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1425ABB-A9DE-430A-BF6C-3CA61878E31C}" type="datetimeFigureOut">
              <a:rPr lang="en-US" smtClean="0"/>
              <a:t>7/19/2024</a:t>
            </a:fld>
            <a:endParaRPr lang="en-US"/>
          </a:p>
        </p:txBody>
      </p:sp>
      <p:sp>
        <p:nvSpPr>
          <p:cNvPr id="5" name="Footer Placeholder 4">
            <a:extLst>
              <a:ext uri="{FF2B5EF4-FFF2-40B4-BE49-F238E27FC236}">
                <a16:creationId xmlns:a16="http://schemas.microsoft.com/office/drawing/2014/main" id="{CD68BCE3-392D-C418-3C90-4C139366CA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0F9A84E-50CD-6E84-5935-18B12CB13E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319F40-CD3C-4CC3-826F-FE19BE53B7C1}" type="slidenum">
              <a:rPr lang="en-US" smtClean="0"/>
              <a:t>‹#›</a:t>
            </a:fld>
            <a:endParaRPr lang="en-US"/>
          </a:p>
        </p:txBody>
      </p:sp>
    </p:spTree>
    <p:extLst>
      <p:ext uri="{BB962C8B-B14F-4D97-AF65-F5344CB8AC3E}">
        <p14:creationId xmlns:p14="http://schemas.microsoft.com/office/powerpoint/2010/main" val="1346184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hyperlink" Target="mailto:anita.barrett@wichita.edu" TargetMode="External"/><Relationship Id="rId4" Type="http://schemas.openxmlformats.org/officeDocument/2006/relationships/hyperlink" Target="mailto:warren.glore@wichita.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hyperlink" Target="https://themathisgroup.com/webinars/" TargetMode="External"/><Relationship Id="rId4" Type="http://schemas.openxmlformats.org/officeDocument/2006/relationships/hyperlink" Target="https://cmd.wichita.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CFB5C8-85FC-3F81-8F04-75A5E6EBBC77}"/>
              </a:ext>
            </a:extLst>
          </p:cNvPr>
          <p:cNvSpPr>
            <a:spLocks noGrp="1"/>
          </p:cNvSpPr>
          <p:nvPr>
            <p:ph type="ctrTitle"/>
          </p:nvPr>
        </p:nvSpPr>
        <p:spPr>
          <a:xfrm>
            <a:off x="638882" y="3577456"/>
            <a:ext cx="10909640" cy="1687814"/>
          </a:xfrm>
        </p:spPr>
        <p:txBody>
          <a:bodyPr anchor="b">
            <a:normAutofit/>
          </a:bodyPr>
          <a:lstStyle/>
          <a:p>
            <a:r>
              <a:rPr lang="en-US" sz="6600" dirty="0"/>
              <a:t>Why You Should Get the PMP</a:t>
            </a:r>
          </a:p>
        </p:txBody>
      </p:sp>
      <p:sp>
        <p:nvSpPr>
          <p:cNvPr id="3" name="Subtitle 2">
            <a:extLst>
              <a:ext uri="{FF2B5EF4-FFF2-40B4-BE49-F238E27FC236}">
                <a16:creationId xmlns:a16="http://schemas.microsoft.com/office/drawing/2014/main" id="{8B4DE54F-2E25-CECC-AF36-BCB39DFA120E}"/>
              </a:ext>
            </a:extLst>
          </p:cNvPr>
          <p:cNvSpPr>
            <a:spLocks noGrp="1"/>
          </p:cNvSpPr>
          <p:nvPr>
            <p:ph type="subTitle" idx="1"/>
          </p:nvPr>
        </p:nvSpPr>
        <p:spPr>
          <a:xfrm>
            <a:off x="638881" y="5660607"/>
            <a:ext cx="10909643" cy="552659"/>
          </a:xfrm>
        </p:spPr>
        <p:txBody>
          <a:bodyPr anchor="t">
            <a:normAutofit/>
          </a:bodyPr>
          <a:lstStyle/>
          <a:p>
            <a:r>
              <a:rPr lang="en-US" dirty="0"/>
              <a:t>PMI.org</a:t>
            </a:r>
          </a:p>
        </p:txBody>
      </p:sp>
      <p:pic>
        <p:nvPicPr>
          <p:cNvPr id="2050" name="Picture 2" descr="PMI Project Management Institute Logo PNG vector in SVG, PDF ...">
            <a:extLst>
              <a:ext uri="{FF2B5EF4-FFF2-40B4-BE49-F238E27FC236}">
                <a16:creationId xmlns:a16="http://schemas.microsoft.com/office/drawing/2014/main" id="{05C24BF8-AF36-FC14-D43C-D5FDDD89763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981618" y="591670"/>
            <a:ext cx="4224168" cy="2742004"/>
          </a:xfrm>
          <a:prstGeom prst="rect">
            <a:avLst/>
          </a:prstGeom>
          <a:noFill/>
          <a:extLst>
            <a:ext uri="{909E8E84-426E-40DD-AFC4-6F175D3DCCD1}">
              <a14:hiddenFill xmlns:a14="http://schemas.microsoft.com/office/drawing/2010/main">
                <a:solidFill>
                  <a:srgbClr val="FFFFFF"/>
                </a:solidFill>
              </a14:hiddenFill>
            </a:ext>
          </a:extLst>
        </p:spPr>
      </p:pic>
      <p:sp>
        <p:nvSpPr>
          <p:cNvPr id="2057"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8450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4C891B-62D0-4250-AEB7-0F42BAD78D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35F14B-A139-E8B4-78CB-BA6AB58FB7BA}"/>
              </a:ext>
            </a:extLst>
          </p:cNvPr>
          <p:cNvSpPr>
            <a:spLocks noGrp="1"/>
          </p:cNvSpPr>
          <p:nvPr>
            <p:ph type="title"/>
          </p:nvPr>
        </p:nvSpPr>
        <p:spPr>
          <a:xfrm>
            <a:off x="1195458" y="2212258"/>
            <a:ext cx="9808067" cy="1113503"/>
          </a:xfrm>
        </p:spPr>
        <p:txBody>
          <a:bodyPr anchor="b">
            <a:normAutofit/>
          </a:bodyPr>
          <a:lstStyle/>
          <a:p>
            <a:pPr algn="ctr"/>
            <a:r>
              <a:rPr lang="en-US" sz="4000"/>
              <a:t>What are your Questions?</a:t>
            </a:r>
          </a:p>
        </p:txBody>
      </p:sp>
      <p:pic>
        <p:nvPicPr>
          <p:cNvPr id="7" name="Graphic 6" descr="Envelope">
            <a:extLst>
              <a:ext uri="{FF2B5EF4-FFF2-40B4-BE49-F238E27FC236}">
                <a16:creationId xmlns:a16="http://schemas.microsoft.com/office/drawing/2014/main" id="{4D9D497E-F377-0EC2-B7C6-FA86086C546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98389" y="1122553"/>
            <a:ext cx="995221" cy="995221"/>
          </a:xfrm>
          <a:prstGeom prst="rect">
            <a:avLst/>
          </a:prstGeom>
        </p:spPr>
      </p:pic>
      <p:sp>
        <p:nvSpPr>
          <p:cNvPr id="3" name="Content Placeholder 2">
            <a:extLst>
              <a:ext uri="{FF2B5EF4-FFF2-40B4-BE49-F238E27FC236}">
                <a16:creationId xmlns:a16="http://schemas.microsoft.com/office/drawing/2014/main" id="{B8B3587F-1A57-87F3-E521-177BDFC66DD0}"/>
              </a:ext>
            </a:extLst>
          </p:cNvPr>
          <p:cNvSpPr>
            <a:spLocks noGrp="1"/>
          </p:cNvSpPr>
          <p:nvPr>
            <p:ph idx="1"/>
          </p:nvPr>
        </p:nvSpPr>
        <p:spPr>
          <a:xfrm>
            <a:off x="1195459" y="3532240"/>
            <a:ext cx="9804575" cy="2596847"/>
          </a:xfrm>
        </p:spPr>
        <p:txBody>
          <a:bodyPr anchor="t">
            <a:normAutofit/>
          </a:bodyPr>
          <a:lstStyle/>
          <a:p>
            <a:pPr algn="ctr"/>
            <a:r>
              <a:rPr lang="en-US" sz="2000" dirty="0"/>
              <a:t>Warren Glore, PMP, </a:t>
            </a:r>
            <a:r>
              <a:rPr lang="en-US" sz="2000" dirty="0">
                <a:hlinkClick r:id="rId4"/>
              </a:rPr>
              <a:t>warren.glore@wichita.edu</a:t>
            </a:r>
            <a:r>
              <a:rPr lang="en-US" sz="2000" dirty="0"/>
              <a:t>    316-978-7574</a:t>
            </a:r>
            <a:endParaRPr lang="en-US" sz="2000"/>
          </a:p>
          <a:p>
            <a:pPr algn="ctr"/>
            <a:r>
              <a:rPr lang="en-US" sz="2000" dirty="0"/>
              <a:t>Anita Barrett, PMP, </a:t>
            </a:r>
            <a:r>
              <a:rPr lang="en-US" sz="2000" dirty="0">
                <a:hlinkClick r:id="rId5"/>
              </a:rPr>
              <a:t>anita.barrett@wichita.edu</a:t>
            </a:r>
            <a:r>
              <a:rPr lang="en-US" sz="2000" dirty="0"/>
              <a:t>	316-978-7575</a:t>
            </a:r>
            <a:endParaRPr lang="en-US" sz="2000"/>
          </a:p>
        </p:txBody>
      </p:sp>
    </p:spTree>
    <p:extLst>
      <p:ext uri="{BB962C8B-B14F-4D97-AF65-F5344CB8AC3E}">
        <p14:creationId xmlns:p14="http://schemas.microsoft.com/office/powerpoint/2010/main" val="1481881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924767-B5FF-0544-0A21-28DC48BFAB0E}"/>
              </a:ext>
            </a:extLst>
          </p:cNvPr>
          <p:cNvSpPr>
            <a:spLocks noGrp="1"/>
          </p:cNvSpPr>
          <p:nvPr>
            <p:ph type="title"/>
          </p:nvPr>
        </p:nvSpPr>
        <p:spPr>
          <a:xfrm>
            <a:off x="838200" y="1910687"/>
            <a:ext cx="5181600" cy="4218401"/>
          </a:xfrm>
        </p:spPr>
        <p:txBody>
          <a:bodyPr vert="horz" lIns="91440" tIns="45720" rIns="91440" bIns="45720" rtlCol="0" anchor="ctr">
            <a:normAutofit/>
          </a:bodyPr>
          <a:lstStyle/>
          <a:p>
            <a:r>
              <a:rPr lang="en-US" sz="5200" b="0" i="0" kern="1200" dirty="0">
                <a:solidFill>
                  <a:schemeClr val="tx1"/>
                </a:solidFill>
                <a:effectLst/>
                <a:highlight>
                  <a:srgbClr val="FFFFFF"/>
                </a:highlight>
                <a:latin typeface="+mj-lt"/>
                <a:ea typeface="+mj-ea"/>
                <a:cs typeface="+mj-cs"/>
              </a:rPr>
              <a:t>#1 The PMP Sets the Global Standard</a:t>
            </a:r>
            <a:br>
              <a:rPr lang="en-US" sz="5200" b="0" i="0" kern="1200" dirty="0">
                <a:solidFill>
                  <a:schemeClr val="tx1"/>
                </a:solidFill>
                <a:effectLst/>
                <a:highlight>
                  <a:srgbClr val="FFFFFF"/>
                </a:highlight>
                <a:latin typeface="+mj-lt"/>
                <a:ea typeface="+mj-ea"/>
                <a:cs typeface="+mj-cs"/>
              </a:rPr>
            </a:br>
            <a:endParaRPr lang="en-US" sz="5200" kern="1200" dirty="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DCC44859-3400-650A-0632-B4E2992BF15B}"/>
              </a:ext>
            </a:extLst>
          </p:cNvPr>
          <p:cNvSpPr>
            <a:spLocks noGrp="1"/>
          </p:cNvSpPr>
          <p:nvPr>
            <p:ph idx="1"/>
          </p:nvPr>
        </p:nvSpPr>
        <p:spPr>
          <a:xfrm>
            <a:off x="6172201" y="1690688"/>
            <a:ext cx="5537577" cy="4438400"/>
          </a:xfrm>
        </p:spPr>
        <p:txBody>
          <a:bodyPr vert="horz" lIns="91440" tIns="45720" rIns="91440" bIns="45720" rtlCol="0">
            <a:normAutofit/>
          </a:bodyPr>
          <a:lstStyle/>
          <a:p>
            <a:pPr marL="0" indent="0">
              <a:buNone/>
            </a:pPr>
            <a:r>
              <a:rPr lang="en-US" sz="3200" b="0" i="0" dirty="0">
                <a:effectLst/>
                <a:highlight>
                  <a:srgbClr val="FFFFFF"/>
                </a:highlight>
              </a:rPr>
              <a:t>Earning your Project Management Professional (PMP)</a:t>
            </a:r>
            <a:r>
              <a:rPr lang="en-US" sz="3200" b="0" i="0" baseline="30000" dirty="0">
                <a:effectLst/>
                <a:highlight>
                  <a:srgbClr val="FFFFFF"/>
                </a:highlight>
              </a:rPr>
              <a:t>®</a:t>
            </a:r>
            <a:r>
              <a:rPr lang="en-US" sz="3200" b="0" i="0" dirty="0">
                <a:effectLst/>
                <a:highlight>
                  <a:srgbClr val="FFFFFF"/>
                </a:highlight>
              </a:rPr>
              <a:t> certification opens the door to a world of opportunities. It provides the professional credibility to aim higher and earn more. Discover the benefits of earning the PMP.</a:t>
            </a:r>
            <a:endParaRPr lang="en-US" sz="3200" dirty="0"/>
          </a:p>
        </p:txBody>
      </p:sp>
      <p:sp>
        <p:nvSpPr>
          <p:cNvPr id="5" name="Title 1">
            <a:extLst>
              <a:ext uri="{FF2B5EF4-FFF2-40B4-BE49-F238E27FC236}">
                <a16:creationId xmlns:a16="http://schemas.microsoft.com/office/drawing/2014/main" id="{26EAEED9-337F-F437-88C7-3866513CC33E}"/>
              </a:ext>
            </a:extLst>
          </p:cNvPr>
          <p:cNvSpPr txBox="1">
            <a:spLocks/>
          </p:cNvSpPr>
          <p:nvPr/>
        </p:nvSpPr>
        <p:spPr>
          <a:xfrm>
            <a:off x="838200" y="365126"/>
            <a:ext cx="10515600" cy="10132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highlight>
                  <a:srgbClr val="FFFFFF"/>
                </a:highlight>
                <a:latin typeface="Agrandir-Medium"/>
              </a:rPr>
              <a:t>Top Reasons to Earn Your PMP</a:t>
            </a:r>
            <a:r>
              <a:rPr lang="en-US" baseline="30000" dirty="0">
                <a:highlight>
                  <a:srgbClr val="FFFFFF"/>
                </a:highlight>
                <a:latin typeface="Agrandir-Medium"/>
              </a:rPr>
              <a:t>®</a:t>
            </a:r>
            <a:r>
              <a:rPr lang="en-US" dirty="0">
                <a:highlight>
                  <a:srgbClr val="FFFFFF"/>
                </a:highlight>
                <a:latin typeface="Agrandir-Medium"/>
              </a:rPr>
              <a:t> Certification</a:t>
            </a:r>
            <a:endParaRPr lang="en-US" dirty="0"/>
          </a:p>
        </p:txBody>
      </p:sp>
    </p:spTree>
    <p:extLst>
      <p:ext uri="{BB962C8B-B14F-4D97-AF65-F5344CB8AC3E}">
        <p14:creationId xmlns:p14="http://schemas.microsoft.com/office/powerpoint/2010/main" val="131094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B11C7-19BC-27B3-4DAF-D8096E1D7A24}"/>
              </a:ext>
            </a:extLst>
          </p:cNvPr>
          <p:cNvSpPr>
            <a:spLocks noGrp="1"/>
          </p:cNvSpPr>
          <p:nvPr>
            <p:ph type="title"/>
          </p:nvPr>
        </p:nvSpPr>
        <p:spPr/>
        <p:txBody>
          <a:bodyPr/>
          <a:lstStyle/>
          <a:p>
            <a:r>
              <a:rPr lang="en-US" b="0" i="0" dirty="0">
                <a:effectLst/>
                <a:highlight>
                  <a:srgbClr val="FFFFFF"/>
                </a:highlight>
                <a:latin typeface="Agrandir-Medium"/>
              </a:rPr>
              <a:t>Top Reasons to Earn Your PMP</a:t>
            </a:r>
            <a:r>
              <a:rPr lang="en-US" b="0" i="0" baseline="30000" dirty="0">
                <a:effectLst/>
                <a:highlight>
                  <a:srgbClr val="FFFFFF"/>
                </a:highlight>
                <a:latin typeface="Agrandir-Medium"/>
              </a:rPr>
              <a:t>®</a:t>
            </a:r>
            <a:r>
              <a:rPr lang="en-US" b="0" i="0" dirty="0">
                <a:effectLst/>
                <a:highlight>
                  <a:srgbClr val="FFFFFF"/>
                </a:highlight>
                <a:latin typeface="Agrandir-Medium"/>
              </a:rPr>
              <a:t> Certification</a:t>
            </a:r>
            <a:br>
              <a:rPr lang="en-US" b="0" i="0" dirty="0">
                <a:effectLst/>
                <a:highlight>
                  <a:srgbClr val="FFFFFF"/>
                </a:highlight>
                <a:latin typeface="Agrandir-Medium"/>
              </a:rPr>
            </a:br>
            <a:endParaRPr lang="en-US" dirty="0"/>
          </a:p>
        </p:txBody>
      </p:sp>
      <p:sp>
        <p:nvSpPr>
          <p:cNvPr id="3" name="Content Placeholder 2">
            <a:extLst>
              <a:ext uri="{FF2B5EF4-FFF2-40B4-BE49-F238E27FC236}">
                <a16:creationId xmlns:a16="http://schemas.microsoft.com/office/drawing/2014/main" id="{5CC8295F-3F08-71AB-102B-9D6F285B61A8}"/>
              </a:ext>
            </a:extLst>
          </p:cNvPr>
          <p:cNvSpPr>
            <a:spLocks noGrp="1"/>
          </p:cNvSpPr>
          <p:nvPr>
            <p:ph idx="1"/>
          </p:nvPr>
        </p:nvSpPr>
        <p:spPr>
          <a:xfrm>
            <a:off x="4612944" y="2151369"/>
            <a:ext cx="7192368" cy="4351338"/>
          </a:xfrm>
        </p:spPr>
        <p:txBody>
          <a:bodyPr>
            <a:normAutofit fontScale="92500" lnSpcReduction="10000"/>
          </a:bodyPr>
          <a:lstStyle/>
          <a:p>
            <a:pPr algn="l"/>
            <a:r>
              <a:rPr lang="en-US" b="0" i="0" dirty="0">
                <a:solidFill>
                  <a:srgbClr val="575757"/>
                </a:solidFill>
                <a:effectLst/>
                <a:highlight>
                  <a:srgbClr val="FFFFFF"/>
                </a:highlight>
                <a:latin typeface="Helvetica Neue"/>
              </a:rPr>
              <a:t>It’s a fact—in most industries and locations worldwide, you earn more as a PMP certified project leader.</a:t>
            </a:r>
          </a:p>
          <a:p>
            <a:pPr algn="l"/>
            <a:r>
              <a:rPr lang="en-US" b="0" i="1" dirty="0">
                <a:solidFill>
                  <a:srgbClr val="575757"/>
                </a:solidFill>
                <a:effectLst/>
                <a:highlight>
                  <a:srgbClr val="FFFFFF"/>
                </a:highlight>
                <a:latin typeface="Helvetica Neue"/>
              </a:rPr>
              <a:t>The PMI Earning Power: Project Management Survey—Twelfth Edition (2021)</a:t>
            </a:r>
            <a:r>
              <a:rPr lang="en-US" b="0" i="0" dirty="0">
                <a:solidFill>
                  <a:srgbClr val="575757"/>
                </a:solidFill>
                <a:effectLst/>
                <a:highlight>
                  <a:srgbClr val="FFFFFF"/>
                </a:highlight>
                <a:latin typeface="var(--bs-body-font-family)"/>
              </a:rPr>
              <a:t> reports that PMP-certified respondents in 40 countries make an average of 16% more than their non-certified counterparts. This percentage increases 32% for PMP holders in the U.S.</a:t>
            </a:r>
            <a:endParaRPr lang="en-US" b="0" i="0" dirty="0">
              <a:solidFill>
                <a:srgbClr val="575757"/>
              </a:solidFill>
              <a:effectLst/>
              <a:highlight>
                <a:srgbClr val="FFFFFF"/>
              </a:highlight>
              <a:latin typeface="Helvetica Neue"/>
            </a:endParaRPr>
          </a:p>
          <a:p>
            <a:pPr algn="l"/>
            <a:r>
              <a:rPr lang="en-US" b="0" i="0" dirty="0">
                <a:solidFill>
                  <a:srgbClr val="575757"/>
                </a:solidFill>
                <a:effectLst/>
                <a:highlight>
                  <a:srgbClr val="FFFFFF"/>
                </a:highlight>
                <a:latin typeface="var(--bs-body-font-family)"/>
              </a:rPr>
              <a:t>In addition to a one-time salary increase, 22% of respondents report an increase of at least 5% over the year.</a:t>
            </a:r>
            <a:endParaRPr lang="en-US" b="0" i="0" dirty="0">
              <a:solidFill>
                <a:srgbClr val="575757"/>
              </a:solidFill>
              <a:effectLst/>
              <a:highlight>
                <a:srgbClr val="FFFFFF"/>
              </a:highlight>
              <a:latin typeface="Helvetica Neue"/>
            </a:endParaRPr>
          </a:p>
        </p:txBody>
      </p:sp>
      <p:pic>
        <p:nvPicPr>
          <p:cNvPr id="4" name="Picture 3">
            <a:extLst>
              <a:ext uri="{FF2B5EF4-FFF2-40B4-BE49-F238E27FC236}">
                <a16:creationId xmlns:a16="http://schemas.microsoft.com/office/drawing/2014/main" id="{AD1EBC7A-6A30-D7A8-2B73-28F7DA9F29DF}"/>
              </a:ext>
            </a:extLst>
          </p:cNvPr>
          <p:cNvPicPr>
            <a:picLocks noChangeAspect="1"/>
          </p:cNvPicPr>
          <p:nvPr/>
        </p:nvPicPr>
        <p:blipFill>
          <a:blip r:embed="rId2"/>
          <a:stretch>
            <a:fillRect/>
          </a:stretch>
        </p:blipFill>
        <p:spPr>
          <a:xfrm>
            <a:off x="545911" y="3116081"/>
            <a:ext cx="4067033" cy="1210957"/>
          </a:xfrm>
          <a:prstGeom prst="rect">
            <a:avLst/>
          </a:prstGeom>
        </p:spPr>
      </p:pic>
      <p:sp>
        <p:nvSpPr>
          <p:cNvPr id="5" name="TextBox 4">
            <a:extLst>
              <a:ext uri="{FF2B5EF4-FFF2-40B4-BE49-F238E27FC236}">
                <a16:creationId xmlns:a16="http://schemas.microsoft.com/office/drawing/2014/main" id="{1806ABE9-1226-20B1-BB73-2A39B2233242}"/>
              </a:ext>
            </a:extLst>
          </p:cNvPr>
          <p:cNvSpPr txBox="1"/>
          <p:nvPr/>
        </p:nvSpPr>
        <p:spPr>
          <a:xfrm>
            <a:off x="838200" y="1381928"/>
            <a:ext cx="3497176" cy="769441"/>
          </a:xfrm>
          <a:prstGeom prst="rect">
            <a:avLst/>
          </a:prstGeom>
          <a:noFill/>
        </p:spPr>
        <p:txBody>
          <a:bodyPr wrap="none" rtlCol="0">
            <a:spAutoFit/>
          </a:bodyPr>
          <a:lstStyle/>
          <a:p>
            <a:r>
              <a:rPr lang="en-US" sz="4400" b="1" dirty="0"/>
              <a:t>#2 Earn More</a:t>
            </a:r>
          </a:p>
        </p:txBody>
      </p:sp>
    </p:spTree>
    <p:extLst>
      <p:ext uri="{BB962C8B-B14F-4D97-AF65-F5344CB8AC3E}">
        <p14:creationId xmlns:p14="http://schemas.microsoft.com/office/powerpoint/2010/main" val="2127925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5937E92-61FB-3DA1-3752-B93F96B20E3F}"/>
              </a:ext>
            </a:extLst>
          </p:cNvPr>
          <p:cNvPicPr>
            <a:picLocks noChangeAspect="1"/>
          </p:cNvPicPr>
          <p:nvPr/>
        </p:nvPicPr>
        <p:blipFill>
          <a:blip r:embed="rId2"/>
          <a:stretch>
            <a:fillRect/>
          </a:stretch>
        </p:blipFill>
        <p:spPr>
          <a:xfrm>
            <a:off x="869035" y="0"/>
            <a:ext cx="10453929" cy="6858000"/>
          </a:xfrm>
          <a:prstGeom prst="rect">
            <a:avLst/>
          </a:prstGeom>
        </p:spPr>
      </p:pic>
    </p:spTree>
    <p:extLst>
      <p:ext uri="{BB962C8B-B14F-4D97-AF65-F5344CB8AC3E}">
        <p14:creationId xmlns:p14="http://schemas.microsoft.com/office/powerpoint/2010/main" val="1106387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7A3285-F895-BF1D-1754-3A65BDAD21BD}"/>
              </a:ext>
            </a:extLst>
          </p:cNvPr>
          <p:cNvSpPr>
            <a:spLocks noGrp="1"/>
          </p:cNvSpPr>
          <p:nvPr>
            <p:ph idx="1"/>
          </p:nvPr>
        </p:nvSpPr>
        <p:spPr>
          <a:xfrm>
            <a:off x="519185" y="2007270"/>
            <a:ext cx="7068403" cy="4186125"/>
          </a:xfrm>
        </p:spPr>
        <p:txBody>
          <a:bodyPr>
            <a:normAutofit fontScale="92500" lnSpcReduction="10000"/>
          </a:bodyPr>
          <a:lstStyle/>
          <a:p>
            <a:pPr algn="l"/>
            <a:r>
              <a:rPr lang="en-US" sz="2400" b="0" i="0" dirty="0">
                <a:solidFill>
                  <a:srgbClr val="575757"/>
                </a:solidFill>
                <a:effectLst/>
                <a:highlight>
                  <a:srgbClr val="FFFFFF"/>
                </a:highlight>
                <a:latin typeface="Helvetica Neue"/>
              </a:rPr>
              <a:t>Organizations across the globe look for PMP-certification. Some even require it as a pre-requisite.</a:t>
            </a:r>
          </a:p>
          <a:p>
            <a:pPr algn="l"/>
            <a:r>
              <a:rPr lang="en-US" sz="2400" b="0" i="0" dirty="0">
                <a:solidFill>
                  <a:srgbClr val="575757"/>
                </a:solidFill>
                <a:effectLst/>
                <a:highlight>
                  <a:srgbClr val="FFFFFF"/>
                </a:highlight>
                <a:latin typeface="var(--bs-body-font-family)"/>
              </a:rPr>
              <a:t>Why? Because the PMP is a world-renowned certification that verifies valuable experience in leading and directing projects. And it opens doors to better jobs and projects.</a:t>
            </a:r>
            <a:endParaRPr lang="en-US" sz="2400" b="0" i="0" dirty="0">
              <a:solidFill>
                <a:srgbClr val="575757"/>
              </a:solidFill>
              <a:effectLst/>
              <a:highlight>
                <a:srgbClr val="FFFFFF"/>
              </a:highlight>
              <a:latin typeface="Helvetica Neue"/>
            </a:endParaRPr>
          </a:p>
          <a:p>
            <a:pPr algn="l"/>
            <a:r>
              <a:rPr lang="en-US" sz="2400" b="0" i="0" dirty="0">
                <a:solidFill>
                  <a:srgbClr val="575757"/>
                </a:solidFill>
                <a:effectLst/>
                <a:highlight>
                  <a:srgbClr val="FFFFFF"/>
                </a:highlight>
                <a:latin typeface="var(--bs-body-font-family)"/>
              </a:rPr>
              <a:t>So, add the PMP behind your name and put yourself in high demand.</a:t>
            </a:r>
            <a:endParaRPr lang="en-US" sz="2400" b="0" i="0" dirty="0">
              <a:solidFill>
                <a:srgbClr val="575757"/>
              </a:solidFill>
              <a:effectLst/>
              <a:highlight>
                <a:srgbClr val="FFFFFF"/>
              </a:highlight>
              <a:latin typeface="Helvetica Neue"/>
            </a:endParaRPr>
          </a:p>
          <a:p>
            <a:pPr algn="l"/>
            <a:r>
              <a:rPr lang="en-US" sz="2400" b="0" i="0" dirty="0">
                <a:solidFill>
                  <a:srgbClr val="575757"/>
                </a:solidFill>
                <a:effectLst/>
                <a:highlight>
                  <a:srgbClr val="FFFFFF"/>
                </a:highlight>
                <a:latin typeface="var(--bs-body-font-family)"/>
              </a:rPr>
              <a:t>Created by project professionals for project leaders, the PMP validates that you have the project management skills employers need. The demand for skilled project managers increases every day. So, increase your marketability and see what exciting opportunities await you with the PMP certification.</a:t>
            </a:r>
            <a:endParaRPr lang="en-US" sz="2400" b="0" i="0" dirty="0">
              <a:solidFill>
                <a:srgbClr val="575757"/>
              </a:solidFill>
              <a:effectLst/>
              <a:highlight>
                <a:srgbClr val="FFFFFF"/>
              </a:highlight>
              <a:latin typeface="Helvetica Neue"/>
            </a:endParaRPr>
          </a:p>
        </p:txBody>
      </p:sp>
      <p:sp>
        <p:nvSpPr>
          <p:cNvPr id="4" name="Title 1">
            <a:extLst>
              <a:ext uri="{FF2B5EF4-FFF2-40B4-BE49-F238E27FC236}">
                <a16:creationId xmlns:a16="http://schemas.microsoft.com/office/drawing/2014/main" id="{6A13D2D8-3811-01A0-2CC0-01478BCE73B2}"/>
              </a:ext>
            </a:extLst>
          </p:cNvPr>
          <p:cNvSpPr txBox="1">
            <a:spLocks/>
          </p:cNvSpPr>
          <p:nvPr/>
        </p:nvSpPr>
        <p:spPr>
          <a:xfrm>
            <a:off x="838200" y="423081"/>
            <a:ext cx="10515600" cy="756214"/>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200" b="1" dirty="0">
                <a:highlight>
                  <a:srgbClr val="FFFFFF"/>
                </a:highlight>
                <a:latin typeface="Agrandir-Medium"/>
              </a:rPr>
              <a:t>Top Reasons to Earn Your PMP</a:t>
            </a:r>
            <a:r>
              <a:rPr lang="en-US" sz="5200" b="1" baseline="30000" dirty="0">
                <a:highlight>
                  <a:srgbClr val="FFFFFF"/>
                </a:highlight>
                <a:latin typeface="Agrandir-Medium"/>
              </a:rPr>
              <a:t>®</a:t>
            </a:r>
            <a:r>
              <a:rPr lang="en-US" sz="5200" b="1" dirty="0">
                <a:highlight>
                  <a:srgbClr val="FFFFFF"/>
                </a:highlight>
                <a:latin typeface="Agrandir-Medium"/>
              </a:rPr>
              <a:t> Certification</a:t>
            </a:r>
            <a:br>
              <a:rPr lang="en-US" sz="2800" dirty="0">
                <a:highlight>
                  <a:srgbClr val="FFFFFF"/>
                </a:highlight>
                <a:latin typeface="Agrandir-Medium"/>
              </a:rPr>
            </a:br>
            <a:endParaRPr lang="en-US" sz="2800" dirty="0"/>
          </a:p>
        </p:txBody>
      </p:sp>
      <p:sp>
        <p:nvSpPr>
          <p:cNvPr id="5" name="TextBox 4">
            <a:extLst>
              <a:ext uri="{FF2B5EF4-FFF2-40B4-BE49-F238E27FC236}">
                <a16:creationId xmlns:a16="http://schemas.microsoft.com/office/drawing/2014/main" id="{C9DE9F4B-3F56-4220-99FB-5024E9320A88}"/>
              </a:ext>
            </a:extLst>
          </p:cNvPr>
          <p:cNvSpPr txBox="1"/>
          <p:nvPr/>
        </p:nvSpPr>
        <p:spPr>
          <a:xfrm>
            <a:off x="838200" y="1179294"/>
            <a:ext cx="7539180" cy="646331"/>
          </a:xfrm>
          <a:prstGeom prst="rect">
            <a:avLst/>
          </a:prstGeom>
          <a:noFill/>
        </p:spPr>
        <p:txBody>
          <a:bodyPr wrap="none" rtlCol="0">
            <a:spAutoFit/>
          </a:bodyPr>
          <a:lstStyle/>
          <a:p>
            <a:r>
              <a:rPr lang="en-US" sz="3600" dirty="0"/>
              <a:t>#3 Expand Your Career Opportunities</a:t>
            </a:r>
          </a:p>
        </p:txBody>
      </p:sp>
      <p:pic>
        <p:nvPicPr>
          <p:cNvPr id="6" name="Picture 5">
            <a:extLst>
              <a:ext uri="{FF2B5EF4-FFF2-40B4-BE49-F238E27FC236}">
                <a16:creationId xmlns:a16="http://schemas.microsoft.com/office/drawing/2014/main" id="{6E89E851-3796-0775-184A-E9D29F307D60}"/>
              </a:ext>
            </a:extLst>
          </p:cNvPr>
          <p:cNvPicPr>
            <a:picLocks noChangeAspect="1"/>
          </p:cNvPicPr>
          <p:nvPr/>
        </p:nvPicPr>
        <p:blipFill>
          <a:blip r:embed="rId2"/>
          <a:stretch>
            <a:fillRect/>
          </a:stretch>
        </p:blipFill>
        <p:spPr>
          <a:xfrm>
            <a:off x="7987919" y="2115834"/>
            <a:ext cx="3684896" cy="1984498"/>
          </a:xfrm>
          <a:prstGeom prst="rect">
            <a:avLst/>
          </a:prstGeom>
        </p:spPr>
      </p:pic>
    </p:spTree>
    <p:extLst>
      <p:ext uri="{BB962C8B-B14F-4D97-AF65-F5344CB8AC3E}">
        <p14:creationId xmlns:p14="http://schemas.microsoft.com/office/powerpoint/2010/main" val="1222446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890F75B-6A45-E46D-5D8B-05A90FB7CEAA}"/>
              </a:ext>
            </a:extLst>
          </p:cNvPr>
          <p:cNvSpPr>
            <a:spLocks noGrp="1"/>
          </p:cNvSpPr>
          <p:nvPr>
            <p:ph type="title"/>
          </p:nvPr>
        </p:nvSpPr>
        <p:spPr>
          <a:xfrm>
            <a:off x="838200" y="365125"/>
            <a:ext cx="10515600" cy="904117"/>
          </a:xfrm>
        </p:spPr>
        <p:txBody>
          <a:bodyPr/>
          <a:lstStyle/>
          <a:p>
            <a:r>
              <a:rPr lang="en-US" b="1" i="0" dirty="0">
                <a:effectLst/>
                <a:highlight>
                  <a:srgbClr val="FFFFFF"/>
                </a:highlight>
                <a:latin typeface="Agrandir-Medium"/>
              </a:rPr>
              <a:t>Top Reasons to Earn Your PMP</a:t>
            </a:r>
            <a:r>
              <a:rPr lang="en-US" b="1" i="0" baseline="30000" dirty="0">
                <a:effectLst/>
                <a:highlight>
                  <a:srgbClr val="FFFFFF"/>
                </a:highlight>
                <a:latin typeface="Agrandir-Medium"/>
              </a:rPr>
              <a:t>®</a:t>
            </a:r>
            <a:r>
              <a:rPr lang="en-US" b="1" i="0" dirty="0">
                <a:effectLst/>
                <a:highlight>
                  <a:srgbClr val="FFFFFF"/>
                </a:highlight>
                <a:latin typeface="Agrandir-Medium"/>
              </a:rPr>
              <a:t> Certification</a:t>
            </a:r>
            <a:endParaRPr lang="en-US" b="1" dirty="0"/>
          </a:p>
        </p:txBody>
      </p:sp>
      <p:sp>
        <p:nvSpPr>
          <p:cNvPr id="5" name="TextBox 4">
            <a:extLst>
              <a:ext uri="{FF2B5EF4-FFF2-40B4-BE49-F238E27FC236}">
                <a16:creationId xmlns:a16="http://schemas.microsoft.com/office/drawing/2014/main" id="{E13241DB-84DB-9DBF-E143-402723A4D8F0}"/>
              </a:ext>
            </a:extLst>
          </p:cNvPr>
          <p:cNvSpPr txBox="1"/>
          <p:nvPr/>
        </p:nvSpPr>
        <p:spPr>
          <a:xfrm>
            <a:off x="838200" y="1450167"/>
            <a:ext cx="8210266" cy="646331"/>
          </a:xfrm>
          <a:prstGeom prst="rect">
            <a:avLst/>
          </a:prstGeom>
          <a:noFill/>
        </p:spPr>
        <p:txBody>
          <a:bodyPr wrap="square" rtlCol="0">
            <a:spAutoFit/>
          </a:bodyPr>
          <a:lstStyle/>
          <a:p>
            <a:pPr algn="l"/>
            <a:r>
              <a:rPr lang="en-US" sz="3600" i="0" dirty="0">
                <a:effectLst/>
                <a:highlight>
                  <a:srgbClr val="FFFFFF"/>
                </a:highlight>
                <a:latin typeface="Agrandir-Medium"/>
              </a:rPr>
              <a:t>#4 Tap Into a Growing Community</a:t>
            </a:r>
            <a:endParaRPr lang="en-US" sz="3600" dirty="0"/>
          </a:p>
        </p:txBody>
      </p:sp>
      <p:pic>
        <p:nvPicPr>
          <p:cNvPr id="6" name="Picture 5">
            <a:extLst>
              <a:ext uri="{FF2B5EF4-FFF2-40B4-BE49-F238E27FC236}">
                <a16:creationId xmlns:a16="http://schemas.microsoft.com/office/drawing/2014/main" id="{D40D261F-775A-9176-1EAF-371DC0BE6A81}"/>
              </a:ext>
            </a:extLst>
          </p:cNvPr>
          <p:cNvPicPr>
            <a:picLocks noChangeAspect="1"/>
          </p:cNvPicPr>
          <p:nvPr/>
        </p:nvPicPr>
        <p:blipFill>
          <a:blip r:embed="rId2"/>
          <a:stretch>
            <a:fillRect/>
          </a:stretch>
        </p:blipFill>
        <p:spPr>
          <a:xfrm>
            <a:off x="661182" y="3973171"/>
            <a:ext cx="3792122" cy="646331"/>
          </a:xfrm>
          <a:prstGeom prst="rect">
            <a:avLst/>
          </a:prstGeom>
        </p:spPr>
      </p:pic>
      <p:sp>
        <p:nvSpPr>
          <p:cNvPr id="7" name="TextBox 6">
            <a:extLst>
              <a:ext uri="{FF2B5EF4-FFF2-40B4-BE49-F238E27FC236}">
                <a16:creationId xmlns:a16="http://schemas.microsoft.com/office/drawing/2014/main" id="{B0042294-DDE0-0888-8A7E-90CD77CD35DE}"/>
              </a:ext>
            </a:extLst>
          </p:cNvPr>
          <p:cNvSpPr txBox="1"/>
          <p:nvPr/>
        </p:nvSpPr>
        <p:spPr>
          <a:xfrm>
            <a:off x="4640239" y="2277423"/>
            <a:ext cx="7001302" cy="4524315"/>
          </a:xfrm>
          <a:prstGeom prst="rect">
            <a:avLst/>
          </a:prstGeom>
          <a:noFill/>
        </p:spPr>
        <p:txBody>
          <a:bodyPr wrap="square" rtlCol="0">
            <a:spAutoFit/>
          </a:bodyPr>
          <a:lstStyle/>
          <a:p>
            <a:pPr algn="l"/>
            <a:r>
              <a:rPr lang="en-US" b="0" i="0" dirty="0">
                <a:solidFill>
                  <a:schemeClr val="tx1">
                    <a:lumMod val="95000"/>
                    <a:lumOff val="5000"/>
                  </a:schemeClr>
                </a:solidFill>
                <a:effectLst/>
                <a:highlight>
                  <a:srgbClr val="FFFFFF"/>
                </a:highlight>
                <a:latin typeface="Helvetica Neue"/>
              </a:rPr>
              <a:t>Earning your PMP means joining a global community that empowers you to:</a:t>
            </a:r>
          </a:p>
          <a:p>
            <a:pPr lvl="1">
              <a:buFont typeface="Arial" panose="020B0604020202020204" pitchFamily="34" charset="0"/>
              <a:buChar char="•"/>
            </a:pPr>
            <a:r>
              <a:rPr lang="en-US" b="0" i="0" dirty="0">
                <a:solidFill>
                  <a:schemeClr val="tx1">
                    <a:lumMod val="95000"/>
                    <a:lumOff val="5000"/>
                  </a:schemeClr>
                </a:solidFill>
                <a:effectLst/>
                <a:highlight>
                  <a:srgbClr val="FFFFFF"/>
                </a:highlight>
                <a:latin typeface="Helvetica Neue"/>
              </a:rPr>
              <a:t>Network with the best in your field</a:t>
            </a:r>
          </a:p>
          <a:p>
            <a:pPr lvl="1">
              <a:buFont typeface="Arial" panose="020B0604020202020204" pitchFamily="34" charset="0"/>
              <a:buChar char="•"/>
            </a:pPr>
            <a:r>
              <a:rPr lang="en-US" b="0" i="0" dirty="0">
                <a:solidFill>
                  <a:schemeClr val="tx1">
                    <a:lumMod val="95000"/>
                    <a:lumOff val="5000"/>
                  </a:schemeClr>
                </a:solidFill>
                <a:effectLst/>
                <a:highlight>
                  <a:srgbClr val="FFFFFF"/>
                </a:highlight>
                <a:latin typeface="Helvetica Neue"/>
              </a:rPr>
              <a:t>Seek insight from professionals facing similar challenges</a:t>
            </a:r>
          </a:p>
          <a:p>
            <a:pPr lvl="1">
              <a:buFont typeface="Arial" panose="020B0604020202020204" pitchFamily="34" charset="0"/>
              <a:buChar char="•"/>
            </a:pPr>
            <a:r>
              <a:rPr lang="en-US" b="0" i="0" dirty="0">
                <a:solidFill>
                  <a:schemeClr val="tx1">
                    <a:lumMod val="95000"/>
                    <a:lumOff val="5000"/>
                  </a:schemeClr>
                </a:solidFill>
                <a:effectLst/>
                <a:highlight>
                  <a:srgbClr val="FFFFFF"/>
                </a:highlight>
                <a:latin typeface="Helvetica Neue"/>
              </a:rPr>
              <a:t>Find mentors and peers who help you thrive</a:t>
            </a:r>
          </a:p>
          <a:p>
            <a:r>
              <a:rPr lang="en-US" b="0" i="0" dirty="0">
                <a:solidFill>
                  <a:schemeClr val="tx1">
                    <a:lumMod val="95000"/>
                    <a:lumOff val="5000"/>
                  </a:schemeClr>
                </a:solidFill>
                <a:effectLst/>
                <a:highlight>
                  <a:srgbClr val="FFFFFF"/>
                </a:highlight>
                <a:latin typeface="Helvetica Neue"/>
              </a:rPr>
              <a:t>Joining our elite community also provides opportunities to:</a:t>
            </a:r>
          </a:p>
          <a:p>
            <a:pPr lvl="1">
              <a:buFont typeface="Arial" panose="020B0604020202020204" pitchFamily="34" charset="0"/>
              <a:buChar char="•"/>
            </a:pPr>
            <a:r>
              <a:rPr lang="en-US" b="0" i="0" dirty="0">
                <a:solidFill>
                  <a:schemeClr val="tx1">
                    <a:lumMod val="95000"/>
                    <a:lumOff val="5000"/>
                  </a:schemeClr>
                </a:solidFill>
                <a:effectLst/>
                <a:highlight>
                  <a:srgbClr val="FFFFFF"/>
                </a:highlight>
                <a:latin typeface="Helvetica Neue"/>
              </a:rPr>
              <a:t>Become a </a:t>
            </a:r>
            <a:r>
              <a:rPr lang="en-US" b="0" i="0" strike="noStrike" dirty="0">
                <a:solidFill>
                  <a:schemeClr val="tx1">
                    <a:lumMod val="95000"/>
                    <a:lumOff val="5000"/>
                  </a:schemeClr>
                </a:solidFill>
                <a:effectLst/>
                <a:highlight>
                  <a:srgbClr val="FFFFFF"/>
                </a:highlight>
                <a:latin typeface="Helvetica Neue"/>
              </a:rPr>
              <a:t>PMI member</a:t>
            </a:r>
            <a:endParaRPr lang="en-US" b="0" i="0" dirty="0">
              <a:solidFill>
                <a:schemeClr val="tx1">
                  <a:lumMod val="95000"/>
                  <a:lumOff val="5000"/>
                </a:schemeClr>
              </a:solidFill>
              <a:effectLst/>
              <a:highlight>
                <a:srgbClr val="FFFFFF"/>
              </a:highlight>
              <a:latin typeface="Helvetica Neue"/>
            </a:endParaRPr>
          </a:p>
          <a:p>
            <a:pPr lvl="1">
              <a:buFont typeface="Arial" panose="020B0604020202020204" pitchFamily="34" charset="0"/>
              <a:buChar char="•"/>
            </a:pPr>
            <a:r>
              <a:rPr lang="en-US" b="0" i="0" dirty="0">
                <a:solidFill>
                  <a:schemeClr val="tx1">
                    <a:lumMod val="95000"/>
                    <a:lumOff val="5000"/>
                  </a:schemeClr>
                </a:solidFill>
                <a:effectLst/>
                <a:highlight>
                  <a:srgbClr val="FFFFFF"/>
                </a:highlight>
                <a:latin typeface="Helvetica Neue"/>
              </a:rPr>
              <a:t>Join a local </a:t>
            </a:r>
            <a:r>
              <a:rPr lang="en-US" b="0" i="0" u="none" strike="noStrike" dirty="0">
                <a:solidFill>
                  <a:schemeClr val="tx1">
                    <a:lumMod val="95000"/>
                    <a:lumOff val="5000"/>
                  </a:schemeClr>
                </a:solidFill>
                <a:effectLst/>
                <a:highlight>
                  <a:srgbClr val="FFFFFF"/>
                </a:highlight>
                <a:latin typeface="Helvetica Neue"/>
              </a:rPr>
              <a:t>PMI chapter</a:t>
            </a:r>
            <a:endParaRPr lang="en-US" b="0" i="0" dirty="0">
              <a:solidFill>
                <a:schemeClr val="tx1">
                  <a:lumMod val="95000"/>
                  <a:lumOff val="5000"/>
                </a:schemeClr>
              </a:solidFill>
              <a:effectLst/>
              <a:highlight>
                <a:srgbClr val="FFFFFF"/>
              </a:highlight>
              <a:latin typeface="Helvetica Neue"/>
            </a:endParaRPr>
          </a:p>
          <a:p>
            <a:pPr lvl="1">
              <a:buFont typeface="Arial" panose="020B0604020202020204" pitchFamily="34" charset="0"/>
              <a:buChar char="•"/>
            </a:pPr>
            <a:r>
              <a:rPr lang="en-US" b="0" i="0" dirty="0">
                <a:solidFill>
                  <a:schemeClr val="tx1">
                    <a:lumMod val="95000"/>
                    <a:lumOff val="5000"/>
                  </a:schemeClr>
                </a:solidFill>
                <a:effectLst/>
                <a:highlight>
                  <a:srgbClr val="FFFFFF"/>
                </a:highlight>
                <a:latin typeface="Helvetica Neue"/>
              </a:rPr>
              <a:t>Attend </a:t>
            </a:r>
            <a:r>
              <a:rPr lang="en-US" b="0" i="0" u="none" strike="noStrike" dirty="0">
                <a:solidFill>
                  <a:schemeClr val="tx1">
                    <a:lumMod val="95000"/>
                    <a:lumOff val="5000"/>
                  </a:schemeClr>
                </a:solidFill>
                <a:effectLst/>
                <a:highlight>
                  <a:srgbClr val="FFFFFF"/>
                </a:highlight>
                <a:latin typeface="Helvetica Neue"/>
              </a:rPr>
              <a:t>PMI trainings</a:t>
            </a:r>
            <a:r>
              <a:rPr lang="en-US" b="0" i="0" dirty="0">
                <a:solidFill>
                  <a:schemeClr val="tx1">
                    <a:lumMod val="95000"/>
                    <a:lumOff val="5000"/>
                  </a:schemeClr>
                </a:solidFill>
                <a:effectLst/>
                <a:highlight>
                  <a:srgbClr val="FFFFFF"/>
                </a:highlight>
                <a:latin typeface="Helvetica Neue"/>
              </a:rPr>
              <a:t> around the world</a:t>
            </a:r>
          </a:p>
          <a:p>
            <a:pPr algn="l"/>
            <a:r>
              <a:rPr lang="en-US" b="0" i="0" dirty="0">
                <a:solidFill>
                  <a:schemeClr val="tx1">
                    <a:lumMod val="95000"/>
                    <a:lumOff val="5000"/>
                  </a:schemeClr>
                </a:solidFill>
                <a:effectLst/>
                <a:highlight>
                  <a:srgbClr val="FFFFFF"/>
                </a:highlight>
                <a:latin typeface="Helvetica Neue"/>
              </a:rPr>
              <a:t>Through these community engagements, you’ll get valuable insight from our resources and other PMP certified professionals. And as you grow with </a:t>
            </a:r>
            <a:r>
              <a:rPr lang="en-US" b="0" i="0" dirty="0">
                <a:solidFill>
                  <a:schemeClr val="tx1">
                    <a:lumMod val="95000"/>
                    <a:lumOff val="5000"/>
                  </a:schemeClr>
                </a:solidFill>
                <a:effectLst/>
                <a:highlight>
                  <a:srgbClr val="FFFFFF"/>
                </a:highlight>
                <a:latin typeface="var(--bs-body-font-family)"/>
              </a:rPr>
              <a:t>our community, you could even mentor fellow professionals yourself.</a:t>
            </a:r>
            <a:endParaRPr lang="en-US" b="0" i="0" dirty="0">
              <a:solidFill>
                <a:schemeClr val="tx1">
                  <a:lumMod val="95000"/>
                  <a:lumOff val="5000"/>
                </a:schemeClr>
              </a:solidFill>
              <a:effectLst/>
              <a:highlight>
                <a:srgbClr val="FFFFFF"/>
              </a:highlight>
              <a:latin typeface="Helvetica Neue"/>
            </a:endParaRPr>
          </a:p>
          <a:p>
            <a:pPr algn="l"/>
            <a:r>
              <a:rPr lang="en-US" b="0" i="0" dirty="0">
                <a:solidFill>
                  <a:schemeClr val="tx1">
                    <a:lumMod val="95000"/>
                    <a:lumOff val="5000"/>
                  </a:schemeClr>
                </a:solidFill>
                <a:effectLst/>
                <a:highlight>
                  <a:srgbClr val="FFFFFF"/>
                </a:highlight>
                <a:latin typeface="var(--bs-body-font-family)"/>
              </a:rPr>
              <a:t>Now it’s </a:t>
            </a:r>
            <a:r>
              <a:rPr lang="en-US" b="1" i="0" dirty="0">
                <a:solidFill>
                  <a:schemeClr val="tx1">
                    <a:lumMod val="95000"/>
                    <a:lumOff val="5000"/>
                  </a:schemeClr>
                </a:solidFill>
                <a:effectLst/>
                <a:highlight>
                  <a:srgbClr val="FFFFFF"/>
                </a:highlight>
                <a:latin typeface="var(--bs-body-font-family)"/>
              </a:rPr>
              <a:t>your </a:t>
            </a:r>
            <a:r>
              <a:rPr lang="en-US" b="0" i="0" dirty="0">
                <a:solidFill>
                  <a:schemeClr val="tx1">
                    <a:lumMod val="95000"/>
                    <a:lumOff val="5000"/>
                  </a:schemeClr>
                </a:solidFill>
                <a:effectLst/>
                <a:highlight>
                  <a:srgbClr val="FFFFFF"/>
                </a:highlight>
                <a:latin typeface="var(--bs-body-font-family)"/>
              </a:rPr>
              <a:t>time. Invest in yourself and take your career to the next level with PMP certification.</a:t>
            </a:r>
            <a:endParaRPr lang="en-US" b="0" i="0" dirty="0">
              <a:solidFill>
                <a:schemeClr val="tx1">
                  <a:lumMod val="95000"/>
                  <a:lumOff val="5000"/>
                </a:schemeClr>
              </a:solidFill>
              <a:effectLst/>
              <a:highlight>
                <a:srgbClr val="FFFFFF"/>
              </a:highlight>
              <a:latin typeface="Helvetica Neue"/>
            </a:endParaRPr>
          </a:p>
          <a:p>
            <a:endParaRPr lang="en-US" dirty="0"/>
          </a:p>
        </p:txBody>
      </p:sp>
    </p:spTree>
    <p:extLst>
      <p:ext uri="{BB962C8B-B14F-4D97-AF65-F5344CB8AC3E}">
        <p14:creationId xmlns:p14="http://schemas.microsoft.com/office/powerpoint/2010/main" val="2740879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890F75B-6A45-E46D-5D8B-05A90FB7CEAA}"/>
              </a:ext>
            </a:extLst>
          </p:cNvPr>
          <p:cNvSpPr>
            <a:spLocks noGrp="1"/>
          </p:cNvSpPr>
          <p:nvPr>
            <p:ph type="title"/>
          </p:nvPr>
        </p:nvSpPr>
        <p:spPr>
          <a:xfrm>
            <a:off x="838200" y="365125"/>
            <a:ext cx="10515600" cy="904117"/>
          </a:xfrm>
        </p:spPr>
        <p:txBody>
          <a:bodyPr/>
          <a:lstStyle/>
          <a:p>
            <a:r>
              <a:rPr lang="en-US" b="1" i="0" dirty="0">
                <a:effectLst/>
                <a:highlight>
                  <a:srgbClr val="FFFFFF"/>
                </a:highlight>
                <a:latin typeface="Agrandir-Medium"/>
              </a:rPr>
              <a:t>Top Reasons to Earn Your PMP</a:t>
            </a:r>
            <a:r>
              <a:rPr lang="en-US" b="1" i="0" baseline="30000" dirty="0">
                <a:effectLst/>
                <a:highlight>
                  <a:srgbClr val="FFFFFF"/>
                </a:highlight>
                <a:latin typeface="Agrandir-Medium"/>
              </a:rPr>
              <a:t>®</a:t>
            </a:r>
            <a:r>
              <a:rPr lang="en-US" b="1" i="0" dirty="0">
                <a:effectLst/>
                <a:highlight>
                  <a:srgbClr val="FFFFFF"/>
                </a:highlight>
                <a:latin typeface="Agrandir-Medium"/>
              </a:rPr>
              <a:t> Certification</a:t>
            </a:r>
            <a:endParaRPr lang="en-US" b="1" dirty="0"/>
          </a:p>
        </p:txBody>
      </p:sp>
      <p:sp>
        <p:nvSpPr>
          <p:cNvPr id="5" name="TextBox 4">
            <a:extLst>
              <a:ext uri="{FF2B5EF4-FFF2-40B4-BE49-F238E27FC236}">
                <a16:creationId xmlns:a16="http://schemas.microsoft.com/office/drawing/2014/main" id="{E13241DB-84DB-9DBF-E143-402723A4D8F0}"/>
              </a:ext>
            </a:extLst>
          </p:cNvPr>
          <p:cNvSpPr txBox="1"/>
          <p:nvPr/>
        </p:nvSpPr>
        <p:spPr>
          <a:xfrm>
            <a:off x="838199" y="1450167"/>
            <a:ext cx="10095271" cy="646331"/>
          </a:xfrm>
          <a:prstGeom prst="rect">
            <a:avLst/>
          </a:prstGeom>
          <a:noFill/>
        </p:spPr>
        <p:txBody>
          <a:bodyPr wrap="square" rtlCol="0">
            <a:spAutoFit/>
          </a:bodyPr>
          <a:lstStyle/>
          <a:p>
            <a:pPr algn="l"/>
            <a:r>
              <a:rPr lang="en-US" sz="3600" i="0" dirty="0">
                <a:effectLst/>
                <a:highlight>
                  <a:srgbClr val="FFFFFF"/>
                </a:highlight>
                <a:latin typeface="Agrandir-Medium"/>
              </a:rPr>
              <a:t>#5 Fill the growing shortage of Project Managers</a:t>
            </a:r>
            <a:endParaRPr lang="en-US" sz="3600" dirty="0"/>
          </a:p>
        </p:txBody>
      </p:sp>
      <p:sp>
        <p:nvSpPr>
          <p:cNvPr id="7" name="TextBox 6">
            <a:extLst>
              <a:ext uri="{FF2B5EF4-FFF2-40B4-BE49-F238E27FC236}">
                <a16:creationId xmlns:a16="http://schemas.microsoft.com/office/drawing/2014/main" id="{B0042294-DDE0-0888-8A7E-90CD77CD35DE}"/>
              </a:ext>
            </a:extLst>
          </p:cNvPr>
          <p:cNvSpPr txBox="1"/>
          <p:nvPr/>
        </p:nvSpPr>
        <p:spPr>
          <a:xfrm>
            <a:off x="4640239" y="2277423"/>
            <a:ext cx="7001302" cy="4647426"/>
          </a:xfrm>
          <a:prstGeom prst="rect">
            <a:avLst/>
          </a:prstGeom>
          <a:noFill/>
        </p:spPr>
        <p:txBody>
          <a:bodyPr wrap="square" rtlCol="0">
            <a:spAutoFit/>
          </a:bodyPr>
          <a:lstStyle/>
          <a:p>
            <a:pPr marL="285750" indent="-285750" algn="l">
              <a:buFont typeface="Arial" panose="020B0604020202020204" pitchFamily="34" charset="0"/>
              <a:buChar char="•"/>
            </a:pPr>
            <a:r>
              <a:rPr lang="en-US" sz="1600" b="0" i="0" dirty="0">
                <a:solidFill>
                  <a:schemeClr val="tx1">
                    <a:lumMod val="95000"/>
                    <a:lumOff val="5000"/>
                  </a:schemeClr>
                </a:solidFill>
                <a:effectLst/>
                <a:highlight>
                  <a:srgbClr val="FFFFFF"/>
                </a:highlight>
                <a:latin typeface="Helvetica Neue"/>
              </a:rPr>
              <a:t>Growing shortage of Project Managers in every field.  Love what you are doing? Great!  Stick with what you love but add a PMP certification and your career opportunities for growth and salary increases by 32.2% over those who don’t have a PMP in your field!</a:t>
            </a:r>
          </a:p>
          <a:p>
            <a:pPr marL="285750" indent="-285750" algn="l">
              <a:buFont typeface="Arial" panose="020B0604020202020204" pitchFamily="34" charset="0"/>
              <a:buChar char="•"/>
            </a:pPr>
            <a:r>
              <a:rPr lang="en-US" b="0" i="0" dirty="0">
                <a:solidFill>
                  <a:srgbClr val="040C28"/>
                </a:solidFill>
                <a:effectLst/>
                <a:highlight>
                  <a:srgbClr val="D3E3FD"/>
                </a:highlight>
              </a:rPr>
              <a:t>Project management professionals are in high demand globally</a:t>
            </a:r>
            <a:r>
              <a:rPr lang="en-US" b="0" i="0" dirty="0">
                <a:solidFill>
                  <a:srgbClr val="4D5156"/>
                </a:solidFill>
                <a:effectLst/>
                <a:highlight>
                  <a:srgbClr val="FFFFFF"/>
                </a:highlight>
              </a:rPr>
              <a:t>, as organizations worldwide recognize the value they bring to project execution and overall business success.</a:t>
            </a:r>
            <a:endParaRPr lang="en-US" dirty="0">
              <a:solidFill>
                <a:schemeClr val="tx1">
                  <a:lumMod val="95000"/>
                  <a:lumOff val="5000"/>
                </a:schemeClr>
              </a:solidFill>
              <a:highlight>
                <a:srgbClr val="FFFFFF"/>
              </a:highlight>
            </a:endParaRPr>
          </a:p>
          <a:p>
            <a:pPr algn="l"/>
            <a:r>
              <a:rPr lang="en-US" b="0" i="0" dirty="0">
                <a:solidFill>
                  <a:srgbClr val="040C28"/>
                </a:solidFill>
                <a:effectLst/>
                <a:latin typeface="Google Sans"/>
              </a:rPr>
              <a:t>By 2030, the world will be short of around 25 million project professionals</a:t>
            </a:r>
            <a:r>
              <a:rPr lang="en-US" b="0" i="0" dirty="0">
                <a:solidFill>
                  <a:srgbClr val="202124"/>
                </a:solidFill>
                <a:effectLst/>
                <a:highlight>
                  <a:srgbClr val="FFFFFF"/>
                </a:highlight>
                <a:latin typeface="Google Sans"/>
              </a:rPr>
              <a:t>, generating a potential hit to global GDP of up to $345.5bn, research has revealed. There are three key reasons behind this shortfall, according to Project Management Institute's (PMI) '2021 Talent Gap Report.</a:t>
            </a:r>
          </a:p>
          <a:p>
            <a:pPr marL="285750" indent="-285750" algn="l">
              <a:buFont typeface="Arial" panose="020B0604020202020204" pitchFamily="34" charset="0"/>
              <a:buChar char="•"/>
            </a:pPr>
            <a:r>
              <a:rPr lang="en-US" sz="1400" b="0" i="0" dirty="0">
                <a:effectLst/>
                <a:latin typeface="Acta"/>
              </a:rPr>
              <a:t>13 million people are predicted to retire from the profession over the next eight years</a:t>
            </a:r>
            <a:endParaRPr lang="en-US" sz="1400" dirty="0">
              <a:solidFill>
                <a:srgbClr val="202124"/>
              </a:solidFill>
              <a:highlight>
                <a:srgbClr val="FFFFFF"/>
              </a:highlight>
              <a:latin typeface="Google Sans"/>
            </a:endParaRPr>
          </a:p>
          <a:p>
            <a:pPr marL="285750" indent="-285750" algn="l">
              <a:buFont typeface="Arial" panose="020B0604020202020204" pitchFamily="34" charset="0"/>
              <a:buChar char="•"/>
            </a:pPr>
            <a:r>
              <a:rPr lang="en-US" sz="1400" b="0" i="0" dirty="0">
                <a:solidFill>
                  <a:srgbClr val="202124"/>
                </a:solidFill>
                <a:effectLst/>
                <a:highlight>
                  <a:srgbClr val="FFFFFF"/>
                </a:highlight>
                <a:latin typeface="Google Sans"/>
              </a:rPr>
              <a:t>D</a:t>
            </a:r>
            <a:r>
              <a:rPr lang="en-US" sz="1400" b="0" i="0" dirty="0">
                <a:effectLst/>
                <a:latin typeface="Acta"/>
              </a:rPr>
              <a:t>emand is rising for project professionals particularly in emerging and developing countries as their economies grow</a:t>
            </a:r>
            <a:endParaRPr lang="en-US" sz="1400" b="0" i="0" dirty="0">
              <a:solidFill>
                <a:srgbClr val="202124"/>
              </a:solidFill>
              <a:effectLst/>
              <a:highlight>
                <a:srgbClr val="FFFFFF"/>
              </a:highlight>
              <a:latin typeface="Google Sans"/>
            </a:endParaRPr>
          </a:p>
          <a:p>
            <a:pPr marL="285750" indent="-285750" algn="l">
              <a:buFont typeface="Arial" panose="020B0604020202020204" pitchFamily="34" charset="0"/>
              <a:buChar char="•"/>
            </a:pPr>
            <a:r>
              <a:rPr lang="en-US" sz="1400" b="0" i="0" dirty="0">
                <a:effectLst/>
                <a:latin typeface="Acta"/>
              </a:rPr>
              <a:t>Increase in the number of jobs requiring these skills in heavily ‘projectized industries,’ such as construction, publishing, and financial and professional services</a:t>
            </a:r>
            <a:endParaRPr lang="en-US" sz="1400" b="0" i="0" dirty="0">
              <a:solidFill>
                <a:schemeClr val="tx1">
                  <a:lumMod val="95000"/>
                  <a:lumOff val="5000"/>
                </a:schemeClr>
              </a:solidFill>
              <a:effectLst/>
              <a:highlight>
                <a:srgbClr val="FFFFFF"/>
              </a:highlight>
              <a:latin typeface="Helvetica Neue"/>
            </a:endParaRPr>
          </a:p>
          <a:p>
            <a:endParaRPr lang="en-US" dirty="0"/>
          </a:p>
        </p:txBody>
      </p:sp>
      <p:sp>
        <p:nvSpPr>
          <p:cNvPr id="3" name="Rectangle 2">
            <a:extLst>
              <a:ext uri="{FF2B5EF4-FFF2-40B4-BE49-F238E27FC236}">
                <a16:creationId xmlns:a16="http://schemas.microsoft.com/office/drawing/2014/main" id="{0ACEFCE8-E4AB-6CAA-FE5C-6E9B51C63532}"/>
              </a:ext>
            </a:extLst>
          </p:cNvPr>
          <p:cNvSpPr/>
          <p:nvPr/>
        </p:nvSpPr>
        <p:spPr>
          <a:xfrm>
            <a:off x="71269" y="2695033"/>
            <a:ext cx="4568970" cy="2308324"/>
          </a:xfrm>
          <a:prstGeom prst="rect">
            <a:avLst/>
          </a:prstGeom>
          <a:noFill/>
        </p:spPr>
        <p:txBody>
          <a:bodyPr wrap="square" lIns="91440" tIns="45720" rIns="91440" bIns="45720">
            <a:spAutoFit/>
          </a:bodyPr>
          <a:lstStyle/>
          <a:p>
            <a:pPr algn="ctr"/>
            <a:r>
              <a:rPr lang="en-US" sz="3600" b="1" cap="none" spc="0" dirty="0">
                <a:ln w="12700">
                  <a:solidFill>
                    <a:schemeClr val="accent5"/>
                  </a:solidFill>
                  <a:prstDash val="solid"/>
                </a:ln>
                <a:pattFill prst="ltDnDiag">
                  <a:fgClr>
                    <a:schemeClr val="accent5">
                      <a:lumMod val="60000"/>
                      <a:lumOff val="40000"/>
                    </a:schemeClr>
                  </a:fgClr>
                  <a:bgClr>
                    <a:schemeClr val="bg1"/>
                  </a:bgClr>
                </a:pattFill>
                <a:effectLst/>
              </a:rPr>
              <a:t>25,000,000 shortage of Project Professionals by 2030</a:t>
            </a:r>
          </a:p>
        </p:txBody>
      </p:sp>
    </p:spTree>
    <p:extLst>
      <p:ext uri="{BB962C8B-B14F-4D97-AF65-F5344CB8AC3E}">
        <p14:creationId xmlns:p14="http://schemas.microsoft.com/office/powerpoint/2010/main" val="4077149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A5CF5DD8-634A-98DA-B863-C64794452FF2}"/>
              </a:ext>
            </a:extLst>
          </p:cNvPr>
          <p:cNvGraphicFramePr>
            <a:graphicFrameLocks noGrp="1"/>
          </p:cNvGraphicFramePr>
          <p:nvPr>
            <p:extLst>
              <p:ext uri="{D42A27DB-BD31-4B8C-83A1-F6EECF244321}">
                <p14:modId xmlns:p14="http://schemas.microsoft.com/office/powerpoint/2010/main" val="2304536279"/>
              </p:ext>
            </p:extLst>
          </p:nvPr>
        </p:nvGraphicFramePr>
        <p:xfrm>
          <a:off x="1981036" y="2297824"/>
          <a:ext cx="7731783" cy="2286000"/>
        </p:xfrm>
        <a:graphic>
          <a:graphicData uri="http://schemas.openxmlformats.org/drawingml/2006/table">
            <a:tbl>
              <a:tblPr firstRow="1" bandRow="1">
                <a:tableStyleId>{5C22544A-7EE6-4342-B048-85BDC9FD1C3A}</a:tableStyleId>
              </a:tblPr>
              <a:tblGrid>
                <a:gridCol w="2579211">
                  <a:extLst>
                    <a:ext uri="{9D8B030D-6E8A-4147-A177-3AD203B41FA5}">
                      <a16:colId xmlns:a16="http://schemas.microsoft.com/office/drawing/2014/main" val="4212710730"/>
                    </a:ext>
                  </a:extLst>
                </a:gridCol>
                <a:gridCol w="2576286">
                  <a:extLst>
                    <a:ext uri="{9D8B030D-6E8A-4147-A177-3AD203B41FA5}">
                      <a16:colId xmlns:a16="http://schemas.microsoft.com/office/drawing/2014/main" val="1883934382"/>
                    </a:ext>
                  </a:extLst>
                </a:gridCol>
                <a:gridCol w="2576286">
                  <a:extLst>
                    <a:ext uri="{9D8B030D-6E8A-4147-A177-3AD203B41FA5}">
                      <a16:colId xmlns:a16="http://schemas.microsoft.com/office/drawing/2014/main" val="3610000988"/>
                    </a:ext>
                  </a:extLst>
                </a:gridCol>
              </a:tblGrid>
              <a:tr h="370840">
                <a:tc>
                  <a:txBody>
                    <a:bodyPr/>
                    <a:lstStyle/>
                    <a:p>
                      <a:r>
                        <a:rPr lang="en-US" sz="2400" dirty="0"/>
                        <a:t>Date Joined</a:t>
                      </a:r>
                    </a:p>
                  </a:txBody>
                  <a:tcPr/>
                </a:tc>
                <a:tc>
                  <a:txBody>
                    <a:bodyPr/>
                    <a:lstStyle/>
                    <a:p>
                      <a:r>
                        <a:rPr lang="en-US" sz="2400" dirty="0"/>
                        <a:t>PMI Number</a:t>
                      </a:r>
                    </a:p>
                  </a:txBody>
                  <a:tcPr/>
                </a:tc>
                <a:tc>
                  <a:txBody>
                    <a:bodyPr/>
                    <a:lstStyle/>
                    <a:p>
                      <a:r>
                        <a:rPr lang="en-US" sz="2400" dirty="0"/>
                        <a:t>Name</a:t>
                      </a:r>
                    </a:p>
                  </a:txBody>
                  <a:tcPr/>
                </a:tc>
                <a:extLst>
                  <a:ext uri="{0D108BD9-81ED-4DB2-BD59-A6C34878D82A}">
                    <a16:rowId xmlns:a16="http://schemas.microsoft.com/office/drawing/2014/main" val="1464893543"/>
                  </a:ext>
                </a:extLst>
              </a:tr>
              <a:tr h="370840">
                <a:tc>
                  <a:txBody>
                    <a:bodyPr/>
                    <a:lstStyle/>
                    <a:p>
                      <a:r>
                        <a:rPr lang="en-US" sz="2400" dirty="0"/>
                        <a:t>07/02/2024</a:t>
                      </a:r>
                    </a:p>
                  </a:txBody>
                  <a:tcPr/>
                </a:tc>
                <a:tc>
                  <a:txBody>
                    <a:bodyPr/>
                    <a:lstStyle/>
                    <a:p>
                      <a:pPr algn="ctr"/>
                      <a:r>
                        <a:rPr lang="en-US" sz="2400" dirty="0"/>
                        <a:t>10,499,300</a:t>
                      </a:r>
                    </a:p>
                  </a:txBody>
                  <a:tcPr/>
                </a:tc>
                <a:tc>
                  <a:txBody>
                    <a:bodyPr/>
                    <a:lstStyle/>
                    <a:p>
                      <a:r>
                        <a:rPr lang="en-US" sz="2400" dirty="0"/>
                        <a:t>Christopher</a:t>
                      </a:r>
                    </a:p>
                  </a:txBody>
                  <a:tcPr/>
                </a:tc>
                <a:extLst>
                  <a:ext uri="{0D108BD9-81ED-4DB2-BD59-A6C34878D82A}">
                    <a16:rowId xmlns:a16="http://schemas.microsoft.com/office/drawing/2014/main" val="3348863834"/>
                  </a:ext>
                </a:extLst>
              </a:tr>
              <a:tr h="370840">
                <a:tc>
                  <a:txBody>
                    <a:bodyPr/>
                    <a:lstStyle/>
                    <a:p>
                      <a:r>
                        <a:rPr lang="en-US" sz="2400" dirty="0"/>
                        <a:t>04/01/2011</a:t>
                      </a:r>
                    </a:p>
                  </a:txBody>
                  <a:tcPr/>
                </a:tc>
                <a:tc>
                  <a:txBody>
                    <a:bodyPr/>
                    <a:lstStyle/>
                    <a:p>
                      <a:pPr algn="ctr"/>
                      <a:r>
                        <a:rPr lang="en-US" sz="2400" dirty="0"/>
                        <a:t>1,454,939</a:t>
                      </a:r>
                    </a:p>
                  </a:txBody>
                  <a:tcPr/>
                </a:tc>
                <a:tc>
                  <a:txBody>
                    <a:bodyPr/>
                    <a:lstStyle/>
                    <a:p>
                      <a:r>
                        <a:rPr lang="en-US" sz="2400" dirty="0"/>
                        <a:t>Warren</a:t>
                      </a:r>
                    </a:p>
                  </a:txBody>
                  <a:tcPr/>
                </a:tc>
                <a:extLst>
                  <a:ext uri="{0D108BD9-81ED-4DB2-BD59-A6C34878D82A}">
                    <a16:rowId xmlns:a16="http://schemas.microsoft.com/office/drawing/2014/main" val="18622690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05/09/1997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96,007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Anita</a:t>
                      </a:r>
                    </a:p>
                  </a:txBody>
                  <a:tcPr/>
                </a:tc>
                <a:extLst>
                  <a:ext uri="{0D108BD9-81ED-4DB2-BD59-A6C34878D82A}">
                    <a16:rowId xmlns:a16="http://schemas.microsoft.com/office/drawing/2014/main" val="329236197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08/02/1996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42,770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Dale</a:t>
                      </a:r>
                    </a:p>
                  </a:txBody>
                  <a:tcPr/>
                </a:tc>
                <a:extLst>
                  <a:ext uri="{0D108BD9-81ED-4DB2-BD59-A6C34878D82A}">
                    <a16:rowId xmlns:a16="http://schemas.microsoft.com/office/drawing/2014/main" val="2135451409"/>
                  </a:ext>
                </a:extLst>
              </a:tr>
            </a:tbl>
          </a:graphicData>
        </a:graphic>
      </p:graphicFrame>
      <p:sp>
        <p:nvSpPr>
          <p:cNvPr id="8" name="Title 1">
            <a:extLst>
              <a:ext uri="{FF2B5EF4-FFF2-40B4-BE49-F238E27FC236}">
                <a16:creationId xmlns:a16="http://schemas.microsoft.com/office/drawing/2014/main" id="{CF389487-DF6B-FFD8-28C1-5CC3826D4C5B}"/>
              </a:ext>
            </a:extLst>
          </p:cNvPr>
          <p:cNvSpPr>
            <a:spLocks noGrp="1"/>
          </p:cNvSpPr>
          <p:nvPr>
            <p:ph type="title"/>
          </p:nvPr>
        </p:nvSpPr>
        <p:spPr>
          <a:xfrm>
            <a:off x="838200" y="365125"/>
            <a:ext cx="10515600" cy="904117"/>
          </a:xfrm>
        </p:spPr>
        <p:txBody>
          <a:bodyPr/>
          <a:lstStyle/>
          <a:p>
            <a:r>
              <a:rPr lang="en-US" b="1" i="0" dirty="0">
                <a:effectLst/>
                <a:highlight>
                  <a:srgbClr val="FFFFFF"/>
                </a:highlight>
                <a:latin typeface="Agrandir-Medium"/>
              </a:rPr>
              <a:t>Top Reason to Join PMI</a:t>
            </a:r>
            <a:endParaRPr lang="en-US" b="1" dirty="0"/>
          </a:p>
        </p:txBody>
      </p:sp>
      <p:sp>
        <p:nvSpPr>
          <p:cNvPr id="9" name="TextBox 8">
            <a:extLst>
              <a:ext uri="{FF2B5EF4-FFF2-40B4-BE49-F238E27FC236}">
                <a16:creationId xmlns:a16="http://schemas.microsoft.com/office/drawing/2014/main" id="{5FC09D75-9AED-CE6A-5710-98C5ED65D6A7}"/>
              </a:ext>
            </a:extLst>
          </p:cNvPr>
          <p:cNvSpPr txBox="1"/>
          <p:nvPr/>
        </p:nvSpPr>
        <p:spPr>
          <a:xfrm>
            <a:off x="838200" y="1179294"/>
            <a:ext cx="8353377" cy="646331"/>
          </a:xfrm>
          <a:prstGeom prst="rect">
            <a:avLst/>
          </a:prstGeom>
          <a:noFill/>
        </p:spPr>
        <p:txBody>
          <a:bodyPr wrap="none" rtlCol="0">
            <a:spAutoFit/>
          </a:bodyPr>
          <a:lstStyle/>
          <a:p>
            <a:r>
              <a:rPr lang="en-US" sz="3600" dirty="0"/>
              <a:t>Networking Opportunities – be mentored!</a:t>
            </a:r>
          </a:p>
        </p:txBody>
      </p:sp>
      <p:sp>
        <p:nvSpPr>
          <p:cNvPr id="10" name="TextBox 9">
            <a:extLst>
              <a:ext uri="{FF2B5EF4-FFF2-40B4-BE49-F238E27FC236}">
                <a16:creationId xmlns:a16="http://schemas.microsoft.com/office/drawing/2014/main" id="{F0BE1088-295F-2BFE-FE2E-A1199AB4D903}"/>
              </a:ext>
            </a:extLst>
          </p:cNvPr>
          <p:cNvSpPr txBox="1"/>
          <p:nvPr/>
        </p:nvSpPr>
        <p:spPr>
          <a:xfrm>
            <a:off x="838200" y="5056024"/>
            <a:ext cx="10017456" cy="1569660"/>
          </a:xfrm>
          <a:prstGeom prst="rect">
            <a:avLst/>
          </a:prstGeom>
          <a:noFill/>
        </p:spPr>
        <p:txBody>
          <a:bodyPr wrap="square" rtlCol="0">
            <a:spAutoFit/>
          </a:bodyPr>
          <a:lstStyle/>
          <a:p>
            <a:r>
              <a:rPr lang="en-US" sz="2400" dirty="0"/>
              <a:t>PMI Wichita has 255 local members currently, many more joined our chapter from 1996 through 2024. Lots of opportunities to network locally with new and older members who are new to the profession and those who have been around for a while.</a:t>
            </a:r>
          </a:p>
        </p:txBody>
      </p:sp>
    </p:spTree>
    <p:extLst>
      <p:ext uri="{BB962C8B-B14F-4D97-AF65-F5344CB8AC3E}">
        <p14:creationId xmlns:p14="http://schemas.microsoft.com/office/powerpoint/2010/main" val="2989073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4C891B-62D0-4250-AEB7-0F42BAD78D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4BED09-B041-0A5F-A8AE-D51A1DA40561}"/>
              </a:ext>
            </a:extLst>
          </p:cNvPr>
          <p:cNvSpPr>
            <a:spLocks noGrp="1"/>
          </p:cNvSpPr>
          <p:nvPr>
            <p:ph type="title"/>
          </p:nvPr>
        </p:nvSpPr>
        <p:spPr>
          <a:xfrm>
            <a:off x="1318287" y="1024903"/>
            <a:ext cx="9808067" cy="1113503"/>
          </a:xfrm>
        </p:spPr>
        <p:txBody>
          <a:bodyPr anchor="b">
            <a:normAutofit/>
          </a:bodyPr>
          <a:lstStyle/>
          <a:p>
            <a:pPr algn="ctr"/>
            <a:r>
              <a:rPr lang="en-US" sz="4000" dirty="0"/>
              <a:t>Earn your PMP in six months</a:t>
            </a:r>
          </a:p>
        </p:txBody>
      </p:sp>
      <p:pic>
        <p:nvPicPr>
          <p:cNvPr id="7" name="Graphic 6" descr="Dictionary Remove">
            <a:extLst>
              <a:ext uri="{FF2B5EF4-FFF2-40B4-BE49-F238E27FC236}">
                <a16:creationId xmlns:a16="http://schemas.microsoft.com/office/drawing/2014/main" id="{AE7E5D51-5C68-7A80-8511-5719F7D13C3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96865" y="385574"/>
            <a:ext cx="995221" cy="995221"/>
          </a:xfrm>
          <a:prstGeom prst="rect">
            <a:avLst/>
          </a:prstGeom>
        </p:spPr>
      </p:pic>
      <p:sp>
        <p:nvSpPr>
          <p:cNvPr id="3" name="Content Placeholder 2">
            <a:extLst>
              <a:ext uri="{FF2B5EF4-FFF2-40B4-BE49-F238E27FC236}">
                <a16:creationId xmlns:a16="http://schemas.microsoft.com/office/drawing/2014/main" id="{FFAE427D-0C98-1A06-96F4-480710E8D4E6}"/>
              </a:ext>
            </a:extLst>
          </p:cNvPr>
          <p:cNvSpPr>
            <a:spLocks noGrp="1"/>
          </p:cNvSpPr>
          <p:nvPr>
            <p:ph idx="1"/>
          </p:nvPr>
        </p:nvSpPr>
        <p:spPr>
          <a:xfrm>
            <a:off x="2387498" y="2241651"/>
            <a:ext cx="7894112" cy="4230775"/>
          </a:xfrm>
        </p:spPr>
        <p:txBody>
          <a:bodyPr anchor="t">
            <a:noAutofit/>
          </a:bodyPr>
          <a:lstStyle/>
          <a:p>
            <a:r>
              <a:rPr lang="en-US" sz="1800" dirty="0"/>
              <a:t>Join PMI.org</a:t>
            </a:r>
          </a:p>
          <a:p>
            <a:r>
              <a:rPr lang="en-US" sz="1800" dirty="0"/>
              <a:t>Learn and Accomplish the 6 steps to earning a PMP</a:t>
            </a:r>
          </a:p>
          <a:p>
            <a:pPr lvl="1">
              <a:buFont typeface="Wingdings" panose="05000000000000000000" pitchFamily="2" charset="2"/>
              <a:buChar char="q"/>
            </a:pPr>
            <a:r>
              <a:rPr lang="en-US" sz="1800" dirty="0"/>
              <a:t>Read PMBOK v7 for concepts and overview</a:t>
            </a:r>
          </a:p>
          <a:p>
            <a:pPr lvl="1">
              <a:buFont typeface="Wingdings" panose="05000000000000000000" pitchFamily="2" charset="2"/>
              <a:buChar char="q"/>
            </a:pPr>
            <a:r>
              <a:rPr lang="en-US" sz="1800" dirty="0"/>
              <a:t>Read and study PMBOK v6 for technical skills</a:t>
            </a:r>
          </a:p>
          <a:p>
            <a:pPr lvl="1">
              <a:buFont typeface="Wingdings" panose="05000000000000000000" pitchFamily="2" charset="2"/>
              <a:buChar char="q"/>
            </a:pPr>
            <a:r>
              <a:rPr lang="en-US" sz="1800" dirty="0"/>
              <a:t>Concurrently earn your 35 hours of training required for the test from </a:t>
            </a:r>
            <a:r>
              <a:rPr lang="en-US" sz="1800" dirty="0">
                <a:hlinkClick r:id="rId4"/>
              </a:rPr>
              <a:t>CMD</a:t>
            </a:r>
            <a:r>
              <a:rPr lang="en-US" sz="1800" dirty="0"/>
              <a:t> (WSU’s Barton School of Business). A less expensive option is </a:t>
            </a:r>
            <a:r>
              <a:rPr lang="en-US" sz="1800" dirty="0">
                <a:hlinkClick r:id="rId5"/>
              </a:rPr>
              <a:t>The Mathis Group </a:t>
            </a:r>
            <a:endParaRPr lang="en-US" sz="1800" dirty="0"/>
          </a:p>
          <a:p>
            <a:pPr lvl="1">
              <a:buFont typeface="Wingdings" panose="05000000000000000000" pitchFamily="2" charset="2"/>
              <a:buChar char="q"/>
            </a:pPr>
            <a:r>
              <a:rPr lang="en-US" sz="1800" dirty="0"/>
              <a:t>Apply to sit for the PMP 3-4 months into the future</a:t>
            </a:r>
          </a:p>
          <a:p>
            <a:pPr lvl="1">
              <a:buFont typeface="Wingdings" panose="05000000000000000000" pitchFamily="2" charset="2"/>
              <a:buChar char="q"/>
            </a:pPr>
            <a:r>
              <a:rPr lang="en-US" sz="1800" dirty="0"/>
              <a:t>Study one topic or knowledge area each week for 11 weeks until you can pass that section’s PMP practice tests at 90%</a:t>
            </a:r>
          </a:p>
          <a:p>
            <a:pPr lvl="1">
              <a:buFont typeface="Wingdings" panose="05000000000000000000" pitchFamily="2" charset="2"/>
              <a:buChar char="q"/>
            </a:pPr>
            <a:r>
              <a:rPr lang="en-US" sz="1800" dirty="0"/>
              <a:t>Take the CAPM or PMP test based upon your years of experience!</a:t>
            </a:r>
          </a:p>
          <a:p>
            <a:pPr lvl="1"/>
            <a:endParaRPr lang="en-US" sz="1800" dirty="0"/>
          </a:p>
          <a:p>
            <a:pPr marL="0" indent="0">
              <a:buNone/>
            </a:pPr>
            <a:r>
              <a:rPr lang="en-US" sz="2200" dirty="0"/>
              <a:t>Top hint: Don’t go alone – take a study and accountability buddy with you! ITS is hosting a study group twice a year, call x7575 for more information.</a:t>
            </a:r>
          </a:p>
        </p:txBody>
      </p:sp>
    </p:spTree>
    <p:extLst>
      <p:ext uri="{BB962C8B-B14F-4D97-AF65-F5344CB8AC3E}">
        <p14:creationId xmlns:p14="http://schemas.microsoft.com/office/powerpoint/2010/main" val="680770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405</TotalTime>
  <Words>877</Words>
  <Application>Microsoft Office PowerPoint</Application>
  <PresentationFormat>Widescreen</PresentationFormat>
  <Paragraphs>69</Paragraphs>
  <Slides>10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Acta</vt:lpstr>
      <vt:lpstr>Agrandir-Medium</vt:lpstr>
      <vt:lpstr>Aptos</vt:lpstr>
      <vt:lpstr>Aptos Display</vt:lpstr>
      <vt:lpstr>Arial</vt:lpstr>
      <vt:lpstr>Google Sans</vt:lpstr>
      <vt:lpstr>Helvetica Neue</vt:lpstr>
      <vt:lpstr>var(--bs-body-font-family)</vt:lpstr>
      <vt:lpstr>Wingdings</vt:lpstr>
      <vt:lpstr>Office Theme</vt:lpstr>
      <vt:lpstr>Why You Should Get the PMP</vt:lpstr>
      <vt:lpstr>#1 The PMP Sets the Global Standard </vt:lpstr>
      <vt:lpstr>Top Reasons to Earn Your PMP® Certification </vt:lpstr>
      <vt:lpstr>PowerPoint Presentation</vt:lpstr>
      <vt:lpstr>PowerPoint Presentation</vt:lpstr>
      <vt:lpstr>Top Reasons to Earn Your PMP® Certification</vt:lpstr>
      <vt:lpstr>Top Reasons to Earn Your PMP® Certification</vt:lpstr>
      <vt:lpstr>Top Reason to Join PMI</vt:lpstr>
      <vt:lpstr>Earn your PMP in six months</vt:lpstr>
      <vt:lpstr>What are your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Glore, Warren</dc:creator>
  <cp:lastModifiedBy>Trystan Donmoyer Student</cp:lastModifiedBy>
  <cp:revision>8</cp:revision>
  <dcterms:created xsi:type="dcterms:W3CDTF">2024-07-16T04:47:21Z</dcterms:created>
  <dcterms:modified xsi:type="dcterms:W3CDTF">2024-07-19T19:36:23Z</dcterms:modified>
</cp:coreProperties>
</file>