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3">
  <p:sldMasterIdLst>
    <p:sldMasterId id="2147483708" r:id="rId4"/>
  </p:sldMasterIdLst>
  <p:notesMasterIdLst>
    <p:notesMasterId r:id="rId17"/>
  </p:notesMasterIdLst>
  <p:handoutMasterIdLst>
    <p:handoutMasterId r:id="rId18"/>
  </p:handoutMasterIdLst>
  <p:sldIdLst>
    <p:sldId id="256" r:id="rId5"/>
    <p:sldId id="370" r:id="rId6"/>
    <p:sldId id="391" r:id="rId7"/>
    <p:sldId id="366" r:id="rId8"/>
    <p:sldId id="395" r:id="rId9"/>
    <p:sldId id="353" r:id="rId10"/>
    <p:sldId id="384" r:id="rId11"/>
    <p:sldId id="392" r:id="rId12"/>
    <p:sldId id="387" r:id="rId13"/>
    <p:sldId id="374" r:id="rId14"/>
    <p:sldId id="393" r:id="rId15"/>
    <p:sldId id="396" r:id="rId16"/>
  </p:sldIdLst>
  <p:sldSz cx="9144000" cy="6858000" type="screen4x3"/>
  <p:notesSz cx="7010400" cy="92964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D7B717-E9B9-44C9-8B39-704210B168C8}" v="1" dt="2020-11-13T15:58:32.0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70435" autoAdjust="0"/>
  </p:normalViewPr>
  <p:slideViewPr>
    <p:cSldViewPr snapToGrid="0" snapToObjects="1" showGuides="1">
      <p:cViewPr varScale="1">
        <p:scale>
          <a:sx n="60" d="100"/>
          <a:sy n="60" d="100"/>
        </p:scale>
        <p:origin x="3797" y="67"/>
      </p:cViewPr>
      <p:guideLst>
        <p:guide orient="horz" pos="2160"/>
        <p:guide pos="2880"/>
      </p:guideLst>
    </p:cSldViewPr>
  </p:slideViewPr>
  <p:notesTextViewPr>
    <p:cViewPr>
      <p:scale>
        <a:sx n="1" d="1"/>
        <a:sy n="1" d="1"/>
      </p:scale>
      <p:origin x="0" y="0"/>
    </p:cViewPr>
  </p:notesTextViewPr>
  <p:notesViewPr>
    <p:cSldViewPr snapToGrid="0" snapToObjects="1">
      <p:cViewPr varScale="1">
        <p:scale>
          <a:sx n="48" d="100"/>
          <a:sy n="48" d="100"/>
        </p:scale>
        <p:origin x="2136"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63111FE-61D0-46C3-A4CF-D2AF523F73D6}"/>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1D9E3FE-2C67-4071-A68C-B1B72EA0160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3696AB4F-7911-4D1F-87B7-7DF1179105BF}" type="datetimeFigureOut">
              <a:rPr lang="en-US" smtClean="0"/>
              <a:t>11/17/2020</a:t>
            </a:fld>
            <a:endParaRPr lang="en-US" dirty="0"/>
          </a:p>
        </p:txBody>
      </p:sp>
      <p:sp>
        <p:nvSpPr>
          <p:cNvPr id="4" name="Footer Placeholder 3">
            <a:extLst>
              <a:ext uri="{FF2B5EF4-FFF2-40B4-BE49-F238E27FC236}">
                <a16:creationId xmlns:a16="http://schemas.microsoft.com/office/drawing/2014/main" id="{ECB91EB9-AEED-4EBF-9D19-B02904E7D117}"/>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147AD47-0C61-4824-85D3-DA24D86EC965}"/>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1ED0241E-975A-4033-A807-B744CF0B29F3}" type="slidenum">
              <a:rPr lang="en-US" smtClean="0"/>
              <a:t>‹#›</a:t>
            </a:fld>
            <a:endParaRPr lang="en-US" dirty="0"/>
          </a:p>
        </p:txBody>
      </p:sp>
    </p:spTree>
    <p:extLst>
      <p:ext uri="{BB962C8B-B14F-4D97-AF65-F5344CB8AC3E}">
        <p14:creationId xmlns:p14="http://schemas.microsoft.com/office/powerpoint/2010/main" val="42935007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2"/>
            <a:ext cx="3037840" cy="466434"/>
          </a:xfrm>
          <a:prstGeom prst="rect">
            <a:avLst/>
          </a:prstGeom>
        </p:spPr>
        <p:txBody>
          <a:bodyPr vert="horz" lIns="93177" tIns="46589" rIns="93177" bIns="46589" rtlCol="0"/>
          <a:lstStyle>
            <a:lvl1pPr algn="r">
              <a:defRPr sz="1200"/>
            </a:lvl1pPr>
          </a:lstStyle>
          <a:p>
            <a:fld id="{E4233243-7E10-486F-9228-B07E78CCEF6A}" type="datetimeFigureOut">
              <a:rPr lang="en-US" smtClean="0"/>
              <a:t>11/17/2020</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4"/>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0"/>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70"/>
            <a:ext cx="3037840" cy="466433"/>
          </a:xfrm>
          <a:prstGeom prst="rect">
            <a:avLst/>
          </a:prstGeom>
        </p:spPr>
        <p:txBody>
          <a:bodyPr vert="horz" lIns="93177" tIns="46589" rIns="93177" bIns="46589" rtlCol="0" anchor="b"/>
          <a:lstStyle>
            <a:lvl1pPr algn="r">
              <a:defRPr sz="1200"/>
            </a:lvl1pPr>
          </a:lstStyle>
          <a:p>
            <a:fld id="{85C9724F-EE1B-486A-B755-2429F3FF295A}" type="slidenum">
              <a:rPr lang="en-US" smtClean="0"/>
              <a:t>‹#›</a:t>
            </a:fld>
            <a:endParaRPr lang="en-US" dirty="0"/>
          </a:p>
        </p:txBody>
      </p:sp>
    </p:spTree>
    <p:extLst>
      <p:ext uri="{BB962C8B-B14F-4D97-AF65-F5344CB8AC3E}">
        <p14:creationId xmlns:p14="http://schemas.microsoft.com/office/powerpoint/2010/main" val="4113727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Several requests were made at the ITAB meeting for volunteers.</a:t>
            </a:r>
          </a:p>
          <a:p>
            <a:endParaRPr lang="en-US" dirty="0"/>
          </a:p>
          <a:p>
            <a:r>
              <a:rPr lang="en-US" dirty="0"/>
              <a:t>View points from different stake holder groups</a:t>
            </a:r>
          </a:p>
        </p:txBody>
      </p:sp>
      <p:sp>
        <p:nvSpPr>
          <p:cNvPr id="4" name="Slide Number Placeholder 3"/>
          <p:cNvSpPr>
            <a:spLocks noGrp="1"/>
          </p:cNvSpPr>
          <p:nvPr>
            <p:ph type="sldNum" sz="quarter" idx="10"/>
          </p:nvPr>
        </p:nvSpPr>
        <p:spPr/>
        <p:txBody>
          <a:bodyPr/>
          <a:lstStyle/>
          <a:p>
            <a:fld id="{85C9724F-EE1B-486A-B755-2429F3FF295A}" type="slidenum">
              <a:rPr lang="en-US" smtClean="0"/>
              <a:t>1</a:t>
            </a:fld>
            <a:endParaRPr lang="en-US" dirty="0"/>
          </a:p>
        </p:txBody>
      </p:sp>
    </p:spTree>
    <p:extLst>
      <p:ext uri="{BB962C8B-B14F-4D97-AF65-F5344CB8AC3E}">
        <p14:creationId xmlns:p14="http://schemas.microsoft.com/office/powerpoint/2010/main" val="705462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C9724F-EE1B-486A-B755-2429F3FF295A}" type="slidenum">
              <a:rPr lang="en-US" smtClean="0"/>
              <a:t>12</a:t>
            </a:fld>
            <a:endParaRPr lang="en-US" dirty="0"/>
          </a:p>
        </p:txBody>
      </p:sp>
    </p:spTree>
    <p:extLst>
      <p:ext uri="{BB962C8B-B14F-4D97-AF65-F5344CB8AC3E}">
        <p14:creationId xmlns:p14="http://schemas.microsoft.com/office/powerpoint/2010/main" val="571480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r>
              <a:rPr lang="en-US" sz="1200" u="none" kern="1200" dirty="0">
                <a:solidFill>
                  <a:schemeClr val="tx1"/>
                </a:solidFill>
                <a:effectLst/>
                <a:latin typeface="+mn-lt"/>
                <a:ea typeface="+mn-ea"/>
                <a:cs typeface="+mn-cs"/>
              </a:rPr>
              <a:t>1.  Evaluate based on overall business risk as directed by ITEC - The team is recommending a methodology to evaluate projects based on overall risk rather than solely a dollar threshold.</a:t>
            </a:r>
          </a:p>
          <a:p>
            <a:pPr lvl="0" fontAlgn="base"/>
            <a:r>
              <a:rPr lang="en-US" sz="1200" u="none" kern="1200" dirty="0">
                <a:solidFill>
                  <a:schemeClr val="tx1"/>
                </a:solidFill>
                <a:effectLst/>
                <a:latin typeface="+mn-lt"/>
                <a:ea typeface="+mn-ea"/>
                <a:cs typeface="+mn-cs"/>
              </a:rPr>
              <a:t>2.  Flexibility of oversight process - The team is recommending language revisions that will allow project management oversight enough latitude to utilize emerging technologies/tools to oversee the evaluation of IT projects.</a:t>
            </a:r>
          </a:p>
          <a:p>
            <a:pPr marL="228600" lvl="0" indent="-228600" fontAlgn="base">
              <a:buAutoNum type="arabicPeriod" startAt="3"/>
            </a:pPr>
            <a:r>
              <a:rPr lang="en-US" sz="1200" u="none" kern="1200" dirty="0">
                <a:solidFill>
                  <a:schemeClr val="tx1"/>
                </a:solidFill>
                <a:effectLst/>
                <a:latin typeface="+mn-lt"/>
                <a:ea typeface="+mn-ea"/>
                <a:cs typeface="+mn-cs"/>
              </a:rPr>
              <a:t>Identify and close reporting gaps.  </a:t>
            </a:r>
          </a:p>
          <a:p>
            <a:pPr marL="457200" lvl="1" indent="0" fontAlgn="base">
              <a:buNone/>
            </a:pPr>
            <a:r>
              <a:rPr lang="en-US" sz="1200" u="none" kern="1200" dirty="0">
                <a:solidFill>
                  <a:schemeClr val="tx1"/>
                </a:solidFill>
                <a:effectLst/>
                <a:latin typeface="+mn-lt"/>
                <a:ea typeface="+mn-ea"/>
                <a:cs typeface="+mn-cs"/>
              </a:rPr>
              <a:t>-Currently there is no insight into projects under $250K</a:t>
            </a:r>
          </a:p>
          <a:p>
            <a:pPr lvl="1" fontAlgn="base"/>
            <a:r>
              <a:rPr lang="en-US" sz="1200" u="none" kern="1200" dirty="0">
                <a:solidFill>
                  <a:schemeClr val="tx1"/>
                </a:solidFill>
                <a:effectLst/>
                <a:latin typeface="+mn-lt"/>
                <a:ea typeface="+mn-ea"/>
                <a:cs typeface="+mn-cs"/>
              </a:rPr>
              <a:t>-Planning efforts are not reported if the project is under $250K</a:t>
            </a:r>
          </a:p>
          <a:p>
            <a:pPr lvl="1" fontAlgn="base"/>
            <a:r>
              <a:rPr lang="en-US" sz="1200" u="none" kern="1200" dirty="0">
                <a:solidFill>
                  <a:schemeClr val="tx1"/>
                </a:solidFill>
                <a:effectLst/>
                <a:latin typeface="+mn-lt"/>
                <a:ea typeface="+mn-ea"/>
                <a:cs typeface="+mn-cs"/>
              </a:rPr>
              <a:t>-Currently we do not have an accurate accounting of internal staff costs associated with the project or staff costs once the project is implemented.</a:t>
            </a:r>
          </a:p>
          <a:p>
            <a:pPr lvl="1" fontAlgn="base"/>
            <a:r>
              <a:rPr lang="en-US" sz="1200" u="none" kern="1200" dirty="0">
                <a:solidFill>
                  <a:schemeClr val="tx1"/>
                </a:solidFill>
                <a:effectLst/>
                <a:latin typeface="+mn-lt"/>
                <a:ea typeface="+mn-ea"/>
                <a:cs typeface="+mn-cs"/>
              </a:rPr>
              <a:t>-Currently we do not have an accurate accounting of the total cost of the project ownership.</a:t>
            </a:r>
          </a:p>
          <a:p>
            <a:pPr lvl="1" fontAlgn="base"/>
            <a:r>
              <a:rPr lang="en-US" sz="1200" u="none" kern="1200" dirty="0">
                <a:solidFill>
                  <a:schemeClr val="tx1"/>
                </a:solidFill>
                <a:effectLst/>
                <a:latin typeface="+mn-lt"/>
                <a:ea typeface="+mn-ea"/>
                <a:cs typeface="+mn-cs"/>
              </a:rPr>
              <a:t>-Currently we do not have insight to the total cost of IT project efforts enterprise wide</a:t>
            </a:r>
          </a:p>
          <a:p>
            <a:pPr marL="228600" lvl="0" indent="-228600" fontAlgn="base">
              <a:buAutoNum type="arabicPeriod" startAt="4"/>
            </a:pPr>
            <a:r>
              <a:rPr lang="en-US" sz="1200" u="none" kern="1200" dirty="0">
                <a:solidFill>
                  <a:schemeClr val="tx1"/>
                </a:solidFill>
                <a:effectLst/>
                <a:latin typeface="+mn-lt"/>
                <a:ea typeface="+mn-ea"/>
                <a:cs typeface="+mn-cs"/>
              </a:rPr>
              <a:t>Simplification of Process - The team is recommending a methodology that allows for different levels of reporting based on risk evaluation.  It is the team’s goal to streamline the process, so the reporting level is appropriate to the level of effort and risk.</a:t>
            </a:r>
          </a:p>
          <a:p>
            <a:pPr marL="228600" lvl="0" indent="-228600" fontAlgn="base">
              <a:buAutoNum type="arabicPeriod" startAt="4"/>
            </a:pPr>
            <a:r>
              <a:rPr lang="en-US" sz="1200" u="none" kern="1200" dirty="0">
                <a:solidFill>
                  <a:schemeClr val="tx1"/>
                </a:solidFill>
                <a:effectLst/>
                <a:latin typeface="+mn-lt"/>
                <a:ea typeface="+mn-ea"/>
                <a:cs typeface="+mn-cs"/>
              </a:rPr>
              <a:t>Clearly define “IT Project” – the current definition has not been updated in more than 10 years.</a:t>
            </a:r>
          </a:p>
          <a:p>
            <a:pPr marL="228600" lvl="0" indent="-228600" fontAlgn="base">
              <a:buAutoNum type="arabicPeriod" startAt="6"/>
            </a:pPr>
            <a:r>
              <a:rPr lang="en-US" sz="1200" u="none" kern="1200" dirty="0">
                <a:solidFill>
                  <a:schemeClr val="tx1"/>
                </a:solidFill>
                <a:effectLst/>
                <a:latin typeface="+mn-lt"/>
                <a:ea typeface="+mn-ea"/>
                <a:cs typeface="+mn-cs"/>
              </a:rPr>
              <a:t>Process improvement – The team is recommending an automated reporting process to replace the current, more manual process.</a:t>
            </a:r>
            <a:endParaRPr lang="en-US" u="none" dirty="0"/>
          </a:p>
        </p:txBody>
      </p:sp>
      <p:sp>
        <p:nvSpPr>
          <p:cNvPr id="4" name="Slide Number Placeholder 3"/>
          <p:cNvSpPr>
            <a:spLocks noGrp="1"/>
          </p:cNvSpPr>
          <p:nvPr>
            <p:ph type="sldNum" sz="quarter" idx="10"/>
          </p:nvPr>
        </p:nvSpPr>
        <p:spPr/>
        <p:txBody>
          <a:bodyPr/>
          <a:lstStyle/>
          <a:p>
            <a:fld id="{85C9724F-EE1B-486A-B755-2429F3FF295A}" type="slidenum">
              <a:rPr lang="en-US" smtClean="0"/>
              <a:t>2</a:t>
            </a:fld>
            <a:endParaRPr lang="en-US" dirty="0"/>
          </a:p>
        </p:txBody>
      </p:sp>
    </p:spTree>
    <p:extLst>
      <p:ext uri="{BB962C8B-B14F-4D97-AF65-F5344CB8AC3E}">
        <p14:creationId xmlns:p14="http://schemas.microsoft.com/office/powerpoint/2010/main" val="1103733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IT projects with a cost of more than $250,000 must follow the process flow for project reporting and monitoring.</a:t>
            </a:r>
          </a:p>
        </p:txBody>
      </p:sp>
      <p:sp>
        <p:nvSpPr>
          <p:cNvPr id="4" name="Slide Number Placeholder 3"/>
          <p:cNvSpPr>
            <a:spLocks noGrp="1"/>
          </p:cNvSpPr>
          <p:nvPr>
            <p:ph type="sldNum" sz="quarter" idx="10"/>
          </p:nvPr>
        </p:nvSpPr>
        <p:spPr/>
        <p:txBody>
          <a:bodyPr/>
          <a:lstStyle/>
          <a:p>
            <a:fld id="{85C9724F-EE1B-486A-B755-2429F3FF295A}" type="slidenum">
              <a:rPr lang="en-US" smtClean="0"/>
              <a:t>3</a:t>
            </a:fld>
            <a:endParaRPr lang="en-US" dirty="0"/>
          </a:p>
        </p:txBody>
      </p:sp>
    </p:spTree>
    <p:extLst>
      <p:ext uri="{BB962C8B-B14F-4D97-AF65-F5344CB8AC3E}">
        <p14:creationId xmlns:p14="http://schemas.microsoft.com/office/powerpoint/2010/main" val="3104592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project definition doesn’t define what is reportable. Reportability is dependent on business risk.</a:t>
            </a:r>
          </a:p>
          <a:p>
            <a:endParaRPr lang="en-US" dirty="0"/>
          </a:p>
        </p:txBody>
      </p:sp>
      <p:sp>
        <p:nvSpPr>
          <p:cNvPr id="4" name="Slide Number Placeholder 3"/>
          <p:cNvSpPr>
            <a:spLocks noGrp="1"/>
          </p:cNvSpPr>
          <p:nvPr>
            <p:ph type="sldNum" sz="quarter" idx="10"/>
          </p:nvPr>
        </p:nvSpPr>
        <p:spPr/>
        <p:txBody>
          <a:bodyPr/>
          <a:lstStyle/>
          <a:p>
            <a:fld id="{85C9724F-EE1B-486A-B755-2429F3FF295A}" type="slidenum">
              <a:rPr lang="en-US" smtClean="0"/>
              <a:t>4</a:t>
            </a:fld>
            <a:endParaRPr lang="en-US" dirty="0"/>
          </a:p>
        </p:txBody>
      </p:sp>
    </p:spTree>
    <p:extLst>
      <p:ext uri="{BB962C8B-B14F-4D97-AF65-F5344CB8AC3E}">
        <p14:creationId xmlns:p14="http://schemas.microsoft.com/office/powerpoint/2010/main" val="2992510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project definition doesn’t define what is reportable. Reportability is dependent on business risk.</a:t>
            </a:r>
          </a:p>
          <a:p>
            <a:endParaRPr lang="en-US" dirty="0"/>
          </a:p>
        </p:txBody>
      </p:sp>
      <p:sp>
        <p:nvSpPr>
          <p:cNvPr id="4" name="Slide Number Placeholder 3"/>
          <p:cNvSpPr>
            <a:spLocks noGrp="1"/>
          </p:cNvSpPr>
          <p:nvPr>
            <p:ph type="sldNum" sz="quarter" idx="10"/>
          </p:nvPr>
        </p:nvSpPr>
        <p:spPr/>
        <p:txBody>
          <a:bodyPr/>
          <a:lstStyle/>
          <a:p>
            <a:fld id="{85C9724F-EE1B-486A-B755-2429F3FF295A}" type="slidenum">
              <a:rPr lang="en-US" smtClean="0"/>
              <a:t>5</a:t>
            </a:fld>
            <a:endParaRPr lang="en-US" dirty="0"/>
          </a:p>
        </p:txBody>
      </p:sp>
    </p:spTree>
    <p:extLst>
      <p:ext uri="{BB962C8B-B14F-4D97-AF65-F5344CB8AC3E}">
        <p14:creationId xmlns:p14="http://schemas.microsoft.com/office/powerpoint/2010/main" val="2314921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Reporting </a:t>
            </a:r>
            <a:r>
              <a:rPr lang="en-US" b="1" dirty="0"/>
              <a:t>Determination</a:t>
            </a:r>
          </a:p>
        </p:txBody>
      </p:sp>
      <p:sp>
        <p:nvSpPr>
          <p:cNvPr id="4" name="Slide Number Placeholder 3"/>
          <p:cNvSpPr>
            <a:spLocks noGrp="1"/>
          </p:cNvSpPr>
          <p:nvPr>
            <p:ph type="sldNum" sz="quarter" idx="10"/>
          </p:nvPr>
        </p:nvSpPr>
        <p:spPr/>
        <p:txBody>
          <a:bodyPr/>
          <a:lstStyle/>
          <a:p>
            <a:fld id="{85C9724F-EE1B-486A-B755-2429F3FF295A}" type="slidenum">
              <a:rPr lang="en-US" smtClean="0"/>
              <a:t>6</a:t>
            </a:fld>
            <a:endParaRPr lang="en-US" dirty="0"/>
          </a:p>
        </p:txBody>
      </p:sp>
    </p:spTree>
    <p:extLst>
      <p:ext uri="{BB962C8B-B14F-4D97-AF65-F5344CB8AC3E}">
        <p14:creationId xmlns:p14="http://schemas.microsoft.com/office/powerpoint/2010/main" val="1213369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Research from other states</a:t>
            </a:r>
          </a:p>
          <a:p>
            <a:r>
              <a:rPr lang="en-US" dirty="0"/>
              <a:t>Gartner documentation</a:t>
            </a:r>
          </a:p>
          <a:p>
            <a:endParaRPr lang="en-US" dirty="0"/>
          </a:p>
          <a:p>
            <a:r>
              <a:rPr lang="en-US" dirty="0"/>
              <a:t>Drive specific requirements:  If Security risk is determined to be high you will need to provide a report to the CISO regardless of overall project risk.</a:t>
            </a:r>
          </a:p>
          <a:p>
            <a:endParaRPr lang="en-US" dirty="0"/>
          </a:p>
          <a:p>
            <a:r>
              <a:rPr lang="en-US" dirty="0"/>
              <a:t>HIGH:</a:t>
            </a:r>
          </a:p>
          <a:p>
            <a:r>
              <a:rPr lang="en-US" dirty="0"/>
              <a:t>Breadth – Communication Plan approved by CITO</a:t>
            </a:r>
          </a:p>
          <a:p>
            <a:r>
              <a:rPr lang="en-US" dirty="0"/>
              <a:t>Security – Security Risk Assessment approved by CISO</a:t>
            </a:r>
          </a:p>
          <a:p>
            <a:r>
              <a:rPr lang="en-US" dirty="0"/>
              <a:t>Business Mission – Mitigation Plan approved by agency head</a:t>
            </a:r>
          </a:p>
          <a:p>
            <a:r>
              <a:rPr lang="en-US" dirty="0"/>
              <a:t>Architecture – Architecture statement approved by ITEC</a:t>
            </a:r>
          </a:p>
          <a:p>
            <a:r>
              <a:rPr lang="en-US" dirty="0"/>
              <a:t>Duration – Kansas Certified PM</a:t>
            </a:r>
          </a:p>
          <a:p>
            <a:r>
              <a:rPr lang="en-US" dirty="0"/>
              <a:t>Cost – IV&amp;V</a:t>
            </a:r>
          </a:p>
          <a:p>
            <a:endParaRPr lang="en-US" dirty="0"/>
          </a:p>
        </p:txBody>
      </p:sp>
      <p:sp>
        <p:nvSpPr>
          <p:cNvPr id="4" name="Slide Number Placeholder 3"/>
          <p:cNvSpPr>
            <a:spLocks noGrp="1"/>
          </p:cNvSpPr>
          <p:nvPr>
            <p:ph type="sldNum" sz="quarter" idx="5"/>
          </p:nvPr>
        </p:nvSpPr>
        <p:spPr/>
        <p:txBody>
          <a:bodyPr/>
          <a:lstStyle/>
          <a:p>
            <a:fld id="{85C9724F-EE1B-486A-B755-2429F3FF295A}" type="slidenum">
              <a:rPr lang="en-US" smtClean="0"/>
              <a:t>8</a:t>
            </a:fld>
            <a:endParaRPr lang="en-US" dirty="0"/>
          </a:p>
        </p:txBody>
      </p:sp>
    </p:spTree>
    <p:extLst>
      <p:ext uri="{BB962C8B-B14F-4D97-AF65-F5344CB8AC3E}">
        <p14:creationId xmlns:p14="http://schemas.microsoft.com/office/powerpoint/2010/main" val="1942794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C9724F-EE1B-486A-B755-2429F3FF295A}" type="slidenum">
              <a:rPr lang="en-US" smtClean="0"/>
              <a:t>10</a:t>
            </a:fld>
            <a:endParaRPr lang="en-US" dirty="0"/>
          </a:p>
        </p:txBody>
      </p:sp>
    </p:spTree>
    <p:extLst>
      <p:ext uri="{BB962C8B-B14F-4D97-AF65-F5344CB8AC3E}">
        <p14:creationId xmlns:p14="http://schemas.microsoft.com/office/powerpoint/2010/main" val="1219396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C9724F-EE1B-486A-B755-2429F3FF295A}" type="slidenum">
              <a:rPr lang="en-US" smtClean="0"/>
              <a:t>11</a:t>
            </a:fld>
            <a:endParaRPr lang="en-US" dirty="0"/>
          </a:p>
        </p:txBody>
      </p:sp>
    </p:spTree>
    <p:extLst>
      <p:ext uri="{BB962C8B-B14F-4D97-AF65-F5344CB8AC3E}">
        <p14:creationId xmlns:p14="http://schemas.microsoft.com/office/powerpoint/2010/main" val="12408890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alphaModFix amt="38000"/>
            <a:extLst>
              <a:ext uri="{28A0092B-C50C-407E-A947-70E740481C1C}">
                <a14:useLocalDpi xmlns:a14="http://schemas.microsoft.com/office/drawing/2010/main" val="0"/>
              </a:ext>
            </a:extLst>
          </a:blip>
          <a:stretch>
            <a:fillRect/>
          </a:stretch>
        </p:blipFill>
        <p:spPr>
          <a:xfrm>
            <a:off x="-9962935" y="-118971"/>
            <a:ext cx="15324643" cy="5815702"/>
          </a:xfrm>
          <a:prstGeom prst="rect">
            <a:avLst/>
          </a:prstGeom>
        </p:spPr>
      </p:pic>
      <p:sp>
        <p:nvSpPr>
          <p:cNvPr id="3" name="Subtitle 2"/>
          <p:cNvSpPr>
            <a:spLocks noGrp="1"/>
          </p:cNvSpPr>
          <p:nvPr>
            <p:ph type="subTitle" idx="1"/>
          </p:nvPr>
        </p:nvSpPr>
        <p:spPr>
          <a:xfrm>
            <a:off x="4463142" y="2622326"/>
            <a:ext cx="4052208" cy="1655762"/>
          </a:xfrm>
        </p:spPr>
        <p:txBody>
          <a:bodyPr>
            <a:normAutofit/>
          </a:bodyPr>
          <a:lstStyle>
            <a:lvl1pPr marL="0" indent="0" algn="l">
              <a:buNone/>
              <a:defRPr sz="20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2" name="Title 1"/>
          <p:cNvSpPr>
            <a:spLocks noGrp="1"/>
          </p:cNvSpPr>
          <p:nvPr>
            <p:ph type="ctrTitle"/>
          </p:nvPr>
        </p:nvSpPr>
        <p:spPr>
          <a:xfrm>
            <a:off x="4463142" y="1122363"/>
            <a:ext cx="3995057" cy="1522638"/>
          </a:xfrm>
        </p:spPr>
        <p:txBody>
          <a:bodyPr anchor="t">
            <a:normAutofit/>
          </a:bodyPr>
          <a:lstStyle>
            <a:lvl1pPr algn="l">
              <a:defRPr sz="4000">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152991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11/19/2019</a:t>
            </a:r>
            <a:endParaRPr lang="en-US" dirty="0"/>
          </a:p>
        </p:txBody>
      </p:sp>
      <p:sp>
        <p:nvSpPr>
          <p:cNvPr id="6" name="Slide Number Placeholder 5"/>
          <p:cNvSpPr>
            <a:spLocks noGrp="1"/>
          </p:cNvSpPr>
          <p:nvPr>
            <p:ph type="sldNum" sz="quarter" idx="12"/>
          </p:nvPr>
        </p:nvSpPr>
        <p:spPr/>
        <p:txBody>
          <a:bodyPr/>
          <a:lstStyle/>
          <a:p>
            <a:fld id="{7D16CAC6-79AF-764B-A47E-1F0DD25E8EA2}" type="slidenum">
              <a:rPr lang="en-US" smtClean="0"/>
              <a:t>‹#›</a:t>
            </a:fld>
            <a:endParaRPr lang="en-US" dirty="0"/>
          </a:p>
        </p:txBody>
      </p:sp>
    </p:spTree>
    <p:extLst>
      <p:ext uri="{BB962C8B-B14F-4D97-AF65-F5344CB8AC3E}">
        <p14:creationId xmlns:p14="http://schemas.microsoft.com/office/powerpoint/2010/main" val="929148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11/19/2019</a:t>
            </a:r>
            <a:endParaRPr lang="en-US" dirty="0"/>
          </a:p>
        </p:txBody>
      </p:sp>
      <p:sp>
        <p:nvSpPr>
          <p:cNvPr id="6" name="Slide Number Placeholder 5"/>
          <p:cNvSpPr>
            <a:spLocks noGrp="1"/>
          </p:cNvSpPr>
          <p:nvPr>
            <p:ph type="sldNum" sz="quarter" idx="12"/>
          </p:nvPr>
        </p:nvSpPr>
        <p:spPr/>
        <p:txBody>
          <a:bodyPr/>
          <a:lstStyle/>
          <a:p>
            <a:fld id="{7D16CAC6-79AF-764B-A47E-1F0DD25E8EA2}" type="slidenum">
              <a:rPr lang="en-US" smtClean="0"/>
              <a:t>‹#›</a:t>
            </a:fld>
            <a:endParaRPr lang="en-US" dirty="0"/>
          </a:p>
        </p:txBody>
      </p:sp>
    </p:spTree>
    <p:extLst>
      <p:ext uri="{BB962C8B-B14F-4D97-AF65-F5344CB8AC3E}">
        <p14:creationId xmlns:p14="http://schemas.microsoft.com/office/powerpoint/2010/main" val="680749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11/19/2019</a:t>
            </a:r>
            <a:endParaRPr lang="en-US" dirty="0"/>
          </a:p>
        </p:txBody>
      </p:sp>
      <p:sp>
        <p:nvSpPr>
          <p:cNvPr id="6" name="Slide Number Placeholder 5"/>
          <p:cNvSpPr>
            <a:spLocks noGrp="1"/>
          </p:cNvSpPr>
          <p:nvPr>
            <p:ph type="sldNum" sz="quarter" idx="12"/>
          </p:nvPr>
        </p:nvSpPr>
        <p:spPr/>
        <p:txBody>
          <a:bodyPr/>
          <a:lstStyle/>
          <a:p>
            <a:fld id="{7D16CAC6-79AF-764B-A47E-1F0DD25E8EA2}" type="slidenum">
              <a:rPr lang="en-US" smtClean="0"/>
              <a:t>‹#›</a:t>
            </a:fld>
            <a:endParaRPr lang="en-US" dirty="0"/>
          </a:p>
        </p:txBody>
      </p:sp>
    </p:spTree>
    <p:extLst>
      <p:ext uri="{BB962C8B-B14F-4D97-AF65-F5344CB8AC3E}">
        <p14:creationId xmlns:p14="http://schemas.microsoft.com/office/powerpoint/2010/main" val="1109344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740910"/>
            <a:ext cx="7886700" cy="1708375"/>
          </a:xfrm>
        </p:spPr>
        <p:txBody>
          <a:bodyPr anchor="t"/>
          <a:lstStyle>
            <a:lvl1pPr>
              <a:defRPr sz="6000"/>
            </a:lvl1pPr>
          </a:lstStyle>
          <a:p>
            <a:r>
              <a:rPr lang="en-US" dirty="0"/>
              <a:t>Click to edit Master title style</a:t>
            </a:r>
          </a:p>
        </p:txBody>
      </p:sp>
      <p:sp>
        <p:nvSpPr>
          <p:cNvPr id="3" name="Text Placeholder 2"/>
          <p:cNvSpPr>
            <a:spLocks noGrp="1"/>
          </p:cNvSpPr>
          <p:nvPr>
            <p:ph type="body" idx="1"/>
          </p:nvPr>
        </p:nvSpPr>
        <p:spPr>
          <a:xfrm>
            <a:off x="623888" y="2449285"/>
            <a:ext cx="7886700" cy="1500187"/>
          </a:xfr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76914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11/19/2019</a:t>
            </a:r>
            <a:endParaRPr lang="en-US" dirty="0"/>
          </a:p>
        </p:txBody>
      </p:sp>
      <p:sp>
        <p:nvSpPr>
          <p:cNvPr id="7" name="Slide Number Placeholder 6"/>
          <p:cNvSpPr>
            <a:spLocks noGrp="1"/>
          </p:cNvSpPr>
          <p:nvPr>
            <p:ph type="sldNum" sz="quarter" idx="12"/>
          </p:nvPr>
        </p:nvSpPr>
        <p:spPr/>
        <p:txBody>
          <a:bodyPr/>
          <a:lstStyle/>
          <a:p>
            <a:fld id="{7D16CAC6-79AF-764B-A47E-1F0DD25E8EA2}" type="slidenum">
              <a:rPr lang="en-US" smtClean="0"/>
              <a:t>‹#›</a:t>
            </a:fld>
            <a:endParaRPr lang="en-US" dirty="0"/>
          </a:p>
        </p:txBody>
      </p:sp>
    </p:spTree>
    <p:extLst>
      <p:ext uri="{BB962C8B-B14F-4D97-AF65-F5344CB8AC3E}">
        <p14:creationId xmlns:p14="http://schemas.microsoft.com/office/powerpoint/2010/main" val="1732658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11/19/2019</a:t>
            </a:r>
            <a:endParaRPr lang="en-US" dirty="0"/>
          </a:p>
        </p:txBody>
      </p:sp>
      <p:sp>
        <p:nvSpPr>
          <p:cNvPr id="9" name="Slide Number Placeholder 8"/>
          <p:cNvSpPr>
            <a:spLocks noGrp="1"/>
          </p:cNvSpPr>
          <p:nvPr>
            <p:ph type="sldNum" sz="quarter" idx="12"/>
          </p:nvPr>
        </p:nvSpPr>
        <p:spPr/>
        <p:txBody>
          <a:bodyPr/>
          <a:lstStyle/>
          <a:p>
            <a:fld id="{7D16CAC6-79AF-764B-A47E-1F0DD25E8EA2}" type="slidenum">
              <a:rPr lang="en-US" smtClean="0"/>
              <a:t>‹#›</a:t>
            </a:fld>
            <a:endParaRPr lang="en-US" dirty="0"/>
          </a:p>
        </p:txBody>
      </p:sp>
    </p:spTree>
    <p:extLst>
      <p:ext uri="{BB962C8B-B14F-4D97-AF65-F5344CB8AC3E}">
        <p14:creationId xmlns:p14="http://schemas.microsoft.com/office/powerpoint/2010/main" val="1035067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11/19/2019</a:t>
            </a:r>
            <a:endParaRPr lang="en-US" dirty="0"/>
          </a:p>
        </p:txBody>
      </p:sp>
      <p:sp>
        <p:nvSpPr>
          <p:cNvPr id="5" name="Slide Number Placeholder 4"/>
          <p:cNvSpPr>
            <a:spLocks noGrp="1"/>
          </p:cNvSpPr>
          <p:nvPr>
            <p:ph type="sldNum" sz="quarter" idx="12"/>
          </p:nvPr>
        </p:nvSpPr>
        <p:spPr/>
        <p:txBody>
          <a:bodyPr/>
          <a:lstStyle/>
          <a:p>
            <a:fld id="{7D16CAC6-79AF-764B-A47E-1F0DD25E8EA2}" type="slidenum">
              <a:rPr lang="en-US" smtClean="0"/>
              <a:t>‹#›</a:t>
            </a:fld>
            <a:endParaRPr lang="en-US" dirty="0"/>
          </a:p>
        </p:txBody>
      </p:sp>
    </p:spTree>
    <p:extLst>
      <p:ext uri="{BB962C8B-B14F-4D97-AF65-F5344CB8AC3E}">
        <p14:creationId xmlns:p14="http://schemas.microsoft.com/office/powerpoint/2010/main" val="1377184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11/19/2019</a:t>
            </a:r>
            <a:endParaRPr lang="en-US" dirty="0"/>
          </a:p>
        </p:txBody>
      </p:sp>
      <p:sp>
        <p:nvSpPr>
          <p:cNvPr id="4" name="Slide Number Placeholder 3"/>
          <p:cNvSpPr>
            <a:spLocks noGrp="1"/>
          </p:cNvSpPr>
          <p:nvPr>
            <p:ph type="sldNum" sz="quarter" idx="12"/>
          </p:nvPr>
        </p:nvSpPr>
        <p:spPr/>
        <p:txBody>
          <a:bodyPr/>
          <a:lstStyle/>
          <a:p>
            <a:fld id="{7D16CAC6-79AF-764B-A47E-1F0DD25E8EA2}" type="slidenum">
              <a:rPr lang="en-US" smtClean="0"/>
              <a:t>‹#›</a:t>
            </a:fld>
            <a:endParaRPr lang="en-US" dirty="0"/>
          </a:p>
        </p:txBody>
      </p:sp>
    </p:spTree>
    <p:extLst>
      <p:ext uri="{BB962C8B-B14F-4D97-AF65-F5344CB8AC3E}">
        <p14:creationId xmlns:p14="http://schemas.microsoft.com/office/powerpoint/2010/main" val="1330477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11/19/2019</a:t>
            </a:r>
            <a:endParaRPr lang="en-US" dirty="0"/>
          </a:p>
        </p:txBody>
      </p:sp>
      <p:sp>
        <p:nvSpPr>
          <p:cNvPr id="7" name="Slide Number Placeholder 6"/>
          <p:cNvSpPr>
            <a:spLocks noGrp="1"/>
          </p:cNvSpPr>
          <p:nvPr>
            <p:ph type="sldNum" sz="quarter" idx="12"/>
          </p:nvPr>
        </p:nvSpPr>
        <p:spPr/>
        <p:txBody>
          <a:bodyPr/>
          <a:lstStyle/>
          <a:p>
            <a:fld id="{7D16CAC6-79AF-764B-A47E-1F0DD25E8EA2}" type="slidenum">
              <a:rPr lang="en-US" smtClean="0"/>
              <a:t>‹#›</a:t>
            </a:fld>
            <a:endParaRPr lang="en-US" dirty="0"/>
          </a:p>
        </p:txBody>
      </p:sp>
    </p:spTree>
    <p:extLst>
      <p:ext uri="{BB962C8B-B14F-4D97-AF65-F5344CB8AC3E}">
        <p14:creationId xmlns:p14="http://schemas.microsoft.com/office/powerpoint/2010/main" val="1064619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11/19/2019</a:t>
            </a:r>
            <a:endParaRPr lang="en-US" dirty="0"/>
          </a:p>
        </p:txBody>
      </p:sp>
      <p:sp>
        <p:nvSpPr>
          <p:cNvPr id="7" name="Slide Number Placeholder 6"/>
          <p:cNvSpPr>
            <a:spLocks noGrp="1"/>
          </p:cNvSpPr>
          <p:nvPr>
            <p:ph type="sldNum" sz="quarter" idx="12"/>
          </p:nvPr>
        </p:nvSpPr>
        <p:spPr/>
        <p:txBody>
          <a:bodyPr/>
          <a:lstStyle/>
          <a:p>
            <a:fld id="{7D16CAC6-79AF-764B-A47E-1F0DD25E8EA2}" type="slidenum">
              <a:rPr lang="en-US" smtClean="0"/>
              <a:t>‹#›</a:t>
            </a:fld>
            <a:endParaRPr lang="en-US" dirty="0"/>
          </a:p>
        </p:txBody>
      </p:sp>
    </p:spTree>
    <p:extLst>
      <p:ext uri="{BB962C8B-B14F-4D97-AF65-F5344CB8AC3E}">
        <p14:creationId xmlns:p14="http://schemas.microsoft.com/office/powerpoint/2010/main" val="439456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71450" y="6356351"/>
            <a:ext cx="2057400" cy="365125"/>
          </a:xfrm>
          <a:prstGeom prst="rect">
            <a:avLst/>
          </a:prstGeom>
        </p:spPr>
        <p:txBody>
          <a:bodyPr vert="horz" lIns="91440" tIns="45720" rIns="91440" bIns="45720" rtlCol="0" anchor="ctr"/>
          <a:lstStyle>
            <a:lvl1pPr algn="l">
              <a:defRPr sz="1200" b="1" i="0">
                <a:solidFill>
                  <a:schemeClr val="accent1"/>
                </a:solidFill>
                <a:latin typeface="Arial" charset="0"/>
                <a:ea typeface="Arial" charset="0"/>
                <a:cs typeface="Arial" charset="0"/>
              </a:defRPr>
            </a:lvl1pPr>
          </a:lstStyle>
          <a:p>
            <a:r>
              <a:rPr lang="en-US"/>
              <a:t>11/19/2019</a:t>
            </a:r>
            <a:endParaRPr lang="en-US" dirty="0"/>
          </a:p>
        </p:txBody>
      </p:sp>
      <p:sp>
        <p:nvSpPr>
          <p:cNvPr id="6" name="Slide Number Placeholder 5"/>
          <p:cNvSpPr>
            <a:spLocks noGrp="1"/>
          </p:cNvSpPr>
          <p:nvPr>
            <p:ph type="sldNum" sz="quarter" idx="4"/>
          </p:nvPr>
        </p:nvSpPr>
        <p:spPr>
          <a:xfrm>
            <a:off x="6936923" y="6356351"/>
            <a:ext cx="2057400" cy="365125"/>
          </a:xfrm>
          <a:prstGeom prst="rect">
            <a:avLst/>
          </a:prstGeom>
        </p:spPr>
        <p:txBody>
          <a:bodyPr vert="horz" lIns="91440" tIns="45720" rIns="91440" bIns="45720" rtlCol="0" anchor="ctr"/>
          <a:lstStyle>
            <a:lvl1pPr algn="r">
              <a:defRPr sz="1200" b="1" i="0">
                <a:solidFill>
                  <a:schemeClr val="accent1"/>
                </a:solidFill>
                <a:latin typeface="Arial" charset="0"/>
                <a:ea typeface="Arial" charset="0"/>
                <a:cs typeface="Arial" charset="0"/>
              </a:defRPr>
            </a:lvl1pPr>
          </a:lstStyle>
          <a:p>
            <a:fld id="{7D16CAC6-79AF-764B-A47E-1F0DD25E8EA2}" type="slidenum">
              <a:rPr lang="en-US" smtClean="0"/>
              <a:pPr/>
              <a:t>‹#›</a:t>
            </a:fld>
            <a:endParaRPr lang="en-US"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588369" y="5531942"/>
            <a:ext cx="1926981" cy="922381"/>
          </a:xfrm>
          <a:prstGeom prst="rect">
            <a:avLst/>
          </a:prstGeom>
        </p:spPr>
      </p:pic>
    </p:spTree>
    <p:extLst>
      <p:ext uri="{BB962C8B-B14F-4D97-AF65-F5344CB8AC3E}">
        <p14:creationId xmlns:p14="http://schemas.microsoft.com/office/powerpoint/2010/main" val="16026807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l" defTabSz="914400" rtl="0" eaLnBrk="1" latinLnBrk="0" hangingPunct="1">
        <a:lnSpc>
          <a:spcPct val="90000"/>
        </a:lnSpc>
        <a:spcBef>
          <a:spcPct val="0"/>
        </a:spcBef>
        <a:buNone/>
        <a:defRPr sz="4000" b="0" i="0" kern="1200">
          <a:solidFill>
            <a:schemeClr val="accent3"/>
          </a:solidFill>
          <a:latin typeface="Arial" charset="0"/>
          <a:ea typeface="Arial" charset="0"/>
          <a:cs typeface="Arial" charset="0"/>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accent1"/>
          </a:solidFill>
          <a:latin typeface="Times New Roman" charset="0"/>
          <a:ea typeface="Times New Roman" charset="0"/>
          <a:cs typeface="Times New Roman" charset="0"/>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accent1"/>
          </a:solidFill>
          <a:latin typeface="Times New Roman" charset="0"/>
          <a:ea typeface="Times New Roman" charset="0"/>
          <a:cs typeface="Times New Roman" charset="0"/>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accent1"/>
          </a:solidFill>
          <a:latin typeface="Times New Roman" charset="0"/>
          <a:ea typeface="Times New Roman" charset="0"/>
          <a:cs typeface="Times New Roman" charset="0"/>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accent1"/>
          </a:solidFill>
          <a:latin typeface="Times New Roman" charset="0"/>
          <a:ea typeface="Times New Roman" charset="0"/>
          <a:cs typeface="Times New Roman" charset="0"/>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accent1"/>
          </a:solidFill>
          <a:latin typeface="Times New Roman" charset="0"/>
          <a:ea typeface="Times New Roman" charset="0"/>
          <a:cs typeface="Times New Roman"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7676" y="1226127"/>
            <a:ext cx="8561174" cy="4156364"/>
          </a:xfrm>
        </p:spPr>
        <p:txBody>
          <a:bodyPr>
            <a:normAutofit/>
          </a:bodyPr>
          <a:lstStyle/>
          <a:p>
            <a:pPr algn="ctr"/>
            <a:r>
              <a:rPr lang="en-US" dirty="0">
                <a:latin typeface="Arial" panose="020B0604020202020204" pitchFamily="34" charset="0"/>
                <a:cs typeface="Arial" panose="020B0604020202020204" pitchFamily="34" charset="0"/>
              </a:rPr>
              <a:t>ITEC 2000 Series Policy Updates</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Kansas IT Project Monitoring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and Reporting</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November 13, 2020</a:t>
            </a:r>
            <a:br>
              <a:rPr lang="en-US" dirty="0">
                <a:latin typeface="Arial" panose="020B0604020202020204" pitchFamily="34" charset="0"/>
                <a:cs typeface="Arial" panose="020B0604020202020204" pitchFamily="34" charset="0"/>
              </a:rPr>
            </a:br>
            <a:endParaRPr lang="en-US" sz="3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9890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4E35-AB44-4555-A236-1E7991D4D4BA}"/>
              </a:ext>
            </a:extLst>
          </p:cNvPr>
          <p:cNvSpPr>
            <a:spLocks noGrp="1"/>
          </p:cNvSpPr>
          <p:nvPr>
            <p:ph type="title"/>
          </p:nvPr>
        </p:nvSpPr>
        <p:spPr/>
        <p:txBody>
          <a:bodyPr/>
          <a:lstStyle/>
          <a:p>
            <a:r>
              <a:rPr lang="en-US" dirty="0"/>
              <a:t>Current Activities</a:t>
            </a:r>
          </a:p>
        </p:txBody>
      </p:sp>
      <p:sp>
        <p:nvSpPr>
          <p:cNvPr id="3" name="Content Placeholder 2">
            <a:extLst>
              <a:ext uri="{FF2B5EF4-FFF2-40B4-BE49-F238E27FC236}">
                <a16:creationId xmlns:a16="http://schemas.microsoft.com/office/drawing/2014/main" id="{9790C4BE-0F25-4509-A9CD-C15948587DAE}"/>
              </a:ext>
            </a:extLst>
          </p:cNvPr>
          <p:cNvSpPr>
            <a:spLocks noGrp="1"/>
          </p:cNvSpPr>
          <p:nvPr>
            <p:ph idx="1"/>
          </p:nvPr>
        </p:nvSpPr>
        <p:spPr/>
        <p:txBody>
          <a:bodyPr>
            <a:normAutofit/>
          </a:bodyPr>
          <a:lstStyle/>
          <a:p>
            <a:r>
              <a:rPr lang="en-US" sz="3000" dirty="0"/>
              <a:t>ITEC Policy Review Team is in process of finalizing deliverables and process flow</a:t>
            </a:r>
          </a:p>
          <a:p>
            <a:pPr lvl="1"/>
            <a:r>
              <a:rPr lang="en-US" dirty="0"/>
              <a:t>Project Manager Advisory Team participating in process/document review</a:t>
            </a:r>
            <a:endParaRPr lang="en-US" sz="3000" dirty="0"/>
          </a:p>
          <a:p>
            <a:endParaRPr lang="en-US" sz="3000" dirty="0"/>
          </a:p>
        </p:txBody>
      </p:sp>
      <p:sp>
        <p:nvSpPr>
          <p:cNvPr id="4" name="Slide Number Placeholder 3">
            <a:extLst>
              <a:ext uri="{FF2B5EF4-FFF2-40B4-BE49-F238E27FC236}">
                <a16:creationId xmlns:a16="http://schemas.microsoft.com/office/drawing/2014/main" id="{69FF4A8B-2581-4EFE-8887-8F0C12D8F31D}"/>
              </a:ext>
            </a:extLst>
          </p:cNvPr>
          <p:cNvSpPr>
            <a:spLocks noGrp="1"/>
          </p:cNvSpPr>
          <p:nvPr>
            <p:ph type="sldNum" sz="quarter" idx="12"/>
          </p:nvPr>
        </p:nvSpPr>
        <p:spPr/>
        <p:txBody>
          <a:bodyPr/>
          <a:lstStyle/>
          <a:p>
            <a:fld id="{7D16CAC6-79AF-764B-A47E-1F0DD25E8EA2}" type="slidenum">
              <a:rPr lang="en-US" smtClean="0"/>
              <a:t>10</a:t>
            </a:fld>
            <a:endParaRPr lang="en-US" dirty="0"/>
          </a:p>
        </p:txBody>
      </p:sp>
    </p:spTree>
    <p:extLst>
      <p:ext uri="{BB962C8B-B14F-4D97-AF65-F5344CB8AC3E}">
        <p14:creationId xmlns:p14="http://schemas.microsoft.com/office/powerpoint/2010/main" val="4285056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4E35-AB44-4555-A236-1E7991D4D4BA}"/>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9790C4BE-0F25-4509-A9CD-C15948587DAE}"/>
              </a:ext>
            </a:extLst>
          </p:cNvPr>
          <p:cNvSpPr>
            <a:spLocks noGrp="1"/>
          </p:cNvSpPr>
          <p:nvPr>
            <p:ph idx="1"/>
          </p:nvPr>
        </p:nvSpPr>
        <p:spPr>
          <a:xfrm>
            <a:off x="628650" y="1524000"/>
            <a:ext cx="7886700" cy="4652963"/>
          </a:xfrm>
        </p:spPr>
        <p:txBody>
          <a:bodyPr>
            <a:normAutofit/>
          </a:bodyPr>
          <a:lstStyle/>
          <a:p>
            <a:r>
              <a:rPr lang="en-US" sz="3000" dirty="0"/>
              <a:t>Presentation of draft policies and statutes to ITEC at next meeting on 12/15/20.</a:t>
            </a:r>
          </a:p>
          <a:p>
            <a:r>
              <a:rPr lang="en-US" sz="3000" dirty="0"/>
              <a:t>Proposed statute changes submitted at 2021 legislative session</a:t>
            </a:r>
          </a:p>
          <a:p>
            <a:r>
              <a:rPr lang="en-US" dirty="0"/>
              <a:t>Automation of determination &amp; reporting processes</a:t>
            </a:r>
          </a:p>
          <a:p>
            <a:pPr lvl="1">
              <a:buFont typeface="Courier New" panose="02070309020205020404" pitchFamily="49" charset="0"/>
              <a:buChar char="o"/>
            </a:pPr>
            <a:r>
              <a:rPr lang="en-US" dirty="0"/>
              <a:t>Currently evaluating products that will allow online filing/submission of project documents</a:t>
            </a:r>
          </a:p>
          <a:p>
            <a:r>
              <a:rPr lang="en-US" dirty="0"/>
              <a:t>Training</a:t>
            </a:r>
          </a:p>
          <a:p>
            <a:pPr lvl="1">
              <a:buFont typeface="Courier New" panose="02070309020205020404" pitchFamily="49" charset="0"/>
              <a:buChar char="o"/>
            </a:pPr>
            <a:r>
              <a:rPr lang="en-US" dirty="0"/>
              <a:t>The KITO office will be rolling out training to all state agencies in the spring.</a:t>
            </a:r>
          </a:p>
          <a:p>
            <a:endParaRPr lang="en-US" sz="3000" dirty="0"/>
          </a:p>
          <a:p>
            <a:endParaRPr lang="en-US" sz="3000" dirty="0"/>
          </a:p>
        </p:txBody>
      </p:sp>
      <p:sp>
        <p:nvSpPr>
          <p:cNvPr id="4" name="Slide Number Placeholder 3">
            <a:extLst>
              <a:ext uri="{FF2B5EF4-FFF2-40B4-BE49-F238E27FC236}">
                <a16:creationId xmlns:a16="http://schemas.microsoft.com/office/drawing/2014/main" id="{69FF4A8B-2581-4EFE-8887-8F0C12D8F31D}"/>
              </a:ext>
            </a:extLst>
          </p:cNvPr>
          <p:cNvSpPr>
            <a:spLocks noGrp="1"/>
          </p:cNvSpPr>
          <p:nvPr>
            <p:ph type="sldNum" sz="quarter" idx="12"/>
          </p:nvPr>
        </p:nvSpPr>
        <p:spPr/>
        <p:txBody>
          <a:bodyPr/>
          <a:lstStyle/>
          <a:p>
            <a:fld id="{7D16CAC6-79AF-764B-A47E-1F0DD25E8EA2}" type="slidenum">
              <a:rPr lang="en-US" smtClean="0"/>
              <a:t>11</a:t>
            </a:fld>
            <a:endParaRPr lang="en-US" dirty="0"/>
          </a:p>
        </p:txBody>
      </p:sp>
    </p:spTree>
    <p:extLst>
      <p:ext uri="{BB962C8B-B14F-4D97-AF65-F5344CB8AC3E}">
        <p14:creationId xmlns:p14="http://schemas.microsoft.com/office/powerpoint/2010/main" val="1489335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4E35-AB44-4555-A236-1E7991D4D4BA}"/>
              </a:ext>
            </a:extLst>
          </p:cNvPr>
          <p:cNvSpPr>
            <a:spLocks noGrp="1"/>
          </p:cNvSpPr>
          <p:nvPr>
            <p:ph type="title"/>
          </p:nvPr>
        </p:nvSpPr>
        <p:spPr>
          <a:xfrm>
            <a:off x="1257300" y="2376806"/>
            <a:ext cx="7886700" cy="1325563"/>
          </a:xfrm>
        </p:spPr>
        <p:txBody>
          <a:bodyPr>
            <a:normAutofit/>
          </a:bodyPr>
          <a:lstStyle/>
          <a:p>
            <a:r>
              <a:rPr lang="en-US" sz="7200" dirty="0"/>
              <a:t>Questions?</a:t>
            </a:r>
          </a:p>
        </p:txBody>
      </p:sp>
      <p:sp>
        <p:nvSpPr>
          <p:cNvPr id="4" name="Slide Number Placeholder 3">
            <a:extLst>
              <a:ext uri="{FF2B5EF4-FFF2-40B4-BE49-F238E27FC236}">
                <a16:creationId xmlns:a16="http://schemas.microsoft.com/office/drawing/2014/main" id="{69FF4A8B-2581-4EFE-8887-8F0C12D8F31D}"/>
              </a:ext>
            </a:extLst>
          </p:cNvPr>
          <p:cNvSpPr>
            <a:spLocks noGrp="1"/>
          </p:cNvSpPr>
          <p:nvPr>
            <p:ph type="sldNum" sz="quarter" idx="12"/>
          </p:nvPr>
        </p:nvSpPr>
        <p:spPr/>
        <p:txBody>
          <a:bodyPr/>
          <a:lstStyle/>
          <a:p>
            <a:fld id="{7D16CAC6-79AF-764B-A47E-1F0DD25E8EA2}" type="slidenum">
              <a:rPr lang="en-US" smtClean="0"/>
              <a:t>12</a:t>
            </a:fld>
            <a:endParaRPr lang="en-US" dirty="0"/>
          </a:p>
        </p:txBody>
      </p:sp>
    </p:spTree>
    <p:extLst>
      <p:ext uri="{BB962C8B-B14F-4D97-AF65-F5344CB8AC3E}">
        <p14:creationId xmlns:p14="http://schemas.microsoft.com/office/powerpoint/2010/main" val="3246891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2A10D6F-0160-4280-A136-B1E5CCE7806B}"/>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9790C4BE-0F25-4509-A9CD-C15948587DAE}"/>
              </a:ext>
            </a:extLst>
          </p:cNvPr>
          <p:cNvSpPr>
            <a:spLocks noGrp="1"/>
          </p:cNvSpPr>
          <p:nvPr>
            <p:ph idx="1"/>
          </p:nvPr>
        </p:nvSpPr>
        <p:spPr>
          <a:xfrm>
            <a:off x="628650" y="1413164"/>
            <a:ext cx="7886700" cy="4943187"/>
          </a:xfrm>
        </p:spPr>
        <p:txBody>
          <a:bodyPr>
            <a:normAutofit/>
          </a:bodyPr>
          <a:lstStyle/>
          <a:p>
            <a:r>
              <a:rPr lang="en-US" dirty="0"/>
              <a:t>Evaluate IT Projects based on overall business risk as directed by ITEC</a:t>
            </a:r>
          </a:p>
          <a:p>
            <a:r>
              <a:rPr lang="en-US" dirty="0"/>
              <a:t>Flexibility of oversight process</a:t>
            </a:r>
          </a:p>
          <a:p>
            <a:r>
              <a:rPr lang="en-US" dirty="0"/>
              <a:t>Identify and close reporting gaps</a:t>
            </a:r>
          </a:p>
          <a:p>
            <a:r>
              <a:rPr lang="en-US" dirty="0"/>
              <a:t>Simplification of Process</a:t>
            </a:r>
          </a:p>
          <a:p>
            <a:r>
              <a:rPr lang="en-US" dirty="0"/>
              <a:t>Clearly define ‘IT project’</a:t>
            </a:r>
          </a:p>
          <a:p>
            <a:r>
              <a:rPr lang="en-US" dirty="0"/>
              <a:t>Process Improvement</a:t>
            </a:r>
          </a:p>
        </p:txBody>
      </p:sp>
      <p:sp>
        <p:nvSpPr>
          <p:cNvPr id="4" name="Slide Number Placeholder 3">
            <a:extLst>
              <a:ext uri="{FF2B5EF4-FFF2-40B4-BE49-F238E27FC236}">
                <a16:creationId xmlns:a16="http://schemas.microsoft.com/office/drawing/2014/main" id="{69FF4A8B-2581-4EFE-8887-8F0C12D8F31D}"/>
              </a:ext>
            </a:extLst>
          </p:cNvPr>
          <p:cNvSpPr>
            <a:spLocks noGrp="1"/>
          </p:cNvSpPr>
          <p:nvPr>
            <p:ph type="sldNum" sz="quarter" idx="12"/>
          </p:nvPr>
        </p:nvSpPr>
        <p:spPr/>
        <p:txBody>
          <a:bodyPr/>
          <a:lstStyle/>
          <a:p>
            <a:fld id="{7D16CAC6-79AF-764B-A47E-1F0DD25E8EA2}" type="slidenum">
              <a:rPr lang="en-US" smtClean="0"/>
              <a:pPr/>
              <a:t>2</a:t>
            </a:fld>
            <a:endParaRPr lang="en-US" dirty="0"/>
          </a:p>
        </p:txBody>
      </p:sp>
    </p:spTree>
    <p:extLst>
      <p:ext uri="{BB962C8B-B14F-4D97-AF65-F5344CB8AC3E}">
        <p14:creationId xmlns:p14="http://schemas.microsoft.com/office/powerpoint/2010/main" val="580967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4E35-AB44-4555-A236-1E7991D4D4BA}"/>
              </a:ext>
            </a:extLst>
          </p:cNvPr>
          <p:cNvSpPr>
            <a:spLocks noGrp="1"/>
          </p:cNvSpPr>
          <p:nvPr>
            <p:ph type="title"/>
          </p:nvPr>
        </p:nvSpPr>
        <p:spPr/>
        <p:txBody>
          <a:bodyPr/>
          <a:lstStyle/>
          <a:p>
            <a:r>
              <a:rPr lang="en-US" dirty="0"/>
              <a:t>IT Project</a:t>
            </a:r>
          </a:p>
        </p:txBody>
      </p:sp>
      <p:sp>
        <p:nvSpPr>
          <p:cNvPr id="3" name="Content Placeholder 2">
            <a:extLst>
              <a:ext uri="{FF2B5EF4-FFF2-40B4-BE49-F238E27FC236}">
                <a16:creationId xmlns:a16="http://schemas.microsoft.com/office/drawing/2014/main" id="{9790C4BE-0F25-4509-A9CD-C15948587DAE}"/>
              </a:ext>
            </a:extLst>
          </p:cNvPr>
          <p:cNvSpPr>
            <a:spLocks noGrp="1"/>
          </p:cNvSpPr>
          <p:nvPr>
            <p:ph idx="1"/>
          </p:nvPr>
        </p:nvSpPr>
        <p:spPr/>
        <p:txBody>
          <a:bodyPr>
            <a:normAutofit lnSpcReduction="10000"/>
          </a:bodyPr>
          <a:lstStyle/>
          <a:p>
            <a:r>
              <a:rPr lang="en-US" dirty="0"/>
              <a:t>Current definition of a reportable IT project:</a:t>
            </a:r>
          </a:p>
          <a:p>
            <a:pPr marL="0" indent="0">
              <a:buNone/>
            </a:pPr>
            <a:r>
              <a:rPr lang="en-US" dirty="0"/>
              <a:t>”means a project for a major computer, telecommunications or other information technology improvement with an estimated cumulative cost of $250,000 or more and has proposed expenditures for: (1) new or replacement equipment or software; (2) upgrade improvements to existing equipment and any computer systems, programs or software upgrades therefore; or (3) data or consulting or other professional services for such a project.”</a:t>
            </a:r>
            <a:endParaRPr lang="en-US" dirty="0">
              <a:latin typeface="Times New Roman" panose="02020603050405020304" pitchFamily="18" charset="0"/>
              <a:cs typeface="Times New Roman" panose="02020603050405020304" pitchFamily="18" charset="0"/>
            </a:endParaRPr>
          </a:p>
          <a:p>
            <a:pPr marL="0" indent="0">
              <a:buNone/>
            </a:pPr>
            <a:r>
              <a:rPr lang="en-US" dirty="0"/>
              <a:t> </a:t>
            </a:r>
          </a:p>
        </p:txBody>
      </p:sp>
      <p:sp>
        <p:nvSpPr>
          <p:cNvPr id="4" name="Slide Number Placeholder 3">
            <a:extLst>
              <a:ext uri="{FF2B5EF4-FFF2-40B4-BE49-F238E27FC236}">
                <a16:creationId xmlns:a16="http://schemas.microsoft.com/office/drawing/2014/main" id="{69FF4A8B-2581-4EFE-8887-8F0C12D8F31D}"/>
              </a:ext>
            </a:extLst>
          </p:cNvPr>
          <p:cNvSpPr>
            <a:spLocks noGrp="1"/>
          </p:cNvSpPr>
          <p:nvPr>
            <p:ph type="sldNum" sz="quarter" idx="12"/>
          </p:nvPr>
        </p:nvSpPr>
        <p:spPr/>
        <p:txBody>
          <a:bodyPr/>
          <a:lstStyle/>
          <a:p>
            <a:fld id="{7D16CAC6-79AF-764B-A47E-1F0DD25E8EA2}" type="slidenum">
              <a:rPr lang="en-US" smtClean="0"/>
              <a:t>3</a:t>
            </a:fld>
            <a:endParaRPr lang="en-US" dirty="0"/>
          </a:p>
        </p:txBody>
      </p:sp>
    </p:spTree>
    <p:extLst>
      <p:ext uri="{BB962C8B-B14F-4D97-AF65-F5344CB8AC3E}">
        <p14:creationId xmlns:p14="http://schemas.microsoft.com/office/powerpoint/2010/main" val="2876626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4E35-AB44-4555-A236-1E7991D4D4BA}"/>
              </a:ext>
            </a:extLst>
          </p:cNvPr>
          <p:cNvSpPr>
            <a:spLocks noGrp="1"/>
          </p:cNvSpPr>
          <p:nvPr>
            <p:ph type="title"/>
          </p:nvPr>
        </p:nvSpPr>
        <p:spPr/>
        <p:txBody>
          <a:bodyPr/>
          <a:lstStyle/>
          <a:p>
            <a:r>
              <a:rPr lang="en-US" dirty="0"/>
              <a:t>IT Project</a:t>
            </a:r>
          </a:p>
        </p:txBody>
      </p:sp>
      <p:sp>
        <p:nvSpPr>
          <p:cNvPr id="3" name="Content Placeholder 2">
            <a:extLst>
              <a:ext uri="{FF2B5EF4-FFF2-40B4-BE49-F238E27FC236}">
                <a16:creationId xmlns:a16="http://schemas.microsoft.com/office/drawing/2014/main" id="{9790C4BE-0F25-4509-A9CD-C15948587DAE}"/>
              </a:ext>
            </a:extLst>
          </p:cNvPr>
          <p:cNvSpPr>
            <a:spLocks noGrp="1"/>
          </p:cNvSpPr>
          <p:nvPr>
            <p:ph idx="1"/>
          </p:nvPr>
        </p:nvSpPr>
        <p:spPr/>
        <p:txBody>
          <a:bodyPr>
            <a:normAutofit/>
          </a:bodyPr>
          <a:lstStyle/>
          <a:p>
            <a:r>
              <a:rPr lang="en-US" dirty="0"/>
              <a:t>Proposed definition:</a:t>
            </a:r>
          </a:p>
          <a:p>
            <a:pPr marL="0" indent="0">
              <a:buNone/>
            </a:pPr>
            <a:r>
              <a:rPr lang="en-US" dirty="0">
                <a:latin typeface="Times New Roman" panose="02020603050405020304" pitchFamily="18" charset="0"/>
                <a:cs typeface="Times New Roman" panose="02020603050405020304" pitchFamily="18" charset="0"/>
              </a:rPr>
              <a:t>"Information technology project" means an effort of defined and limited duration which implements, effects a change in or presents a risk to processes, services, security, systems, records, data, human resources or architecture related to technology or information. </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t> </a:t>
            </a:r>
          </a:p>
        </p:txBody>
      </p:sp>
      <p:sp>
        <p:nvSpPr>
          <p:cNvPr id="4" name="Slide Number Placeholder 3">
            <a:extLst>
              <a:ext uri="{FF2B5EF4-FFF2-40B4-BE49-F238E27FC236}">
                <a16:creationId xmlns:a16="http://schemas.microsoft.com/office/drawing/2014/main" id="{69FF4A8B-2581-4EFE-8887-8F0C12D8F31D}"/>
              </a:ext>
            </a:extLst>
          </p:cNvPr>
          <p:cNvSpPr>
            <a:spLocks noGrp="1"/>
          </p:cNvSpPr>
          <p:nvPr>
            <p:ph type="sldNum" sz="quarter" idx="12"/>
          </p:nvPr>
        </p:nvSpPr>
        <p:spPr/>
        <p:txBody>
          <a:bodyPr/>
          <a:lstStyle/>
          <a:p>
            <a:fld id="{7D16CAC6-79AF-764B-A47E-1F0DD25E8EA2}" type="slidenum">
              <a:rPr lang="en-US" smtClean="0"/>
              <a:t>4</a:t>
            </a:fld>
            <a:endParaRPr lang="en-US" dirty="0"/>
          </a:p>
        </p:txBody>
      </p:sp>
    </p:spTree>
    <p:extLst>
      <p:ext uri="{BB962C8B-B14F-4D97-AF65-F5344CB8AC3E}">
        <p14:creationId xmlns:p14="http://schemas.microsoft.com/office/powerpoint/2010/main" val="3068091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4E35-AB44-4555-A236-1E7991D4D4BA}"/>
              </a:ext>
            </a:extLst>
          </p:cNvPr>
          <p:cNvSpPr>
            <a:spLocks noGrp="1"/>
          </p:cNvSpPr>
          <p:nvPr>
            <p:ph type="title"/>
          </p:nvPr>
        </p:nvSpPr>
        <p:spPr/>
        <p:txBody>
          <a:bodyPr/>
          <a:lstStyle/>
          <a:p>
            <a:r>
              <a:rPr lang="en-US" dirty="0"/>
              <a:t>What makes a reportable IT Project?</a:t>
            </a:r>
          </a:p>
        </p:txBody>
      </p:sp>
      <p:sp>
        <p:nvSpPr>
          <p:cNvPr id="3" name="Content Placeholder 2">
            <a:extLst>
              <a:ext uri="{FF2B5EF4-FFF2-40B4-BE49-F238E27FC236}">
                <a16:creationId xmlns:a16="http://schemas.microsoft.com/office/drawing/2014/main" id="{9790C4BE-0F25-4509-A9CD-C15948587DAE}"/>
              </a:ext>
            </a:extLst>
          </p:cNvPr>
          <p:cNvSpPr>
            <a:spLocks noGrp="1"/>
          </p:cNvSpPr>
          <p:nvPr>
            <p:ph idx="1"/>
          </p:nvPr>
        </p:nvSpPr>
        <p:spPr/>
        <p:txBody>
          <a:bodyPr>
            <a:normAutofit/>
          </a:bodyPr>
          <a:lstStyle/>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t> </a:t>
            </a:r>
          </a:p>
        </p:txBody>
      </p:sp>
      <p:sp>
        <p:nvSpPr>
          <p:cNvPr id="4" name="Slide Number Placeholder 3">
            <a:extLst>
              <a:ext uri="{FF2B5EF4-FFF2-40B4-BE49-F238E27FC236}">
                <a16:creationId xmlns:a16="http://schemas.microsoft.com/office/drawing/2014/main" id="{69FF4A8B-2581-4EFE-8887-8F0C12D8F31D}"/>
              </a:ext>
            </a:extLst>
          </p:cNvPr>
          <p:cNvSpPr>
            <a:spLocks noGrp="1"/>
          </p:cNvSpPr>
          <p:nvPr>
            <p:ph type="sldNum" sz="quarter" idx="12"/>
          </p:nvPr>
        </p:nvSpPr>
        <p:spPr/>
        <p:txBody>
          <a:bodyPr/>
          <a:lstStyle/>
          <a:p>
            <a:fld id="{7D16CAC6-79AF-764B-A47E-1F0DD25E8EA2}" type="slidenum">
              <a:rPr lang="en-US" smtClean="0"/>
              <a:t>5</a:t>
            </a:fld>
            <a:endParaRPr lang="en-US" dirty="0"/>
          </a:p>
        </p:txBody>
      </p:sp>
      <p:graphicFrame>
        <p:nvGraphicFramePr>
          <p:cNvPr id="7" name="Table 6">
            <a:extLst>
              <a:ext uri="{FF2B5EF4-FFF2-40B4-BE49-F238E27FC236}">
                <a16:creationId xmlns:a16="http://schemas.microsoft.com/office/drawing/2014/main" id="{26018BFD-26BD-40C1-A293-88AE4F6110C2}"/>
              </a:ext>
            </a:extLst>
          </p:cNvPr>
          <p:cNvGraphicFramePr>
            <a:graphicFrameLocks noGrp="1"/>
          </p:cNvGraphicFramePr>
          <p:nvPr>
            <p:extLst>
              <p:ext uri="{D42A27DB-BD31-4B8C-83A1-F6EECF244321}">
                <p14:modId xmlns:p14="http://schemas.microsoft.com/office/powerpoint/2010/main" val="4064202646"/>
              </p:ext>
            </p:extLst>
          </p:nvPr>
        </p:nvGraphicFramePr>
        <p:xfrm>
          <a:off x="628650" y="1956689"/>
          <a:ext cx="7696199" cy="2778013"/>
        </p:xfrm>
        <a:graphic>
          <a:graphicData uri="http://schemas.openxmlformats.org/drawingml/2006/table">
            <a:tbl>
              <a:tblPr firstRow="1" firstCol="1" bandRow="1">
                <a:tableStyleId>{5C22544A-7EE6-4342-B048-85BDC9FD1C3A}</a:tableStyleId>
              </a:tblPr>
              <a:tblGrid>
                <a:gridCol w="6511536">
                  <a:extLst>
                    <a:ext uri="{9D8B030D-6E8A-4147-A177-3AD203B41FA5}">
                      <a16:colId xmlns:a16="http://schemas.microsoft.com/office/drawing/2014/main" val="1823368671"/>
                    </a:ext>
                  </a:extLst>
                </a:gridCol>
                <a:gridCol w="518290">
                  <a:extLst>
                    <a:ext uri="{9D8B030D-6E8A-4147-A177-3AD203B41FA5}">
                      <a16:colId xmlns:a16="http://schemas.microsoft.com/office/drawing/2014/main" val="3673464862"/>
                    </a:ext>
                  </a:extLst>
                </a:gridCol>
                <a:gridCol w="666373">
                  <a:extLst>
                    <a:ext uri="{9D8B030D-6E8A-4147-A177-3AD203B41FA5}">
                      <a16:colId xmlns:a16="http://schemas.microsoft.com/office/drawing/2014/main" val="370093857"/>
                    </a:ext>
                  </a:extLst>
                </a:gridCol>
              </a:tblGrid>
              <a:tr h="628390">
                <a:tc>
                  <a:txBody>
                    <a:bodyPr/>
                    <a:lstStyle/>
                    <a:p>
                      <a:pPr marL="0" marR="0">
                        <a:lnSpc>
                          <a:spcPct val="107000"/>
                        </a:lnSpc>
                        <a:spcBef>
                          <a:spcPts val="600"/>
                        </a:spcBef>
                        <a:spcAft>
                          <a:spcPts val="0"/>
                        </a:spcAft>
                      </a:pPr>
                      <a:r>
                        <a:rPr lang="en-US" sz="1400" dirty="0">
                          <a:effectLst/>
                        </a:rPr>
                        <a:t>Will the proposed technology effort </a:t>
                      </a:r>
                      <a:r>
                        <a:rPr lang="en-US" sz="1400" u="sng" dirty="0">
                          <a:effectLst/>
                        </a:rPr>
                        <a:t>implement</a:t>
                      </a:r>
                      <a:r>
                        <a:rPr lang="en-US" sz="1400" dirty="0">
                          <a:effectLst/>
                        </a:rPr>
                        <a:t> new, effect a </a:t>
                      </a:r>
                      <a:r>
                        <a:rPr lang="en-US" sz="1400" u="sng" dirty="0">
                          <a:effectLst/>
                        </a:rPr>
                        <a:t>change </a:t>
                      </a:r>
                      <a:r>
                        <a:rPr lang="en-US" sz="1400" dirty="0">
                          <a:effectLst/>
                        </a:rPr>
                        <a:t>in or present a </a:t>
                      </a:r>
                      <a:r>
                        <a:rPr lang="en-US" sz="1400" u="sng" dirty="0">
                          <a:effectLst/>
                        </a:rPr>
                        <a:t>risk </a:t>
                      </a:r>
                      <a:r>
                        <a:rPr lang="en-US" sz="1400" dirty="0">
                          <a:effectLst/>
                        </a:rPr>
                        <a:t>to: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600"/>
                        </a:spcBef>
                        <a:spcAft>
                          <a:spcPts val="0"/>
                        </a:spcAft>
                        <a:tabLst>
                          <a:tab pos="5486400" algn="l"/>
                          <a:tab pos="5829300" algn="l"/>
                        </a:tabLst>
                      </a:pPr>
                      <a:r>
                        <a:rPr lang="en-US" sz="1400" dirty="0">
                          <a:effectLst/>
                        </a:rPr>
                        <a:t>Yes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600"/>
                        </a:spcBef>
                        <a:spcAft>
                          <a:spcPts val="0"/>
                        </a:spcAft>
                        <a:tabLst>
                          <a:tab pos="5486400" algn="l"/>
                          <a:tab pos="5829300" algn="l"/>
                        </a:tabLst>
                      </a:pPr>
                      <a:r>
                        <a:rPr lang="en-US" sz="1400" dirty="0">
                          <a:effectLst/>
                        </a:rPr>
                        <a:t>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73805720"/>
                  </a:ext>
                </a:extLst>
              </a:tr>
              <a:tr h="307089">
                <a:tc>
                  <a:txBody>
                    <a:bodyPr/>
                    <a:lstStyle/>
                    <a:p>
                      <a:pPr marL="0" marR="0">
                        <a:lnSpc>
                          <a:spcPct val="107000"/>
                        </a:lnSpc>
                        <a:spcBef>
                          <a:spcPts val="600"/>
                        </a:spcBef>
                        <a:spcAft>
                          <a:spcPts val="0"/>
                        </a:spcAft>
                      </a:pPr>
                      <a:r>
                        <a:rPr lang="en-US" sz="1400" dirty="0">
                          <a:effectLst/>
                        </a:rPr>
                        <a:t>any of your organization’s </a:t>
                      </a:r>
                      <a:r>
                        <a:rPr lang="en-US" sz="1400" u="sng" dirty="0">
                          <a:effectLst/>
                        </a:rPr>
                        <a:t>processes</a:t>
                      </a:r>
                      <a:r>
                        <a:rPr lang="en-US" sz="14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600"/>
                        </a:spcBef>
                        <a:spcAft>
                          <a:spcPts val="0"/>
                        </a:spcAft>
                        <a:tabLst>
                          <a:tab pos="5486400" algn="l"/>
                          <a:tab pos="5829300" algn="l"/>
                        </a:tabLst>
                      </a:pPr>
                      <a:r>
                        <a:rPr lang="en-US" sz="14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600"/>
                        </a:spcBef>
                        <a:spcAft>
                          <a:spcPts val="0"/>
                        </a:spcAft>
                        <a:tabLst>
                          <a:tab pos="5486400" algn="l"/>
                          <a:tab pos="5829300" algn="l"/>
                        </a:tabLst>
                      </a:pPr>
                      <a:r>
                        <a:rPr lang="en-US" sz="14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19469223"/>
                  </a:ext>
                </a:extLst>
              </a:tr>
              <a:tr h="307089">
                <a:tc>
                  <a:txBody>
                    <a:bodyPr/>
                    <a:lstStyle/>
                    <a:p>
                      <a:pPr marL="0" marR="0">
                        <a:lnSpc>
                          <a:spcPct val="107000"/>
                        </a:lnSpc>
                        <a:spcBef>
                          <a:spcPts val="600"/>
                        </a:spcBef>
                        <a:spcAft>
                          <a:spcPts val="0"/>
                        </a:spcAft>
                      </a:pPr>
                      <a:r>
                        <a:rPr lang="en-US" sz="1400" dirty="0">
                          <a:effectLst/>
                        </a:rPr>
                        <a:t>any of your organization’s </a:t>
                      </a:r>
                      <a:r>
                        <a:rPr lang="en-US" sz="1400" u="sng" dirty="0">
                          <a:effectLst/>
                        </a:rPr>
                        <a:t>services</a:t>
                      </a:r>
                      <a:r>
                        <a:rPr lang="en-US" sz="14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600"/>
                        </a:spcBef>
                        <a:spcAft>
                          <a:spcPts val="0"/>
                        </a:spcAft>
                        <a:tabLst>
                          <a:tab pos="5486400" algn="l"/>
                          <a:tab pos="5829300" algn="l"/>
                        </a:tabLst>
                      </a:pPr>
                      <a:r>
                        <a:rPr lang="en-US" sz="14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600"/>
                        </a:spcBef>
                        <a:spcAft>
                          <a:spcPts val="0"/>
                        </a:spcAft>
                        <a:tabLst>
                          <a:tab pos="5486400" algn="l"/>
                          <a:tab pos="5829300" algn="l"/>
                        </a:tabLst>
                      </a:pPr>
                      <a:r>
                        <a:rPr lang="en-US" sz="14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5728216"/>
                  </a:ext>
                </a:extLst>
              </a:tr>
              <a:tr h="307089">
                <a:tc>
                  <a:txBody>
                    <a:bodyPr/>
                    <a:lstStyle/>
                    <a:p>
                      <a:pPr marL="0" marR="0">
                        <a:lnSpc>
                          <a:spcPct val="107000"/>
                        </a:lnSpc>
                        <a:spcBef>
                          <a:spcPts val="600"/>
                        </a:spcBef>
                        <a:spcAft>
                          <a:spcPts val="0"/>
                        </a:spcAft>
                      </a:pPr>
                      <a:r>
                        <a:rPr lang="en-US" sz="1400" dirty="0">
                          <a:effectLst/>
                        </a:rPr>
                        <a:t>the </a:t>
                      </a:r>
                      <a:r>
                        <a:rPr lang="en-US" sz="1400" u="sng" dirty="0">
                          <a:effectLst/>
                        </a:rPr>
                        <a:t>security</a:t>
                      </a:r>
                      <a:r>
                        <a:rPr lang="en-US" sz="1400" dirty="0">
                          <a:effectLst/>
                        </a:rPr>
                        <a:t> systems within your organization?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600"/>
                        </a:spcBef>
                        <a:spcAft>
                          <a:spcPts val="0"/>
                        </a:spcAft>
                        <a:tabLst>
                          <a:tab pos="5486400" algn="l"/>
                          <a:tab pos="5829300" algn="l"/>
                        </a:tabLst>
                      </a:pPr>
                      <a:r>
                        <a:rPr lang="en-US" sz="14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600"/>
                        </a:spcBef>
                        <a:spcAft>
                          <a:spcPts val="0"/>
                        </a:spcAft>
                        <a:tabLst>
                          <a:tab pos="5486400" algn="l"/>
                          <a:tab pos="5829300" algn="l"/>
                        </a:tabLst>
                      </a:pPr>
                      <a:r>
                        <a:rPr lang="en-US" sz="14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04084278"/>
                  </a:ext>
                </a:extLst>
              </a:tr>
              <a:tr h="307089">
                <a:tc>
                  <a:txBody>
                    <a:bodyPr/>
                    <a:lstStyle/>
                    <a:p>
                      <a:pPr marL="0" marR="0">
                        <a:lnSpc>
                          <a:spcPct val="107000"/>
                        </a:lnSpc>
                        <a:spcBef>
                          <a:spcPts val="600"/>
                        </a:spcBef>
                        <a:spcAft>
                          <a:spcPts val="0"/>
                        </a:spcAft>
                      </a:pPr>
                      <a:r>
                        <a:rPr lang="en-US" sz="1400" dirty="0">
                          <a:effectLst/>
                        </a:rPr>
                        <a:t>any other </a:t>
                      </a:r>
                      <a:r>
                        <a:rPr lang="en-US" sz="1400" u="sng" dirty="0">
                          <a:effectLst/>
                        </a:rPr>
                        <a:t>systems</a:t>
                      </a:r>
                      <a:r>
                        <a:rPr lang="en-US" sz="1400" dirty="0">
                          <a:effectLst/>
                        </a:rPr>
                        <a:t> within your organization?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600"/>
                        </a:spcBef>
                        <a:spcAft>
                          <a:spcPts val="0"/>
                        </a:spcAft>
                        <a:tabLst>
                          <a:tab pos="5486400" algn="l"/>
                          <a:tab pos="5829300" algn="l"/>
                        </a:tabLst>
                      </a:pPr>
                      <a:r>
                        <a:rPr lang="en-US" sz="14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600"/>
                        </a:spcBef>
                        <a:spcAft>
                          <a:spcPts val="0"/>
                        </a:spcAft>
                        <a:tabLst>
                          <a:tab pos="5486400" algn="l"/>
                          <a:tab pos="5829300" algn="l"/>
                        </a:tabLst>
                      </a:pPr>
                      <a:r>
                        <a:rPr lang="en-US" sz="14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26194015"/>
                  </a:ext>
                </a:extLst>
              </a:tr>
              <a:tr h="307089">
                <a:tc>
                  <a:txBody>
                    <a:bodyPr/>
                    <a:lstStyle/>
                    <a:p>
                      <a:pPr marL="0" marR="0">
                        <a:lnSpc>
                          <a:spcPct val="107000"/>
                        </a:lnSpc>
                        <a:spcBef>
                          <a:spcPts val="600"/>
                        </a:spcBef>
                        <a:spcAft>
                          <a:spcPts val="0"/>
                        </a:spcAft>
                      </a:pPr>
                      <a:r>
                        <a:rPr lang="en-US" sz="1400" dirty="0">
                          <a:effectLst/>
                        </a:rPr>
                        <a:t>the </a:t>
                      </a:r>
                      <a:r>
                        <a:rPr lang="en-US" sz="1400" u="sng" dirty="0">
                          <a:effectLst/>
                        </a:rPr>
                        <a:t>records</a:t>
                      </a:r>
                      <a:r>
                        <a:rPr lang="en-US" sz="1400" dirty="0">
                          <a:effectLst/>
                        </a:rPr>
                        <a:t> or </a:t>
                      </a:r>
                      <a:r>
                        <a:rPr lang="en-US" sz="1400" u="sng" dirty="0">
                          <a:effectLst/>
                        </a:rPr>
                        <a:t>data</a:t>
                      </a:r>
                      <a:r>
                        <a:rPr lang="en-US" sz="1400" dirty="0">
                          <a:effectLst/>
                        </a:rPr>
                        <a:t> that your organization generates, stores and retrieves?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600"/>
                        </a:spcBef>
                        <a:spcAft>
                          <a:spcPts val="0"/>
                        </a:spcAft>
                        <a:tabLst>
                          <a:tab pos="5486400" algn="l"/>
                          <a:tab pos="5829300" algn="l"/>
                        </a:tabLst>
                      </a:pPr>
                      <a:r>
                        <a:rPr lang="en-US" sz="14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600"/>
                        </a:spcBef>
                        <a:spcAft>
                          <a:spcPts val="0"/>
                        </a:spcAft>
                        <a:tabLst>
                          <a:tab pos="5486400" algn="l"/>
                          <a:tab pos="5829300" algn="l"/>
                        </a:tabLst>
                      </a:pPr>
                      <a:r>
                        <a:rPr lang="en-US" sz="14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9785878"/>
                  </a:ext>
                </a:extLst>
              </a:tr>
              <a:tr h="307089">
                <a:tc>
                  <a:txBody>
                    <a:bodyPr/>
                    <a:lstStyle/>
                    <a:p>
                      <a:pPr marL="0" marR="0">
                        <a:lnSpc>
                          <a:spcPct val="107000"/>
                        </a:lnSpc>
                        <a:spcBef>
                          <a:spcPts val="600"/>
                        </a:spcBef>
                        <a:spcAft>
                          <a:spcPts val="0"/>
                        </a:spcAft>
                      </a:pPr>
                      <a:r>
                        <a:rPr lang="en-US" sz="1400" dirty="0">
                          <a:effectLst/>
                        </a:rPr>
                        <a:t>your organizations </a:t>
                      </a:r>
                      <a:r>
                        <a:rPr lang="en-US" sz="1400" u="sng" dirty="0">
                          <a:effectLst/>
                        </a:rPr>
                        <a:t>human resources</a:t>
                      </a:r>
                      <a:r>
                        <a:rPr lang="en-US" sz="14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600"/>
                        </a:spcBef>
                        <a:spcAft>
                          <a:spcPts val="0"/>
                        </a:spcAft>
                        <a:tabLst>
                          <a:tab pos="5486400" algn="l"/>
                          <a:tab pos="5829300" algn="l"/>
                        </a:tabLst>
                      </a:pPr>
                      <a:r>
                        <a:rPr lang="en-US" sz="14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600"/>
                        </a:spcBef>
                        <a:spcAft>
                          <a:spcPts val="0"/>
                        </a:spcAft>
                        <a:tabLst>
                          <a:tab pos="5486400" algn="l"/>
                          <a:tab pos="5829300" algn="l"/>
                        </a:tabLst>
                      </a:pPr>
                      <a:r>
                        <a:rPr lang="en-US" sz="14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17045245"/>
                  </a:ext>
                </a:extLst>
              </a:tr>
              <a:tr h="307089">
                <a:tc>
                  <a:txBody>
                    <a:bodyPr/>
                    <a:lstStyle/>
                    <a:p>
                      <a:pPr marL="0" marR="0">
                        <a:lnSpc>
                          <a:spcPct val="107000"/>
                        </a:lnSpc>
                        <a:spcBef>
                          <a:spcPts val="600"/>
                        </a:spcBef>
                        <a:spcAft>
                          <a:spcPts val="0"/>
                        </a:spcAft>
                      </a:pPr>
                      <a:r>
                        <a:rPr lang="en-US" sz="1400" dirty="0">
                          <a:effectLst/>
                        </a:rPr>
                        <a:t>the information technology architecture for your organizations and/or the enterprise?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600"/>
                        </a:spcBef>
                        <a:spcAft>
                          <a:spcPts val="0"/>
                        </a:spcAft>
                        <a:tabLst>
                          <a:tab pos="5486400" algn="l"/>
                          <a:tab pos="5829300" algn="l"/>
                        </a:tabLst>
                      </a:pPr>
                      <a:r>
                        <a:rPr lang="en-US" sz="14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600"/>
                        </a:spcBef>
                        <a:spcAft>
                          <a:spcPts val="0"/>
                        </a:spcAft>
                        <a:tabLst>
                          <a:tab pos="5486400" algn="l"/>
                          <a:tab pos="5829300" algn="l"/>
                        </a:tabLst>
                      </a:pPr>
                      <a:r>
                        <a:rPr lang="en-US" sz="14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92747673"/>
                  </a:ext>
                </a:extLst>
              </a:tr>
            </a:tbl>
          </a:graphicData>
        </a:graphic>
      </p:graphicFrame>
      <p:sp>
        <p:nvSpPr>
          <p:cNvPr id="8" name="Rectangle 2">
            <a:extLst>
              <a:ext uri="{FF2B5EF4-FFF2-40B4-BE49-F238E27FC236}">
                <a16:creationId xmlns:a16="http://schemas.microsoft.com/office/drawing/2014/main" id="{2F4A6BF3-48C4-4703-95D6-B089B8A871A5}"/>
              </a:ext>
            </a:extLst>
          </p:cNvPr>
          <p:cNvSpPr>
            <a:spLocks noChangeArrowheads="1"/>
          </p:cNvSpPr>
          <p:nvPr/>
        </p:nvSpPr>
        <p:spPr bwMode="auto">
          <a:xfrm>
            <a:off x="628651" y="4914091"/>
            <a:ext cx="7004601"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If you answered </a:t>
            </a: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Yes</a:t>
            </a: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to </a:t>
            </a:r>
            <a:r>
              <a:rPr kumimoji="0" lang="en-US" altLang="en-US" sz="14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any</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of the questions/sub-questions then the technology effort </a:t>
            </a:r>
            <a:r>
              <a:rPr kumimoji="0" lang="en-US" altLang="en-US" sz="14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IS</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an information technology project and you will need to complete the IT Risk Determination (IRD) to identify the level of business risk (Nominal, Low, Moderate or High) for this IT Project.</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0379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AAFA515-56DD-4329-AB13-1A9D934D6C29}"/>
              </a:ext>
            </a:extLst>
          </p:cNvPr>
          <p:cNvSpPr>
            <a:spLocks noGrp="1"/>
          </p:cNvSpPr>
          <p:nvPr>
            <p:ph type="sldNum" sz="quarter" idx="12"/>
          </p:nvPr>
        </p:nvSpPr>
        <p:spPr/>
        <p:txBody>
          <a:bodyPr/>
          <a:lstStyle/>
          <a:p>
            <a:fld id="{7D16CAC6-79AF-764B-A47E-1F0DD25E8EA2}" type="slidenum">
              <a:rPr lang="en-US" smtClean="0"/>
              <a:t>6</a:t>
            </a:fld>
            <a:endParaRPr lang="en-US" dirty="0"/>
          </a:p>
        </p:txBody>
      </p:sp>
      <p:pic>
        <p:nvPicPr>
          <p:cNvPr id="5" name="Picture 4">
            <a:extLst>
              <a:ext uri="{FF2B5EF4-FFF2-40B4-BE49-F238E27FC236}">
                <a16:creationId xmlns:a16="http://schemas.microsoft.com/office/drawing/2014/main" id="{82DFF98F-4CD3-4E56-93C8-4C65FD525A12}"/>
              </a:ext>
            </a:extLst>
          </p:cNvPr>
          <p:cNvPicPr>
            <a:picLocks noChangeAspect="1"/>
          </p:cNvPicPr>
          <p:nvPr/>
        </p:nvPicPr>
        <p:blipFill>
          <a:blip r:embed="rId3"/>
          <a:stretch>
            <a:fillRect/>
          </a:stretch>
        </p:blipFill>
        <p:spPr>
          <a:xfrm>
            <a:off x="0" y="394856"/>
            <a:ext cx="9144000" cy="4421356"/>
          </a:xfrm>
          <a:prstGeom prst="rect">
            <a:avLst/>
          </a:prstGeom>
        </p:spPr>
      </p:pic>
    </p:spTree>
    <p:extLst>
      <p:ext uri="{BB962C8B-B14F-4D97-AF65-F5344CB8AC3E}">
        <p14:creationId xmlns:p14="http://schemas.microsoft.com/office/powerpoint/2010/main" val="181177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68B1B-BE29-4BD1-AB10-1C787BE7272E}"/>
              </a:ext>
            </a:extLst>
          </p:cNvPr>
          <p:cNvSpPr>
            <a:spLocks noGrp="1"/>
          </p:cNvSpPr>
          <p:nvPr>
            <p:ph type="title"/>
          </p:nvPr>
        </p:nvSpPr>
        <p:spPr/>
        <p:txBody>
          <a:bodyPr/>
          <a:lstStyle/>
          <a:p>
            <a:r>
              <a:rPr lang="en-US" dirty="0"/>
              <a:t>Risk</a:t>
            </a:r>
          </a:p>
        </p:txBody>
      </p:sp>
      <p:sp>
        <p:nvSpPr>
          <p:cNvPr id="3" name="Content Placeholder 2">
            <a:extLst>
              <a:ext uri="{FF2B5EF4-FFF2-40B4-BE49-F238E27FC236}">
                <a16:creationId xmlns:a16="http://schemas.microsoft.com/office/drawing/2014/main" id="{D7563056-0E97-48E1-8B45-659E5EE0C115}"/>
              </a:ext>
            </a:extLst>
          </p:cNvPr>
          <p:cNvSpPr>
            <a:spLocks noGrp="1"/>
          </p:cNvSpPr>
          <p:nvPr>
            <p:ph idx="1"/>
          </p:nvPr>
        </p:nvSpPr>
        <p:spPr/>
        <p:txBody>
          <a:bodyPr/>
          <a:lstStyle/>
          <a:p>
            <a:r>
              <a:rPr lang="en-US" dirty="0"/>
              <a:t>Business Risk: </a:t>
            </a:r>
          </a:p>
          <a:p>
            <a:pPr marL="0" indent="0">
              <a:buNone/>
            </a:pPr>
            <a:r>
              <a:rPr lang="en-US" dirty="0"/>
              <a:t>The overall level of risk determined by a business risk assessment which is an analysis of the probability of loss inherent in a project.</a:t>
            </a:r>
          </a:p>
          <a:p>
            <a:r>
              <a:rPr lang="en-US" dirty="0"/>
              <a:t>Business Risk is not Project Risk:</a:t>
            </a:r>
          </a:p>
          <a:p>
            <a:pPr marL="0" indent="0">
              <a:buNone/>
            </a:pPr>
            <a:r>
              <a:rPr lang="en-US" dirty="0"/>
              <a:t>The risk of project failure does not exclusively dictate the impact of probable loss to the business.</a:t>
            </a:r>
          </a:p>
          <a:p>
            <a:endParaRPr lang="en-US" dirty="0"/>
          </a:p>
        </p:txBody>
      </p:sp>
      <p:sp>
        <p:nvSpPr>
          <p:cNvPr id="4" name="Slide Number Placeholder 3">
            <a:extLst>
              <a:ext uri="{FF2B5EF4-FFF2-40B4-BE49-F238E27FC236}">
                <a16:creationId xmlns:a16="http://schemas.microsoft.com/office/drawing/2014/main" id="{DE88BFE0-C010-44CC-84C6-CF9A8DDED675}"/>
              </a:ext>
            </a:extLst>
          </p:cNvPr>
          <p:cNvSpPr>
            <a:spLocks noGrp="1"/>
          </p:cNvSpPr>
          <p:nvPr>
            <p:ph type="sldNum" sz="quarter" idx="12"/>
          </p:nvPr>
        </p:nvSpPr>
        <p:spPr/>
        <p:txBody>
          <a:bodyPr/>
          <a:lstStyle/>
          <a:p>
            <a:fld id="{7D16CAC6-79AF-764B-A47E-1F0DD25E8EA2}" type="slidenum">
              <a:rPr lang="en-US" smtClean="0"/>
              <a:t>7</a:t>
            </a:fld>
            <a:endParaRPr lang="en-US" dirty="0"/>
          </a:p>
        </p:txBody>
      </p:sp>
    </p:spTree>
    <p:extLst>
      <p:ext uri="{BB962C8B-B14F-4D97-AF65-F5344CB8AC3E}">
        <p14:creationId xmlns:p14="http://schemas.microsoft.com/office/powerpoint/2010/main" val="3804737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FB9F957-985F-4E33-849C-85E00B8CD742}"/>
              </a:ext>
            </a:extLst>
          </p:cNvPr>
          <p:cNvSpPr>
            <a:spLocks noGrp="1"/>
          </p:cNvSpPr>
          <p:nvPr>
            <p:ph type="title"/>
          </p:nvPr>
        </p:nvSpPr>
        <p:spPr>
          <a:xfrm>
            <a:off x="209550" y="222251"/>
            <a:ext cx="7886700" cy="673965"/>
          </a:xfrm>
        </p:spPr>
        <p:txBody>
          <a:bodyPr/>
          <a:lstStyle/>
          <a:p>
            <a:r>
              <a:rPr lang="en-US" dirty="0"/>
              <a:t>Business Risk Assessment</a:t>
            </a:r>
          </a:p>
        </p:txBody>
      </p:sp>
      <p:graphicFrame>
        <p:nvGraphicFramePr>
          <p:cNvPr id="12" name="Content Placeholder 11">
            <a:extLst>
              <a:ext uri="{FF2B5EF4-FFF2-40B4-BE49-F238E27FC236}">
                <a16:creationId xmlns:a16="http://schemas.microsoft.com/office/drawing/2014/main" id="{9C5F3AEA-BDE3-4A5A-8468-D3961FF895A6}"/>
              </a:ext>
            </a:extLst>
          </p:cNvPr>
          <p:cNvGraphicFramePr>
            <a:graphicFrameLocks noGrp="1"/>
          </p:cNvGraphicFramePr>
          <p:nvPr>
            <p:ph idx="1"/>
            <p:extLst>
              <p:ext uri="{D42A27DB-BD31-4B8C-83A1-F6EECF244321}">
                <p14:modId xmlns:p14="http://schemas.microsoft.com/office/powerpoint/2010/main" val="2149213721"/>
              </p:ext>
            </p:extLst>
          </p:nvPr>
        </p:nvGraphicFramePr>
        <p:xfrm>
          <a:off x="332511" y="896216"/>
          <a:ext cx="8416634" cy="5822268"/>
        </p:xfrm>
        <a:graphic>
          <a:graphicData uri="http://schemas.openxmlformats.org/drawingml/2006/table">
            <a:tbl>
              <a:tblPr firstRow="1" firstCol="1" lastRow="1" lastCol="1" bandRow="1" bandCol="1">
                <a:tableStyleId>{5C22544A-7EE6-4342-B048-85BDC9FD1C3A}</a:tableStyleId>
              </a:tblPr>
              <a:tblGrid>
                <a:gridCol w="1787234">
                  <a:extLst>
                    <a:ext uri="{9D8B030D-6E8A-4147-A177-3AD203B41FA5}">
                      <a16:colId xmlns:a16="http://schemas.microsoft.com/office/drawing/2014/main" val="597972207"/>
                    </a:ext>
                  </a:extLst>
                </a:gridCol>
                <a:gridCol w="1622668">
                  <a:extLst>
                    <a:ext uri="{9D8B030D-6E8A-4147-A177-3AD203B41FA5}">
                      <a16:colId xmlns:a16="http://schemas.microsoft.com/office/drawing/2014/main" val="2220925815"/>
                    </a:ext>
                  </a:extLst>
                </a:gridCol>
                <a:gridCol w="1779020">
                  <a:extLst>
                    <a:ext uri="{9D8B030D-6E8A-4147-A177-3AD203B41FA5}">
                      <a16:colId xmlns:a16="http://schemas.microsoft.com/office/drawing/2014/main" val="533384406"/>
                    </a:ext>
                  </a:extLst>
                </a:gridCol>
                <a:gridCol w="1611622">
                  <a:extLst>
                    <a:ext uri="{9D8B030D-6E8A-4147-A177-3AD203B41FA5}">
                      <a16:colId xmlns:a16="http://schemas.microsoft.com/office/drawing/2014/main" val="3655162121"/>
                    </a:ext>
                  </a:extLst>
                </a:gridCol>
                <a:gridCol w="1616090">
                  <a:extLst>
                    <a:ext uri="{9D8B030D-6E8A-4147-A177-3AD203B41FA5}">
                      <a16:colId xmlns:a16="http://schemas.microsoft.com/office/drawing/2014/main" val="4030857755"/>
                    </a:ext>
                  </a:extLst>
                </a:gridCol>
              </a:tblGrid>
              <a:tr h="212868">
                <a:tc>
                  <a:txBody>
                    <a:bodyPr/>
                    <a:lstStyle/>
                    <a:p>
                      <a:pPr marL="0" marR="0" algn="ctr">
                        <a:lnSpc>
                          <a:spcPct val="107000"/>
                        </a:lnSpc>
                        <a:spcBef>
                          <a:spcPts val="0"/>
                        </a:spcBef>
                        <a:spcAft>
                          <a:spcPts val="0"/>
                        </a:spcAft>
                      </a:pPr>
                      <a:r>
                        <a:rPr lang="en-US" sz="1200">
                          <a:effectLst/>
                        </a:rPr>
                        <a:t>Risk</a:t>
                      </a:r>
                      <a:endParaRPr lang="en-US" sz="1200">
                        <a:effectLst/>
                        <a:latin typeface="Tms Rmn"/>
                        <a:ea typeface="Times New Roman" panose="02020603050405020304" pitchFamily="18" charset="0"/>
                        <a:cs typeface="Tms Rmn"/>
                      </a:endParaRPr>
                    </a:p>
                  </a:txBody>
                  <a:tcPr marL="59834" marR="59834" marT="0" marB="0"/>
                </a:tc>
                <a:tc>
                  <a:txBody>
                    <a:bodyPr/>
                    <a:lstStyle/>
                    <a:p>
                      <a:pPr marL="0" marR="0" algn="ctr">
                        <a:lnSpc>
                          <a:spcPct val="107000"/>
                        </a:lnSpc>
                        <a:spcBef>
                          <a:spcPts val="0"/>
                        </a:spcBef>
                        <a:spcAft>
                          <a:spcPts val="0"/>
                        </a:spcAft>
                      </a:pPr>
                      <a:r>
                        <a:rPr lang="en-US" sz="1200">
                          <a:effectLst/>
                        </a:rPr>
                        <a:t>Nominal</a:t>
                      </a:r>
                      <a:endParaRPr lang="en-US" sz="1200">
                        <a:effectLst/>
                        <a:latin typeface="Tms Rmn"/>
                        <a:ea typeface="Times New Roman" panose="02020603050405020304" pitchFamily="18" charset="0"/>
                        <a:cs typeface="Tms Rmn"/>
                      </a:endParaRPr>
                    </a:p>
                  </a:txBody>
                  <a:tcPr marL="59834" marR="59834" marT="0" marB="0"/>
                </a:tc>
                <a:tc>
                  <a:txBody>
                    <a:bodyPr/>
                    <a:lstStyle/>
                    <a:p>
                      <a:pPr marL="0" marR="0" algn="ctr">
                        <a:lnSpc>
                          <a:spcPct val="107000"/>
                        </a:lnSpc>
                        <a:spcBef>
                          <a:spcPts val="0"/>
                        </a:spcBef>
                        <a:spcAft>
                          <a:spcPts val="0"/>
                        </a:spcAft>
                      </a:pPr>
                      <a:r>
                        <a:rPr lang="en-US" sz="1200">
                          <a:effectLst/>
                        </a:rPr>
                        <a:t>Low</a:t>
                      </a:r>
                      <a:endParaRPr lang="en-US" sz="1200">
                        <a:effectLst/>
                        <a:latin typeface="Tms Rmn"/>
                        <a:ea typeface="Times New Roman" panose="02020603050405020304" pitchFamily="18" charset="0"/>
                        <a:cs typeface="Tms Rmn"/>
                      </a:endParaRPr>
                    </a:p>
                  </a:txBody>
                  <a:tcPr marL="59834" marR="59834" marT="0" marB="0"/>
                </a:tc>
                <a:tc>
                  <a:txBody>
                    <a:bodyPr/>
                    <a:lstStyle/>
                    <a:p>
                      <a:pPr marL="0" marR="0" algn="ctr">
                        <a:lnSpc>
                          <a:spcPct val="107000"/>
                        </a:lnSpc>
                        <a:spcBef>
                          <a:spcPts val="0"/>
                        </a:spcBef>
                        <a:spcAft>
                          <a:spcPts val="0"/>
                        </a:spcAft>
                      </a:pPr>
                      <a:r>
                        <a:rPr lang="en-US" sz="1200">
                          <a:effectLst/>
                        </a:rPr>
                        <a:t>Moderate</a:t>
                      </a:r>
                      <a:endParaRPr lang="en-US" sz="1200">
                        <a:effectLst/>
                        <a:latin typeface="Tms Rmn"/>
                        <a:ea typeface="Times New Roman" panose="02020603050405020304" pitchFamily="18" charset="0"/>
                        <a:cs typeface="Tms Rmn"/>
                      </a:endParaRPr>
                    </a:p>
                  </a:txBody>
                  <a:tcPr marL="59834" marR="59834" marT="0" marB="0"/>
                </a:tc>
                <a:tc>
                  <a:txBody>
                    <a:bodyPr/>
                    <a:lstStyle/>
                    <a:p>
                      <a:pPr marL="0" marR="0" algn="ctr">
                        <a:lnSpc>
                          <a:spcPct val="107000"/>
                        </a:lnSpc>
                        <a:spcBef>
                          <a:spcPts val="0"/>
                        </a:spcBef>
                        <a:spcAft>
                          <a:spcPts val="0"/>
                        </a:spcAft>
                      </a:pPr>
                      <a:r>
                        <a:rPr lang="en-US" sz="1200">
                          <a:effectLst/>
                        </a:rPr>
                        <a:t>High</a:t>
                      </a:r>
                      <a:endParaRPr lang="en-US" sz="1200">
                        <a:effectLst/>
                        <a:latin typeface="Tms Rmn"/>
                        <a:ea typeface="Times New Roman" panose="02020603050405020304" pitchFamily="18" charset="0"/>
                        <a:cs typeface="Tms Rmn"/>
                      </a:endParaRPr>
                    </a:p>
                  </a:txBody>
                  <a:tcPr marL="59834" marR="59834" marT="0" marB="0"/>
                </a:tc>
                <a:extLst>
                  <a:ext uri="{0D108BD9-81ED-4DB2-BD59-A6C34878D82A}">
                    <a16:rowId xmlns:a16="http://schemas.microsoft.com/office/drawing/2014/main" val="1774502486"/>
                  </a:ext>
                </a:extLst>
              </a:tr>
              <a:tr h="829393">
                <a:tc>
                  <a:txBody>
                    <a:bodyPr/>
                    <a:lstStyle/>
                    <a:p>
                      <a:pPr marL="0" marR="0" lvl="0" indent="0">
                        <a:lnSpc>
                          <a:spcPct val="107000"/>
                        </a:lnSpc>
                        <a:spcBef>
                          <a:spcPts val="0"/>
                        </a:spcBef>
                        <a:spcAft>
                          <a:spcPts val="0"/>
                        </a:spcAft>
                        <a:buFont typeface="+mj-lt"/>
                        <a:buNone/>
                      </a:pPr>
                      <a:r>
                        <a:rPr lang="en-US" sz="1200" b="1" dirty="0">
                          <a:effectLst/>
                        </a:rPr>
                        <a:t>The breadth of business units impacted by the initiative includes:</a:t>
                      </a:r>
                      <a:endParaRPr lang="en-US" sz="1200" b="1" dirty="0">
                        <a:effectLst/>
                        <a:latin typeface="Tms Rmn"/>
                        <a:ea typeface="Times New Roman" panose="02020603050405020304" pitchFamily="18" charset="0"/>
                        <a:cs typeface="Tms Rmn"/>
                      </a:endParaRPr>
                    </a:p>
                  </a:txBody>
                  <a:tcPr marL="59834" marR="59834" marT="0" marB="0"/>
                </a:tc>
                <a:tc>
                  <a:txBody>
                    <a:bodyPr/>
                    <a:lstStyle/>
                    <a:p>
                      <a:pPr marL="0" marR="0">
                        <a:lnSpc>
                          <a:spcPct val="107000"/>
                        </a:lnSpc>
                        <a:spcBef>
                          <a:spcPts val="0"/>
                        </a:spcBef>
                        <a:spcAft>
                          <a:spcPts val="0"/>
                        </a:spcAft>
                      </a:pPr>
                      <a:r>
                        <a:rPr lang="en-US" sz="1200" dirty="0">
                          <a:effectLst/>
                        </a:rPr>
                        <a:t>Only one (1) *BU within a division/agency is impacted.</a:t>
                      </a:r>
                      <a:endParaRPr lang="en-US" sz="1200" dirty="0">
                        <a:effectLst/>
                        <a:latin typeface="Tms Rmn"/>
                        <a:ea typeface="Times New Roman" panose="02020603050405020304" pitchFamily="18" charset="0"/>
                        <a:cs typeface="Tms Rmn"/>
                      </a:endParaRPr>
                    </a:p>
                  </a:txBody>
                  <a:tcPr marL="59834" marR="59834" marT="0" marB="0">
                    <a:solidFill>
                      <a:schemeClr val="bg1">
                        <a:lumMod val="95000"/>
                      </a:schemeClr>
                    </a:solidFill>
                  </a:tcPr>
                </a:tc>
                <a:tc>
                  <a:txBody>
                    <a:bodyPr/>
                    <a:lstStyle/>
                    <a:p>
                      <a:pPr marL="0" marR="0">
                        <a:lnSpc>
                          <a:spcPct val="107000"/>
                        </a:lnSpc>
                        <a:spcBef>
                          <a:spcPts val="0"/>
                        </a:spcBef>
                        <a:spcAft>
                          <a:spcPts val="0"/>
                        </a:spcAft>
                      </a:pPr>
                      <a:r>
                        <a:rPr lang="en-US" sz="1200" dirty="0">
                          <a:effectLst/>
                        </a:rPr>
                        <a:t>More than one BU is impacted, but all are within the same program/division.</a:t>
                      </a:r>
                      <a:endParaRPr lang="en-US" sz="1200" dirty="0">
                        <a:effectLst/>
                        <a:latin typeface="Tms Rmn"/>
                        <a:ea typeface="Times New Roman" panose="02020603050405020304" pitchFamily="18" charset="0"/>
                        <a:cs typeface="Tms Rmn"/>
                      </a:endParaRPr>
                    </a:p>
                  </a:txBody>
                  <a:tcPr marL="59834" marR="59834" marT="0" marB="0">
                    <a:solidFill>
                      <a:schemeClr val="bg1">
                        <a:lumMod val="95000"/>
                      </a:schemeClr>
                    </a:solidFill>
                  </a:tcPr>
                </a:tc>
                <a:tc>
                  <a:txBody>
                    <a:bodyPr/>
                    <a:lstStyle/>
                    <a:p>
                      <a:pPr marL="0" marR="0">
                        <a:lnSpc>
                          <a:spcPct val="107000"/>
                        </a:lnSpc>
                        <a:spcBef>
                          <a:spcPts val="0"/>
                        </a:spcBef>
                        <a:spcAft>
                          <a:spcPts val="0"/>
                        </a:spcAft>
                      </a:pPr>
                      <a:r>
                        <a:rPr lang="en-US" sz="1200" dirty="0">
                          <a:effectLst/>
                        </a:rPr>
                        <a:t>Multiple BUs across multiple programs/ divisions are impacted</a:t>
                      </a:r>
                      <a:endParaRPr lang="en-US" sz="1200" dirty="0">
                        <a:effectLst/>
                        <a:latin typeface="Tms Rmn"/>
                        <a:ea typeface="Times New Roman" panose="02020603050405020304" pitchFamily="18" charset="0"/>
                        <a:cs typeface="Tms Rmn"/>
                      </a:endParaRPr>
                    </a:p>
                  </a:txBody>
                  <a:tcPr marL="59834" marR="59834" marT="0" marB="0">
                    <a:solidFill>
                      <a:schemeClr val="bg1">
                        <a:lumMod val="95000"/>
                      </a:schemeClr>
                    </a:solidFill>
                  </a:tcPr>
                </a:tc>
                <a:tc>
                  <a:txBody>
                    <a:bodyPr/>
                    <a:lstStyle/>
                    <a:p>
                      <a:pPr marL="0" marR="0" algn="l" defTabSz="914400" rtl="0" eaLnBrk="1" latinLnBrk="0" hangingPunct="1">
                        <a:lnSpc>
                          <a:spcPct val="107000"/>
                        </a:lnSpc>
                        <a:spcBef>
                          <a:spcPts val="0"/>
                        </a:spcBef>
                        <a:spcAft>
                          <a:spcPts val="0"/>
                        </a:spcAft>
                      </a:pPr>
                      <a:r>
                        <a:rPr lang="en-US" sz="1200" b="0" kern="1200" dirty="0">
                          <a:solidFill>
                            <a:schemeClr val="dk1"/>
                          </a:solidFill>
                          <a:effectLst/>
                          <a:latin typeface="+mn-lt"/>
                          <a:ea typeface="+mn-ea"/>
                          <a:cs typeface="+mn-cs"/>
                        </a:rPr>
                        <a:t>The entire agency or multiple agencies are impacted.</a:t>
                      </a:r>
                    </a:p>
                  </a:txBody>
                  <a:tcPr marL="59834" marR="59834" marT="0" marB="0">
                    <a:solidFill>
                      <a:schemeClr val="bg1">
                        <a:lumMod val="95000"/>
                      </a:schemeClr>
                    </a:solidFill>
                  </a:tcPr>
                </a:tc>
                <a:extLst>
                  <a:ext uri="{0D108BD9-81ED-4DB2-BD59-A6C34878D82A}">
                    <a16:rowId xmlns:a16="http://schemas.microsoft.com/office/drawing/2014/main" val="354948618"/>
                  </a:ext>
                </a:extLst>
              </a:tr>
              <a:tr h="399711">
                <a:tc>
                  <a:txBody>
                    <a:bodyPr/>
                    <a:lstStyle/>
                    <a:p>
                      <a:pPr marL="0" marR="0" lvl="0" indent="0">
                        <a:lnSpc>
                          <a:spcPct val="107000"/>
                        </a:lnSpc>
                        <a:spcBef>
                          <a:spcPts val="0"/>
                        </a:spcBef>
                        <a:spcAft>
                          <a:spcPts val="0"/>
                        </a:spcAft>
                        <a:buFont typeface="+mj-lt"/>
                        <a:buNone/>
                      </a:pPr>
                      <a:r>
                        <a:rPr lang="en-US" sz="1200" b="1" dirty="0">
                          <a:effectLst/>
                        </a:rPr>
                        <a:t>Estimated initiative duration is:</a:t>
                      </a:r>
                      <a:endParaRPr lang="en-US" sz="1200" b="1" dirty="0">
                        <a:effectLst/>
                        <a:latin typeface="Tms Rmn"/>
                        <a:ea typeface="Times New Roman" panose="02020603050405020304" pitchFamily="18" charset="0"/>
                        <a:cs typeface="Tms Rmn"/>
                      </a:endParaRPr>
                    </a:p>
                  </a:txBody>
                  <a:tcPr marL="59834" marR="59834" marT="0" marB="0"/>
                </a:tc>
                <a:tc>
                  <a:txBody>
                    <a:bodyPr/>
                    <a:lstStyle/>
                    <a:p>
                      <a:pPr marL="0" marR="0">
                        <a:lnSpc>
                          <a:spcPct val="107000"/>
                        </a:lnSpc>
                        <a:spcBef>
                          <a:spcPts val="0"/>
                        </a:spcBef>
                        <a:spcAft>
                          <a:spcPts val="0"/>
                        </a:spcAft>
                      </a:pPr>
                      <a:r>
                        <a:rPr lang="en-US" sz="1200">
                          <a:effectLst/>
                        </a:rPr>
                        <a:t>3 months or less</a:t>
                      </a:r>
                      <a:endParaRPr lang="en-US" sz="1200">
                        <a:effectLst/>
                        <a:latin typeface="Tms Rmn"/>
                        <a:ea typeface="Times New Roman" panose="02020603050405020304" pitchFamily="18" charset="0"/>
                        <a:cs typeface="Tms Rmn"/>
                      </a:endParaRPr>
                    </a:p>
                  </a:txBody>
                  <a:tcPr marL="59834" marR="59834" marT="0" marB="0">
                    <a:solidFill>
                      <a:schemeClr val="bg1">
                        <a:lumMod val="95000"/>
                      </a:schemeClr>
                    </a:solidFill>
                  </a:tcPr>
                </a:tc>
                <a:tc>
                  <a:txBody>
                    <a:bodyPr/>
                    <a:lstStyle/>
                    <a:p>
                      <a:pPr marL="0" marR="0">
                        <a:lnSpc>
                          <a:spcPct val="107000"/>
                        </a:lnSpc>
                        <a:spcBef>
                          <a:spcPts val="0"/>
                        </a:spcBef>
                        <a:spcAft>
                          <a:spcPts val="0"/>
                        </a:spcAft>
                      </a:pPr>
                      <a:r>
                        <a:rPr lang="en-US" sz="1200">
                          <a:effectLst/>
                        </a:rPr>
                        <a:t>3 to 12 months</a:t>
                      </a:r>
                      <a:endParaRPr lang="en-US" sz="1200">
                        <a:effectLst/>
                        <a:latin typeface="Tms Rmn"/>
                        <a:ea typeface="Times New Roman" panose="02020603050405020304" pitchFamily="18" charset="0"/>
                        <a:cs typeface="Tms Rmn"/>
                      </a:endParaRPr>
                    </a:p>
                  </a:txBody>
                  <a:tcPr marL="59834" marR="59834" marT="0" marB="0">
                    <a:solidFill>
                      <a:schemeClr val="bg1">
                        <a:lumMod val="95000"/>
                      </a:schemeClr>
                    </a:solidFill>
                  </a:tcPr>
                </a:tc>
                <a:tc>
                  <a:txBody>
                    <a:bodyPr/>
                    <a:lstStyle/>
                    <a:p>
                      <a:pPr marL="0" marR="0">
                        <a:lnSpc>
                          <a:spcPct val="107000"/>
                        </a:lnSpc>
                        <a:spcBef>
                          <a:spcPts val="0"/>
                        </a:spcBef>
                        <a:spcAft>
                          <a:spcPts val="0"/>
                        </a:spcAft>
                      </a:pPr>
                      <a:r>
                        <a:rPr lang="en-US" sz="1200" dirty="0">
                          <a:effectLst/>
                        </a:rPr>
                        <a:t>12 to 24 months</a:t>
                      </a:r>
                      <a:endParaRPr lang="en-US" sz="1200" dirty="0">
                        <a:effectLst/>
                        <a:latin typeface="Tms Rmn"/>
                        <a:ea typeface="Times New Roman" panose="02020603050405020304" pitchFamily="18" charset="0"/>
                        <a:cs typeface="Tms Rmn"/>
                      </a:endParaRPr>
                    </a:p>
                  </a:txBody>
                  <a:tcPr marL="59834" marR="59834" marT="0" marB="0">
                    <a:solidFill>
                      <a:schemeClr val="bg1">
                        <a:lumMod val="95000"/>
                      </a:schemeClr>
                    </a:solidFill>
                  </a:tcPr>
                </a:tc>
                <a:tc>
                  <a:txBody>
                    <a:bodyPr/>
                    <a:lstStyle/>
                    <a:p>
                      <a:pPr marL="0" marR="0" algn="l" defTabSz="914400" rtl="0" eaLnBrk="1" latinLnBrk="0" hangingPunct="1">
                        <a:lnSpc>
                          <a:spcPct val="107000"/>
                        </a:lnSpc>
                        <a:spcBef>
                          <a:spcPts val="0"/>
                        </a:spcBef>
                        <a:spcAft>
                          <a:spcPts val="0"/>
                        </a:spcAft>
                      </a:pPr>
                      <a:r>
                        <a:rPr lang="en-US" sz="1200" b="0" kern="1200" dirty="0">
                          <a:solidFill>
                            <a:schemeClr val="dk1"/>
                          </a:solidFill>
                          <a:effectLst/>
                          <a:latin typeface="+mn-lt"/>
                          <a:ea typeface="+mn-ea"/>
                          <a:cs typeface="+mn-cs"/>
                        </a:rPr>
                        <a:t>Greater than 24 months</a:t>
                      </a:r>
                    </a:p>
                  </a:txBody>
                  <a:tcPr marL="59834" marR="59834" marT="0" marB="0">
                    <a:solidFill>
                      <a:schemeClr val="bg1">
                        <a:lumMod val="95000"/>
                      </a:schemeClr>
                    </a:solidFill>
                  </a:tcPr>
                </a:tc>
                <a:extLst>
                  <a:ext uri="{0D108BD9-81ED-4DB2-BD59-A6C34878D82A}">
                    <a16:rowId xmlns:a16="http://schemas.microsoft.com/office/drawing/2014/main" val="1744224550"/>
                  </a:ext>
                </a:extLst>
              </a:tr>
              <a:tr h="437790">
                <a:tc>
                  <a:txBody>
                    <a:bodyPr/>
                    <a:lstStyle/>
                    <a:p>
                      <a:pPr marL="0" marR="0" lvl="0" indent="0">
                        <a:lnSpc>
                          <a:spcPct val="107000"/>
                        </a:lnSpc>
                        <a:spcBef>
                          <a:spcPts val="0"/>
                        </a:spcBef>
                        <a:spcAft>
                          <a:spcPts val="0"/>
                        </a:spcAft>
                        <a:buFont typeface="+mj-lt"/>
                        <a:buNone/>
                      </a:pPr>
                      <a:r>
                        <a:rPr lang="en-US" sz="1200" b="1" dirty="0">
                          <a:effectLst/>
                        </a:rPr>
                        <a:t>Estimated initiative cost is:</a:t>
                      </a:r>
                      <a:endParaRPr lang="en-US" sz="1200" b="1" dirty="0">
                        <a:effectLst/>
                        <a:latin typeface="Tms Rmn"/>
                        <a:ea typeface="Times New Roman" panose="02020603050405020304" pitchFamily="18" charset="0"/>
                        <a:cs typeface="Tms Rmn"/>
                      </a:endParaRPr>
                    </a:p>
                  </a:txBody>
                  <a:tcPr marL="59834" marR="59834" marT="0" marB="0"/>
                </a:tc>
                <a:tc>
                  <a:txBody>
                    <a:bodyPr/>
                    <a:lstStyle/>
                    <a:p>
                      <a:pPr marL="0" marR="0">
                        <a:lnSpc>
                          <a:spcPct val="107000"/>
                        </a:lnSpc>
                        <a:spcBef>
                          <a:spcPts val="0"/>
                        </a:spcBef>
                        <a:spcAft>
                          <a:spcPts val="0"/>
                        </a:spcAft>
                      </a:pPr>
                      <a:r>
                        <a:rPr lang="en-US" sz="1200">
                          <a:effectLst/>
                        </a:rPr>
                        <a:t>Less than $250,000</a:t>
                      </a:r>
                      <a:endParaRPr lang="en-US" sz="1200">
                        <a:effectLst/>
                        <a:latin typeface="Tms Rmn"/>
                        <a:ea typeface="Times New Roman" panose="02020603050405020304" pitchFamily="18" charset="0"/>
                        <a:cs typeface="Tms Rmn"/>
                      </a:endParaRPr>
                    </a:p>
                  </a:txBody>
                  <a:tcPr marL="59834" marR="59834" marT="0" marB="0">
                    <a:solidFill>
                      <a:schemeClr val="bg1">
                        <a:lumMod val="95000"/>
                      </a:schemeClr>
                    </a:solidFill>
                  </a:tcPr>
                </a:tc>
                <a:tc>
                  <a:txBody>
                    <a:bodyPr/>
                    <a:lstStyle/>
                    <a:p>
                      <a:pPr marL="0" marR="0">
                        <a:lnSpc>
                          <a:spcPct val="107000"/>
                        </a:lnSpc>
                        <a:spcBef>
                          <a:spcPts val="0"/>
                        </a:spcBef>
                        <a:spcAft>
                          <a:spcPts val="0"/>
                        </a:spcAft>
                      </a:pPr>
                      <a:r>
                        <a:rPr lang="en-US" sz="1200">
                          <a:effectLst/>
                        </a:rPr>
                        <a:t>$250,000 to $1 million</a:t>
                      </a:r>
                      <a:endParaRPr lang="en-US" sz="1200">
                        <a:effectLst/>
                        <a:latin typeface="Tms Rmn"/>
                        <a:ea typeface="Times New Roman" panose="02020603050405020304" pitchFamily="18" charset="0"/>
                        <a:cs typeface="Tms Rmn"/>
                      </a:endParaRPr>
                    </a:p>
                  </a:txBody>
                  <a:tcPr marL="59834" marR="59834" marT="0" marB="0">
                    <a:solidFill>
                      <a:schemeClr val="bg1">
                        <a:lumMod val="95000"/>
                      </a:schemeClr>
                    </a:solidFill>
                  </a:tcPr>
                </a:tc>
                <a:tc>
                  <a:txBody>
                    <a:bodyPr/>
                    <a:lstStyle/>
                    <a:p>
                      <a:pPr marL="0" marR="0">
                        <a:lnSpc>
                          <a:spcPct val="107000"/>
                        </a:lnSpc>
                        <a:spcBef>
                          <a:spcPts val="0"/>
                        </a:spcBef>
                        <a:spcAft>
                          <a:spcPts val="0"/>
                        </a:spcAft>
                      </a:pPr>
                      <a:r>
                        <a:rPr lang="en-US" sz="1200" dirty="0">
                          <a:effectLst/>
                        </a:rPr>
                        <a:t>$1M to $10 million</a:t>
                      </a:r>
                      <a:endParaRPr lang="en-US" sz="1200" dirty="0">
                        <a:effectLst/>
                        <a:latin typeface="Tms Rmn"/>
                        <a:ea typeface="Times New Roman" panose="02020603050405020304" pitchFamily="18" charset="0"/>
                        <a:cs typeface="Tms Rmn"/>
                      </a:endParaRPr>
                    </a:p>
                  </a:txBody>
                  <a:tcPr marL="59834" marR="59834" marT="0" marB="0">
                    <a:solidFill>
                      <a:schemeClr val="bg1">
                        <a:lumMod val="95000"/>
                      </a:schemeClr>
                    </a:solidFill>
                  </a:tcPr>
                </a:tc>
                <a:tc>
                  <a:txBody>
                    <a:bodyPr/>
                    <a:lstStyle/>
                    <a:p>
                      <a:pPr marL="0" marR="0" algn="l" defTabSz="914400" rtl="0" eaLnBrk="1" latinLnBrk="0" hangingPunct="1">
                        <a:lnSpc>
                          <a:spcPct val="107000"/>
                        </a:lnSpc>
                        <a:spcBef>
                          <a:spcPts val="0"/>
                        </a:spcBef>
                        <a:spcAft>
                          <a:spcPts val="0"/>
                        </a:spcAft>
                      </a:pPr>
                      <a:r>
                        <a:rPr lang="en-US" sz="1200" b="0" kern="1200" dirty="0">
                          <a:solidFill>
                            <a:schemeClr val="dk1"/>
                          </a:solidFill>
                          <a:effectLst/>
                          <a:latin typeface="+mn-lt"/>
                          <a:ea typeface="+mn-ea"/>
                          <a:cs typeface="+mn-cs"/>
                        </a:rPr>
                        <a:t>&gt;$10 million</a:t>
                      </a:r>
                    </a:p>
                  </a:txBody>
                  <a:tcPr marL="59834" marR="59834" marT="0" marB="0">
                    <a:solidFill>
                      <a:schemeClr val="bg1">
                        <a:lumMod val="95000"/>
                      </a:schemeClr>
                    </a:solidFill>
                  </a:tcPr>
                </a:tc>
                <a:extLst>
                  <a:ext uri="{0D108BD9-81ED-4DB2-BD59-A6C34878D82A}">
                    <a16:rowId xmlns:a16="http://schemas.microsoft.com/office/drawing/2014/main" val="344610114"/>
                  </a:ext>
                </a:extLst>
              </a:tr>
              <a:tr h="1234047">
                <a:tc>
                  <a:txBody>
                    <a:bodyPr/>
                    <a:lstStyle/>
                    <a:p>
                      <a:pPr marL="0" marR="0" lvl="0" indent="0">
                        <a:lnSpc>
                          <a:spcPct val="107000"/>
                        </a:lnSpc>
                        <a:spcBef>
                          <a:spcPts val="0"/>
                        </a:spcBef>
                        <a:spcAft>
                          <a:spcPts val="0"/>
                        </a:spcAft>
                        <a:buFont typeface="+mj-lt"/>
                        <a:buNone/>
                      </a:pPr>
                      <a:r>
                        <a:rPr lang="en-US" sz="1200" b="1" dirty="0">
                          <a:effectLst/>
                        </a:rPr>
                        <a:t>Impact to information security:</a:t>
                      </a:r>
                      <a:endParaRPr lang="en-US" sz="1200" b="1" dirty="0">
                        <a:effectLst/>
                        <a:latin typeface="Tms Rmn"/>
                        <a:ea typeface="Times New Roman" panose="02020603050405020304" pitchFamily="18" charset="0"/>
                        <a:cs typeface="Tms Rmn"/>
                      </a:endParaRPr>
                    </a:p>
                  </a:txBody>
                  <a:tcPr marL="59834" marR="59834" marT="0" marB="0"/>
                </a:tc>
                <a:tc>
                  <a:txBody>
                    <a:bodyPr/>
                    <a:lstStyle/>
                    <a:p>
                      <a:pPr marL="0" marR="0">
                        <a:lnSpc>
                          <a:spcPct val="107000"/>
                        </a:lnSpc>
                        <a:spcBef>
                          <a:spcPts val="0"/>
                        </a:spcBef>
                        <a:spcAft>
                          <a:spcPts val="0"/>
                        </a:spcAft>
                      </a:pPr>
                      <a:r>
                        <a:rPr lang="en-US" sz="1200" dirty="0">
                          <a:effectLst/>
                        </a:rPr>
                        <a:t>Project involves info that is publicly available, and the info system or project is not deemed by the org as mission critical</a:t>
                      </a:r>
                      <a:endParaRPr lang="en-US" sz="1200" dirty="0">
                        <a:effectLst/>
                        <a:latin typeface="Tms Rmn"/>
                        <a:ea typeface="Times New Roman" panose="02020603050405020304" pitchFamily="18" charset="0"/>
                        <a:cs typeface="Tms Rmn"/>
                      </a:endParaRPr>
                    </a:p>
                  </a:txBody>
                  <a:tcPr marL="59834" marR="59834" marT="0" marB="0">
                    <a:solidFill>
                      <a:schemeClr val="bg1">
                        <a:lumMod val="95000"/>
                      </a:schemeClr>
                    </a:solidFill>
                  </a:tcPr>
                </a:tc>
                <a:tc>
                  <a:txBody>
                    <a:bodyPr/>
                    <a:lstStyle/>
                    <a:p>
                      <a:pPr marL="0" marR="0">
                        <a:lnSpc>
                          <a:spcPct val="107000"/>
                        </a:lnSpc>
                        <a:spcBef>
                          <a:spcPts val="0"/>
                        </a:spcBef>
                        <a:spcAft>
                          <a:spcPts val="0"/>
                        </a:spcAft>
                      </a:pPr>
                      <a:r>
                        <a:rPr lang="en-US" sz="1200">
                          <a:effectLst/>
                        </a:rPr>
                        <a:t>Project does not directly affect restricted use information but may interact with systems that do.</a:t>
                      </a:r>
                      <a:endParaRPr lang="en-US" sz="1200">
                        <a:effectLst/>
                        <a:latin typeface="Tms Rmn"/>
                        <a:ea typeface="Times New Roman" panose="02020603050405020304" pitchFamily="18" charset="0"/>
                        <a:cs typeface="Tms Rmn"/>
                      </a:endParaRPr>
                    </a:p>
                  </a:txBody>
                  <a:tcPr marL="59834" marR="59834" marT="0" marB="0">
                    <a:solidFill>
                      <a:schemeClr val="bg1">
                        <a:lumMod val="95000"/>
                      </a:schemeClr>
                    </a:solidFill>
                  </a:tcPr>
                </a:tc>
                <a:tc>
                  <a:txBody>
                    <a:bodyPr/>
                    <a:lstStyle/>
                    <a:p>
                      <a:pPr marL="0" marR="0">
                        <a:lnSpc>
                          <a:spcPct val="107000"/>
                        </a:lnSpc>
                        <a:spcBef>
                          <a:spcPts val="0"/>
                        </a:spcBef>
                        <a:spcAft>
                          <a:spcPts val="0"/>
                        </a:spcAft>
                      </a:pPr>
                      <a:r>
                        <a:rPr lang="en-US" sz="1200" dirty="0">
                          <a:effectLst/>
                        </a:rPr>
                        <a:t>Project involves restricted use information OR is system deemed a critical system by the organization</a:t>
                      </a:r>
                      <a:endParaRPr lang="en-US" sz="1200" dirty="0">
                        <a:effectLst/>
                        <a:latin typeface="Tms Rmn"/>
                        <a:ea typeface="Times New Roman" panose="02020603050405020304" pitchFamily="18" charset="0"/>
                        <a:cs typeface="Tms Rmn"/>
                      </a:endParaRPr>
                    </a:p>
                  </a:txBody>
                  <a:tcPr marL="59834" marR="59834" marT="0" marB="0">
                    <a:solidFill>
                      <a:schemeClr val="bg1">
                        <a:lumMod val="95000"/>
                      </a:schemeClr>
                    </a:solidFill>
                  </a:tcPr>
                </a:tc>
                <a:tc>
                  <a:txBody>
                    <a:bodyPr/>
                    <a:lstStyle/>
                    <a:p>
                      <a:pPr marL="0" marR="0" algn="l" defTabSz="914400" rtl="0" eaLnBrk="1" latinLnBrk="0" hangingPunct="1">
                        <a:lnSpc>
                          <a:spcPct val="107000"/>
                        </a:lnSpc>
                        <a:spcBef>
                          <a:spcPts val="0"/>
                        </a:spcBef>
                        <a:spcAft>
                          <a:spcPts val="0"/>
                        </a:spcAft>
                      </a:pPr>
                      <a:r>
                        <a:rPr lang="en-US" sz="1200" b="0" kern="1200" dirty="0">
                          <a:solidFill>
                            <a:schemeClr val="dk1"/>
                          </a:solidFill>
                          <a:effectLst/>
                          <a:latin typeface="+mn-lt"/>
                          <a:ea typeface="+mn-ea"/>
                          <a:cs typeface="+mn-cs"/>
                        </a:rPr>
                        <a:t>Project involves restricted use information AND is system deemed  a critical system by the organization</a:t>
                      </a:r>
                    </a:p>
                  </a:txBody>
                  <a:tcPr marL="59834" marR="59834" marT="0" marB="0">
                    <a:solidFill>
                      <a:schemeClr val="bg1">
                        <a:lumMod val="95000"/>
                      </a:schemeClr>
                    </a:solidFill>
                  </a:tcPr>
                </a:tc>
                <a:extLst>
                  <a:ext uri="{0D108BD9-81ED-4DB2-BD59-A6C34878D82A}">
                    <a16:rowId xmlns:a16="http://schemas.microsoft.com/office/drawing/2014/main" val="2105819623"/>
                  </a:ext>
                </a:extLst>
              </a:tr>
              <a:tr h="1850544">
                <a:tc>
                  <a:txBody>
                    <a:bodyPr/>
                    <a:lstStyle/>
                    <a:p>
                      <a:pPr marL="0" marR="0" lvl="0" indent="0">
                        <a:lnSpc>
                          <a:spcPct val="107000"/>
                        </a:lnSpc>
                        <a:spcBef>
                          <a:spcPts val="0"/>
                        </a:spcBef>
                        <a:spcAft>
                          <a:spcPts val="0"/>
                        </a:spcAft>
                        <a:buFont typeface="+mj-lt"/>
                        <a:buNone/>
                      </a:pPr>
                      <a:r>
                        <a:rPr lang="en-US" sz="1200" b="1" dirty="0">
                          <a:effectLst/>
                        </a:rPr>
                        <a:t>Impact to Core Business Mission</a:t>
                      </a:r>
                      <a:endParaRPr lang="en-US" sz="1200" b="1" dirty="0">
                        <a:effectLst/>
                        <a:latin typeface="Tms Rmn"/>
                        <a:ea typeface="Times New Roman" panose="02020603050405020304" pitchFamily="18" charset="0"/>
                        <a:cs typeface="Tms Rmn"/>
                      </a:endParaRPr>
                    </a:p>
                  </a:txBody>
                  <a:tcPr marL="59834" marR="59834" marT="0" marB="0"/>
                </a:tc>
                <a:tc>
                  <a:txBody>
                    <a:bodyPr/>
                    <a:lstStyle/>
                    <a:p>
                      <a:pPr marL="0" marR="0" fontAlgn="base">
                        <a:lnSpc>
                          <a:spcPct val="107000"/>
                        </a:lnSpc>
                        <a:spcBef>
                          <a:spcPts val="0"/>
                        </a:spcBef>
                        <a:spcAft>
                          <a:spcPts val="0"/>
                        </a:spcAft>
                      </a:pPr>
                      <a:r>
                        <a:rPr lang="en-US" sz="1200" dirty="0">
                          <a:effectLst/>
                        </a:rPr>
                        <a:t>Unsuccessful implementation of the initiative cannot result in</a:t>
                      </a:r>
                    </a:p>
                    <a:p>
                      <a:pPr marL="0" marR="0">
                        <a:lnSpc>
                          <a:spcPct val="107000"/>
                        </a:lnSpc>
                        <a:spcBef>
                          <a:spcPts val="0"/>
                        </a:spcBef>
                        <a:spcAft>
                          <a:spcPts val="0"/>
                        </a:spcAft>
                      </a:pPr>
                      <a:r>
                        <a:rPr lang="en-US" sz="1200" dirty="0">
                          <a:effectLst/>
                        </a:rPr>
                        <a:t>the inability to deliver one or more of the organizations core services.</a:t>
                      </a:r>
                      <a:endParaRPr lang="en-US" sz="1200" dirty="0">
                        <a:effectLst/>
                        <a:latin typeface="Tms Rmn"/>
                        <a:ea typeface="Times New Roman" panose="02020603050405020304" pitchFamily="18" charset="0"/>
                        <a:cs typeface="Tms Rmn"/>
                      </a:endParaRPr>
                    </a:p>
                  </a:txBody>
                  <a:tcPr marL="59834" marR="59834" marT="0" marB="0">
                    <a:solidFill>
                      <a:schemeClr val="bg1">
                        <a:lumMod val="95000"/>
                      </a:schemeClr>
                    </a:solidFill>
                  </a:tcPr>
                </a:tc>
                <a:tc>
                  <a:txBody>
                    <a:bodyPr/>
                    <a:lstStyle/>
                    <a:p>
                      <a:pPr marL="0" marR="0">
                        <a:lnSpc>
                          <a:spcPct val="107000"/>
                        </a:lnSpc>
                        <a:spcBef>
                          <a:spcPts val="0"/>
                        </a:spcBef>
                        <a:spcAft>
                          <a:spcPts val="0"/>
                        </a:spcAft>
                      </a:pPr>
                      <a:r>
                        <a:rPr lang="en-US" sz="1200">
                          <a:effectLst/>
                        </a:rPr>
                        <a:t>Unsuccessful implementation of the initiative will result in limited ability to deliver one or more of the organizations core services but will not be recognized by external customers.</a:t>
                      </a:r>
                      <a:endParaRPr lang="en-US" sz="1200">
                        <a:effectLst/>
                        <a:latin typeface="Tms Rmn"/>
                        <a:ea typeface="Times New Roman" panose="02020603050405020304" pitchFamily="18" charset="0"/>
                        <a:cs typeface="Tms Rmn"/>
                      </a:endParaRPr>
                    </a:p>
                  </a:txBody>
                  <a:tcPr marL="59834" marR="59834" marT="0" marB="0">
                    <a:solidFill>
                      <a:schemeClr val="bg1">
                        <a:lumMod val="95000"/>
                      </a:schemeClr>
                    </a:solidFill>
                  </a:tcPr>
                </a:tc>
                <a:tc>
                  <a:txBody>
                    <a:bodyPr/>
                    <a:lstStyle/>
                    <a:p>
                      <a:pPr marL="0" marR="0">
                        <a:lnSpc>
                          <a:spcPct val="107000"/>
                        </a:lnSpc>
                        <a:spcBef>
                          <a:spcPts val="0"/>
                        </a:spcBef>
                        <a:spcAft>
                          <a:spcPts val="0"/>
                        </a:spcAft>
                      </a:pPr>
                      <a:r>
                        <a:rPr lang="en-US" sz="1200" dirty="0">
                          <a:effectLst/>
                        </a:rPr>
                        <a:t>Unsuccessful implementation of the initiative will result in limited ability to deliver one or more of the organizations core services and will be recognized by external customers.</a:t>
                      </a:r>
                      <a:endParaRPr lang="en-US" sz="1200" dirty="0">
                        <a:effectLst/>
                        <a:latin typeface="Tms Rmn"/>
                        <a:ea typeface="Times New Roman" panose="02020603050405020304" pitchFamily="18" charset="0"/>
                        <a:cs typeface="Tms Rmn"/>
                      </a:endParaRPr>
                    </a:p>
                  </a:txBody>
                  <a:tcPr marL="59834" marR="59834" marT="0" marB="0">
                    <a:solidFill>
                      <a:schemeClr val="bg1">
                        <a:lumMod val="95000"/>
                      </a:schemeClr>
                    </a:solidFill>
                  </a:tcPr>
                </a:tc>
                <a:tc>
                  <a:txBody>
                    <a:bodyPr/>
                    <a:lstStyle/>
                    <a:p>
                      <a:pPr marL="0" marR="0" algn="l" defTabSz="914400" rtl="0" eaLnBrk="1" latinLnBrk="0" hangingPunct="1">
                        <a:lnSpc>
                          <a:spcPct val="107000"/>
                        </a:lnSpc>
                        <a:spcBef>
                          <a:spcPts val="0"/>
                        </a:spcBef>
                        <a:spcAft>
                          <a:spcPts val="0"/>
                        </a:spcAft>
                      </a:pPr>
                      <a:r>
                        <a:rPr lang="en-US" sz="1200" b="0" kern="1200" dirty="0">
                          <a:solidFill>
                            <a:schemeClr val="dk1"/>
                          </a:solidFill>
                          <a:effectLst/>
                          <a:latin typeface="+mn-lt"/>
                          <a:ea typeface="+mn-ea"/>
                          <a:cs typeface="+mn-cs"/>
                        </a:rPr>
                        <a:t>Unsuccessful implementation of the initiative will result in failure to deliver one or more of the organizations core services.</a:t>
                      </a:r>
                    </a:p>
                  </a:txBody>
                  <a:tcPr marL="59834" marR="59834" marT="0" marB="0">
                    <a:solidFill>
                      <a:schemeClr val="bg1">
                        <a:lumMod val="95000"/>
                      </a:schemeClr>
                    </a:solidFill>
                  </a:tcPr>
                </a:tc>
                <a:extLst>
                  <a:ext uri="{0D108BD9-81ED-4DB2-BD59-A6C34878D82A}">
                    <a16:rowId xmlns:a16="http://schemas.microsoft.com/office/drawing/2014/main" val="1761349327"/>
                  </a:ext>
                </a:extLst>
              </a:tr>
              <a:tr h="857915">
                <a:tc>
                  <a:txBody>
                    <a:bodyPr/>
                    <a:lstStyle/>
                    <a:p>
                      <a:pPr marL="0" marR="0" lvl="0" indent="0">
                        <a:lnSpc>
                          <a:spcPct val="107000"/>
                        </a:lnSpc>
                        <a:spcBef>
                          <a:spcPts val="0"/>
                        </a:spcBef>
                        <a:spcAft>
                          <a:spcPts val="0"/>
                        </a:spcAft>
                        <a:buFont typeface="+mj-lt"/>
                        <a:buNone/>
                      </a:pPr>
                      <a:r>
                        <a:rPr lang="en-US" sz="1200" b="1" dirty="0">
                          <a:effectLst/>
                        </a:rPr>
                        <a:t>Familiarity   supportability, and maturity of the project technology.</a:t>
                      </a:r>
                      <a:endParaRPr lang="en-US" sz="1200" b="1" dirty="0">
                        <a:effectLst/>
                        <a:latin typeface="Tms Rmn"/>
                        <a:ea typeface="Times New Roman" panose="02020603050405020304" pitchFamily="18" charset="0"/>
                        <a:cs typeface="Tms Rmn"/>
                      </a:endParaRPr>
                    </a:p>
                  </a:txBody>
                  <a:tcPr marL="59834" marR="59834" marT="0" marB="0"/>
                </a:tc>
                <a:tc>
                  <a:txBody>
                    <a:bodyPr/>
                    <a:lstStyle/>
                    <a:p>
                      <a:pPr marL="0" marR="0" algn="l" defTabSz="914400" rtl="0" eaLnBrk="1" latinLnBrk="0" hangingPunct="1">
                        <a:lnSpc>
                          <a:spcPct val="107000"/>
                        </a:lnSpc>
                        <a:spcBef>
                          <a:spcPts val="0"/>
                        </a:spcBef>
                        <a:spcAft>
                          <a:spcPts val="0"/>
                        </a:spcAft>
                      </a:pPr>
                      <a:r>
                        <a:rPr lang="en-US" sz="1200" b="0" kern="1200" dirty="0">
                          <a:solidFill>
                            <a:schemeClr val="dk1"/>
                          </a:solidFill>
                          <a:effectLst/>
                          <a:latin typeface="+mn-lt"/>
                          <a:ea typeface="+mn-ea"/>
                          <a:cs typeface="+mn-cs"/>
                        </a:rPr>
                        <a:t>Proven in agency</a:t>
                      </a:r>
                    </a:p>
                  </a:txBody>
                  <a:tcPr marL="59834" marR="59834" marT="0" marB="0">
                    <a:solidFill>
                      <a:schemeClr val="bg1">
                        <a:lumMod val="95000"/>
                      </a:schemeClr>
                    </a:solidFill>
                  </a:tcPr>
                </a:tc>
                <a:tc>
                  <a:txBody>
                    <a:bodyPr/>
                    <a:lstStyle/>
                    <a:p>
                      <a:pPr marL="0" marR="0" algn="l" defTabSz="914400" rtl="0" eaLnBrk="1" latinLnBrk="0" hangingPunct="1">
                        <a:lnSpc>
                          <a:spcPct val="107000"/>
                        </a:lnSpc>
                        <a:spcBef>
                          <a:spcPts val="0"/>
                        </a:spcBef>
                        <a:spcAft>
                          <a:spcPts val="0"/>
                        </a:spcAft>
                      </a:pPr>
                      <a:r>
                        <a:rPr lang="en-US" sz="1200" b="0" kern="1200" dirty="0">
                          <a:solidFill>
                            <a:schemeClr val="dk1"/>
                          </a:solidFill>
                          <a:effectLst/>
                          <a:latin typeface="+mn-lt"/>
                          <a:ea typeface="+mn-ea"/>
                          <a:cs typeface="+mn-cs"/>
                        </a:rPr>
                        <a:t>Proven in public sector organizations with similar lines of business  </a:t>
                      </a:r>
                    </a:p>
                  </a:txBody>
                  <a:tcPr marL="59834" marR="59834" marT="0" marB="0">
                    <a:solidFill>
                      <a:schemeClr val="bg1">
                        <a:lumMod val="95000"/>
                      </a:schemeClr>
                    </a:solidFill>
                  </a:tcPr>
                </a:tc>
                <a:tc>
                  <a:txBody>
                    <a:bodyPr/>
                    <a:lstStyle/>
                    <a:p>
                      <a:pPr marL="0" marR="0" algn="l" defTabSz="914400" rtl="0" eaLnBrk="1" latinLnBrk="0" hangingPunct="1">
                        <a:lnSpc>
                          <a:spcPct val="107000"/>
                        </a:lnSpc>
                        <a:spcBef>
                          <a:spcPts val="0"/>
                        </a:spcBef>
                        <a:spcAft>
                          <a:spcPts val="0"/>
                        </a:spcAft>
                      </a:pPr>
                      <a:r>
                        <a:rPr lang="en-US" sz="1200" b="0" kern="1200" dirty="0">
                          <a:solidFill>
                            <a:schemeClr val="dk1"/>
                          </a:solidFill>
                          <a:effectLst/>
                          <a:latin typeface="+mn-lt"/>
                          <a:ea typeface="+mn-ea"/>
                          <a:cs typeface="+mn-cs"/>
                        </a:rPr>
                        <a:t>Proven in public sector</a:t>
                      </a:r>
                    </a:p>
                  </a:txBody>
                  <a:tcPr marL="59834" marR="59834" marT="0" marB="0">
                    <a:solidFill>
                      <a:schemeClr val="bg1">
                        <a:lumMod val="95000"/>
                      </a:schemeClr>
                    </a:solidFill>
                  </a:tcPr>
                </a:tc>
                <a:tc>
                  <a:txBody>
                    <a:bodyPr/>
                    <a:lstStyle/>
                    <a:p>
                      <a:pPr marL="0" marR="0" algn="l" defTabSz="914400" rtl="0" eaLnBrk="1" latinLnBrk="0" hangingPunct="1">
                        <a:lnSpc>
                          <a:spcPct val="107000"/>
                        </a:lnSpc>
                        <a:spcBef>
                          <a:spcPts val="0"/>
                        </a:spcBef>
                        <a:spcAft>
                          <a:spcPts val="0"/>
                        </a:spcAft>
                      </a:pPr>
                      <a:r>
                        <a:rPr lang="en-US" sz="1200" b="0" kern="1200" dirty="0">
                          <a:solidFill>
                            <a:schemeClr val="dk1"/>
                          </a:solidFill>
                          <a:effectLst/>
                          <a:latin typeface="+mn-lt"/>
                          <a:ea typeface="+mn-ea"/>
                          <a:cs typeface="+mn-cs"/>
                        </a:rPr>
                        <a:t>New to the public sector</a:t>
                      </a:r>
                    </a:p>
                  </a:txBody>
                  <a:tcPr marL="59834" marR="59834" marT="0" marB="0">
                    <a:solidFill>
                      <a:schemeClr val="bg1">
                        <a:lumMod val="95000"/>
                      </a:schemeClr>
                    </a:solidFill>
                  </a:tcPr>
                </a:tc>
                <a:extLst>
                  <a:ext uri="{0D108BD9-81ED-4DB2-BD59-A6C34878D82A}">
                    <a16:rowId xmlns:a16="http://schemas.microsoft.com/office/drawing/2014/main" val="3906767904"/>
                  </a:ext>
                </a:extLst>
              </a:tr>
            </a:tbl>
          </a:graphicData>
        </a:graphic>
      </p:graphicFrame>
    </p:spTree>
    <p:extLst>
      <p:ext uri="{BB962C8B-B14F-4D97-AF65-F5344CB8AC3E}">
        <p14:creationId xmlns:p14="http://schemas.microsoft.com/office/powerpoint/2010/main" val="2812556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75F42-C8B3-44FB-89FF-1B415EAC9C6A}"/>
              </a:ext>
            </a:extLst>
          </p:cNvPr>
          <p:cNvSpPr>
            <a:spLocks noGrp="1"/>
          </p:cNvSpPr>
          <p:nvPr>
            <p:ph type="title"/>
          </p:nvPr>
        </p:nvSpPr>
        <p:spPr/>
        <p:txBody>
          <a:bodyPr/>
          <a:lstStyle/>
          <a:p>
            <a:r>
              <a:rPr lang="en-US" dirty="0"/>
              <a:t>Business Risk Levels</a:t>
            </a:r>
          </a:p>
        </p:txBody>
      </p:sp>
      <p:sp>
        <p:nvSpPr>
          <p:cNvPr id="3" name="Content Placeholder 2">
            <a:extLst>
              <a:ext uri="{FF2B5EF4-FFF2-40B4-BE49-F238E27FC236}">
                <a16:creationId xmlns:a16="http://schemas.microsoft.com/office/drawing/2014/main" id="{DF6C34E3-61ED-4225-BA3C-4CAC2284A897}"/>
              </a:ext>
            </a:extLst>
          </p:cNvPr>
          <p:cNvSpPr>
            <a:spLocks noGrp="1"/>
          </p:cNvSpPr>
          <p:nvPr>
            <p:ph idx="1"/>
          </p:nvPr>
        </p:nvSpPr>
        <p:spPr>
          <a:xfrm>
            <a:off x="628650" y="1690689"/>
            <a:ext cx="7886700" cy="4486274"/>
          </a:xfrm>
        </p:spPr>
        <p:txBody>
          <a:bodyPr>
            <a:normAutofit fontScale="85000" lnSpcReduction="20000"/>
          </a:bodyPr>
          <a:lstStyle/>
          <a:p>
            <a:r>
              <a:rPr lang="en-US" dirty="0"/>
              <a:t>Nominal</a:t>
            </a:r>
          </a:p>
          <a:p>
            <a:pPr lvl="1">
              <a:buFont typeface="Courier New" panose="02070309020205020404" pitchFamily="49" charset="0"/>
              <a:buChar char="o"/>
            </a:pPr>
            <a:r>
              <a:rPr lang="en-US" dirty="0"/>
              <a:t>No on-going reporting</a:t>
            </a:r>
          </a:p>
          <a:p>
            <a:pPr lvl="1">
              <a:buFont typeface="Courier New" panose="02070309020205020404" pitchFamily="49" charset="0"/>
              <a:buChar char="o"/>
            </a:pPr>
            <a:r>
              <a:rPr lang="en-US" dirty="0"/>
              <a:t>Requires no Branch CITO approval</a:t>
            </a:r>
          </a:p>
          <a:p>
            <a:r>
              <a:rPr lang="en-US" dirty="0"/>
              <a:t>Low</a:t>
            </a:r>
          </a:p>
          <a:p>
            <a:pPr lvl="1">
              <a:buFont typeface="Courier New" panose="02070309020205020404" pitchFamily="49" charset="0"/>
              <a:buChar char="o"/>
            </a:pPr>
            <a:r>
              <a:rPr lang="en-US" dirty="0"/>
              <a:t>Simplified plan reporting</a:t>
            </a:r>
          </a:p>
          <a:p>
            <a:pPr lvl="1">
              <a:buFont typeface="Courier New" panose="02070309020205020404" pitchFamily="49" charset="0"/>
              <a:buChar char="o"/>
            </a:pPr>
            <a:r>
              <a:rPr lang="en-US" dirty="0"/>
              <a:t>Minimal quarterly reporting</a:t>
            </a:r>
          </a:p>
          <a:p>
            <a:pPr lvl="1">
              <a:buFont typeface="Courier New" panose="02070309020205020404" pitchFamily="49" charset="0"/>
              <a:buChar char="o"/>
            </a:pPr>
            <a:r>
              <a:rPr lang="en-US" dirty="0"/>
              <a:t>Requires no Branch CITO approval</a:t>
            </a:r>
          </a:p>
          <a:p>
            <a:r>
              <a:rPr lang="en-US" dirty="0"/>
              <a:t>Moderate</a:t>
            </a:r>
          </a:p>
          <a:p>
            <a:pPr lvl="1">
              <a:buFont typeface="Courier New" panose="02070309020205020404" pitchFamily="49" charset="0"/>
              <a:buChar char="o"/>
            </a:pPr>
            <a:r>
              <a:rPr lang="en-US" dirty="0"/>
              <a:t>On-going reporting</a:t>
            </a:r>
          </a:p>
          <a:p>
            <a:pPr lvl="1">
              <a:buFont typeface="Courier New" panose="02070309020205020404" pitchFamily="49" charset="0"/>
              <a:buChar char="o"/>
            </a:pPr>
            <a:r>
              <a:rPr lang="en-US" dirty="0"/>
              <a:t>Requires Branch CITO approval</a:t>
            </a:r>
          </a:p>
          <a:p>
            <a:r>
              <a:rPr lang="en-US" dirty="0"/>
              <a:t>High</a:t>
            </a:r>
          </a:p>
          <a:p>
            <a:pPr lvl="1">
              <a:buFont typeface="Courier New" panose="02070309020205020404" pitchFamily="49" charset="0"/>
              <a:buChar char="o"/>
            </a:pPr>
            <a:r>
              <a:rPr lang="en-US" dirty="0"/>
              <a:t>On-going reporting</a:t>
            </a:r>
          </a:p>
          <a:p>
            <a:pPr lvl="1">
              <a:buFont typeface="Courier New" panose="02070309020205020404" pitchFamily="49" charset="0"/>
              <a:buChar char="o"/>
            </a:pPr>
            <a:r>
              <a:rPr lang="en-US" dirty="0"/>
              <a:t>Requires Branch CITO approval</a:t>
            </a:r>
          </a:p>
          <a:p>
            <a:pPr lvl="1">
              <a:buFont typeface="Courier New" panose="02070309020205020404" pitchFamily="49" charset="0"/>
              <a:buChar char="o"/>
            </a:pPr>
            <a:r>
              <a:rPr lang="en-US" dirty="0"/>
              <a:t>Requires IV&amp;V</a:t>
            </a:r>
          </a:p>
          <a:p>
            <a:pPr lvl="1">
              <a:buFont typeface="Courier New" panose="02070309020205020404" pitchFamily="49" charset="0"/>
              <a:buChar char="o"/>
            </a:pPr>
            <a:endParaRPr lang="en-US" dirty="0"/>
          </a:p>
        </p:txBody>
      </p:sp>
      <p:sp>
        <p:nvSpPr>
          <p:cNvPr id="4" name="Slide Number Placeholder 3">
            <a:extLst>
              <a:ext uri="{FF2B5EF4-FFF2-40B4-BE49-F238E27FC236}">
                <a16:creationId xmlns:a16="http://schemas.microsoft.com/office/drawing/2014/main" id="{E9C5C819-C200-4FA2-AF3F-DED619ACFF13}"/>
              </a:ext>
            </a:extLst>
          </p:cNvPr>
          <p:cNvSpPr>
            <a:spLocks noGrp="1"/>
          </p:cNvSpPr>
          <p:nvPr>
            <p:ph type="sldNum" sz="quarter" idx="12"/>
          </p:nvPr>
        </p:nvSpPr>
        <p:spPr/>
        <p:txBody>
          <a:bodyPr/>
          <a:lstStyle/>
          <a:p>
            <a:fld id="{7D16CAC6-79AF-764B-A47E-1F0DD25E8EA2}" type="slidenum">
              <a:rPr lang="en-US" smtClean="0"/>
              <a:t>9</a:t>
            </a:fld>
            <a:endParaRPr lang="en-US" dirty="0"/>
          </a:p>
        </p:txBody>
      </p:sp>
    </p:spTree>
    <p:extLst>
      <p:ext uri="{BB962C8B-B14F-4D97-AF65-F5344CB8AC3E}">
        <p14:creationId xmlns:p14="http://schemas.microsoft.com/office/powerpoint/2010/main" val="531218223"/>
      </p:ext>
    </p:extLst>
  </p:cSld>
  <p:clrMapOvr>
    <a:masterClrMapping/>
  </p:clrMapOvr>
</p:sld>
</file>

<file path=ppt/theme/theme1.xml><?xml version="1.0" encoding="utf-8"?>
<a:theme xmlns:a="http://schemas.openxmlformats.org/drawingml/2006/main" name="1_Office Theme">
  <a:themeElements>
    <a:clrScheme name="Custom 2">
      <a:dk1>
        <a:srgbClr val="000000"/>
      </a:dk1>
      <a:lt1>
        <a:srgbClr val="FFFFFF"/>
      </a:lt1>
      <a:dk2>
        <a:srgbClr val="44546A"/>
      </a:dk2>
      <a:lt2>
        <a:srgbClr val="E7E6E6"/>
      </a:lt2>
      <a:accent1>
        <a:srgbClr val="002469"/>
      </a:accent1>
      <a:accent2>
        <a:srgbClr val="F0AC02"/>
      </a:accent2>
      <a:accent3>
        <a:srgbClr val="002469"/>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ITS Presentation Template" id="{D4B03910-F0BA-41D9-B24B-829CF3DBC9B2}" vid="{3C20A588-79BD-428E-8A00-CD6A7F8F43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7C74414E33AE341BB4F959406123A9F" ma:contentTypeVersion="13" ma:contentTypeDescription="Create a new document." ma:contentTypeScope="" ma:versionID="20090990a98ae2d82aaf34da1da9ad0b">
  <xsd:schema xmlns:xsd="http://www.w3.org/2001/XMLSchema" xmlns:xs="http://www.w3.org/2001/XMLSchema" xmlns:p="http://schemas.microsoft.com/office/2006/metadata/properties" xmlns:ns1="http://schemas.microsoft.com/sharepoint/v3" xmlns:ns3="928eea28-0c14-4270-b8ff-28d854c2d44d" xmlns:ns4="5c5e142c-6f85-419d-a338-e4fb1bd0fcd0" targetNamespace="http://schemas.microsoft.com/office/2006/metadata/properties" ma:root="true" ma:fieldsID="0367af62e9b29315444671ce7fc75112" ns1:_="" ns3:_="" ns4:_="">
    <xsd:import namespace="http://schemas.microsoft.com/sharepoint/v3"/>
    <xsd:import namespace="928eea28-0c14-4270-b8ff-28d854c2d44d"/>
    <xsd:import namespace="5c5e142c-6f85-419d-a338-e4fb1bd0fcd0"/>
    <xsd:element name="properties">
      <xsd:complexType>
        <xsd:sequence>
          <xsd:element name="documentManagement">
            <xsd:complexType>
              <xsd:all>
                <xsd:element ref="ns3:SharedWithUsers" minOccurs="0"/>
                <xsd:element ref="ns3:SharedWithDetails" minOccurs="0"/>
                <xsd:element ref="ns3:SharingHintHash" minOccurs="0"/>
                <xsd:element ref="ns1:_ip_UnifiedCompliancePolicyProperties" minOccurs="0"/>
                <xsd:element ref="ns1:_ip_UnifiedCompliancePolicyUIAction"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1" nillable="true" ma:displayName="Unified Compliance Policy Properties" ma:description="" ma:hidden="true" ma:internalName="_ip_UnifiedCompliancePolicyProperties">
      <xsd:simpleType>
        <xsd:restriction base="dms:Note"/>
      </xsd:simpleType>
    </xsd:element>
    <xsd:element name="_ip_UnifiedCompliancePolicyUIAction" ma:index="12"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28eea28-0c14-4270-b8ff-28d854c2d44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5e142c-6f85-419d-a338-e4fb1bd0fcd0"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3E9F4A-ECB3-4A90-A3F2-E28225F2DCBD}">
  <ds:schemaRefs>
    <ds:schemaRef ds:uri="http://schemas.microsoft.com/office/2006/documentManagement/types"/>
    <ds:schemaRef ds:uri="http://purl.org/dc/elements/1.1/"/>
    <ds:schemaRef ds:uri="http://schemas.microsoft.com/office/2006/metadata/properties"/>
    <ds:schemaRef ds:uri="928eea28-0c14-4270-b8ff-28d854c2d44d"/>
    <ds:schemaRef ds:uri="http://schemas.microsoft.com/sharepoint/v3"/>
    <ds:schemaRef ds:uri="5c5e142c-6f85-419d-a338-e4fb1bd0fcd0"/>
    <ds:schemaRef ds:uri="http://purl.org/dc/term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25D7DDBD-6EB3-486D-8B97-0C297A52EF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28eea28-0c14-4270-b8ff-28d854c2d44d"/>
    <ds:schemaRef ds:uri="5c5e142c-6f85-419d-a338-e4fb1bd0fc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CBF052E-41EC-4246-BE24-DBD52F95FA5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842</TotalTime>
  <Words>1271</Words>
  <Application>Microsoft Office PowerPoint</Application>
  <PresentationFormat>On-screen Show (4:3)</PresentationFormat>
  <Paragraphs>163</Paragraphs>
  <Slides>12</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Courier New</vt:lpstr>
      <vt:lpstr>Times New Roman</vt:lpstr>
      <vt:lpstr>Tms Rmn</vt:lpstr>
      <vt:lpstr>1_Office Theme</vt:lpstr>
      <vt:lpstr>ITEC 2000 Series Policy Updates  Kansas IT Project Monitoring  and Reporting  November 13, 2020 </vt:lpstr>
      <vt:lpstr>Goals</vt:lpstr>
      <vt:lpstr>IT Project</vt:lpstr>
      <vt:lpstr>IT Project</vt:lpstr>
      <vt:lpstr>What makes a reportable IT Project?</vt:lpstr>
      <vt:lpstr>PowerPoint Presentation</vt:lpstr>
      <vt:lpstr>Risk</vt:lpstr>
      <vt:lpstr>Business Risk Assessment</vt:lpstr>
      <vt:lpstr>Business Risk Levels</vt:lpstr>
      <vt:lpstr>Current Activities</vt:lpstr>
      <vt:lpstr>Next Steps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ITEC 2000 Series Policy Review  IT Project Monitoring  and Reporting  October 20, 2020</dc:title>
  <dc:creator>Spinks, Sara [OITS]</dc:creator>
  <cp:lastModifiedBy>Scott, Sophia</cp:lastModifiedBy>
  <cp:revision>7</cp:revision>
  <dcterms:created xsi:type="dcterms:W3CDTF">2020-10-19T19:13:50Z</dcterms:created>
  <dcterms:modified xsi:type="dcterms:W3CDTF">2020-11-17T19:05:27Z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0x01010007C74414E33AE341BB4F959406123A9F</vt:lpwstr>
  </property>
</Properties>
</file>