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9" r:id="rId3"/>
    <p:sldId id="261" r:id="rId4"/>
    <p:sldId id="258" r:id="rId5"/>
    <p:sldId id="257"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27" autoAdjust="0"/>
  </p:normalViewPr>
  <p:slideViewPr>
    <p:cSldViewPr snapToGrid="0" snapToObjects="1">
      <p:cViewPr varScale="1">
        <p:scale>
          <a:sx n="109" d="100"/>
          <a:sy n="109" d="100"/>
        </p:scale>
        <p:origin x="216" y="20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B0388-5808-AD47-BB03-04DFD82F7A44}" type="datetimeFigureOut">
              <a:rPr lang="en-US" smtClean="0"/>
              <a:t>5/24/22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50B81-B791-EA4E-9C1D-F1888D740DB5}" type="slidenum">
              <a:rPr lang="en-US" smtClean="0"/>
              <a:t>‹#›</a:t>
            </a:fld>
            <a:endParaRPr lang="en-US"/>
          </a:p>
        </p:txBody>
      </p:sp>
    </p:spTree>
    <p:extLst>
      <p:ext uri="{BB962C8B-B14F-4D97-AF65-F5344CB8AC3E}">
        <p14:creationId xmlns:p14="http://schemas.microsoft.com/office/powerpoint/2010/main" val="349151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6</a:t>
            </a:fld>
            <a:endParaRPr lang="en-US"/>
          </a:p>
        </p:txBody>
      </p:sp>
    </p:spTree>
    <p:extLst>
      <p:ext uri="{BB962C8B-B14F-4D97-AF65-F5344CB8AC3E}">
        <p14:creationId xmlns:p14="http://schemas.microsoft.com/office/powerpoint/2010/main" val="3680745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dirty="0"/>
              <a:t>Click to edit</a:t>
            </a:r>
          </a:p>
        </p:txBody>
      </p:sp>
    </p:spTree>
    <p:extLst>
      <p:ext uri="{BB962C8B-B14F-4D97-AF65-F5344CB8AC3E}">
        <p14:creationId xmlns:p14="http://schemas.microsoft.com/office/powerpoint/2010/main" val="32023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4092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dirty="0"/>
              <a:t>Item</a:t>
            </a:r>
          </a:p>
        </p:txBody>
      </p:sp>
    </p:spTree>
    <p:extLst>
      <p:ext uri="{BB962C8B-B14F-4D97-AF65-F5344CB8AC3E}">
        <p14:creationId xmlns:p14="http://schemas.microsoft.com/office/powerpoint/2010/main" val="40376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dirty="0"/>
              <a:t>Click to edit text</a:t>
            </a:r>
          </a:p>
          <a:p>
            <a:pPr lvl="0"/>
            <a:r>
              <a:rPr lang="en-US" dirty="0"/>
              <a:t>Item</a:t>
            </a:r>
          </a:p>
          <a:p>
            <a:pPr lvl="0"/>
            <a:endParaRPr lang="en-US" dirty="0"/>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dirty="0"/>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Tree>
    <p:extLst>
      <p:ext uri="{BB962C8B-B14F-4D97-AF65-F5344CB8AC3E}">
        <p14:creationId xmlns:p14="http://schemas.microsoft.com/office/powerpoint/2010/main" val="5931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dirty="0"/>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dirty="0"/>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dirty="0"/>
              <a:t>MATERIAL COVERED TODAY CAN BE FOUND AT: </a:t>
            </a:r>
          </a:p>
          <a:p>
            <a:r>
              <a:rPr lang="en-US" sz="5800" b="1" dirty="0"/>
              <a:t>WICHITA.EDU/SCMATERIALS</a:t>
            </a:r>
          </a:p>
        </p:txBody>
      </p:sp>
    </p:spTree>
    <p:extLst>
      <p:ext uri="{BB962C8B-B14F-4D97-AF65-F5344CB8AC3E}">
        <p14:creationId xmlns:p14="http://schemas.microsoft.com/office/powerpoint/2010/main" val="3040401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a:t>
            </a:r>
          </a:p>
          <a:p>
            <a:pPr lvl="1"/>
            <a:endParaRPr lang="en-US" dirty="0"/>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5/24/22</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167869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7"/>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aacu.org/trending-topics/eportfolio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youtube.com/watch?v=Eft0eV3AC0Q" TargetMode="External"/><Relationship Id="rId3" Type="http://schemas.openxmlformats.org/officeDocument/2006/relationships/hyperlink" Target="http://theijep.com/index.html" TargetMode="External"/><Relationship Id="rId7" Type="http://schemas.openxmlformats.org/officeDocument/2006/relationships/hyperlink" Target="https://jime.open.ac.uk/articles/10.5334/jime.574/" TargetMode="External"/><Relationship Id="rId12" Type="http://schemas.openxmlformats.org/officeDocument/2006/relationships/hyperlink" Target="https://www.montclair.edu/media/montclairedu/oit/documentation/eportfolios/Google-Sites-ePortfolio-3-13-PF-Final.pdf" TargetMode="External"/><Relationship Id="rId2" Type="http://schemas.openxmlformats.org/officeDocument/2006/relationships/hyperlink" Target="https://www.aacu.org/trending-topics/eportfolios" TargetMode="External"/><Relationship Id="rId1" Type="http://schemas.openxmlformats.org/officeDocument/2006/relationships/slideLayout" Target="../slideLayouts/slideLayout2.xml"/><Relationship Id="rId6" Type="http://schemas.openxmlformats.org/officeDocument/2006/relationships/hyperlink" Target="https://www.pebblepad.co.uk/webinars.aspx" TargetMode="External"/><Relationship Id="rId11" Type="http://schemas.openxmlformats.org/officeDocument/2006/relationships/hyperlink" Target="https://uva.digication.com/app/portfolios" TargetMode="External"/><Relationship Id="rId5" Type="http://schemas.openxmlformats.org/officeDocument/2006/relationships/hyperlink" Target="https://www.pebblepad.co.uk/pebblevision.aspx" TargetMode="External"/><Relationship Id="rId10" Type="http://schemas.openxmlformats.org/officeDocument/2006/relationships/hyperlink" Target="https://eportfolio.laguardia.edu/" TargetMode="External"/><Relationship Id="rId4" Type="http://schemas.openxmlformats.org/officeDocument/2006/relationships/hyperlink" Target="https://jitp.commons.gc.cuny.edu/" TargetMode="External"/><Relationship Id="rId9" Type="http://schemas.openxmlformats.org/officeDocument/2006/relationships/hyperlink" Target="https://auburn.edu/academic/provost/university-writing/eportfolio-projec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m-VlyaXRrZg" TargetMode="External"/><Relationship Id="rId7" Type="http://schemas.openxmlformats.org/officeDocument/2006/relationships/hyperlink" Target="https://lor.instructure.com/resources/0403f5fdf36f420cacc4f3faea6d31c7?shared" TargetMode="External"/><Relationship Id="rId2" Type="http://schemas.openxmlformats.org/officeDocument/2006/relationships/hyperlink" Target="https://stanford.digication.com/foliothinking/Welcome/" TargetMode="External"/><Relationship Id="rId1" Type="http://schemas.openxmlformats.org/officeDocument/2006/relationships/slideLayout" Target="../slideLayouts/slideLayout2.xml"/><Relationship Id="rId6" Type="http://schemas.openxmlformats.org/officeDocument/2006/relationships/hyperlink" Target="https://support.thecn.com/hc/en-us/articles/360057637393-Make-ePortfolio-Implementation-Successful-The-ePortfolio-Signature-Assignment-in-Concept-and-Practice" TargetMode="External"/><Relationship Id="rId5" Type="http://schemas.openxmlformats.org/officeDocument/2006/relationships/hyperlink" Target="https://www.otis.edu/sites/default/files/SIGNATURE-Assignment-Tool.pdf" TargetMode="External"/><Relationship Id="rId4" Type="http://schemas.openxmlformats.org/officeDocument/2006/relationships/hyperlink" Target="https://www.centerforengagedlearning.org/aiovg_videos/george-kuh-potential-high-impact-practices-that-merit-further-resear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E8609AD-9394-1B43-9E24-A952ABD07E1C}"/>
              </a:ext>
            </a:extLst>
          </p:cNvPr>
          <p:cNvSpPr txBox="1">
            <a:spLocks noGrp="1"/>
          </p:cNvSpPr>
          <p:nvPr>
            <p:ph type="title" idx="4294967295"/>
          </p:nvPr>
        </p:nvSpPr>
        <p:spPr>
          <a:xfrm>
            <a:off x="380665" y="519120"/>
            <a:ext cx="7797535" cy="219845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5400" b="1" i="0" kern="1200" cap="all" baseline="0">
                <a:solidFill>
                  <a:schemeClr val="tx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all"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ARC</a:t>
            </a:r>
            <a:r>
              <a:rPr kumimoji="0" lang="en-US" sz="5400" b="1" i="0" u="none" strike="noStrike" kern="1200" cap="all" spc="0" normalizeH="0" noProof="0" dirty="0">
                <a:ln>
                  <a:noFill/>
                </a:ln>
                <a:solidFill>
                  <a:schemeClr val="bg1"/>
                </a:solidFill>
                <a:effectLst/>
                <a:uLnTx/>
                <a:uFillTx/>
                <a:latin typeface="Calibri" panose="020F0502020204030204" pitchFamily="34" charset="0"/>
                <a:ea typeface="+mj-ea"/>
                <a:cs typeface="Calibri" panose="020F0502020204030204" pitchFamily="34" charset="0"/>
              </a:rPr>
              <a:t> MAy22</a:t>
            </a:r>
            <a:br>
              <a:rPr kumimoji="0" lang="en-US" sz="5400" b="1" i="0" u="none" strike="noStrike" kern="1200" cap="all" spc="0" normalizeH="0" noProof="0" dirty="0">
                <a:ln>
                  <a:noFill/>
                </a:ln>
                <a:solidFill>
                  <a:schemeClr val="bg1"/>
                </a:solidFill>
                <a:effectLst/>
                <a:uLnTx/>
                <a:uFillTx/>
                <a:latin typeface="Calibri" panose="020F0502020204030204" pitchFamily="34" charset="0"/>
                <a:ea typeface="+mj-ea"/>
                <a:cs typeface="Calibri" panose="020F0502020204030204" pitchFamily="34" charset="0"/>
              </a:rPr>
            </a:br>
            <a:r>
              <a:rPr kumimoji="0" lang="en-US" sz="5400" b="1" i="0" u="none" strike="noStrike" kern="1200" cap="all"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ePortfolio Panel Hour</a:t>
            </a:r>
          </a:p>
          <a:p>
            <a:pPr lvl="0">
              <a:defRPr/>
            </a:pPr>
            <a:r>
              <a:rPr kumimoji="0" lang="en-US" sz="2200" b="1" i="0" u="none" strike="noStrike" kern="1200" cap="all"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rPr>
              <a:t>what</a:t>
            </a:r>
            <a:r>
              <a:rPr lang="en-US" sz="2200" dirty="0">
                <a:solidFill>
                  <a:schemeClr val="bg1"/>
                </a:solidFill>
              </a:rPr>
              <a:t>, Why, how</a:t>
            </a:r>
            <a:endParaRPr kumimoji="0" lang="en-US" sz="2200" b="1" i="0" u="none" strike="noStrike" kern="1200" cap="all"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200" b="1" i="0" u="none" strike="noStrike" kern="1200" cap="all"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endParaRPr>
          </a:p>
        </p:txBody>
      </p:sp>
      <p:sp>
        <p:nvSpPr>
          <p:cNvPr id="2" name="Subtitle 1">
            <a:extLst>
              <a:ext uri="{FF2B5EF4-FFF2-40B4-BE49-F238E27FC236}">
                <a16:creationId xmlns:a16="http://schemas.microsoft.com/office/drawing/2014/main" id="{2C6FCB63-A325-0344-A481-C674C25C5504}"/>
              </a:ext>
            </a:extLst>
          </p:cNvPr>
          <p:cNvSpPr>
            <a:spLocks noGrp="1"/>
          </p:cNvSpPr>
          <p:nvPr>
            <p:ph type="subTitle" idx="1"/>
          </p:nvPr>
        </p:nvSpPr>
        <p:spPr>
          <a:xfrm>
            <a:off x="380665" y="5379809"/>
            <a:ext cx="7974441" cy="933214"/>
          </a:xfrm>
        </p:spPr>
        <p:txBody>
          <a:bodyPr>
            <a:noAutofit/>
          </a:bodyPr>
          <a:lstStyle/>
          <a:p>
            <a:pPr>
              <a:spcBef>
                <a:spcPts val="0"/>
              </a:spcBef>
            </a:pPr>
            <a:r>
              <a:rPr lang="en-US" sz="2200" dirty="0"/>
              <a:t>Elaine Bernstorf (Music &amp; Honors)</a:t>
            </a:r>
          </a:p>
          <a:p>
            <a:pPr>
              <a:spcBef>
                <a:spcPts val="0"/>
              </a:spcBef>
            </a:pPr>
            <a:r>
              <a:rPr lang="en-US" sz="2200" dirty="0"/>
              <a:t>Kara McCluskey (Engineering Technology)</a:t>
            </a:r>
          </a:p>
          <a:p>
            <a:pPr>
              <a:spcBef>
                <a:spcPts val="0"/>
              </a:spcBef>
            </a:pPr>
            <a:r>
              <a:rPr lang="en-US" sz="2200" dirty="0"/>
              <a:t>Chelsea Redger-Marquardt (Applied Studies &amp; Honors)</a:t>
            </a:r>
          </a:p>
          <a:p>
            <a:pPr>
              <a:spcBef>
                <a:spcPts val="600"/>
              </a:spcBef>
            </a:pPr>
            <a:r>
              <a:rPr lang="en-US" sz="2000" dirty="0"/>
              <a:t>Moderator: Kimberly Engber</a:t>
            </a:r>
          </a:p>
        </p:txBody>
      </p:sp>
    </p:spTree>
    <p:extLst>
      <p:ext uri="{BB962C8B-B14F-4D97-AF65-F5344CB8AC3E}">
        <p14:creationId xmlns:p14="http://schemas.microsoft.com/office/powerpoint/2010/main" val="2241570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33CD0-19CC-044C-B870-240C1F05DB80}"/>
              </a:ext>
            </a:extLst>
          </p:cNvPr>
          <p:cNvSpPr>
            <a:spLocks noGrp="1"/>
          </p:cNvSpPr>
          <p:nvPr>
            <p:ph type="title"/>
          </p:nvPr>
        </p:nvSpPr>
        <p:spPr/>
        <p:txBody>
          <a:bodyPr/>
          <a:lstStyle/>
          <a:p>
            <a:r>
              <a:rPr lang="en-US" dirty="0"/>
              <a:t>What is an ePortfolio?</a:t>
            </a:r>
          </a:p>
        </p:txBody>
      </p:sp>
      <p:sp>
        <p:nvSpPr>
          <p:cNvPr id="7" name="Content Placeholder 6">
            <a:extLst>
              <a:ext uri="{FF2B5EF4-FFF2-40B4-BE49-F238E27FC236}">
                <a16:creationId xmlns:a16="http://schemas.microsoft.com/office/drawing/2014/main" id="{F6FEE185-5188-AE42-94DB-D307FD6BEEAB}"/>
              </a:ext>
            </a:extLst>
          </p:cNvPr>
          <p:cNvSpPr>
            <a:spLocks noGrp="1"/>
          </p:cNvSpPr>
          <p:nvPr>
            <p:ph sz="half" idx="13"/>
          </p:nvPr>
        </p:nvSpPr>
        <p:spPr>
          <a:xfrm>
            <a:off x="1136373" y="1818289"/>
            <a:ext cx="10515600" cy="4067504"/>
          </a:xfrm>
        </p:spPr>
        <p:txBody>
          <a:bodyPr/>
          <a:lstStyle/>
          <a:p>
            <a:r>
              <a:rPr lang="en-US" sz="2200" dirty="0">
                <a:effectLst/>
                <a:ea typeface="Calibri" panose="020F0502020204030204" pitchFamily="34" charset="0"/>
              </a:rPr>
              <a:t>a convergence of several ideas and practices that have developed within higher  education over the past few decades</a:t>
            </a:r>
          </a:p>
          <a:p>
            <a:r>
              <a:rPr lang="en-US" sz="2200" dirty="0">
                <a:effectLst/>
                <a:ea typeface="Calibri" panose="020F0502020204030204" pitchFamily="34" charset="0"/>
              </a:rPr>
              <a:t>direct descendants of reflective print portfolios, which have had a long history in college-level writing programs and teacher education programs and had already begun attracting interest from other disciplines by the late 1980s and early 1990s (Batson 2002; Yancey 2001)</a:t>
            </a:r>
          </a:p>
          <a:p>
            <a:r>
              <a:rPr lang="en-US" sz="2200" dirty="0">
                <a:effectLst/>
                <a:ea typeface="Calibri" panose="020F0502020204030204" pitchFamily="34" charset="0"/>
              </a:rPr>
              <a:t>[like print portfolios] meant to cultivate habits of metacognition, reflective practice, and self-critique among students and, in some cases, to demonstrate student achievement of defined learning outcomes</a:t>
            </a:r>
          </a:p>
          <a:p>
            <a:pPr marL="0" indent="0">
              <a:buNone/>
            </a:pPr>
            <a:endParaRPr lang="en-US" sz="2200" dirty="0"/>
          </a:p>
          <a:p>
            <a:pPr marL="0" indent="0">
              <a:buNone/>
            </a:pPr>
            <a:r>
              <a:rPr lang="en-US" sz="2200" dirty="0">
                <a:solidFill>
                  <a:srgbClr val="333333"/>
                </a:solidFill>
                <a:effectLst/>
                <a:ea typeface="Calibri" panose="020F0502020204030204" pitchFamily="34" charset="0"/>
              </a:rPr>
              <a:t>Kahn, Susan. 2014. “E-Portfolios:</a:t>
            </a:r>
            <a:r>
              <a:rPr lang="en-US" sz="2200" dirty="0">
                <a:solidFill>
                  <a:srgbClr val="333333"/>
                </a:solidFill>
                <a:ea typeface="Calibri" panose="020F0502020204030204" pitchFamily="34" charset="0"/>
              </a:rPr>
              <a:t> </a:t>
            </a:r>
            <a:r>
              <a:rPr lang="en-US" sz="2200" dirty="0">
                <a:solidFill>
                  <a:srgbClr val="333333"/>
                </a:solidFill>
                <a:effectLst/>
                <a:ea typeface="Calibri" panose="020F0502020204030204" pitchFamily="34" charset="0"/>
              </a:rPr>
              <a:t>A Look at Where We’ve Been, Where We Are Now, and Where We’re (Possibly) Going.” </a:t>
            </a:r>
            <a:r>
              <a:rPr lang="en-US" sz="2200" i="1" dirty="0">
                <a:effectLst/>
                <a:ea typeface="Calibri" panose="020F0502020204030204" pitchFamily="34" charset="0"/>
              </a:rPr>
              <a:t>Peer Review</a:t>
            </a:r>
            <a:r>
              <a:rPr lang="en-US" sz="2200" dirty="0">
                <a:effectLst/>
                <a:ea typeface="Calibri" panose="020F0502020204030204" pitchFamily="34" charset="0"/>
              </a:rPr>
              <a:t>. 16(1): 4–7.</a:t>
            </a:r>
          </a:p>
        </p:txBody>
      </p:sp>
    </p:spTree>
    <p:extLst>
      <p:ext uri="{BB962C8B-B14F-4D97-AF65-F5344CB8AC3E}">
        <p14:creationId xmlns:p14="http://schemas.microsoft.com/office/powerpoint/2010/main" val="3476977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946C2-8896-4BBD-A0D3-6CD2191387B1}"/>
              </a:ext>
            </a:extLst>
          </p:cNvPr>
          <p:cNvSpPr>
            <a:spLocks noGrp="1"/>
          </p:cNvSpPr>
          <p:nvPr>
            <p:ph type="title"/>
          </p:nvPr>
        </p:nvSpPr>
        <p:spPr/>
        <p:txBody>
          <a:bodyPr/>
          <a:lstStyle/>
          <a:p>
            <a:r>
              <a:rPr lang="en-US" dirty="0"/>
              <a:t>A product &amp; a process</a:t>
            </a:r>
          </a:p>
        </p:txBody>
      </p:sp>
      <p:sp>
        <p:nvSpPr>
          <p:cNvPr id="3" name="Content Placeholder 2">
            <a:extLst>
              <a:ext uri="{FF2B5EF4-FFF2-40B4-BE49-F238E27FC236}">
                <a16:creationId xmlns:a16="http://schemas.microsoft.com/office/drawing/2014/main" id="{EDA43DF3-593B-485D-A21C-7929D65F5031}"/>
              </a:ext>
            </a:extLst>
          </p:cNvPr>
          <p:cNvSpPr>
            <a:spLocks noGrp="1"/>
          </p:cNvSpPr>
          <p:nvPr>
            <p:ph sz="half" idx="13"/>
          </p:nvPr>
        </p:nvSpPr>
        <p:spPr>
          <a:xfrm>
            <a:off x="1136372" y="2088994"/>
            <a:ext cx="10217427" cy="4087968"/>
          </a:xfrm>
        </p:spPr>
        <p:txBody>
          <a:bodyPr/>
          <a:lstStyle/>
          <a:p>
            <a:r>
              <a:rPr lang="en-US" b="0" i="0" dirty="0" err="1">
                <a:solidFill>
                  <a:srgbClr val="000000"/>
                </a:solidFill>
                <a:effectLst/>
                <a:latin typeface="adobe-caslon-pro"/>
              </a:rPr>
              <a:t>ePortfolios</a:t>
            </a:r>
            <a:r>
              <a:rPr lang="en-US" b="0" i="0" dirty="0">
                <a:solidFill>
                  <a:srgbClr val="000000"/>
                </a:solidFill>
                <a:effectLst/>
                <a:latin typeface="adobe-caslon-pro"/>
              </a:rPr>
              <a:t> are both a product—an archive of learning artifacts—and a process that supports student learning: Building an ePortfolio leads students to naturally make valuable connections between various courses, assignments, and cocurricular activities through reflection of their past work.</a:t>
            </a:r>
          </a:p>
          <a:p>
            <a:endParaRPr lang="en-US" dirty="0">
              <a:solidFill>
                <a:srgbClr val="000000"/>
              </a:solidFill>
              <a:latin typeface="adobe-caslon-pro"/>
            </a:endParaRPr>
          </a:p>
          <a:p>
            <a:pPr marL="0" indent="0">
              <a:buNone/>
            </a:pPr>
            <a:r>
              <a:rPr lang="en-US" sz="2200" dirty="0">
                <a:solidFill>
                  <a:srgbClr val="000000"/>
                </a:solidFill>
                <a:latin typeface="adobe-caslon-pro"/>
              </a:rPr>
              <a:t>AAC&amp;U ePortfolio Resources </a:t>
            </a:r>
            <a:r>
              <a:rPr lang="en-US" sz="2200" dirty="0">
                <a:solidFill>
                  <a:srgbClr val="000000"/>
                </a:solidFill>
                <a:latin typeface="adobe-caslon-pro"/>
                <a:hlinkClick r:id="rId2"/>
              </a:rPr>
              <a:t>https://www.aacu.org/trending-topics/eportfolios</a:t>
            </a:r>
            <a:endParaRPr lang="en-US" sz="2200" dirty="0">
              <a:solidFill>
                <a:srgbClr val="000000"/>
              </a:solidFill>
              <a:latin typeface="adobe-caslon-pro"/>
            </a:endParaRPr>
          </a:p>
          <a:p>
            <a:pPr marL="0" indent="0">
              <a:buNone/>
            </a:pPr>
            <a:endParaRPr lang="en-US" dirty="0"/>
          </a:p>
        </p:txBody>
      </p:sp>
    </p:spTree>
    <p:extLst>
      <p:ext uri="{BB962C8B-B14F-4D97-AF65-F5344CB8AC3E}">
        <p14:creationId xmlns:p14="http://schemas.microsoft.com/office/powerpoint/2010/main" val="54715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7A3318-F54D-C748-90AF-FE20F9654EC6}"/>
              </a:ext>
            </a:extLst>
          </p:cNvPr>
          <p:cNvSpPr>
            <a:spLocks noGrp="1"/>
          </p:cNvSpPr>
          <p:nvPr>
            <p:ph type="title"/>
          </p:nvPr>
        </p:nvSpPr>
        <p:spPr/>
        <p:txBody>
          <a:bodyPr/>
          <a:lstStyle/>
          <a:p>
            <a:r>
              <a:rPr lang="en-US" dirty="0"/>
              <a:t> a high-impact practice</a:t>
            </a:r>
          </a:p>
        </p:txBody>
      </p:sp>
      <p:sp>
        <p:nvSpPr>
          <p:cNvPr id="9" name="Content Placeholder 8">
            <a:extLst>
              <a:ext uri="{FF2B5EF4-FFF2-40B4-BE49-F238E27FC236}">
                <a16:creationId xmlns:a16="http://schemas.microsoft.com/office/drawing/2014/main" id="{81E07C34-F4EE-7842-A80B-383915AE3F27}"/>
              </a:ext>
            </a:extLst>
          </p:cNvPr>
          <p:cNvSpPr>
            <a:spLocks noGrp="1"/>
          </p:cNvSpPr>
          <p:nvPr>
            <p:ph sz="half" idx="1"/>
          </p:nvPr>
        </p:nvSpPr>
        <p:spPr>
          <a:xfrm>
            <a:off x="722586" y="1805214"/>
            <a:ext cx="10323786" cy="4087968"/>
          </a:xfrm>
        </p:spPr>
        <p:txBody>
          <a:bodyPr/>
          <a:lstStyle/>
          <a:p>
            <a:r>
              <a:rPr lang="en-US" dirty="0">
                <a:solidFill>
                  <a:srgbClr val="333333"/>
                </a:solidFill>
                <a:latin typeface="Source Sans Pro" panose="020B0503030403020204" pitchFamily="34" charset="0"/>
              </a:rPr>
              <a:t>Learners with agency</a:t>
            </a:r>
          </a:p>
          <a:p>
            <a:pPr marL="0" indent="0">
              <a:buNone/>
            </a:pPr>
            <a:endParaRPr lang="en-US" b="0" i="0" dirty="0">
              <a:solidFill>
                <a:srgbClr val="333333"/>
              </a:solidFill>
              <a:effectLst/>
              <a:latin typeface="Source Sans Pro" panose="020B0503030403020204" pitchFamily="34" charset="0"/>
            </a:endParaRPr>
          </a:p>
          <a:p>
            <a:pPr marL="0" indent="0">
              <a:buNone/>
            </a:pPr>
            <a:r>
              <a:rPr lang="en-US" sz="2200" b="0" i="0" dirty="0">
                <a:solidFill>
                  <a:srgbClr val="333333"/>
                </a:solidFill>
                <a:effectLst/>
              </a:rPr>
              <a:t>When students build their e-portfolios, they also enact a shift from being a consumer to being a producer of their own education. They become learners with agency. When we ask students to represent and reflect on their learning both within and across courses, we go beyond simply requiring another assignment. Instead, we are pushing students to demonstrate their education in ways they haven’t been traditionally asked to.</a:t>
            </a:r>
          </a:p>
          <a:p>
            <a:pPr marL="0" indent="0">
              <a:buNone/>
            </a:pPr>
            <a:endParaRPr lang="en-US" sz="2200" b="0" i="0" dirty="0">
              <a:solidFill>
                <a:srgbClr val="333333"/>
              </a:solidFill>
              <a:effectLst/>
            </a:endParaRPr>
          </a:p>
          <a:p>
            <a:pPr marL="0" indent="0">
              <a:buNone/>
            </a:pPr>
            <a:r>
              <a:rPr lang="en-US" sz="2200" b="0" i="0" dirty="0">
                <a:solidFill>
                  <a:srgbClr val="333333"/>
                </a:solidFill>
                <a:effectLst/>
              </a:rPr>
              <a:t>Hubert, D. Jason </a:t>
            </a:r>
            <a:r>
              <a:rPr lang="en-US" sz="2200" b="0" i="0" dirty="0" err="1">
                <a:solidFill>
                  <a:srgbClr val="333333"/>
                </a:solidFill>
                <a:effectLst/>
              </a:rPr>
              <a:t>Pickavance</a:t>
            </a:r>
            <a:r>
              <a:rPr lang="en-US" sz="2200" b="0" i="0" dirty="0">
                <a:solidFill>
                  <a:srgbClr val="333333"/>
                </a:solidFill>
                <a:effectLst/>
              </a:rPr>
              <a:t> and Amanda </a:t>
            </a:r>
            <a:r>
              <a:rPr lang="en-US" sz="2200" b="0" i="0" dirty="0" err="1">
                <a:solidFill>
                  <a:srgbClr val="333333"/>
                </a:solidFill>
                <a:effectLst/>
              </a:rPr>
              <a:t>Hyberger</a:t>
            </a:r>
            <a:r>
              <a:rPr lang="en-US" sz="2200" b="0" i="0" dirty="0">
                <a:solidFill>
                  <a:srgbClr val="333333"/>
                </a:solidFill>
                <a:effectLst/>
              </a:rPr>
              <a:t>. 2015. “</a:t>
            </a:r>
            <a:r>
              <a:rPr lang="en-US" sz="2200" dirty="0"/>
              <a:t>Reflective e-portfolios: one HIP to rule them all?</a:t>
            </a:r>
            <a:r>
              <a:rPr lang="en-US" sz="2200" b="0" i="0" dirty="0">
                <a:solidFill>
                  <a:srgbClr val="333333"/>
                </a:solidFill>
                <a:effectLst/>
              </a:rPr>
              <a:t>” </a:t>
            </a:r>
            <a:r>
              <a:rPr lang="en-US" sz="2200" b="0" i="1" dirty="0">
                <a:solidFill>
                  <a:srgbClr val="333333"/>
                </a:solidFill>
                <a:effectLst/>
              </a:rPr>
              <a:t>Peer Review.</a:t>
            </a:r>
            <a:r>
              <a:rPr lang="en-US" sz="2200" b="0" i="0" dirty="0">
                <a:solidFill>
                  <a:srgbClr val="333333"/>
                </a:solidFill>
                <a:effectLst/>
              </a:rPr>
              <a:t> 17(4): 15-18.</a:t>
            </a:r>
            <a:endParaRPr lang="en-US" sz="2200" dirty="0"/>
          </a:p>
        </p:txBody>
      </p:sp>
    </p:spTree>
    <p:extLst>
      <p:ext uri="{BB962C8B-B14F-4D97-AF65-F5344CB8AC3E}">
        <p14:creationId xmlns:p14="http://schemas.microsoft.com/office/powerpoint/2010/main" val="1204786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dirty="0"/>
              <a:t>How can you use an ePortfolio?</a:t>
            </a: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483477" y="1976718"/>
            <a:ext cx="5134922" cy="4179610"/>
          </a:xfrm>
        </p:spPr>
        <p:txBody>
          <a:bodyPr/>
          <a:lstStyle/>
          <a:p>
            <a:r>
              <a:rPr lang="en-US" dirty="0"/>
              <a:t> A class assignment</a:t>
            </a:r>
          </a:p>
          <a:p>
            <a:r>
              <a:rPr lang="en-US" dirty="0"/>
              <a:t> Signature Assignment</a:t>
            </a:r>
          </a:p>
          <a:p>
            <a:pPr marL="0" indent="0">
              <a:buNone/>
            </a:pPr>
            <a:endParaRPr lang="en-US" dirty="0"/>
          </a:p>
          <a:p>
            <a:pPr marL="457200" lvl="1" indent="0">
              <a:buNone/>
            </a:pPr>
            <a:r>
              <a:rPr lang="en-US" sz="2000" dirty="0">
                <a:latin typeface="Verdana" panose="020B0604030504040204" pitchFamily="34" charset="0"/>
                <a:ea typeface="Verdana" panose="020B0604030504040204" pitchFamily="34" charset="0"/>
              </a:rPr>
              <a:t>Documenting a major course project (like the final project) or reflecting on the overall course learning experience by assembling artifacts and responses</a:t>
            </a:r>
          </a:p>
        </p:txBody>
      </p:sp>
      <p:sp>
        <p:nvSpPr>
          <p:cNvPr id="4" name="Content Placeholder 3">
            <a:extLst>
              <a:ext uri="{FF2B5EF4-FFF2-40B4-BE49-F238E27FC236}">
                <a16:creationId xmlns:a16="http://schemas.microsoft.com/office/drawing/2014/main" id="{55DEC07D-5CA9-A746-B04E-8A27C2477EF3}"/>
              </a:ext>
            </a:extLst>
          </p:cNvPr>
          <p:cNvSpPr>
            <a:spLocks noGrp="1"/>
          </p:cNvSpPr>
          <p:nvPr>
            <p:ph sz="half" idx="2"/>
          </p:nvPr>
        </p:nvSpPr>
        <p:spPr>
          <a:xfrm>
            <a:off x="5854262" y="1976718"/>
            <a:ext cx="5854261" cy="4087969"/>
          </a:xfrm>
        </p:spPr>
        <p:txBody>
          <a:bodyPr/>
          <a:lstStyle/>
          <a:p>
            <a:r>
              <a:rPr lang="en-US" dirty="0"/>
              <a:t>A program-level assessment tool</a:t>
            </a:r>
          </a:p>
          <a:p>
            <a:r>
              <a:rPr lang="en-US" dirty="0"/>
              <a:t>Folio Thinking</a:t>
            </a:r>
          </a:p>
          <a:p>
            <a:pPr marL="0" indent="0">
              <a:buNone/>
            </a:pPr>
            <a:endParaRPr lang="en-US" dirty="0"/>
          </a:p>
          <a:p>
            <a:pPr marL="457200" lvl="1" indent="0">
              <a:buNone/>
            </a:pPr>
            <a:r>
              <a:rPr lang="en-US" sz="2000" b="0" i="1" dirty="0">
                <a:solidFill>
                  <a:srgbClr val="222222"/>
                </a:solidFill>
                <a:effectLst/>
                <a:latin typeface="Verdana" panose="020B0604030504040204" pitchFamily="34" charset="0"/>
              </a:rPr>
              <a:t>Folio Thinking</a:t>
            </a:r>
            <a:r>
              <a:rPr lang="en-US" sz="2000" b="0" i="0" dirty="0">
                <a:solidFill>
                  <a:srgbClr val="222222"/>
                </a:solidFill>
                <a:effectLst/>
                <a:latin typeface="Verdana" panose="020B0604030504040204" pitchFamily="34" charset="0"/>
              </a:rPr>
              <a:t> is a reflective practice that situates and guides the effective use of learning portfolios, defined as a purposeful collection of artifacts that characterize the learning experiences of the portfolio owner. Developed at Stanford as part of the Learning Careers Project.</a:t>
            </a:r>
            <a:endParaRPr lang="en-US" sz="2000" dirty="0"/>
          </a:p>
        </p:txBody>
      </p:sp>
    </p:spTree>
    <p:extLst>
      <p:ext uri="{BB962C8B-B14F-4D97-AF65-F5344CB8AC3E}">
        <p14:creationId xmlns:p14="http://schemas.microsoft.com/office/powerpoint/2010/main" val="267856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C0A16-AA92-4CE0-A0FE-55A73BF3FD1C}"/>
              </a:ext>
            </a:extLst>
          </p:cNvPr>
          <p:cNvSpPr>
            <a:spLocks noGrp="1"/>
          </p:cNvSpPr>
          <p:nvPr>
            <p:ph type="title"/>
          </p:nvPr>
        </p:nvSpPr>
        <p:spPr/>
        <p:txBody>
          <a:bodyPr/>
          <a:lstStyle/>
          <a:p>
            <a:r>
              <a:rPr lang="en-US" dirty="0"/>
              <a:t>Beginning with </a:t>
            </a:r>
            <a:r>
              <a:rPr lang="en-US" dirty="0" err="1"/>
              <a:t>ePortfolios</a:t>
            </a:r>
            <a:endParaRPr lang="en-US" dirty="0"/>
          </a:p>
        </p:txBody>
      </p:sp>
      <p:sp>
        <p:nvSpPr>
          <p:cNvPr id="3" name="Content Placeholder 2">
            <a:extLst>
              <a:ext uri="{FF2B5EF4-FFF2-40B4-BE49-F238E27FC236}">
                <a16:creationId xmlns:a16="http://schemas.microsoft.com/office/drawing/2014/main" id="{83489130-6EE2-482F-9E36-197198C92391}"/>
              </a:ext>
            </a:extLst>
          </p:cNvPr>
          <p:cNvSpPr>
            <a:spLocks noGrp="1"/>
          </p:cNvSpPr>
          <p:nvPr>
            <p:ph sz="half" idx="14"/>
          </p:nvPr>
        </p:nvSpPr>
        <p:spPr>
          <a:xfrm>
            <a:off x="838200" y="2088994"/>
            <a:ext cx="6172200" cy="759309"/>
          </a:xfrm>
        </p:spPr>
        <p:txBody>
          <a:bodyPr/>
          <a:lstStyle/>
          <a:p>
            <a:r>
              <a:rPr lang="en-US" dirty="0"/>
              <a:t> Don’t be afraid to start small</a:t>
            </a:r>
          </a:p>
        </p:txBody>
      </p:sp>
      <p:sp>
        <p:nvSpPr>
          <p:cNvPr id="4" name="Content Placeholder 3">
            <a:extLst>
              <a:ext uri="{FF2B5EF4-FFF2-40B4-BE49-F238E27FC236}">
                <a16:creationId xmlns:a16="http://schemas.microsoft.com/office/drawing/2014/main" id="{8DCC5E7A-33D8-435C-9B44-FA556BFCE367}"/>
              </a:ext>
            </a:extLst>
          </p:cNvPr>
          <p:cNvSpPr>
            <a:spLocks noGrp="1"/>
          </p:cNvSpPr>
          <p:nvPr>
            <p:ph sz="half" idx="2"/>
          </p:nvPr>
        </p:nvSpPr>
        <p:spPr>
          <a:xfrm>
            <a:off x="838200" y="3429000"/>
            <a:ext cx="5472038" cy="640744"/>
          </a:xfrm>
        </p:spPr>
        <p:txBody>
          <a:bodyPr/>
          <a:lstStyle/>
          <a:p>
            <a:r>
              <a:rPr lang="en-US" dirty="0"/>
              <a:t>Involve students in the process</a:t>
            </a:r>
          </a:p>
        </p:txBody>
      </p:sp>
    </p:spTree>
    <p:extLst>
      <p:ext uri="{BB962C8B-B14F-4D97-AF65-F5344CB8AC3E}">
        <p14:creationId xmlns:p14="http://schemas.microsoft.com/office/powerpoint/2010/main" val="133294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C073-9115-40ED-A47C-AABB4BA8AD4F}"/>
              </a:ext>
            </a:extLst>
          </p:cNvPr>
          <p:cNvSpPr>
            <a:spLocks noGrp="1"/>
          </p:cNvSpPr>
          <p:nvPr>
            <p:ph type="title"/>
          </p:nvPr>
        </p:nvSpPr>
        <p:spPr/>
        <p:txBody>
          <a:bodyPr/>
          <a:lstStyle/>
          <a:p>
            <a:r>
              <a:rPr lang="en-US" dirty="0"/>
              <a:t>Resources - General</a:t>
            </a:r>
          </a:p>
        </p:txBody>
      </p:sp>
      <p:sp>
        <p:nvSpPr>
          <p:cNvPr id="3" name="Content Placeholder 2">
            <a:extLst>
              <a:ext uri="{FF2B5EF4-FFF2-40B4-BE49-F238E27FC236}">
                <a16:creationId xmlns:a16="http://schemas.microsoft.com/office/drawing/2014/main" id="{4FD35025-46C8-4499-92B0-6CF39F5C4F79}"/>
              </a:ext>
            </a:extLst>
          </p:cNvPr>
          <p:cNvSpPr>
            <a:spLocks noGrp="1"/>
          </p:cNvSpPr>
          <p:nvPr>
            <p:ph sz="half" idx="14"/>
          </p:nvPr>
        </p:nvSpPr>
        <p:spPr>
          <a:xfrm>
            <a:off x="599661" y="1780880"/>
            <a:ext cx="10992678" cy="4087968"/>
          </a:xfrm>
        </p:spPr>
        <p:txBody>
          <a:bodyPr/>
          <a:lstStyle/>
          <a:p>
            <a:pPr marL="0" marR="0">
              <a:spcBef>
                <a:spcPts val="200"/>
              </a:spcBef>
              <a:spcAft>
                <a:spcPts val="0"/>
              </a:spcAft>
            </a:pPr>
            <a:r>
              <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General</a:t>
            </a: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2"/>
              </a:rPr>
              <a:t>AAC&amp;U Resources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3"/>
              </a:rPr>
              <a:t>International Journal of ePortfolio</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4"/>
              </a:rPr>
              <a:t>The Journal of Interactive Technology &amp; Pedagogy</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dirty="0" err="1">
                <a:effectLst/>
                <a:latin typeface="Calibri" panose="020F0502020204030204" pitchFamily="34" charset="0"/>
                <a:ea typeface="Times New Roman" panose="02020603050405020304" pitchFamily="18" charset="0"/>
              </a:rPr>
              <a:t>PebblePad</a:t>
            </a:r>
            <a:r>
              <a:rPr lang="en-US" sz="2000" dirty="0">
                <a:effectLst/>
                <a:latin typeface="Calibri" panose="020F0502020204030204" pitchFamily="34" charset="0"/>
                <a:ea typeface="Times New Roman" panose="02020603050405020304" pitchFamily="18" charset="0"/>
              </a:rPr>
              <a:t> ePortfolio system </a:t>
            </a:r>
            <a:r>
              <a:rPr lang="en-US" sz="2000" u="sng" dirty="0">
                <a:solidFill>
                  <a:srgbClr val="0563C1"/>
                </a:solidFill>
                <a:effectLst/>
                <a:latin typeface="Calibri" panose="020F0502020204030204" pitchFamily="34" charset="0"/>
                <a:ea typeface="Times New Roman" panose="02020603050405020304" pitchFamily="18" charset="0"/>
                <a:hlinkClick r:id="rId5"/>
              </a:rPr>
              <a:t>Overview</a:t>
            </a:r>
            <a:r>
              <a:rPr lang="en-US" sz="2000" dirty="0">
                <a:effectLst/>
                <a:latin typeface="Calibri" panose="020F0502020204030204" pitchFamily="34" charset="0"/>
                <a:ea typeface="Times New Roman" panose="02020603050405020304" pitchFamily="18" charset="0"/>
              </a:rPr>
              <a:t> &amp; </a:t>
            </a:r>
            <a:r>
              <a:rPr lang="en-US" sz="2000" u="sng" dirty="0">
                <a:solidFill>
                  <a:srgbClr val="0563C1"/>
                </a:solidFill>
                <a:effectLst/>
                <a:latin typeface="Calibri" panose="020F0502020204030204" pitchFamily="34" charset="0"/>
                <a:ea typeface="Times New Roman" panose="02020603050405020304" pitchFamily="18" charset="0"/>
                <a:hlinkClick r:id="rId6"/>
              </a:rPr>
              <a:t>Webinars</a:t>
            </a:r>
            <a:r>
              <a:rPr lang="en-US" sz="2000" dirty="0">
                <a:effectLst/>
                <a:latin typeface="Calibri" panose="020F0502020204030204" pitchFamily="34" charset="0"/>
                <a:ea typeface="Times New Roman" panose="02020603050405020304" pitchFamily="18" charset="0"/>
              </a:rPr>
              <a:t> </a:t>
            </a:r>
          </a:p>
          <a:p>
            <a:pPr marL="0" marR="0" indent="0">
              <a:spcBef>
                <a:spcPts val="0"/>
              </a:spcBef>
              <a:spcAft>
                <a:spcPts val="0"/>
              </a:spcAft>
              <a:buNone/>
            </a:pPr>
            <a:endParaRPr lang="en-US" sz="2000" dirty="0">
              <a:effectLst/>
              <a:latin typeface="Calibri" panose="020F0502020204030204" pitchFamily="34" charset="0"/>
              <a:ea typeface="Calibri" panose="020F0502020204030204" pitchFamily="34" charset="0"/>
            </a:endParaRPr>
          </a:p>
          <a:p>
            <a:pPr marL="0" marR="0">
              <a:spcBef>
                <a:spcPts val="200"/>
              </a:spcBef>
              <a:spcAft>
                <a:spcPts val="0"/>
              </a:spcAft>
            </a:pPr>
            <a:r>
              <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History</a:t>
            </a: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7"/>
              </a:rPr>
              <a:t>The Evolution of the Portfolio in Higher Education</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8"/>
              </a:rPr>
              <a:t>Video: Batson Lecture</a:t>
            </a:r>
            <a:r>
              <a:rPr lang="en-US" sz="2000" dirty="0">
                <a:solidFill>
                  <a:srgbClr val="030303"/>
                </a:solidFill>
                <a:effectLst/>
                <a:latin typeface="Calibri" panose="020F0502020204030204" pitchFamily="34" charset="0"/>
                <a:ea typeface="Calibri" panose="020F0502020204030204" pitchFamily="34" charset="0"/>
                <a:cs typeface="Calibri" panose="020F0502020204030204" pitchFamily="34" charset="0"/>
              </a:rPr>
              <a:t> "Getting Better All the Time: An ePortfolio Moves from the Margin Toward the Center" by Susan Kahn (IUPUI) at the AAEEBL Annual Meeting 2017 in Portland, Oregon, U.S.A., on 27 July 2017.</a:t>
            </a: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spcBef>
                <a:spcPts val="200"/>
              </a:spcBef>
              <a:spcAft>
                <a:spcPts val="0"/>
              </a:spcAft>
            </a:pPr>
            <a:r>
              <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Other University ePortfolio Galleries &amp; Resources</a:t>
            </a: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9"/>
              </a:rPr>
              <a:t>Auburn University</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err="1">
                <a:solidFill>
                  <a:srgbClr val="0563C1"/>
                </a:solidFill>
                <a:effectLst/>
                <a:latin typeface="Calibri" panose="020F0502020204030204" pitchFamily="34" charset="0"/>
                <a:ea typeface="Times New Roman" panose="02020603050405020304" pitchFamily="18" charset="0"/>
                <a:hlinkClick r:id="rId10"/>
              </a:rPr>
              <a:t>Laguardia</a:t>
            </a:r>
            <a:r>
              <a:rPr lang="en-US" sz="2000" u="sng" dirty="0">
                <a:solidFill>
                  <a:srgbClr val="0563C1"/>
                </a:solidFill>
                <a:effectLst/>
                <a:latin typeface="Calibri" panose="020F0502020204030204" pitchFamily="34" charset="0"/>
                <a:ea typeface="Times New Roman" panose="02020603050405020304" pitchFamily="18" charset="0"/>
                <a:hlinkClick r:id="rId10"/>
              </a:rPr>
              <a:t> Community College</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11"/>
              </a:rPr>
              <a:t>University of Virginia</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12"/>
              </a:rPr>
              <a:t>Montclair State University – creating an ePortfolio using Google sites</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endParaRPr>
          </a:p>
          <a:p>
            <a:endParaRPr lang="en-US" sz="2000" dirty="0"/>
          </a:p>
        </p:txBody>
      </p:sp>
    </p:spTree>
    <p:extLst>
      <p:ext uri="{BB962C8B-B14F-4D97-AF65-F5344CB8AC3E}">
        <p14:creationId xmlns:p14="http://schemas.microsoft.com/office/powerpoint/2010/main" val="123098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7F19-5A27-4B66-8A7C-C84E4DC526D9}"/>
              </a:ext>
            </a:extLst>
          </p:cNvPr>
          <p:cNvSpPr>
            <a:spLocks noGrp="1"/>
          </p:cNvSpPr>
          <p:nvPr>
            <p:ph type="title"/>
          </p:nvPr>
        </p:nvSpPr>
        <p:spPr/>
        <p:txBody>
          <a:bodyPr/>
          <a:lstStyle/>
          <a:p>
            <a:r>
              <a:rPr lang="en-US" dirty="0"/>
              <a:t>Resources - applied</a:t>
            </a:r>
          </a:p>
        </p:txBody>
      </p:sp>
      <p:sp>
        <p:nvSpPr>
          <p:cNvPr id="3" name="Content Placeholder 2">
            <a:extLst>
              <a:ext uri="{FF2B5EF4-FFF2-40B4-BE49-F238E27FC236}">
                <a16:creationId xmlns:a16="http://schemas.microsoft.com/office/drawing/2014/main" id="{A626A993-3087-4C5D-9442-7925E9ED94F5}"/>
              </a:ext>
            </a:extLst>
          </p:cNvPr>
          <p:cNvSpPr>
            <a:spLocks noGrp="1"/>
          </p:cNvSpPr>
          <p:nvPr>
            <p:ph sz="half" idx="14"/>
          </p:nvPr>
        </p:nvSpPr>
        <p:spPr>
          <a:xfrm>
            <a:off x="1186069" y="2088994"/>
            <a:ext cx="9746973" cy="4087968"/>
          </a:xfrm>
        </p:spPr>
        <p:txBody>
          <a:bodyPr/>
          <a:lstStyle/>
          <a:p>
            <a:pPr marL="0" marR="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L="0" marR="0">
              <a:spcBef>
                <a:spcPts val="200"/>
              </a:spcBef>
              <a:spcAft>
                <a:spcPts val="0"/>
              </a:spcAft>
            </a:pPr>
            <a:r>
              <a:rPr lang="en-US" sz="20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Folio Thinking</a:t>
            </a: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latin typeface="Calibri" panose="020F0502020204030204" pitchFamily="34" charset="0"/>
                <a:ea typeface="Times New Roman" panose="02020603050405020304" pitchFamily="18" charset="0"/>
                <a:hlinkClick r:id="rId2"/>
              </a:rPr>
              <a:t>Stanford University Folio Thinking Initiative</a:t>
            </a:r>
            <a:endParaRPr lang="en-US" sz="20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latin typeface="Calibri" panose="020F0502020204030204" pitchFamily="34" charset="0"/>
                <a:ea typeface="Times New Roman" panose="02020603050405020304" pitchFamily="18" charset="0"/>
                <a:hlinkClick r:id="rId3"/>
              </a:rPr>
              <a:t>Online Network of Educators Webinar – </a:t>
            </a:r>
            <a:r>
              <a:rPr lang="en-US" sz="2000" u="sng" dirty="0" err="1">
                <a:solidFill>
                  <a:srgbClr val="0563C1"/>
                </a:solidFill>
                <a:latin typeface="Calibri" panose="020F0502020204030204" pitchFamily="34" charset="0"/>
                <a:ea typeface="Times New Roman" panose="02020603050405020304" pitchFamily="18" charset="0"/>
                <a:hlinkClick r:id="rId3"/>
              </a:rPr>
              <a:t>ePortfolios</a:t>
            </a:r>
            <a:r>
              <a:rPr lang="en-US" sz="2000" u="sng" dirty="0">
                <a:solidFill>
                  <a:srgbClr val="0563C1"/>
                </a:solidFill>
                <a:latin typeface="Calibri" panose="020F0502020204030204" pitchFamily="34" charset="0"/>
                <a:ea typeface="Times New Roman" panose="02020603050405020304" pitchFamily="18" charset="0"/>
                <a:hlinkClick r:id="rId3"/>
              </a:rPr>
              <a:t> &amp; Folio Thinking</a:t>
            </a:r>
            <a:endParaRPr lang="en-US" sz="2000" u="sng" dirty="0">
              <a:solidFill>
                <a:srgbClr val="0563C1"/>
              </a:solidFill>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endParaRPr lang="en-US" sz="2000" dirty="0">
              <a:effectLst/>
              <a:latin typeface="Calibri" panose="020F0502020204030204" pitchFamily="34" charset="0"/>
              <a:ea typeface="Calibri" panose="020F0502020204030204" pitchFamily="34" charset="0"/>
            </a:endParaRPr>
          </a:p>
          <a:p>
            <a:pPr marL="0" marR="0">
              <a:spcBef>
                <a:spcPts val="200"/>
              </a:spcBef>
              <a:spcAft>
                <a:spcPts val="0"/>
              </a:spcAft>
            </a:pPr>
            <a:r>
              <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High-Impact Practices</a:t>
            </a: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4"/>
              </a:rPr>
              <a:t>Video: George </a:t>
            </a:r>
            <a:r>
              <a:rPr lang="en-US" sz="2000" u="sng" dirty="0" err="1">
                <a:solidFill>
                  <a:srgbClr val="0563C1"/>
                </a:solidFill>
                <a:effectLst/>
                <a:latin typeface="Calibri" panose="020F0502020204030204" pitchFamily="34" charset="0"/>
                <a:ea typeface="Times New Roman" panose="02020603050405020304" pitchFamily="18" charset="0"/>
                <a:hlinkClick r:id="rId4"/>
              </a:rPr>
              <a:t>Kuh</a:t>
            </a:r>
            <a:r>
              <a:rPr lang="en-US" sz="2000" u="sng" dirty="0">
                <a:solidFill>
                  <a:srgbClr val="0563C1"/>
                </a:solidFill>
                <a:effectLst/>
                <a:latin typeface="Calibri" panose="020F0502020204030204" pitchFamily="34" charset="0"/>
                <a:ea typeface="Times New Roman" panose="02020603050405020304" pitchFamily="18" charset="0"/>
                <a:hlinkClick r:id="rId4"/>
              </a:rPr>
              <a:t>, Director of the National Institute on Learning Outcomes &amp; Assessment “High-Impact Practices That Merit Further Research”</a:t>
            </a:r>
            <a:endParaRPr lang="en-US" sz="2000" dirty="0">
              <a:effectLst/>
              <a:latin typeface="Calibri" panose="020F0502020204030204" pitchFamily="34" charset="0"/>
              <a:ea typeface="Calibri" panose="020F0502020204030204" pitchFamily="34" charset="0"/>
            </a:endParaRPr>
          </a:p>
          <a:p>
            <a:pPr marL="0" marR="0" lvl="0" indent="0">
              <a:spcBef>
                <a:spcPts val="0"/>
              </a:spcBef>
              <a:spcAft>
                <a:spcPts val="0"/>
              </a:spcAft>
              <a:buNone/>
            </a:pPr>
            <a:endParaRPr lang="en-US" sz="2000" dirty="0">
              <a:latin typeface="Calibri" panose="020F0502020204030204" pitchFamily="34" charset="0"/>
              <a:ea typeface="Calibri" panose="020F0502020204030204" pitchFamily="34" charset="0"/>
            </a:endParaRPr>
          </a:p>
          <a:p>
            <a:pPr marL="0" marR="0">
              <a:spcBef>
                <a:spcPts val="200"/>
              </a:spcBef>
              <a:spcAft>
                <a:spcPts val="0"/>
              </a:spcAft>
            </a:pPr>
            <a:r>
              <a:rPr lang="en-US"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Signature Assignments</a:t>
            </a: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5"/>
              </a:rPr>
              <a:t>AAC&amp;U Signature Assignment Tool</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err="1">
                <a:solidFill>
                  <a:srgbClr val="0563C1"/>
                </a:solidFill>
                <a:effectLst/>
                <a:latin typeface="Calibri" panose="020F0502020204030204" pitchFamily="34" charset="0"/>
                <a:ea typeface="Times New Roman" panose="02020603050405020304" pitchFamily="18" charset="0"/>
                <a:hlinkClick r:id="rId6"/>
              </a:rPr>
              <a:t>CourseNetworking</a:t>
            </a:r>
            <a:r>
              <a:rPr lang="en-US" sz="2000" u="sng" dirty="0">
                <a:solidFill>
                  <a:srgbClr val="0563C1"/>
                </a:solidFill>
                <a:effectLst/>
                <a:latin typeface="Calibri" panose="020F0502020204030204" pitchFamily="34" charset="0"/>
                <a:ea typeface="Times New Roman" panose="02020603050405020304" pitchFamily="18" charset="0"/>
                <a:hlinkClick r:id="rId6"/>
              </a:rPr>
              <a:t> ePortfolio system (IUPUI)</a:t>
            </a:r>
            <a:endParaRPr lang="en-US" sz="2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Courier New" panose="02070309020205020404" pitchFamily="49" charset="0"/>
              <a:buChar char="o"/>
            </a:pPr>
            <a:r>
              <a:rPr lang="en-US" sz="2000" u="sng" dirty="0">
                <a:solidFill>
                  <a:srgbClr val="0563C1"/>
                </a:solidFill>
                <a:effectLst/>
                <a:latin typeface="Calibri" panose="020F0502020204030204" pitchFamily="34" charset="0"/>
                <a:ea typeface="Times New Roman" panose="02020603050405020304" pitchFamily="18" charset="0"/>
                <a:hlinkClick r:id="rId7"/>
              </a:rPr>
              <a:t>Course Reflection Template</a:t>
            </a:r>
            <a:endParaRPr lang="en-US" sz="2000" dirty="0">
              <a:effectLst/>
              <a:latin typeface="Calibri" panose="020F0502020204030204" pitchFamily="34" charset="0"/>
              <a:ea typeface="Calibri" panose="020F0502020204030204" pitchFamily="34" charset="0"/>
            </a:endParaRPr>
          </a:p>
          <a:p>
            <a:endParaRPr lang="en-US" sz="2000" dirty="0"/>
          </a:p>
        </p:txBody>
      </p:sp>
    </p:spTree>
    <p:extLst>
      <p:ext uri="{BB962C8B-B14F-4D97-AF65-F5344CB8AC3E}">
        <p14:creationId xmlns:p14="http://schemas.microsoft.com/office/powerpoint/2010/main" val="4057292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624</Words>
  <Application>Microsoft Macintosh PowerPoint</Application>
  <PresentationFormat>Widescreen</PresentationFormat>
  <Paragraphs>64</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adobe-caslon-pro</vt:lpstr>
      <vt:lpstr>Arial</vt:lpstr>
      <vt:lpstr>Calibri</vt:lpstr>
      <vt:lpstr>Calibri Light</vt:lpstr>
      <vt:lpstr>Courier New</vt:lpstr>
      <vt:lpstr>Source Sans Pro</vt:lpstr>
      <vt:lpstr>Verdana</vt:lpstr>
      <vt:lpstr>Office Theme</vt:lpstr>
      <vt:lpstr>ARC MAy22 ePortfolio Panel Hour what, Why, how </vt:lpstr>
      <vt:lpstr>What is an ePortfolio?</vt:lpstr>
      <vt:lpstr>A product &amp; a process</vt:lpstr>
      <vt:lpstr> a high-impact practice</vt:lpstr>
      <vt:lpstr>How can you use an ePortfolio?</vt:lpstr>
      <vt:lpstr>Beginning with ePortfolios</vt:lpstr>
      <vt:lpstr>Resources - General</vt:lpstr>
      <vt:lpstr>Resources - applied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 Intern4</dc:creator>
  <cp:lastModifiedBy>Speer, Carolyn</cp:lastModifiedBy>
  <cp:revision>27</cp:revision>
  <dcterms:created xsi:type="dcterms:W3CDTF">2021-11-19T19:33:55Z</dcterms:created>
  <dcterms:modified xsi:type="dcterms:W3CDTF">2022-05-24T17:30:01Z</dcterms:modified>
</cp:coreProperties>
</file>