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notesMasterIdLst>
    <p:notesMasterId r:id="rId15"/>
  </p:notesMasterIdLst>
  <p:sldIdLst>
    <p:sldId id="940" r:id="rId2"/>
    <p:sldId id="266" r:id="rId3"/>
    <p:sldId id="935" r:id="rId4"/>
    <p:sldId id="929" r:id="rId5"/>
    <p:sldId id="395" r:id="rId6"/>
    <p:sldId id="938" r:id="rId7"/>
    <p:sldId id="939" r:id="rId8"/>
    <p:sldId id="942" r:id="rId9"/>
    <p:sldId id="301" r:id="rId10"/>
    <p:sldId id="943" r:id="rId11"/>
    <p:sldId id="278" r:id="rId12"/>
    <p:sldId id="263" r:id="rId13"/>
    <p:sldId id="92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1" autoAdjust="0"/>
    <p:restoredTop sz="96327" autoAdjust="0"/>
  </p:normalViewPr>
  <p:slideViewPr>
    <p:cSldViewPr snapToGrid="0" snapToObjects="1">
      <p:cViewPr>
        <p:scale>
          <a:sx n="75" d="100"/>
          <a:sy n="75" d="100"/>
        </p:scale>
        <p:origin x="1544" y="1216"/>
      </p:cViewPr>
      <p:guideLst/>
    </p:cSldViewPr>
  </p:slideViewPr>
  <p:notesTextViewPr>
    <p:cViewPr>
      <p:scale>
        <a:sx n="20" d="100"/>
        <a:sy n="20" d="100"/>
      </p:scale>
      <p:origin x="0" y="0"/>
    </p:cViewPr>
  </p:notesTextViewPr>
  <p:notesViewPr>
    <p:cSldViewPr snapToGrid="0" snapToObjects="1">
      <p:cViewPr varScale="1">
        <p:scale>
          <a:sx n="61" d="100"/>
          <a:sy n="61" d="100"/>
        </p:scale>
        <p:origin x="24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var\folders\yx\rv210bhd6bg5y4g0z9_5m98r0000gn\T\com.microsoft.Outlook\Outlook%20Temp\Student%20Employment%20Numbers%20FY16-20%20Tony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dirty="0"/>
              <a:t>Figure</a:t>
            </a:r>
            <a:r>
              <a:rPr lang="en-US" sz="1400" baseline="0" dirty="0"/>
              <a:t> 2:  Fall Census Headcount and Student Credit Hours History</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0230143987283268E-2"/>
          <c:y val="7.3017799352750809E-2"/>
          <c:w val="0.82900274019444753"/>
          <c:h val="0.78687058838518975"/>
        </c:manualLayout>
      </c:layout>
      <c:lineChart>
        <c:grouping val="standard"/>
        <c:varyColors val="0"/>
        <c:ser>
          <c:idx val="1"/>
          <c:order val="1"/>
          <c:tx>
            <c:strRef>
              <c:f>data!$I$3</c:f>
              <c:strCache>
                <c:ptCount val="1"/>
                <c:pt idx="0">
                  <c:v>Student Credit Hours (SCH)</c:v>
                </c:pt>
              </c:strCache>
            </c:strRef>
          </c:tx>
          <c:spPr>
            <a:ln w="28575" cap="rnd">
              <a:solidFill>
                <a:schemeClr val="accent2"/>
              </a:solidFill>
              <a:round/>
            </a:ln>
            <a:effectLst/>
          </c:spPr>
          <c:marker>
            <c:symbol val="none"/>
          </c:marker>
          <c:cat>
            <c:numRef>
              <c:f>data!$G$4:$G$64</c:f>
              <c:numCache>
                <c:formatCode>General</c:formatCode>
                <c:ptCount val="6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numCache>
            </c:numRef>
          </c:cat>
          <c:val>
            <c:numRef>
              <c:f>data!$I$4:$I$64</c:f>
              <c:numCache>
                <c:formatCode>#,##0</c:formatCode>
                <c:ptCount val="61"/>
                <c:pt idx="0">
                  <c:v>58512</c:v>
                </c:pt>
                <c:pt idx="1">
                  <c:v>60025</c:v>
                </c:pt>
                <c:pt idx="2">
                  <c:v>68510</c:v>
                </c:pt>
                <c:pt idx="3">
                  <c:v>95449</c:v>
                </c:pt>
                <c:pt idx="4">
                  <c:v>103160</c:v>
                </c:pt>
                <c:pt idx="5">
                  <c:v>111348</c:v>
                </c:pt>
                <c:pt idx="6">
                  <c:v>118564</c:v>
                </c:pt>
                <c:pt idx="7">
                  <c:v>122916</c:v>
                </c:pt>
                <c:pt idx="8">
                  <c:v>126205</c:v>
                </c:pt>
                <c:pt idx="9">
                  <c:v>132164</c:v>
                </c:pt>
                <c:pt idx="10">
                  <c:v>131987</c:v>
                </c:pt>
                <c:pt idx="11">
                  <c:v>138397</c:v>
                </c:pt>
                <c:pt idx="12">
                  <c:v>135824</c:v>
                </c:pt>
                <c:pt idx="13">
                  <c:v>141089</c:v>
                </c:pt>
                <c:pt idx="14">
                  <c:v>131759</c:v>
                </c:pt>
                <c:pt idx="15">
                  <c:v>138798</c:v>
                </c:pt>
                <c:pt idx="16">
                  <c:v>145777</c:v>
                </c:pt>
                <c:pt idx="17">
                  <c:v>142097</c:v>
                </c:pt>
                <c:pt idx="18">
                  <c:v>145583</c:v>
                </c:pt>
                <c:pt idx="19">
                  <c:v>149039.00000000169</c:v>
                </c:pt>
                <c:pt idx="20">
                  <c:v>153738.00000000154</c:v>
                </c:pt>
                <c:pt idx="21">
                  <c:v>158090.00000000055</c:v>
                </c:pt>
                <c:pt idx="22">
                  <c:v>158818.99999999898</c:v>
                </c:pt>
                <c:pt idx="23">
                  <c:v>155006.99999999962</c:v>
                </c:pt>
                <c:pt idx="24">
                  <c:v>153062.00000000151</c:v>
                </c:pt>
                <c:pt idx="25">
                  <c:v>146480.00000000047</c:v>
                </c:pt>
                <c:pt idx="26">
                  <c:v>146826.00000000049</c:v>
                </c:pt>
                <c:pt idx="27">
                  <c:v>152438.99999999901</c:v>
                </c:pt>
                <c:pt idx="28">
                  <c:v>157523.99999999825</c:v>
                </c:pt>
                <c:pt idx="29">
                  <c:v>155206.9999999991</c:v>
                </c:pt>
                <c:pt idx="30">
                  <c:v>149680.99999999953</c:v>
                </c:pt>
                <c:pt idx="31">
                  <c:v>143785.00000000041</c:v>
                </c:pt>
                <c:pt idx="32">
                  <c:v>140909.00000000079</c:v>
                </c:pt>
                <c:pt idx="33">
                  <c:v>138591.00000000041</c:v>
                </c:pt>
                <c:pt idx="34">
                  <c:v>135586.00000000044</c:v>
                </c:pt>
                <c:pt idx="35">
                  <c:v>129488.00000000163</c:v>
                </c:pt>
                <c:pt idx="36">
                  <c:v>132609.99999999913</c:v>
                </c:pt>
                <c:pt idx="37">
                  <c:v>134025.00000000041</c:v>
                </c:pt>
                <c:pt idx="38">
                  <c:v>134936.99999999977</c:v>
                </c:pt>
                <c:pt idx="39">
                  <c:v>139759.00000000131</c:v>
                </c:pt>
                <c:pt idx="40">
                  <c:v>142867.00000000032</c:v>
                </c:pt>
                <c:pt idx="41">
                  <c:v>149701.99999999735</c:v>
                </c:pt>
                <c:pt idx="42">
                  <c:v>147562.9999999998</c:v>
                </c:pt>
                <c:pt idx="43">
                  <c:v>142720.00000000052</c:v>
                </c:pt>
                <c:pt idx="44">
                  <c:v>141940.00000000041</c:v>
                </c:pt>
                <c:pt idx="45">
                  <c:v>144380.00000000111</c:v>
                </c:pt>
                <c:pt idx="46">
                  <c:v>147573.00000000125</c:v>
                </c:pt>
                <c:pt idx="47">
                  <c:v>153063.99999999977</c:v>
                </c:pt>
                <c:pt idx="48">
                  <c:v>156535.00000000099</c:v>
                </c:pt>
                <c:pt idx="49">
                  <c:v>156807.00000000006</c:v>
                </c:pt>
                <c:pt idx="50">
                  <c:v>161809.99999999942</c:v>
                </c:pt>
                <c:pt idx="51">
                  <c:v>161843.00000000044</c:v>
                </c:pt>
                <c:pt idx="52">
                  <c:v>161922.00000000017</c:v>
                </c:pt>
                <c:pt idx="53">
                  <c:v>165131.50000000035</c:v>
                </c:pt>
                <c:pt idx="54">
                  <c:v>160908.49999999997</c:v>
                </c:pt>
                <c:pt idx="55">
                  <c:v>160647</c:v>
                </c:pt>
                <c:pt idx="56">
                  <c:v>161516</c:v>
                </c:pt>
                <c:pt idx="57">
                  <c:v>164212.4999999991</c:v>
                </c:pt>
                <c:pt idx="58">
                  <c:v>165903.49999999933</c:v>
                </c:pt>
                <c:pt idx="59">
                  <c:v>160198</c:v>
                </c:pt>
                <c:pt idx="60">
                  <c:v>162955</c:v>
                </c:pt>
              </c:numCache>
            </c:numRef>
          </c:val>
          <c:smooth val="0"/>
          <c:extLst>
            <c:ext xmlns:c16="http://schemas.microsoft.com/office/drawing/2014/chart" uri="{C3380CC4-5D6E-409C-BE32-E72D297353CC}">
              <c16:uniqueId val="{00000000-683D-40D6-833B-F7A0341EF3EE}"/>
            </c:ext>
          </c:extLst>
        </c:ser>
        <c:dLbls>
          <c:showLegendKey val="0"/>
          <c:showVal val="0"/>
          <c:showCatName val="0"/>
          <c:showSerName val="0"/>
          <c:showPercent val="0"/>
          <c:showBubbleSize val="0"/>
        </c:dLbls>
        <c:marker val="1"/>
        <c:smooth val="0"/>
        <c:axId val="642123336"/>
        <c:axId val="642117760"/>
      </c:lineChart>
      <c:lineChart>
        <c:grouping val="standard"/>
        <c:varyColors val="0"/>
        <c:ser>
          <c:idx val="0"/>
          <c:order val="0"/>
          <c:tx>
            <c:strRef>
              <c:f>data!$H$3</c:f>
              <c:strCache>
                <c:ptCount val="1"/>
                <c:pt idx="0">
                  <c:v>Headcount</c:v>
                </c:pt>
              </c:strCache>
            </c:strRef>
          </c:tx>
          <c:spPr>
            <a:ln w="28575" cap="rnd">
              <a:solidFill>
                <a:schemeClr val="accent1"/>
              </a:solidFill>
              <a:round/>
            </a:ln>
            <a:effectLst/>
          </c:spPr>
          <c:marker>
            <c:symbol val="none"/>
          </c:marker>
          <c:dPt>
            <c:idx val="59"/>
            <c:marker>
              <c:symbol val="circle"/>
              <c:size val="5"/>
              <c:spPr>
                <a:solidFill>
                  <a:srgbClr val="FFC000"/>
                </a:solidFill>
                <a:ln w="9525">
                  <a:solidFill>
                    <a:srgbClr val="FFC000"/>
                  </a:solidFill>
                </a:ln>
                <a:effectLst/>
              </c:spPr>
            </c:marker>
            <c:bubble3D val="0"/>
            <c:extLst>
              <c:ext xmlns:c16="http://schemas.microsoft.com/office/drawing/2014/chart" uri="{C3380CC4-5D6E-409C-BE32-E72D297353CC}">
                <c16:uniqueId val="{00000001-683D-40D6-833B-F7A0341EF3EE}"/>
              </c:ext>
            </c:extLst>
          </c:dPt>
          <c:cat>
            <c:numRef>
              <c:f>data!$G$4:$G$64</c:f>
              <c:numCache>
                <c:formatCode>General</c:formatCode>
                <c:ptCount val="6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numCache>
            </c:numRef>
          </c:cat>
          <c:val>
            <c:numRef>
              <c:f>data!$H$4:$H$64</c:f>
              <c:numCache>
                <c:formatCode>#,##0</c:formatCode>
                <c:ptCount val="61"/>
                <c:pt idx="0">
                  <c:v>5748</c:v>
                </c:pt>
                <c:pt idx="1">
                  <c:v>5914</c:v>
                </c:pt>
                <c:pt idx="2">
                  <c:v>6718</c:v>
                </c:pt>
                <c:pt idx="3">
                  <c:v>9245</c:v>
                </c:pt>
                <c:pt idx="4">
                  <c:v>10362</c:v>
                </c:pt>
                <c:pt idx="5">
                  <c:v>11101</c:v>
                </c:pt>
                <c:pt idx="6">
                  <c:v>11371</c:v>
                </c:pt>
                <c:pt idx="7">
                  <c:v>11568</c:v>
                </c:pt>
                <c:pt idx="8">
                  <c:v>12296</c:v>
                </c:pt>
                <c:pt idx="9">
                  <c:v>12395</c:v>
                </c:pt>
                <c:pt idx="10">
                  <c:v>13034</c:v>
                </c:pt>
                <c:pt idx="11">
                  <c:v>13153</c:v>
                </c:pt>
                <c:pt idx="12">
                  <c:v>14766</c:v>
                </c:pt>
                <c:pt idx="13">
                  <c:v>15005</c:v>
                </c:pt>
                <c:pt idx="14">
                  <c:v>15714</c:v>
                </c:pt>
                <c:pt idx="15">
                  <c:v>14842</c:v>
                </c:pt>
                <c:pt idx="16">
                  <c:v>15723</c:v>
                </c:pt>
                <c:pt idx="17">
                  <c:v>15937</c:v>
                </c:pt>
                <c:pt idx="18">
                  <c:v>16649</c:v>
                </c:pt>
                <c:pt idx="19">
                  <c:v>16617</c:v>
                </c:pt>
                <c:pt idx="20">
                  <c:v>16952</c:v>
                </c:pt>
                <c:pt idx="21">
                  <c:v>17187</c:v>
                </c:pt>
                <c:pt idx="22">
                  <c:v>17241</c:v>
                </c:pt>
                <c:pt idx="23">
                  <c:v>17021</c:v>
                </c:pt>
                <c:pt idx="24">
                  <c:v>16902</c:v>
                </c:pt>
                <c:pt idx="25">
                  <c:v>16843</c:v>
                </c:pt>
                <c:pt idx="26">
                  <c:v>17052</c:v>
                </c:pt>
                <c:pt idx="27">
                  <c:v>17267</c:v>
                </c:pt>
                <c:pt idx="28">
                  <c:v>17419</c:v>
                </c:pt>
                <c:pt idx="29">
                  <c:v>16668</c:v>
                </c:pt>
                <c:pt idx="30">
                  <c:v>15779</c:v>
                </c:pt>
                <c:pt idx="31">
                  <c:v>15120</c:v>
                </c:pt>
                <c:pt idx="32">
                  <c:v>14892</c:v>
                </c:pt>
                <c:pt idx="33">
                  <c:v>14558</c:v>
                </c:pt>
                <c:pt idx="34">
                  <c:v>14568</c:v>
                </c:pt>
                <c:pt idx="35">
                  <c:v>14264</c:v>
                </c:pt>
                <c:pt idx="36">
                  <c:v>14669</c:v>
                </c:pt>
                <c:pt idx="37">
                  <c:v>14773</c:v>
                </c:pt>
                <c:pt idx="38">
                  <c:v>14613</c:v>
                </c:pt>
                <c:pt idx="39">
                  <c:v>14810</c:v>
                </c:pt>
                <c:pt idx="40">
                  <c:v>14854</c:v>
                </c:pt>
                <c:pt idx="41">
                  <c:v>15534</c:v>
                </c:pt>
                <c:pt idx="42">
                  <c:v>14896</c:v>
                </c:pt>
                <c:pt idx="43">
                  <c:v>14297</c:v>
                </c:pt>
                <c:pt idx="44">
                  <c:v>14076</c:v>
                </c:pt>
                <c:pt idx="45">
                  <c:v>14298</c:v>
                </c:pt>
                <c:pt idx="46">
                  <c:v>14442</c:v>
                </c:pt>
                <c:pt idx="47">
                  <c:v>14612</c:v>
                </c:pt>
                <c:pt idx="48">
                  <c:v>14823</c:v>
                </c:pt>
                <c:pt idx="49">
                  <c:v>14806</c:v>
                </c:pt>
                <c:pt idx="50">
                  <c:v>15100</c:v>
                </c:pt>
                <c:pt idx="51">
                  <c:v>14898</c:v>
                </c:pt>
                <c:pt idx="52">
                  <c:v>14550</c:v>
                </c:pt>
                <c:pt idx="53">
                  <c:v>15003</c:v>
                </c:pt>
                <c:pt idx="54">
                  <c:v>14495</c:v>
                </c:pt>
                <c:pt idx="55">
                  <c:v>14474</c:v>
                </c:pt>
                <c:pt idx="56">
                  <c:v>15081</c:v>
                </c:pt>
                <c:pt idx="57">
                  <c:v>15784</c:v>
                </c:pt>
                <c:pt idx="58">
                  <c:v>16058</c:v>
                </c:pt>
                <c:pt idx="59">
                  <c:v>15550</c:v>
                </c:pt>
                <c:pt idx="60">
                  <c:v>16097</c:v>
                </c:pt>
              </c:numCache>
            </c:numRef>
          </c:val>
          <c:smooth val="0"/>
          <c:extLst>
            <c:ext xmlns:c16="http://schemas.microsoft.com/office/drawing/2014/chart" uri="{C3380CC4-5D6E-409C-BE32-E72D297353CC}">
              <c16:uniqueId val="{00000002-683D-40D6-833B-F7A0341EF3EE}"/>
            </c:ext>
          </c:extLst>
        </c:ser>
        <c:dLbls>
          <c:showLegendKey val="0"/>
          <c:showVal val="0"/>
          <c:showCatName val="0"/>
          <c:showSerName val="0"/>
          <c:showPercent val="0"/>
          <c:showBubbleSize val="0"/>
        </c:dLbls>
        <c:marker val="1"/>
        <c:smooth val="0"/>
        <c:axId val="692744240"/>
        <c:axId val="692745880"/>
      </c:lineChart>
      <c:catAx>
        <c:axId val="642123336"/>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800" dirty="0"/>
                  <a:t>Year</a:t>
                </a:r>
                <a:r>
                  <a:rPr lang="en-US" sz="800" baseline="0" dirty="0"/>
                  <a:t> of Fall Census</a:t>
                </a:r>
                <a:endParaRPr lang="en-US" sz="800" dirty="0"/>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2117760"/>
        <c:crosses val="autoZero"/>
        <c:auto val="1"/>
        <c:lblAlgn val="ctr"/>
        <c:lblOffset val="100"/>
        <c:noMultiLvlLbl val="0"/>
      </c:catAx>
      <c:valAx>
        <c:axId val="642117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800" dirty="0"/>
                  <a:t>Student</a:t>
                </a:r>
                <a:r>
                  <a:rPr lang="en-US" sz="800" baseline="0" dirty="0"/>
                  <a:t> Credit Hours (SCH)</a:t>
                </a:r>
                <a:endParaRPr lang="en-US" sz="800" dirty="0"/>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2123336"/>
        <c:crossesAt val="1"/>
        <c:crossBetween val="midCat"/>
      </c:valAx>
      <c:valAx>
        <c:axId val="692745880"/>
        <c:scaling>
          <c:orientation val="minMax"/>
        </c:scaling>
        <c:delete val="0"/>
        <c:axPos val="r"/>
        <c:title>
          <c:tx>
            <c:rich>
              <a:bodyPr rot="5400000" spcFirstLastPara="1" vertOverflow="ellipsis"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800" dirty="0"/>
                  <a:t>Headcount</a:t>
                </a:r>
              </a:p>
            </c:rich>
          </c:tx>
          <c:overlay val="0"/>
          <c:spPr>
            <a:noFill/>
            <a:ln>
              <a:noFill/>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2744240"/>
        <c:crosses val="max"/>
        <c:crossBetween val="between"/>
      </c:valAx>
      <c:catAx>
        <c:axId val="692744240"/>
        <c:scaling>
          <c:orientation val="minMax"/>
        </c:scaling>
        <c:delete val="1"/>
        <c:axPos val="b"/>
        <c:numFmt formatCode="General" sourceLinked="1"/>
        <c:majorTickMark val="out"/>
        <c:minorTickMark val="none"/>
        <c:tickLblPos val="nextTo"/>
        <c:crossAx val="692745880"/>
        <c:crosses val="autoZero"/>
        <c:auto val="1"/>
        <c:lblAlgn val="ctr"/>
        <c:lblOffset val="100"/>
        <c:noMultiLvlLbl val="0"/>
      </c:catAx>
      <c:spPr>
        <a:noFill/>
        <a:ln>
          <a:noFill/>
        </a:ln>
        <a:effectLst/>
      </c:spPr>
    </c:plotArea>
    <c:legend>
      <c:legendPos val="b"/>
      <c:layout>
        <c:manualLayout>
          <c:xMode val="edge"/>
          <c:yMode val="edge"/>
          <c:x val="9.1684507001978513E-2"/>
          <c:y val="7.658991268981756E-2"/>
          <c:w val="0.22649598518949499"/>
          <c:h val="8.257068638146283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Sheet1!$D$1</c:f>
              <c:strCache>
                <c:ptCount val="1"/>
                <c:pt idx="0">
                  <c:v>TOTAL</c:v>
                </c:pt>
              </c:strCache>
            </c:strRef>
          </c:tx>
          <c:spPr>
            <a:ln w="34925" cap="rnd">
              <a:solidFill>
                <a:schemeClr val="accent4"/>
              </a:solidFill>
              <a:round/>
            </a:ln>
            <a:effectLst>
              <a:outerShdw blurRad="50800" dist="38100" dir="8100000" algn="tr" rotWithShape="0">
                <a:prstClr val="black">
                  <a:alpha val="40000"/>
                </a:prstClr>
              </a:outerShdw>
            </a:effectLst>
          </c:spPr>
          <c:marker>
            <c:symbol val="circle"/>
            <c:size val="5"/>
            <c:spPr>
              <a:solidFill>
                <a:schemeClr val="accent3"/>
              </a:solidFill>
              <a:ln w="9525">
                <a:solidFill>
                  <a:schemeClr val="tx1"/>
                </a:solidFill>
              </a:ln>
              <a:effectLst>
                <a:outerShdw blurRad="50800" dist="38100" dir="8100000" algn="tr" rotWithShape="0">
                  <a:prstClr val="black">
                    <a:alpha val="40000"/>
                  </a:prstClr>
                </a:outerShdw>
              </a:effectLst>
            </c:spPr>
          </c:marker>
          <c:dLbls>
            <c:dLbl>
              <c:idx val="0"/>
              <c:layout>
                <c:manualLayout>
                  <c:x val="-4.0688405797101451E-2"/>
                  <c:y val="-6.3480474281703697E-2"/>
                </c:manualLayout>
              </c:layout>
              <c:tx>
                <c:rich>
                  <a:bodyPr/>
                  <a:lstStyle/>
                  <a:p>
                    <a:r>
                      <a:rPr lang="en-US" dirty="0"/>
                      <a:t>$55M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D12-4E2F-B557-9DE265AB4AF1}"/>
                </c:ext>
              </c:extLst>
            </c:dLbl>
            <c:dLbl>
              <c:idx val="1"/>
              <c:layout>
                <c:manualLayout>
                  <c:x val="-4.1896135265700483E-2"/>
                  <c:y val="-4.596861930744061E-2"/>
                </c:manualLayout>
              </c:layout>
              <c:tx>
                <c:rich>
                  <a:bodyPr/>
                  <a:lstStyle/>
                  <a:p>
                    <a:r>
                      <a:rPr lang="en-US" dirty="0"/>
                      <a:t>$57M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D12-4E2F-B557-9DE265AB4AF1}"/>
                </c:ext>
              </c:extLst>
            </c:dLbl>
            <c:dLbl>
              <c:idx val="2"/>
              <c:layout>
                <c:manualLayout>
                  <c:x val="-4.5519323671497629E-2"/>
                  <c:y val="-5.1805904298861637E-2"/>
                </c:manualLayout>
              </c:layout>
              <c:tx>
                <c:rich>
                  <a:bodyPr/>
                  <a:lstStyle/>
                  <a:p>
                    <a:r>
                      <a:rPr lang="en-US" dirty="0"/>
                      <a:t>$54M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D12-4E2F-B557-9DE265AB4AF1}"/>
                </c:ext>
              </c:extLst>
            </c:dLbl>
            <c:dLbl>
              <c:idx val="3"/>
              <c:layout>
                <c:manualLayout>
                  <c:x val="-4.5519323671497587E-2"/>
                  <c:y val="-6.3480474281703697E-2"/>
                </c:manualLayout>
              </c:layout>
              <c:tx>
                <c:rich>
                  <a:bodyPr/>
                  <a:lstStyle/>
                  <a:p>
                    <a:r>
                      <a:rPr lang="en-US" dirty="0"/>
                      <a:t>$50M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D12-4E2F-B557-9DE265AB4AF1}"/>
                </c:ext>
              </c:extLst>
            </c:dLbl>
            <c:dLbl>
              <c:idx val="4"/>
              <c:layout>
                <c:manualLayout>
                  <c:x val="-4.5519323671497587E-2"/>
                  <c:y val="-6.3480474281703808E-2"/>
                </c:manualLayout>
              </c:layout>
              <c:tx>
                <c:rich>
                  <a:bodyPr/>
                  <a:lstStyle/>
                  <a:p>
                    <a:r>
                      <a:rPr lang="en-US" dirty="0"/>
                      <a:t>$54M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D12-4E2F-B557-9DE265AB4AF1}"/>
                </c:ext>
              </c:extLst>
            </c:dLbl>
            <c:dLbl>
              <c:idx val="5"/>
              <c:layout>
                <c:manualLayout>
                  <c:x val="-6.242753623188415E-2"/>
                  <c:y val="-7.2236401768835237E-2"/>
                </c:manualLayout>
              </c:layout>
              <c:tx>
                <c:rich>
                  <a:bodyPr/>
                  <a:lstStyle/>
                  <a:p>
                    <a:r>
                      <a:rPr lang="en-US" dirty="0"/>
                      <a:t>$74M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D12-4E2F-B557-9DE265AB4AF1}"/>
                </c:ext>
              </c:extLst>
            </c:dLbl>
            <c:dLbl>
              <c:idx val="6"/>
              <c:layout>
                <c:manualLayout>
                  <c:x val="-5.1557971014492845E-2"/>
                  <c:y val="-6.3480474281703697E-2"/>
                </c:manualLayout>
              </c:layout>
              <c:tx>
                <c:rich>
                  <a:bodyPr/>
                  <a:lstStyle/>
                  <a:p>
                    <a:r>
                      <a:rPr lang="en-US" dirty="0"/>
                      <a:t>$90M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D12-4E2F-B557-9DE265AB4AF1}"/>
                </c:ext>
              </c:extLst>
            </c:dLbl>
            <c:dLbl>
              <c:idx val="7"/>
              <c:layout>
                <c:manualLayout>
                  <c:x val="-5.9746376811594289E-2"/>
                  <c:y val="-8.391097175167736E-2"/>
                </c:manualLayout>
              </c:layout>
              <c:tx>
                <c:rich>
                  <a:bodyPr/>
                  <a:lstStyle/>
                  <a:p>
                    <a:r>
                      <a:rPr lang="en-US" dirty="0"/>
                      <a:t>$105M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D12-4E2F-B557-9DE265AB4AF1}"/>
                </c:ext>
              </c:extLst>
            </c:dLbl>
            <c:dLbl>
              <c:idx val="8"/>
              <c:layout>
                <c:manualLayout>
                  <c:x val="-7.1823671497584535E-2"/>
                  <c:y val="-6.639911677741421E-2"/>
                </c:manualLayout>
              </c:layout>
              <c:tx>
                <c:rich>
                  <a:bodyPr/>
                  <a:lstStyle/>
                  <a:p>
                    <a:r>
                      <a:rPr lang="en-US" dirty="0"/>
                      <a:t>$137M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D12-4E2F-B557-9DE265AB4AF1}"/>
                </c:ext>
              </c:extLst>
            </c:dLbl>
            <c:dLbl>
              <c:idx val="9"/>
              <c:layout>
                <c:manualLayout>
                  <c:x val="-4.3959260527216708E-2"/>
                  <c:y val="-6.0561831785993184E-2"/>
                </c:manualLayout>
              </c:layout>
              <c:tx>
                <c:rich>
                  <a:bodyPr/>
                  <a:lstStyle/>
                  <a:p>
                    <a:r>
                      <a:rPr lang="en-US" dirty="0"/>
                      <a:t>$165M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D12-4E2F-B557-9DE265AB4AF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FY11</c:v>
                </c:pt>
                <c:pt idx="1">
                  <c:v>FY12</c:v>
                </c:pt>
                <c:pt idx="2">
                  <c:v>FY13</c:v>
                </c:pt>
                <c:pt idx="3">
                  <c:v>FY14</c:v>
                </c:pt>
                <c:pt idx="4">
                  <c:v>FY15</c:v>
                </c:pt>
                <c:pt idx="5">
                  <c:v>FY16</c:v>
                </c:pt>
                <c:pt idx="6">
                  <c:v>FY17</c:v>
                </c:pt>
                <c:pt idx="7">
                  <c:v>FY18</c:v>
                </c:pt>
                <c:pt idx="8">
                  <c:v>FY19</c:v>
                </c:pt>
                <c:pt idx="9">
                  <c:v>FY20</c:v>
                </c:pt>
              </c:strCache>
            </c:strRef>
          </c:cat>
          <c:val>
            <c:numRef>
              <c:f>Sheet1!$D$2:$D$11</c:f>
              <c:numCache>
                <c:formatCode>_("$"* #,##0_);_("$"* \(#,##0\);_("$"* "-"??_);_(@_)</c:formatCode>
                <c:ptCount val="10"/>
                <c:pt idx="0">
                  <c:v>54534705.200000003</c:v>
                </c:pt>
                <c:pt idx="1">
                  <c:v>56634736.809999995</c:v>
                </c:pt>
                <c:pt idx="2">
                  <c:v>53805050.590000004</c:v>
                </c:pt>
                <c:pt idx="3">
                  <c:v>50522775.410000004</c:v>
                </c:pt>
                <c:pt idx="4">
                  <c:v>53154332.969999999</c:v>
                </c:pt>
                <c:pt idx="5">
                  <c:v>74252681.780000001</c:v>
                </c:pt>
                <c:pt idx="6">
                  <c:v>90566305.939999998</c:v>
                </c:pt>
                <c:pt idx="7">
                  <c:v>104580186.92000002</c:v>
                </c:pt>
                <c:pt idx="8">
                  <c:v>136716644.22</c:v>
                </c:pt>
                <c:pt idx="9">
                  <c:v>164638052.22999999</c:v>
                </c:pt>
              </c:numCache>
            </c:numRef>
          </c:val>
          <c:smooth val="0"/>
          <c:extLst>
            <c:ext xmlns:c16="http://schemas.microsoft.com/office/drawing/2014/chart" uri="{C3380CC4-5D6E-409C-BE32-E72D297353CC}">
              <c16:uniqueId val="{0000000A-BD12-4E2F-B557-9DE265AB4AF1}"/>
            </c:ext>
          </c:extLst>
        </c:ser>
        <c:dLbls>
          <c:showLegendKey val="0"/>
          <c:showVal val="0"/>
          <c:showCatName val="0"/>
          <c:showSerName val="0"/>
          <c:showPercent val="0"/>
          <c:showBubbleSize val="0"/>
        </c:dLbls>
        <c:marker val="1"/>
        <c:smooth val="0"/>
        <c:axId val="499001696"/>
        <c:axId val="499002024"/>
      </c:lineChart>
      <c:catAx>
        <c:axId val="49900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9002024"/>
        <c:crosses val="autoZero"/>
        <c:auto val="1"/>
        <c:lblAlgn val="ctr"/>
        <c:lblOffset val="100"/>
        <c:noMultiLvlLbl val="0"/>
      </c:catAx>
      <c:valAx>
        <c:axId val="499002024"/>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49900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380052493438321E-2"/>
          <c:y val="0.14714563697116145"/>
          <c:w val="0.91980017603539721"/>
          <c:h val="0.79271950580458961"/>
        </c:manualLayout>
      </c:layout>
      <c:lineChart>
        <c:grouping val="standard"/>
        <c:varyColors val="0"/>
        <c:ser>
          <c:idx val="0"/>
          <c:order val="0"/>
          <c:tx>
            <c:strRef>
              <c:f>[1]Sheet1!$C$9</c:f>
              <c:strCache>
                <c:ptCount val="1"/>
                <c:pt idx="0">
                  <c:v>$ Earned</c:v>
                </c:pt>
              </c:strCache>
            </c:strRef>
          </c:tx>
          <c:spPr>
            <a:ln w="34925" cap="rnd">
              <a:solidFill>
                <a:srgbClr val="FFC000"/>
              </a:solidFill>
              <a:round/>
            </a:ln>
            <a:effectLst>
              <a:outerShdw blurRad="57150" dist="19050" dir="5400000" algn="ctr" rotWithShape="0">
                <a:srgbClr val="000000">
                  <a:alpha val="63000"/>
                </a:srgbClr>
              </a:outerShdw>
            </a:effectLst>
          </c:spPr>
          <c:marker>
            <c:symbol val="circle"/>
            <c:size val="6"/>
            <c:spPr>
              <a:solidFill>
                <a:schemeClr val="bg1">
                  <a:lumMod val="50000"/>
                </a:schemeClr>
              </a:solidFill>
              <a:ln w="9525">
                <a:solidFill>
                  <a:schemeClr val="tx1"/>
                </a:solidFill>
                <a:round/>
              </a:ln>
              <a:effectLst>
                <a:outerShdw blurRad="57150" dist="19050" dir="5400000" algn="ctr" rotWithShape="0">
                  <a:srgbClr val="000000">
                    <a:alpha val="63000"/>
                  </a:srgbClr>
                </a:outerShdw>
              </a:effectLst>
            </c:spPr>
          </c:marker>
          <c:dLbls>
            <c:dLbl>
              <c:idx val="0"/>
              <c:layout>
                <c:manualLayout>
                  <c:x val="-5.4350532467429484E-2"/>
                  <c:y val="-7.9306061553784821E-2"/>
                </c:manualLayout>
              </c:layout>
              <c:tx>
                <c:rich>
                  <a:bodyPr/>
                  <a:lstStyle/>
                  <a:p>
                    <a:r>
                      <a:rPr lang="en-US" dirty="0"/>
                      <a:t>$20M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BA6-4830-A820-AB9EDA1CA570}"/>
                </c:ext>
              </c:extLst>
            </c:dLbl>
            <c:dLbl>
              <c:idx val="1"/>
              <c:layout>
                <c:manualLayout>
                  <c:x val="-6.8449223303280474E-2"/>
                  <c:y val="-7.9306061553784751E-2"/>
                </c:manualLayout>
              </c:layout>
              <c:tx>
                <c:rich>
                  <a:bodyPr/>
                  <a:lstStyle/>
                  <a:p>
                    <a:r>
                      <a:rPr lang="en-US" dirty="0"/>
                      <a:t>$21M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BA6-4830-A820-AB9EDA1CA570}"/>
                </c:ext>
              </c:extLst>
            </c:dLbl>
            <c:dLbl>
              <c:idx val="2"/>
              <c:layout>
                <c:manualLayout>
                  <c:x val="-5.8378729849101189E-2"/>
                  <c:y val="-8.2610480785192453E-2"/>
                </c:manualLayout>
              </c:layout>
              <c:tx>
                <c:rich>
                  <a:bodyPr/>
                  <a:lstStyle/>
                  <a:p>
                    <a:r>
                      <a:rPr lang="en-US" dirty="0"/>
                      <a:t>$23M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BA6-4830-A820-AB9EDA1CA570}"/>
                </c:ext>
              </c:extLst>
            </c:dLbl>
            <c:dLbl>
              <c:idx val="3"/>
              <c:layout>
                <c:manualLayout>
                  <c:x val="-8.0533815448295618E-2"/>
                  <c:y val="-0.1024369961736387"/>
                </c:manualLayout>
              </c:layout>
              <c:tx>
                <c:rich>
                  <a:bodyPr/>
                  <a:lstStyle/>
                  <a:p>
                    <a:r>
                      <a:rPr lang="en-US" dirty="0"/>
                      <a:t>$24M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BA6-4830-A820-AB9EDA1CA570}"/>
                </c:ext>
              </c:extLst>
            </c:dLbl>
            <c:dLbl>
              <c:idx val="4"/>
              <c:layout>
                <c:manualLayout>
                  <c:x val="-7.0463321994116299E-2"/>
                  <c:y val="-6.2783965396746286E-2"/>
                </c:manualLayout>
              </c:layout>
              <c:tx>
                <c:rich>
                  <a:bodyPr/>
                  <a:lstStyle/>
                  <a:p>
                    <a:r>
                      <a:rPr lang="en-US" dirty="0"/>
                      <a:t>$26M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BA6-4830-A820-AB9EDA1CA570}"/>
                </c:ext>
              </c:extLst>
            </c:dLbl>
            <c:numFmt formatCode="&quot;$&quot;#,##0.00" sourceLinked="0"/>
            <c:spPr>
              <a:noFill/>
              <a:ln>
                <a:noFill/>
              </a:ln>
              <a:effectLst/>
            </c:spPr>
            <c:txPr>
              <a:bodyPr rot="0" spcFirstLastPara="1" vertOverflow="overflow" horzOverflow="overflow" vert="horz" wrap="square" lIns="38100" tIns="19050" rIns="38100" bIns="19050" anchor="ctr" anchorCtr="1">
                <a:spAutoFit/>
              </a:bodyPr>
              <a:lstStyle/>
              <a:p>
                <a:pPr>
                  <a:defRPr sz="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[1]Sheet1!$B$10:$B$14</c:f>
              <c:strCache>
                <c:ptCount val="5"/>
                <c:pt idx="0">
                  <c:v>FY16</c:v>
                </c:pt>
                <c:pt idx="1">
                  <c:v>FY17</c:v>
                </c:pt>
                <c:pt idx="2">
                  <c:v>FY18</c:v>
                </c:pt>
                <c:pt idx="3">
                  <c:v>FY19</c:v>
                </c:pt>
                <c:pt idx="4">
                  <c:v>FY20</c:v>
                </c:pt>
              </c:strCache>
            </c:strRef>
          </c:cat>
          <c:val>
            <c:numRef>
              <c:f>[1]Sheet1!$C$10:$C$14</c:f>
              <c:numCache>
                <c:formatCode>General</c:formatCode>
                <c:ptCount val="5"/>
                <c:pt idx="0">
                  <c:v>20394337</c:v>
                </c:pt>
                <c:pt idx="1">
                  <c:v>20758869</c:v>
                </c:pt>
                <c:pt idx="2">
                  <c:v>22949546</c:v>
                </c:pt>
                <c:pt idx="3">
                  <c:v>23999697</c:v>
                </c:pt>
                <c:pt idx="4">
                  <c:v>27879180</c:v>
                </c:pt>
              </c:numCache>
            </c:numRef>
          </c:val>
          <c:smooth val="0"/>
          <c:extLst>
            <c:ext xmlns:c16="http://schemas.microsoft.com/office/drawing/2014/chart" uri="{C3380CC4-5D6E-409C-BE32-E72D297353CC}">
              <c16:uniqueId val="{00000005-5BA6-4830-A820-AB9EDA1CA570}"/>
            </c:ext>
          </c:extLst>
        </c:ser>
        <c:dLbls>
          <c:dLblPos val="ctr"/>
          <c:showLegendKey val="0"/>
          <c:showVal val="1"/>
          <c:showCatName val="0"/>
          <c:showSerName val="0"/>
          <c:showPercent val="0"/>
          <c:showBubbleSize val="0"/>
        </c:dLbls>
        <c:marker val="1"/>
        <c:smooth val="0"/>
        <c:axId val="431512720"/>
        <c:axId val="431513136"/>
      </c:lineChart>
      <c:catAx>
        <c:axId val="431512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31513136"/>
        <c:crosses val="autoZero"/>
        <c:auto val="1"/>
        <c:lblAlgn val="ctr"/>
        <c:lblOffset val="100"/>
        <c:noMultiLvlLbl val="0"/>
      </c:catAx>
      <c:valAx>
        <c:axId val="431513136"/>
        <c:scaling>
          <c:orientation val="minMax"/>
          <c:min val="200000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1512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lineChart>
        <c:grouping val="standard"/>
        <c:varyColors val="0"/>
        <c:ser>
          <c:idx val="0"/>
          <c:order val="0"/>
          <c:tx>
            <c:strRef>
              <c:f>'I35'!$A$4</c:f>
              <c:strCache>
                <c:ptCount val="1"/>
                <c:pt idx="0">
                  <c:v>Total</c:v>
                </c:pt>
              </c:strCache>
            </c:strRef>
          </c:tx>
          <c:spPr>
            <a:ln w="34925" cap="flat" cmpd="sng" algn="ctr">
              <a:solidFill>
                <a:schemeClr val="accent4"/>
              </a:solidFill>
              <a:prstDash val="solid"/>
              <a:miter lim="800000"/>
            </a:ln>
            <a:effectLst>
              <a:glow rad="12700">
                <a:schemeClr val="accent1">
                  <a:alpha val="40000"/>
                </a:schemeClr>
              </a:glow>
              <a:outerShdw blurRad="50800" dist="38100" dir="8100000" algn="tr" rotWithShape="0">
                <a:prstClr val="black">
                  <a:alpha val="40000"/>
                </a:prstClr>
              </a:outerShdw>
            </a:effectLst>
          </c:spPr>
          <c:marker>
            <c:symbol val="circle"/>
            <c:size val="5"/>
            <c:spPr>
              <a:solidFill>
                <a:schemeClr val="bg1">
                  <a:lumMod val="50000"/>
                </a:schemeClr>
              </a:solidFill>
              <a:ln w="19050" cap="flat" cmpd="sng" algn="ctr">
                <a:solidFill>
                  <a:schemeClr val="tx1"/>
                </a:solidFill>
                <a:prstDash val="solid"/>
                <a:miter lim="800000"/>
              </a:ln>
              <a:effectLst>
                <a:glow rad="12700">
                  <a:schemeClr val="accent1">
                    <a:alpha val="40000"/>
                  </a:schemeClr>
                </a:glow>
                <a:outerShdw blurRad="50800" dist="38100" dir="8100000" algn="tr" rotWithShape="0">
                  <a:prstClr val="black">
                    <a:alpha val="40000"/>
                  </a:prstClr>
                </a:outerShdw>
              </a:effectLst>
            </c:spPr>
          </c:marker>
          <c:dLbls>
            <c:dLbl>
              <c:idx val="0"/>
              <c:layout>
                <c:manualLayout>
                  <c:x val="-2.8450349552110968E-2"/>
                  <c:y val="-5.0559623021037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C08-45E6-B50B-CF9D626FEDCB}"/>
                </c:ext>
              </c:extLst>
            </c:dLbl>
            <c:dLbl>
              <c:idx val="1"/>
              <c:layout>
                <c:manualLayout>
                  <c:x val="-2.8450349552110968E-2"/>
                  <c:y val="-5.0559623021036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C08-45E6-B50B-CF9D626FEDCB}"/>
                </c:ext>
              </c:extLst>
            </c:dLbl>
            <c:dLbl>
              <c:idx val="2"/>
              <c:layout>
                <c:manualLayout>
                  <c:x val="-3.011463380242561E-2"/>
                  <c:y val="-6.57565276389216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C08-45E6-B50B-CF9D626FEDCB}"/>
                </c:ext>
              </c:extLst>
            </c:dLbl>
            <c:dLbl>
              <c:idx val="3"/>
              <c:layout>
                <c:manualLayout>
                  <c:x val="-2.8450349552110968E-2"/>
                  <c:y val="-7.33549799478638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C08-45E6-B50B-CF9D626FEDCB}"/>
                </c:ext>
              </c:extLst>
            </c:dLbl>
            <c:dLbl>
              <c:idx val="4"/>
              <c:layout>
                <c:manualLayout>
                  <c:x val="-3.3443202303054892E-2"/>
                  <c:y val="-6.8289345075235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C08-45E6-B50B-CF9D626FEDCB}"/>
                </c:ext>
              </c:extLst>
            </c:dLbl>
            <c:dLbl>
              <c:idx val="5"/>
              <c:layout>
                <c:manualLayout>
                  <c:x val="-5.1750329056515949E-2"/>
                  <c:y val="-4.04283532757805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C08-45E6-B50B-CF9D626FEDCB}"/>
                </c:ext>
              </c:extLst>
            </c:dLbl>
            <c:dLbl>
              <c:idx val="6"/>
              <c:layout>
                <c:manualLayout>
                  <c:x val="-6.3400318808718562E-2"/>
                  <c:y val="-3.78955358394664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C08-45E6-B50B-CF9D626FEDCB}"/>
                </c:ext>
              </c:extLst>
            </c:dLbl>
            <c:dLbl>
              <c:idx val="7"/>
              <c:layout>
                <c:manualLayout>
                  <c:x val="-5.1750329056515949E-2"/>
                  <c:y val="-3.53627184031523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C08-45E6-B50B-CF9D626FEDCB}"/>
                </c:ext>
              </c:extLst>
            </c:dLbl>
            <c:dLbl>
              <c:idx val="8"/>
              <c:layout>
                <c:manualLayout>
                  <c:x val="-5.0263087957553673E-2"/>
                  <c:y val="-3.64496361218855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C08-45E6-B50B-CF9D626FEDCB}"/>
                </c:ext>
              </c:extLst>
            </c:dLbl>
            <c:dLbl>
              <c:idx val="9"/>
              <c:layout>
                <c:manualLayout>
                  <c:x val="-5.6920224958812361E-2"/>
                  <c:y val="-3.8982453558199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C08-45E6-B50B-CF9D626FEDCB}"/>
                </c:ext>
              </c:extLst>
            </c:dLbl>
            <c:spPr>
              <a:noFill/>
              <a:ln>
                <a:noFill/>
              </a:ln>
              <a:effectLst/>
            </c:spPr>
            <c:txPr>
              <a:bodyPr rot="0" spcFirstLastPara="1" vertOverflow="overflow" horzOverflow="overflow" vert="horz" wrap="square" lIns="0" tIns="19050" rIns="38100" bIns="19050" numCol="1"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'I35'!$B$3:$K$3</c:f>
              <c:strCache>
                <c:ptCount val="10"/>
                <c:pt idx="0">
                  <c:v>FY11</c:v>
                </c:pt>
                <c:pt idx="1">
                  <c:v>FY12</c:v>
                </c:pt>
                <c:pt idx="2">
                  <c:v>FY13</c:v>
                </c:pt>
                <c:pt idx="3">
                  <c:v>FY14</c:v>
                </c:pt>
                <c:pt idx="4">
                  <c:v>FY15</c:v>
                </c:pt>
                <c:pt idx="5">
                  <c:v>FY16</c:v>
                </c:pt>
                <c:pt idx="6">
                  <c:v>FY17</c:v>
                </c:pt>
                <c:pt idx="7">
                  <c:v>FY18</c:v>
                </c:pt>
                <c:pt idx="8">
                  <c:v>FY19</c:v>
                </c:pt>
                <c:pt idx="9">
                  <c:v>FY20</c:v>
                </c:pt>
              </c:strCache>
            </c:strRef>
          </c:cat>
          <c:val>
            <c:numRef>
              <c:f>'I35'!$B$4:$K$4</c:f>
              <c:numCache>
                <c:formatCode>General</c:formatCode>
                <c:ptCount val="10"/>
                <c:pt idx="0">
                  <c:v>269</c:v>
                </c:pt>
                <c:pt idx="1">
                  <c:v>234</c:v>
                </c:pt>
                <c:pt idx="2">
                  <c:v>249</c:v>
                </c:pt>
                <c:pt idx="3">
                  <c:v>259</c:v>
                </c:pt>
                <c:pt idx="4">
                  <c:v>318</c:v>
                </c:pt>
                <c:pt idx="5">
                  <c:v>444</c:v>
                </c:pt>
                <c:pt idx="6">
                  <c:v>575</c:v>
                </c:pt>
                <c:pt idx="7">
                  <c:v>783</c:v>
                </c:pt>
                <c:pt idx="8">
                  <c:v>931</c:v>
                </c:pt>
                <c:pt idx="9">
                  <c:v>988</c:v>
                </c:pt>
              </c:numCache>
            </c:numRef>
          </c:val>
          <c:smooth val="0"/>
          <c:extLst>
            <c:ext xmlns:c16="http://schemas.microsoft.com/office/drawing/2014/chart" uri="{C3380CC4-5D6E-409C-BE32-E72D297353CC}">
              <c16:uniqueId val="{00000000-8C08-45E6-B50B-CF9D626FEDCB}"/>
            </c:ext>
          </c:extLst>
        </c:ser>
        <c:dLbls>
          <c:dLblPos val="t"/>
          <c:showLegendKey val="0"/>
          <c:showVal val="1"/>
          <c:showCatName val="0"/>
          <c:showSerName val="0"/>
          <c:showPercent val="0"/>
          <c:showBubbleSize val="0"/>
        </c:dLbls>
        <c:marker val="1"/>
        <c:smooth val="0"/>
        <c:axId val="1999186912"/>
        <c:axId val="1999182752"/>
      </c:lineChart>
      <c:catAx>
        <c:axId val="1999186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99182752"/>
        <c:crosses val="autoZero"/>
        <c:auto val="1"/>
        <c:lblAlgn val="ctr"/>
        <c:lblOffset val="100"/>
        <c:noMultiLvlLbl val="0"/>
      </c:catAx>
      <c:valAx>
        <c:axId val="199918275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991869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0.50154</cdr:x>
      <cdr:y>0.35196</cdr:y>
    </cdr:from>
    <cdr:to>
      <cdr:x>0.75242</cdr:x>
      <cdr:y>0.42599</cdr:y>
    </cdr:to>
    <cdr:sp macro="" textlink="">
      <cdr:nvSpPr>
        <cdr:cNvPr id="2" name="TextBox 1"/>
        <cdr:cNvSpPr txBox="1"/>
      </cdr:nvSpPr>
      <cdr:spPr>
        <a:xfrm xmlns:a="http://schemas.openxmlformats.org/drawingml/2006/main">
          <a:off x="4347258" y="2215954"/>
          <a:ext cx="2174565" cy="466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Fall 2021</a:t>
          </a:r>
          <a:r>
            <a:rPr lang="en-US" sz="1100" baseline="0" dirty="0"/>
            <a:t> H</a:t>
          </a:r>
          <a:r>
            <a:rPr lang="en-US" sz="1100" dirty="0"/>
            <a:t>eadcount: 16,097</a:t>
          </a:r>
        </a:p>
        <a:p xmlns:a="http://schemas.openxmlformats.org/drawingml/2006/main">
          <a:r>
            <a:rPr lang="en-US" sz="1100" dirty="0"/>
            <a:t>Student Credit Hours: 162,955</a:t>
          </a:r>
        </a:p>
      </cdr:txBody>
    </cdr:sp>
  </cdr:relSizeAnchor>
  <cdr:relSizeAnchor xmlns:cdr="http://schemas.openxmlformats.org/drawingml/2006/chartDrawing">
    <cdr:from>
      <cdr:x>0.83987</cdr:x>
      <cdr:y>0.34147</cdr:y>
    </cdr:from>
    <cdr:to>
      <cdr:x>0.91366</cdr:x>
      <cdr:y>0.42576</cdr:y>
    </cdr:to>
    <cdr:sp macro="" textlink="">
      <cdr:nvSpPr>
        <cdr:cNvPr id="3" name="TextBox 2">
          <a:extLst xmlns:a="http://schemas.openxmlformats.org/drawingml/2006/main">
            <a:ext uri="{FF2B5EF4-FFF2-40B4-BE49-F238E27FC236}">
              <a16:creationId xmlns:a16="http://schemas.microsoft.com/office/drawing/2014/main" id="{8370C642-51C8-42A1-9413-68751DC9D814}"/>
            </a:ext>
          </a:extLst>
        </cdr:cNvPr>
        <cdr:cNvSpPr txBox="1"/>
      </cdr:nvSpPr>
      <cdr:spPr>
        <a:xfrm xmlns:a="http://schemas.openxmlformats.org/drawingml/2006/main">
          <a:off x="7279823" y="2149928"/>
          <a:ext cx="639536" cy="5306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800" dirty="0"/>
            <a:t>*2020 Covid19 Pandemic</a:t>
          </a:r>
        </a:p>
      </cdr:txBody>
    </cdr:sp>
  </cdr:relSizeAnchor>
  <cdr:relSizeAnchor xmlns:cdr="http://schemas.openxmlformats.org/drawingml/2006/chartDrawing">
    <cdr:from>
      <cdr:x>0.88148</cdr:x>
      <cdr:y>0.25484</cdr:y>
    </cdr:from>
    <cdr:to>
      <cdr:x>0.89805</cdr:x>
      <cdr:y>0.33499</cdr:y>
    </cdr:to>
    <cdr:cxnSp macro="">
      <cdr:nvCxnSpPr>
        <cdr:cNvPr id="5" name="Straight Arrow Connector 4">
          <a:extLst xmlns:a="http://schemas.openxmlformats.org/drawingml/2006/main">
            <a:ext uri="{FF2B5EF4-FFF2-40B4-BE49-F238E27FC236}">
              <a16:creationId xmlns:a16="http://schemas.microsoft.com/office/drawing/2014/main" id="{6CCF4B1C-693C-4A68-805A-771DB96F77C9}"/>
            </a:ext>
          </a:extLst>
        </cdr:cNvPr>
        <cdr:cNvCxnSpPr/>
      </cdr:nvCxnSpPr>
      <cdr:spPr>
        <a:xfrm xmlns:a="http://schemas.openxmlformats.org/drawingml/2006/main" flipV="1">
          <a:off x="7640448" y="1603375"/>
          <a:ext cx="143594" cy="50431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0.61839</cdr:x>
      <cdr:y>0.5218</cdr:y>
    </cdr:from>
    <cdr:to>
      <cdr:x>0.64058</cdr:x>
      <cdr:y>0.65442</cdr:y>
    </cdr:to>
    <cdr:cxnSp macro="">
      <cdr:nvCxnSpPr>
        <cdr:cNvPr id="5" name="Straight Connector 4">
          <a:extLst xmlns:a="http://schemas.openxmlformats.org/drawingml/2006/main">
            <a:ext uri="{FF2B5EF4-FFF2-40B4-BE49-F238E27FC236}">
              <a16:creationId xmlns:a16="http://schemas.microsoft.com/office/drawing/2014/main" id="{FDE0BA3A-1E1F-354E-B5AC-6E6FA68FC0BF}"/>
            </a:ext>
          </a:extLst>
        </cdr:cNvPr>
        <cdr:cNvCxnSpPr/>
      </cdr:nvCxnSpPr>
      <cdr:spPr>
        <a:xfrm xmlns:a="http://schemas.openxmlformats.org/drawingml/2006/main">
          <a:off x="6543609" y="1069415"/>
          <a:ext cx="234834" cy="271790"/>
        </a:xfrm>
        <a:prstGeom xmlns:a="http://schemas.openxmlformats.org/drawingml/2006/main" prst="line">
          <a:avLst/>
        </a:prstGeom>
        <a:ln xmlns:a="http://schemas.openxmlformats.org/drawingml/2006/main">
          <a:solidFill>
            <a:srgbClr val="FFC000">
              <a:alpha val="69804"/>
            </a:srgbClr>
          </a:solidFill>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84A6C-E55C-7B48-A54B-4B35884301AC}" type="datetimeFigureOut">
              <a:rPr lang="en-US" smtClean="0"/>
              <a:t>8/14/22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4DBE8-F425-0C45-B9B0-8A7D76D9814C}" type="slidenum">
              <a:rPr lang="en-US" smtClean="0"/>
              <a:t>‹#›</a:t>
            </a:fld>
            <a:endParaRPr lang="en-US" dirty="0"/>
          </a:p>
        </p:txBody>
      </p:sp>
    </p:spTree>
    <p:extLst>
      <p:ext uri="{BB962C8B-B14F-4D97-AF65-F5344CB8AC3E}">
        <p14:creationId xmlns:p14="http://schemas.microsoft.com/office/powerpoint/2010/main" val="1774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We are so glad you are here!  </a:t>
            </a:r>
          </a:p>
          <a:p>
            <a:r>
              <a:rPr lang="en-US" dirty="0"/>
              <a:t>My background:</a:t>
            </a:r>
          </a:p>
          <a:p>
            <a:r>
              <a:rPr lang="en-US" dirty="0"/>
              <a:t>Came to WSU in 2005 as Dept. Chair for Curriculum and Instruction, in College of Education.  </a:t>
            </a:r>
          </a:p>
          <a:p>
            <a:r>
              <a:rPr lang="en-US" dirty="0"/>
              <a:t>2008 appointed to Associate Dean for the College with responsibility for undergraduate programs.  </a:t>
            </a:r>
          </a:p>
          <a:p>
            <a:r>
              <a:rPr lang="en-US" dirty="0"/>
              <a:t>In 2012 became Sr. Assoc. Dean and Assessment Coordinator, responsible for accreditation, academic faculty support.</a:t>
            </a:r>
          </a:p>
          <a:p>
            <a:r>
              <a:rPr lang="en-US" dirty="0"/>
              <a:t>2013, Interim Dean</a:t>
            </a:r>
          </a:p>
          <a:p>
            <a:r>
              <a:rPr lang="en-US" dirty="0"/>
              <a:t>2014 Dean, College of Applied Studies</a:t>
            </a:r>
          </a:p>
          <a:p>
            <a:r>
              <a:rPr lang="en-US" dirty="0"/>
              <a:t>2020 Interim EVP and Provost</a:t>
            </a:r>
          </a:p>
          <a:p>
            <a:r>
              <a:rPr lang="en-US" dirty="0"/>
              <a:t>Spring, 2022, Permanent EVP and Provost</a:t>
            </a:r>
          </a:p>
          <a:p>
            <a:endParaRPr lang="en-US" dirty="0"/>
          </a:p>
          <a:p>
            <a:r>
              <a:rPr lang="en-US" dirty="0"/>
              <a:t>My role is to support the academic mission of the university.  </a:t>
            </a:r>
          </a:p>
          <a:p>
            <a:endParaRPr lang="en-US" dirty="0"/>
          </a:p>
        </p:txBody>
      </p:sp>
      <p:sp>
        <p:nvSpPr>
          <p:cNvPr id="4" name="Slide Number Placeholder 3"/>
          <p:cNvSpPr>
            <a:spLocks noGrp="1"/>
          </p:cNvSpPr>
          <p:nvPr>
            <p:ph type="sldNum" sz="quarter" idx="5"/>
          </p:nvPr>
        </p:nvSpPr>
        <p:spPr/>
        <p:txBody>
          <a:bodyPr/>
          <a:lstStyle/>
          <a:p>
            <a:fld id="{0924DBE8-F425-0C45-B9B0-8A7D76D9814C}" type="slidenum">
              <a:rPr lang="en-US" smtClean="0"/>
              <a:t>1</a:t>
            </a:fld>
            <a:endParaRPr lang="en-US" dirty="0"/>
          </a:p>
        </p:txBody>
      </p:sp>
    </p:spTree>
    <p:extLst>
      <p:ext uri="{BB962C8B-B14F-4D97-AF65-F5344CB8AC3E}">
        <p14:creationId xmlns:p14="http://schemas.microsoft.com/office/powerpoint/2010/main" val="1438869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previous year of 5,000 students/$26 million annual income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4DBE8-F425-0C45-B9B0-8A7D76D981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382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we know we need to do more in terms of growing new and existing businesses, and we recognize the need to diversify. And as you all know, there is a data revolution currently happening in many of our industries,</a:t>
            </a:r>
            <a:r>
              <a:rPr lang="en-US" baseline="0" dirty="0"/>
              <a:t> including </a:t>
            </a:r>
            <a:r>
              <a:rPr lang="en-US" dirty="0"/>
              <a:t>manufacturing. Everything from advances in connectivity, sensorization, computing, and automation are changing the fundamental economics of how we do business — meaning this is of local interest. This is also important to Wichita given our city’s manufacturing base. C</a:t>
            </a:r>
            <a:r>
              <a:rPr lang="en-US" baseline="0" dirty="0"/>
              <a:t>reating a digital ecosystem, to include the health sciences, is where we have been making significant progress.</a:t>
            </a:r>
            <a:endParaRPr lang="en-US" dirty="0"/>
          </a:p>
          <a:p>
            <a:endParaRPr lang="en-US" dirty="0"/>
          </a:p>
        </p:txBody>
      </p:sp>
      <p:sp>
        <p:nvSpPr>
          <p:cNvPr id="4" name="Slide Number Placeholder 3"/>
          <p:cNvSpPr>
            <a:spLocks noGrp="1"/>
          </p:cNvSpPr>
          <p:nvPr>
            <p:ph type="sldNum" sz="quarter" idx="10"/>
          </p:nvPr>
        </p:nvSpPr>
        <p:spPr/>
        <p:txBody>
          <a:bodyPr/>
          <a:lstStyle/>
          <a:p>
            <a:fld id="{0924DBE8-F425-0C45-B9B0-8A7D76D9814C}" type="slidenum">
              <a:rPr lang="en-US" smtClean="0"/>
              <a:t>11</a:t>
            </a:fld>
            <a:endParaRPr lang="en-US" dirty="0"/>
          </a:p>
        </p:txBody>
      </p:sp>
    </p:spTree>
    <p:extLst>
      <p:ext uri="{BB962C8B-B14F-4D97-AF65-F5344CB8AC3E}">
        <p14:creationId xmlns:p14="http://schemas.microsoft.com/office/powerpoint/2010/main" val="3995808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C0C0C0"/>
                </a:highlight>
              </a:rPr>
              <a:t>•   Support Wichita downtown development via hospitality, culinary arts and health sciences</a:t>
            </a:r>
          </a:p>
          <a:p>
            <a:r>
              <a:rPr lang="en-US">
                <a:highlight>
                  <a:srgbClr val="C0C0C0"/>
                </a:highlight>
              </a:rPr>
              <a:t>• Benchmarks:</a:t>
            </a:r>
          </a:p>
          <a:p>
            <a:r>
              <a:rPr lang="en-US">
                <a:highlight>
                  <a:srgbClr val="C0C0C0"/>
                </a:highlight>
              </a:rPr>
              <a:t>• Opening of WSU Tech hospitality culinary arts program</a:t>
            </a:r>
          </a:p>
          <a:p>
            <a:r>
              <a:rPr lang="en-US">
                <a:highlight>
                  <a:srgbClr val="C0C0C0"/>
                </a:highlight>
              </a:rPr>
              <a:t>• Complete architectural program statement and secure funding for</a:t>
            </a:r>
          </a:p>
          <a:p>
            <a:r>
              <a:rPr lang="en-US">
                <a:highlight>
                  <a:srgbClr val="C0C0C0"/>
                </a:highlight>
              </a:rPr>
              <a:t>joint health sciences education center with KU</a:t>
            </a:r>
          </a:p>
          <a:p>
            <a:r>
              <a:rPr lang="en-US">
                <a:highlight>
                  <a:srgbClr val="C0C0C0"/>
                </a:highlight>
              </a:rPr>
              <a:t>  Develop, enhance, and maintain exceptional campus facilities</a:t>
            </a:r>
          </a:p>
          <a:p>
            <a:r>
              <a:rPr lang="en-US">
                <a:highlight>
                  <a:srgbClr val="C0C0C0"/>
                </a:highlight>
              </a:rPr>
              <a:t>• Benchmark: • Fund KBOR Maintenance Assessment at required level</a:t>
            </a:r>
          </a:p>
          <a:p>
            <a:endParaRPr lang="en-US" dirty="0"/>
          </a:p>
        </p:txBody>
      </p:sp>
      <p:sp>
        <p:nvSpPr>
          <p:cNvPr id="4" name="Slide Number Placeholder 3"/>
          <p:cNvSpPr>
            <a:spLocks noGrp="1"/>
          </p:cNvSpPr>
          <p:nvPr>
            <p:ph type="sldNum" sz="quarter" idx="10"/>
          </p:nvPr>
        </p:nvSpPr>
        <p:spPr/>
        <p:txBody>
          <a:bodyPr/>
          <a:lstStyle/>
          <a:p>
            <a:fld id="{0924DBE8-F425-0C45-B9B0-8A7D76D9814C}" type="slidenum">
              <a:rPr lang="en-US" smtClean="0"/>
              <a:t>12</a:t>
            </a:fld>
            <a:endParaRPr lang="en-US" dirty="0"/>
          </a:p>
        </p:txBody>
      </p:sp>
    </p:spTree>
    <p:extLst>
      <p:ext uri="{BB962C8B-B14F-4D97-AF65-F5344CB8AC3E}">
        <p14:creationId xmlns:p14="http://schemas.microsoft.com/office/powerpoint/2010/main" val="1928686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172" rtl="0" eaLnBrk="1" fontAlgn="auto" latinLnBrk="0" hangingPunct="1">
              <a:lnSpc>
                <a:spcPct val="100000"/>
              </a:lnSpc>
              <a:spcBef>
                <a:spcPts val="0"/>
              </a:spcBef>
              <a:spcAft>
                <a:spcPts val="0"/>
              </a:spcAft>
              <a:buClrTx/>
              <a:buSzTx/>
              <a:buFontTx/>
              <a:buNone/>
              <a:tabLst/>
              <a:defRPr/>
            </a:pPr>
            <a:fld id="{0924DBE8-F425-0C45-B9B0-8A7D76D9814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17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10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4DBE8-F425-0C45-B9B0-8A7D76D981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31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state legislature recently awarded WSU $19 million dollars specifically for need-based aid, and we’re continuing to raise private funds to ensure that everyone has access to a Wichita State education</a:t>
            </a:r>
            <a:r>
              <a:rPr lang="en-US"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4DBE8-F425-0C45-B9B0-8A7D76D981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5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4DBE8-F425-0C45-B9B0-8A7D76D9814C}" type="slidenum">
              <a:rPr lang="en-US" smtClean="0"/>
              <a:t>4</a:t>
            </a:fld>
            <a:endParaRPr lang="en-US" dirty="0"/>
          </a:p>
        </p:txBody>
      </p:sp>
    </p:spTree>
    <p:extLst>
      <p:ext uri="{BB962C8B-B14F-4D97-AF65-F5344CB8AC3E}">
        <p14:creationId xmlns:p14="http://schemas.microsoft.com/office/powerpoint/2010/main" val="264705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Fall, 2021 highest enrollment in 30 years with over 16,097 and largest ever class of FTIC. On track to meet and hopefully exceed these numbers for fall, 2022 moving toward our goal of 17,000 by 2025.</a:t>
            </a:r>
          </a:p>
          <a:p>
            <a:endParaRPr lang="en-US" dirty="0"/>
          </a:p>
        </p:txBody>
      </p:sp>
      <p:sp>
        <p:nvSpPr>
          <p:cNvPr id="4" name="Slide Number Placeholder 3"/>
          <p:cNvSpPr>
            <a:spLocks noGrp="1"/>
          </p:cNvSpPr>
          <p:nvPr>
            <p:ph type="sldNum" sz="quarter" idx="5"/>
          </p:nvPr>
        </p:nvSpPr>
        <p:spPr/>
        <p:txBody>
          <a:bodyPr/>
          <a:lstStyle/>
          <a:p>
            <a:fld id="{80BE2E95-9094-A84D-928B-67F121804E4B}" type="slidenum">
              <a:rPr lang="en-US" smtClean="0"/>
              <a:t>5</a:t>
            </a:fld>
            <a:endParaRPr lang="en-US" dirty="0"/>
          </a:p>
        </p:txBody>
      </p:sp>
    </p:spTree>
    <p:extLst>
      <p:ext uri="{BB962C8B-B14F-4D97-AF65-F5344CB8AC3E}">
        <p14:creationId xmlns:p14="http://schemas.microsoft.com/office/powerpoint/2010/main" val="1463030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4DBE8-F425-0C45-B9B0-8A7D76D9814C}" type="slidenum">
              <a:rPr lang="en-US" smtClean="0"/>
              <a:t>6</a:t>
            </a:fld>
            <a:endParaRPr lang="en-US" dirty="0"/>
          </a:p>
        </p:txBody>
      </p:sp>
    </p:spTree>
    <p:extLst>
      <p:ext uri="{BB962C8B-B14F-4D97-AF65-F5344CB8AC3E}">
        <p14:creationId xmlns:p14="http://schemas.microsoft.com/office/powerpoint/2010/main" val="148720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particular, NISS recommendations point out need to focus on URM student population and decreasing the graduation rate equity gaps.</a:t>
            </a:r>
          </a:p>
          <a:p>
            <a:endParaRPr lang="en-US" dirty="0"/>
          </a:p>
        </p:txBody>
      </p:sp>
      <p:sp>
        <p:nvSpPr>
          <p:cNvPr id="4" name="Slide Number Placeholder 3"/>
          <p:cNvSpPr>
            <a:spLocks noGrp="1"/>
          </p:cNvSpPr>
          <p:nvPr>
            <p:ph type="sldNum" sz="quarter" idx="5"/>
          </p:nvPr>
        </p:nvSpPr>
        <p:spPr/>
        <p:txBody>
          <a:bodyPr/>
          <a:lstStyle/>
          <a:p>
            <a:fld id="{0924DBE8-F425-0C45-B9B0-8A7D76D9814C}" type="slidenum">
              <a:rPr lang="en-US" smtClean="0"/>
              <a:t>7</a:t>
            </a:fld>
            <a:endParaRPr lang="en-US" dirty="0"/>
          </a:p>
        </p:txBody>
      </p:sp>
    </p:spTree>
    <p:extLst>
      <p:ext uri="{BB962C8B-B14F-4D97-AF65-F5344CB8AC3E}">
        <p14:creationId xmlns:p14="http://schemas.microsoft.com/office/powerpoint/2010/main" val="186969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previous year of 5,000 students/$26 million annual income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4DBE8-F425-0C45-B9B0-8A7D76D981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604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4DBE8-F425-0C45-B9B0-8A7D76D9814C}" type="slidenum">
              <a:rPr lang="en-US" smtClean="0"/>
              <a:t>9</a:t>
            </a:fld>
            <a:endParaRPr lang="en-US" dirty="0"/>
          </a:p>
        </p:txBody>
      </p:sp>
    </p:spTree>
    <p:extLst>
      <p:ext uri="{BB962C8B-B14F-4D97-AF65-F5344CB8AC3E}">
        <p14:creationId xmlns:p14="http://schemas.microsoft.com/office/powerpoint/2010/main" val="2744816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40F88B-8EF8-4194-90B9-EF2EE789625A}" type="datetimeFigureOut">
              <a:rPr lang="en-US" smtClean="0"/>
              <a:t>8/14/22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17982E-CB18-430A-9AE4-E52A0DAA7CD0}" type="slidenum">
              <a:rPr lang="en-US" smtClean="0"/>
              <a:t>‹#›</a:t>
            </a:fld>
            <a:endParaRPr lang="en-US" dirty="0"/>
          </a:p>
        </p:txBody>
      </p:sp>
    </p:spTree>
    <p:extLst>
      <p:ext uri="{BB962C8B-B14F-4D97-AF65-F5344CB8AC3E}">
        <p14:creationId xmlns:p14="http://schemas.microsoft.com/office/powerpoint/2010/main" val="308056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40F88B-8EF8-4194-90B9-EF2EE789625A}" type="datetimeFigureOut">
              <a:rPr lang="en-US" smtClean="0"/>
              <a:t>8/14/22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17982E-CB18-430A-9AE4-E52A0DAA7CD0}" type="slidenum">
              <a:rPr lang="en-US" smtClean="0"/>
              <a:t>‹#›</a:t>
            </a:fld>
            <a:endParaRPr lang="en-US" dirty="0"/>
          </a:p>
        </p:txBody>
      </p:sp>
    </p:spTree>
    <p:extLst>
      <p:ext uri="{BB962C8B-B14F-4D97-AF65-F5344CB8AC3E}">
        <p14:creationId xmlns:p14="http://schemas.microsoft.com/office/powerpoint/2010/main" val="62657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40F88B-8EF8-4194-90B9-EF2EE789625A}" type="datetimeFigureOut">
              <a:rPr lang="en-US" smtClean="0"/>
              <a:t>8/14/22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17982E-CB18-430A-9AE4-E52A0DAA7CD0}" type="slidenum">
              <a:rPr lang="en-US" smtClean="0"/>
              <a:t>‹#›</a:t>
            </a:fld>
            <a:endParaRPr lang="en-US" dirty="0"/>
          </a:p>
        </p:txBody>
      </p:sp>
    </p:spTree>
    <p:extLst>
      <p:ext uri="{BB962C8B-B14F-4D97-AF65-F5344CB8AC3E}">
        <p14:creationId xmlns:p14="http://schemas.microsoft.com/office/powerpoint/2010/main" val="3720010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9" name="Picture 8" descr="A group of people smiling&#10;&#10;Description automatically generated with low confidence">
            <a:extLst>
              <a:ext uri="{FF2B5EF4-FFF2-40B4-BE49-F238E27FC236}">
                <a16:creationId xmlns:a16="http://schemas.microsoft.com/office/drawing/2014/main" id="{7B3EA3BA-C3A4-534A-849E-91664ADB14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64470" y="0"/>
            <a:ext cx="6127530" cy="6858000"/>
          </a:xfrm>
          <a:prstGeom prst="rect">
            <a:avLst/>
          </a:prstGeom>
        </p:spPr>
      </p:pic>
      <p:sp>
        <p:nvSpPr>
          <p:cNvPr id="2" name="Title 1">
            <a:extLst>
              <a:ext uri="{FF2B5EF4-FFF2-40B4-BE49-F238E27FC236}">
                <a16:creationId xmlns:a16="http://schemas.microsoft.com/office/drawing/2014/main" id="{C1C0B4AA-3D09-C846-84C5-DE75B74BA835}"/>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pic>
        <p:nvPicPr>
          <p:cNvPr id="4" name="Picture 3">
            <a:extLst>
              <a:ext uri="{FF2B5EF4-FFF2-40B4-BE49-F238E27FC236}">
                <a16:creationId xmlns:a16="http://schemas.microsoft.com/office/drawing/2014/main" id="{950F213C-9A1D-7940-A7A8-61084B95369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74074"/>
          <a:stretch/>
        </p:blipFill>
        <p:spPr>
          <a:xfrm>
            <a:off x="0" y="0"/>
            <a:ext cx="12192000" cy="1778000"/>
          </a:xfrm>
          <a:prstGeom prst="rect">
            <a:avLst/>
          </a:prstGeom>
        </p:spPr>
      </p:pic>
      <p:pic>
        <p:nvPicPr>
          <p:cNvPr id="5" name="Picture 4">
            <a:extLst>
              <a:ext uri="{FF2B5EF4-FFF2-40B4-BE49-F238E27FC236}">
                <a16:creationId xmlns:a16="http://schemas.microsoft.com/office/drawing/2014/main" id="{88902BA7-5CE3-384E-AF2E-B3AA4E20A7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Tree>
    <p:extLst>
      <p:ext uri="{BB962C8B-B14F-4D97-AF65-F5344CB8AC3E}">
        <p14:creationId xmlns:p14="http://schemas.microsoft.com/office/powerpoint/2010/main" val="1292576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er Content - Yellow Whit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E6408F-ED0D-9D41-BD0C-9D9CC273EB1C}"/>
              </a:ext>
            </a:extLst>
          </p:cNvPr>
          <p:cNvPicPr>
            <a:picLocks noChangeAspect="1"/>
          </p:cNvPicPr>
          <p:nvPr userDrawn="1"/>
        </p:nvPicPr>
        <p:blipFill rotWithShape="1">
          <a:blip r:embed="rId2"/>
          <a:srcRect b="75741"/>
          <a:stretch/>
        </p:blipFill>
        <p:spPr>
          <a:xfrm>
            <a:off x="0" y="0"/>
            <a:ext cx="12192000" cy="1663700"/>
          </a:xfrm>
          <a:prstGeom prst="rect">
            <a:avLst/>
          </a:prstGeom>
        </p:spPr>
      </p:pic>
      <p:pic>
        <p:nvPicPr>
          <p:cNvPr id="3" name="Picture 2">
            <a:extLst>
              <a:ext uri="{FF2B5EF4-FFF2-40B4-BE49-F238E27FC236}">
                <a16:creationId xmlns:a16="http://schemas.microsoft.com/office/drawing/2014/main" id="{2E522566-7FB5-2C45-85D5-2AEED9D5FA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5" name="Title 1">
            <a:extLst>
              <a:ext uri="{FF2B5EF4-FFF2-40B4-BE49-F238E27FC236}">
                <a16:creationId xmlns:a16="http://schemas.microsoft.com/office/drawing/2014/main" id="{DB241738-B5CC-8949-B72A-2C6029CAB8FC}"/>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7" name="Content Placeholder 2">
            <a:extLst>
              <a:ext uri="{FF2B5EF4-FFF2-40B4-BE49-F238E27FC236}">
                <a16:creationId xmlns:a16="http://schemas.microsoft.com/office/drawing/2014/main" id="{32CE2F85-C568-AF42-9135-FF487DAA456E}"/>
              </a:ext>
            </a:extLst>
          </p:cNvPr>
          <p:cNvSpPr>
            <a:spLocks noGrp="1"/>
          </p:cNvSpPr>
          <p:nvPr>
            <p:ph idx="1"/>
          </p:nvPr>
        </p:nvSpPr>
        <p:spPr>
          <a:xfrm>
            <a:off x="543696" y="1825624"/>
            <a:ext cx="11150073"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8ACE0065-578C-984D-ACC3-6205C04BEA3D}"/>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50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1872541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With Titl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16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B43C4B-64FF-1F47-B6F4-950912B365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B827809-752C-7E4D-AF99-F4796440AD7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3316" b="73518"/>
          <a:stretch/>
        </p:blipFill>
        <p:spPr>
          <a:xfrm>
            <a:off x="0" y="0"/>
            <a:ext cx="10568539" cy="1816100"/>
          </a:xfrm>
          <a:prstGeom prst="rect">
            <a:avLst/>
          </a:prstGeom>
        </p:spPr>
      </p:pic>
      <p:pic>
        <p:nvPicPr>
          <p:cNvPr id="5" name="Picture 4">
            <a:extLst>
              <a:ext uri="{FF2B5EF4-FFF2-40B4-BE49-F238E27FC236}">
                <a16:creationId xmlns:a16="http://schemas.microsoft.com/office/drawing/2014/main" id="{4A77B6A2-F823-CA40-A3D2-724EA6B5D22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6" name="Title 1">
            <a:extLst>
              <a:ext uri="{FF2B5EF4-FFF2-40B4-BE49-F238E27FC236}">
                <a16:creationId xmlns:a16="http://schemas.microsoft.com/office/drawing/2014/main" id="{24B0295B-2371-E042-98B4-5A0860DCD727}"/>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Tree>
    <p:extLst>
      <p:ext uri="{BB962C8B-B14F-4D97-AF65-F5344CB8AC3E}">
        <p14:creationId xmlns:p14="http://schemas.microsoft.com/office/powerpoint/2010/main" val="3474345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869599"/>
            <a:ext cx="12192000" cy="7730990"/>
          </a:xfrm>
          <a:prstGeom prst="rect">
            <a:avLst/>
          </a:prstGeom>
        </p:spPr>
      </p:pic>
      <p:sp>
        <p:nvSpPr>
          <p:cNvPr id="9" name="Rectangle 8"/>
          <p:cNvSpPr/>
          <p:nvPr userDrawn="1"/>
        </p:nvSpPr>
        <p:spPr>
          <a:xfrm>
            <a:off x="0" y="-869599"/>
            <a:ext cx="12192000" cy="7727599"/>
          </a:xfrm>
          <a:prstGeom prst="rect">
            <a:avLst/>
          </a:prstGeom>
          <a:solidFill>
            <a:srgbClr val="000000">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3" name="Subtitle 2"/>
          <p:cNvSpPr>
            <a:spLocks noGrp="1"/>
          </p:cNvSpPr>
          <p:nvPr>
            <p:ph type="subTitle" idx="1" hasCustomPrompt="1"/>
          </p:nvPr>
        </p:nvSpPr>
        <p:spPr>
          <a:xfrm>
            <a:off x="2563934" y="3895285"/>
            <a:ext cx="6964376" cy="413084"/>
          </a:xfrm>
        </p:spPr>
        <p:txBody>
          <a:bodyPr>
            <a:normAutofit/>
          </a:bodyPr>
          <a:lstStyle>
            <a:lvl1pPr marL="0" indent="0" algn="ctr">
              <a:buNone/>
              <a:defRPr sz="1800" spc="600" baseline="0">
                <a:solidFill>
                  <a:srgbClr val="FFC000"/>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WICHITA STATE UNIVERSITY</a:t>
            </a:r>
          </a:p>
        </p:txBody>
      </p:sp>
      <p:sp>
        <p:nvSpPr>
          <p:cNvPr id="4" name="Date Placeholder 3"/>
          <p:cNvSpPr>
            <a:spLocks noGrp="1"/>
          </p:cNvSpPr>
          <p:nvPr>
            <p:ph type="dt" sz="half" idx="10"/>
          </p:nvPr>
        </p:nvSpPr>
        <p:spPr/>
        <p:txBody>
          <a:bodyPr/>
          <a:lstStyle/>
          <a:p>
            <a:fld id="{5453840C-A1BB-4DE4-A872-D3203C60BAFB}" type="datetimeFigureOut">
              <a:rPr lang="en-US" smtClean="0"/>
              <a:t>8/14/22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A22108-4772-41A6-9A39-DB7C61E36013}" type="slidenum">
              <a:rPr lang="en-US" smtClean="0"/>
              <a:t>‹#›</a:t>
            </a:fld>
            <a:endParaRPr lang="en-US" dirty="0"/>
          </a:p>
        </p:txBody>
      </p:sp>
      <p:sp>
        <p:nvSpPr>
          <p:cNvPr id="13" name="TextBox 12"/>
          <p:cNvSpPr txBox="1"/>
          <p:nvPr userDrawn="1"/>
        </p:nvSpPr>
        <p:spPr>
          <a:xfrm>
            <a:off x="1371929" y="3317181"/>
            <a:ext cx="9348387" cy="461665"/>
          </a:xfrm>
          <a:prstGeom prst="rect">
            <a:avLst/>
          </a:prstGeom>
          <a:noFill/>
        </p:spPr>
        <p:txBody>
          <a:bodyPr wrap="square" rtlCol="0">
            <a:spAutoFit/>
          </a:bodyPr>
          <a:lstStyle/>
          <a:p>
            <a:pPr algn="ctr"/>
            <a:r>
              <a:rPr lang="en-US" sz="2400" b="1" spc="300" dirty="0">
                <a:solidFill>
                  <a:schemeClr val="bg1"/>
                </a:solidFill>
                <a:latin typeface="Arial" panose="020B0604020202020204" pitchFamily="34" charset="0"/>
                <a:cs typeface="Arial" panose="020B0604020202020204" pitchFamily="34" charset="0"/>
              </a:rPr>
              <a:t>NATIONAL INSTITUTE FOR AVIATION RESEARCH</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81646" y="1630176"/>
            <a:ext cx="5128954" cy="1364024"/>
          </a:xfrm>
          <a:prstGeom prst="rect">
            <a:avLst/>
          </a:prstGeom>
        </p:spPr>
      </p:pic>
    </p:spTree>
    <p:extLst>
      <p:ext uri="{BB962C8B-B14F-4D97-AF65-F5344CB8AC3E}">
        <p14:creationId xmlns:p14="http://schemas.microsoft.com/office/powerpoint/2010/main" val="650737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3840C-A1BB-4DE4-A872-D3203C60BAFB}" type="datetimeFigureOut">
              <a:rPr lang="en-US" smtClean="0"/>
              <a:t>8/14/22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A22108-4772-41A6-9A39-DB7C61E36013}" type="slidenum">
              <a:rPr lang="en-US" smtClean="0"/>
              <a:t>‹#›</a:t>
            </a:fld>
            <a:endParaRPr lang="en-US" dirty="0"/>
          </a:p>
        </p:txBody>
      </p:sp>
      <p:sp>
        <p:nvSpPr>
          <p:cNvPr id="6" name="Picture Placeholder 5"/>
          <p:cNvSpPr>
            <a:spLocks noGrp="1"/>
          </p:cNvSpPr>
          <p:nvPr>
            <p:ph type="pic" sz="quarter" idx="13"/>
          </p:nvPr>
        </p:nvSpPr>
        <p:spPr>
          <a:xfrm>
            <a:off x="8610600" y="393700"/>
            <a:ext cx="3213100" cy="3213100"/>
          </a:xfrm>
          <a:prstGeom prst="round2DiagRect">
            <a:avLst/>
          </a:prstGeom>
        </p:spPr>
        <p:txBody>
          <a:bodyPr/>
          <a:lstStyle/>
          <a:p>
            <a:endParaRPr lang="en-US" dirty="0"/>
          </a:p>
        </p:txBody>
      </p:sp>
      <p:sp>
        <p:nvSpPr>
          <p:cNvPr id="8" name="Picture Placeholder 7"/>
          <p:cNvSpPr>
            <a:spLocks noGrp="1"/>
          </p:cNvSpPr>
          <p:nvPr>
            <p:ph type="pic" sz="quarter" idx="14"/>
          </p:nvPr>
        </p:nvSpPr>
        <p:spPr>
          <a:xfrm>
            <a:off x="6588882" y="3683831"/>
            <a:ext cx="1957387" cy="1957388"/>
          </a:xfrm>
          <a:prstGeom prst="round2DiagRect">
            <a:avLst/>
          </a:prstGeom>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82200" y="6448536"/>
            <a:ext cx="2181260" cy="272939"/>
          </a:xfrm>
          <a:prstGeom prst="rect">
            <a:avLst/>
          </a:prstGeom>
        </p:spPr>
      </p:pic>
    </p:spTree>
    <p:extLst>
      <p:ext uri="{BB962C8B-B14F-4D97-AF65-F5344CB8AC3E}">
        <p14:creationId xmlns:p14="http://schemas.microsoft.com/office/powerpoint/2010/main" val="1857406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7B0B2E-3EBD-BA43-BF39-93BAF2C34A14}"/>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50F213C-9A1D-7940-A7A8-61084B95369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74074"/>
          <a:stretch/>
        </p:blipFill>
        <p:spPr>
          <a:xfrm>
            <a:off x="0" y="0"/>
            <a:ext cx="12192000" cy="1778000"/>
          </a:xfrm>
          <a:prstGeom prst="rect">
            <a:avLst/>
          </a:prstGeom>
        </p:spPr>
      </p:pic>
      <p:pic>
        <p:nvPicPr>
          <p:cNvPr id="5" name="Picture 4">
            <a:extLst>
              <a:ext uri="{FF2B5EF4-FFF2-40B4-BE49-F238E27FC236}">
                <a16:creationId xmlns:a16="http://schemas.microsoft.com/office/drawing/2014/main" id="{88902BA7-5CE3-384E-AF2E-B3AA4E20A7B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2" name="Title 1">
            <a:extLst>
              <a:ext uri="{FF2B5EF4-FFF2-40B4-BE49-F238E27FC236}">
                <a16:creationId xmlns:a16="http://schemas.microsoft.com/office/drawing/2014/main" id="{C1C0B4AA-3D09-C846-84C5-DE75B74BA835}"/>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Tree>
    <p:extLst>
      <p:ext uri="{BB962C8B-B14F-4D97-AF65-F5344CB8AC3E}">
        <p14:creationId xmlns:p14="http://schemas.microsoft.com/office/powerpoint/2010/main" val="3086966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FED30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5863D5-D7A7-D74C-95A0-B74AB3A8AD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73380"/>
          <a:stretch/>
        </p:blipFill>
        <p:spPr>
          <a:xfrm>
            <a:off x="0" y="0"/>
            <a:ext cx="12192000" cy="1825624"/>
          </a:xfrm>
          <a:prstGeom prst="rect">
            <a:avLst/>
          </a:prstGeom>
        </p:spPr>
      </p:pic>
      <p:pic>
        <p:nvPicPr>
          <p:cNvPr id="4" name="Picture 3">
            <a:extLst>
              <a:ext uri="{FF2B5EF4-FFF2-40B4-BE49-F238E27FC236}">
                <a16:creationId xmlns:a16="http://schemas.microsoft.com/office/drawing/2014/main" id="{79CBF2F6-CF01-ED40-BC98-A4712FE2AC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6" name="Title 1">
            <a:extLst>
              <a:ext uri="{FF2B5EF4-FFF2-40B4-BE49-F238E27FC236}">
                <a16:creationId xmlns:a16="http://schemas.microsoft.com/office/drawing/2014/main" id="{24B0295B-2371-E042-98B4-5A0860DCD727}"/>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Tree>
    <p:extLst>
      <p:ext uri="{BB962C8B-B14F-4D97-AF65-F5344CB8AC3E}">
        <p14:creationId xmlns:p14="http://schemas.microsoft.com/office/powerpoint/2010/main" val="376289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40F88B-8EF8-4194-90B9-EF2EE789625A}" type="datetimeFigureOut">
              <a:rPr lang="en-US" smtClean="0"/>
              <a:t>8/14/22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17982E-CB18-430A-9AE4-E52A0DAA7CD0}" type="slidenum">
              <a:rPr lang="en-US" smtClean="0"/>
              <a:t>‹#›</a:t>
            </a:fld>
            <a:endParaRPr lang="en-US" dirty="0"/>
          </a:p>
        </p:txBody>
      </p:sp>
    </p:spTree>
    <p:extLst>
      <p:ext uri="{BB962C8B-B14F-4D97-AF65-F5344CB8AC3E}">
        <p14:creationId xmlns:p14="http://schemas.microsoft.com/office/powerpoint/2010/main" val="1950056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Title Blan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CD3A54-980C-ED42-A0FE-C76401E141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73380"/>
          <a:stretch/>
        </p:blipFill>
        <p:spPr>
          <a:xfrm>
            <a:off x="0" y="0"/>
            <a:ext cx="12192000" cy="1825624"/>
          </a:xfrm>
          <a:prstGeom prst="rect">
            <a:avLst/>
          </a:prstGeom>
        </p:spPr>
      </p:pic>
      <p:pic>
        <p:nvPicPr>
          <p:cNvPr id="4" name="Picture 3">
            <a:extLst>
              <a:ext uri="{FF2B5EF4-FFF2-40B4-BE49-F238E27FC236}">
                <a16:creationId xmlns:a16="http://schemas.microsoft.com/office/drawing/2014/main" id="{CC868959-F884-2248-864E-02C9CAA391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5" name="Title 1">
            <a:extLst>
              <a:ext uri="{FF2B5EF4-FFF2-40B4-BE49-F238E27FC236}">
                <a16:creationId xmlns:a16="http://schemas.microsoft.com/office/drawing/2014/main" id="{DB241738-B5CC-8949-B72A-2C6029CAB8FC}"/>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Tree>
    <p:extLst>
      <p:ext uri="{BB962C8B-B14F-4D97-AF65-F5344CB8AC3E}">
        <p14:creationId xmlns:p14="http://schemas.microsoft.com/office/powerpoint/2010/main" val="166973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40F88B-8EF8-4194-90B9-EF2EE789625A}" type="datetimeFigureOut">
              <a:rPr lang="en-US" smtClean="0"/>
              <a:t>8/14/22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17982E-CB18-430A-9AE4-E52A0DAA7CD0}" type="slidenum">
              <a:rPr lang="en-US" smtClean="0"/>
              <a:t>‹#›</a:t>
            </a:fld>
            <a:endParaRPr lang="en-US" dirty="0"/>
          </a:p>
        </p:txBody>
      </p:sp>
    </p:spTree>
    <p:extLst>
      <p:ext uri="{BB962C8B-B14F-4D97-AF65-F5344CB8AC3E}">
        <p14:creationId xmlns:p14="http://schemas.microsoft.com/office/powerpoint/2010/main" val="209220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40F88B-8EF8-4194-90B9-EF2EE789625A}" type="datetimeFigureOut">
              <a:rPr lang="en-US" smtClean="0"/>
              <a:t>8/14/22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17982E-CB18-430A-9AE4-E52A0DAA7CD0}" type="slidenum">
              <a:rPr lang="en-US" smtClean="0"/>
              <a:t>‹#›</a:t>
            </a:fld>
            <a:endParaRPr lang="en-US" dirty="0"/>
          </a:p>
        </p:txBody>
      </p:sp>
    </p:spTree>
    <p:extLst>
      <p:ext uri="{BB962C8B-B14F-4D97-AF65-F5344CB8AC3E}">
        <p14:creationId xmlns:p14="http://schemas.microsoft.com/office/powerpoint/2010/main" val="31216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40F88B-8EF8-4194-90B9-EF2EE789625A}" type="datetimeFigureOut">
              <a:rPr lang="en-US" smtClean="0"/>
              <a:t>8/14/22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17982E-CB18-430A-9AE4-E52A0DAA7CD0}" type="slidenum">
              <a:rPr lang="en-US" smtClean="0"/>
              <a:t>‹#›</a:t>
            </a:fld>
            <a:endParaRPr lang="en-US" dirty="0"/>
          </a:p>
        </p:txBody>
      </p:sp>
    </p:spTree>
    <p:extLst>
      <p:ext uri="{BB962C8B-B14F-4D97-AF65-F5344CB8AC3E}">
        <p14:creationId xmlns:p14="http://schemas.microsoft.com/office/powerpoint/2010/main" val="292397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40F88B-8EF8-4194-90B9-EF2EE789625A}" type="datetimeFigureOut">
              <a:rPr lang="en-US" smtClean="0"/>
              <a:t>8/14/22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17982E-CB18-430A-9AE4-E52A0DAA7CD0}" type="slidenum">
              <a:rPr lang="en-US" smtClean="0"/>
              <a:t>‹#›</a:t>
            </a:fld>
            <a:endParaRPr lang="en-US" dirty="0"/>
          </a:p>
        </p:txBody>
      </p:sp>
    </p:spTree>
    <p:extLst>
      <p:ext uri="{BB962C8B-B14F-4D97-AF65-F5344CB8AC3E}">
        <p14:creationId xmlns:p14="http://schemas.microsoft.com/office/powerpoint/2010/main" val="407070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0F88B-8EF8-4194-90B9-EF2EE789625A}" type="datetimeFigureOut">
              <a:rPr lang="en-US" smtClean="0"/>
              <a:t>8/14/22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17982E-CB18-430A-9AE4-E52A0DAA7CD0}" type="slidenum">
              <a:rPr lang="en-US" smtClean="0"/>
              <a:t>‹#›</a:t>
            </a:fld>
            <a:endParaRPr lang="en-US" dirty="0"/>
          </a:p>
        </p:txBody>
      </p:sp>
    </p:spTree>
    <p:extLst>
      <p:ext uri="{BB962C8B-B14F-4D97-AF65-F5344CB8AC3E}">
        <p14:creationId xmlns:p14="http://schemas.microsoft.com/office/powerpoint/2010/main" val="392198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40F88B-8EF8-4194-90B9-EF2EE789625A}" type="datetimeFigureOut">
              <a:rPr lang="en-US" smtClean="0"/>
              <a:t>8/14/22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17982E-CB18-430A-9AE4-E52A0DAA7CD0}" type="slidenum">
              <a:rPr lang="en-US" smtClean="0"/>
              <a:t>‹#›</a:t>
            </a:fld>
            <a:endParaRPr lang="en-US" dirty="0"/>
          </a:p>
        </p:txBody>
      </p:sp>
    </p:spTree>
    <p:extLst>
      <p:ext uri="{BB962C8B-B14F-4D97-AF65-F5344CB8AC3E}">
        <p14:creationId xmlns:p14="http://schemas.microsoft.com/office/powerpoint/2010/main" val="347724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40F88B-8EF8-4194-90B9-EF2EE789625A}" type="datetimeFigureOut">
              <a:rPr lang="en-US" smtClean="0"/>
              <a:t>8/14/22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17982E-CB18-430A-9AE4-E52A0DAA7CD0}" type="slidenum">
              <a:rPr lang="en-US" smtClean="0"/>
              <a:t>‹#›</a:t>
            </a:fld>
            <a:endParaRPr lang="en-US" dirty="0"/>
          </a:p>
        </p:txBody>
      </p:sp>
    </p:spTree>
    <p:extLst>
      <p:ext uri="{BB962C8B-B14F-4D97-AF65-F5344CB8AC3E}">
        <p14:creationId xmlns:p14="http://schemas.microsoft.com/office/powerpoint/2010/main" val="304952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7D1B4-F610-6844-ADE9-38B3E4DA428D}" type="datetimeFigureOut">
              <a:rPr lang="en-US" smtClean="0"/>
              <a:t>8/14/22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E082D-3A1C-7340-898B-6043FE3E796F}" type="slidenum">
              <a:rPr lang="en-US" smtClean="0"/>
              <a:t>‹#›</a:t>
            </a:fld>
            <a:endParaRPr lang="en-US" dirty="0"/>
          </a:p>
        </p:txBody>
      </p:sp>
    </p:spTree>
    <p:extLst>
      <p:ext uri="{BB962C8B-B14F-4D97-AF65-F5344CB8AC3E}">
        <p14:creationId xmlns:p14="http://schemas.microsoft.com/office/powerpoint/2010/main" val="330704087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81" r:id="rId14"/>
    <p:sldLayoutId id="2147483782" r:id="rId15"/>
    <p:sldLayoutId id="2147483666" r:id="rId16"/>
    <p:sldLayoutId id="2147483672" r:id="rId17"/>
    <p:sldLayoutId id="2147483661" r:id="rId18"/>
    <p:sldLayoutId id="2147483654" r:id="rId19"/>
    <p:sldLayoutId id="214748365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36.jpeg"/><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jpe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9.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5" Type="http://schemas.openxmlformats.org/officeDocument/2006/relationships/image" Target="../media/image25.tiff"/><Relationship Id="rId10" Type="http://schemas.openxmlformats.org/officeDocument/2006/relationships/image" Target="../media/image20.emf"/><Relationship Id="rId19" Type="http://schemas.openxmlformats.org/officeDocument/2006/relationships/image" Target="../media/image29.tiff"/><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picture containing text, grass, outdoor&#10;&#10;Description automatically generated">
            <a:extLst>
              <a:ext uri="{FF2B5EF4-FFF2-40B4-BE49-F238E27FC236}">
                <a16:creationId xmlns:a16="http://schemas.microsoft.com/office/drawing/2014/main" id="{89D68733-00D1-4835-B4AF-30B885075E1B}"/>
              </a:ext>
            </a:extLst>
          </p:cNvPr>
          <p:cNvPicPr>
            <a:picLocks noChangeAspect="1"/>
          </p:cNvPicPr>
          <p:nvPr/>
        </p:nvPicPr>
        <p:blipFill rotWithShape="1">
          <a:blip r:embed="rId3"/>
          <a:srcRect r="2439"/>
          <a:stretch/>
        </p:blipFill>
        <p:spPr>
          <a:xfrm>
            <a:off x="321733" y="268391"/>
            <a:ext cx="11647660" cy="6267876"/>
          </a:xfrm>
          <a:prstGeom prst="rect">
            <a:avLst/>
          </a:prstGeom>
        </p:spPr>
      </p:pic>
      <p:sp>
        <p:nvSpPr>
          <p:cNvPr id="6" name="TextBox 5">
            <a:extLst>
              <a:ext uri="{FF2B5EF4-FFF2-40B4-BE49-F238E27FC236}">
                <a16:creationId xmlns:a16="http://schemas.microsoft.com/office/drawing/2014/main" id="{1D97EC11-0BC8-4ED7-8219-ECD9CFF4D752}"/>
              </a:ext>
            </a:extLst>
          </p:cNvPr>
          <p:cNvSpPr txBox="1"/>
          <p:nvPr/>
        </p:nvSpPr>
        <p:spPr>
          <a:xfrm>
            <a:off x="319053" y="149121"/>
            <a:ext cx="11647660" cy="2062103"/>
          </a:xfrm>
          <a:prstGeom prst="rect">
            <a:avLst/>
          </a:prstGeom>
          <a:noFill/>
        </p:spPr>
        <p:txBody>
          <a:bodyPr wrap="square" rtlCol="0">
            <a:spAutoFit/>
          </a:bodyPr>
          <a:lstStyle/>
          <a:p>
            <a:pPr algn="ctr"/>
            <a:r>
              <a:rPr lang="en-US" sz="4800" dirty="0"/>
              <a:t>Campus Updates</a:t>
            </a:r>
          </a:p>
          <a:p>
            <a:pPr algn="ctr"/>
            <a:r>
              <a:rPr lang="en-US" sz="4000" dirty="0"/>
              <a:t>Shirley Lefever</a:t>
            </a:r>
          </a:p>
          <a:p>
            <a:pPr algn="ctr"/>
            <a:r>
              <a:rPr lang="en-US" sz="4000" dirty="0"/>
              <a:t>Executive Vice President and Provost</a:t>
            </a:r>
          </a:p>
        </p:txBody>
      </p:sp>
    </p:spTree>
    <p:extLst>
      <p:ext uri="{BB962C8B-B14F-4D97-AF65-F5344CB8AC3E}">
        <p14:creationId xmlns:p14="http://schemas.microsoft.com/office/powerpoint/2010/main" val="36845226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5830903E-15E8-874A-A226-C358519ECB5D}"/>
              </a:ext>
            </a:extLst>
          </p:cNvPr>
          <p:cNvSpPr txBox="1">
            <a:spLocks/>
          </p:cNvSpPr>
          <p:nvPr/>
        </p:nvSpPr>
        <p:spPr>
          <a:xfrm>
            <a:off x="11396133" y="6451599"/>
            <a:ext cx="795866" cy="406399"/>
          </a:xfrm>
          <a:prstGeom prst="rect">
            <a:avLst/>
          </a:prstGeom>
        </p:spPr>
        <p:txBody>
          <a:bodyPr rIns="13716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DC60B95-6745-C044-93E5-4D714587FEB1}"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9E07D2-8EEE-2048-803B-F1BEA9CB4BCA}"/>
              </a:ext>
            </a:extLst>
          </p:cNvPr>
          <p:cNvSpPr txBox="1"/>
          <p:nvPr/>
        </p:nvSpPr>
        <p:spPr>
          <a:xfrm>
            <a:off x="6926684" y="2496946"/>
            <a:ext cx="4695373" cy="1569660"/>
          </a:xfrm>
          <a:prstGeom prst="rect">
            <a:avLst/>
          </a:prstGeom>
          <a:noFill/>
        </p:spPr>
        <p:txBody>
          <a:bodyPr wrap="square" rtlCol="0">
            <a:spAutoFit/>
          </a:bodyPr>
          <a:lstStyle/>
          <a:p>
            <a:r>
              <a:rPr lang="en-US" sz="3200" dirty="0">
                <a:solidFill>
                  <a:schemeClr val="bg1"/>
                </a:solidFill>
              </a:rPr>
              <a:t>Seek and capitalize on opportunities for innovation and research </a:t>
            </a:r>
          </a:p>
        </p:txBody>
      </p:sp>
      <p:sp>
        <p:nvSpPr>
          <p:cNvPr id="14" name="Content Placeholder 4">
            <a:extLst>
              <a:ext uri="{FF2B5EF4-FFF2-40B4-BE49-F238E27FC236}">
                <a16:creationId xmlns:a16="http://schemas.microsoft.com/office/drawing/2014/main" id="{05FA81A6-3054-B443-B011-E531F50BE407}"/>
              </a:ext>
            </a:extLst>
          </p:cNvPr>
          <p:cNvSpPr txBox="1">
            <a:spLocks/>
          </p:cNvSpPr>
          <p:nvPr/>
        </p:nvSpPr>
        <p:spPr>
          <a:xfrm>
            <a:off x="7016253" y="2317348"/>
            <a:ext cx="4813969" cy="22233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highlight>
                <a:srgbClr val="FED307"/>
              </a:highlight>
            </a:endParaRPr>
          </a:p>
        </p:txBody>
      </p:sp>
      <p:sp>
        <p:nvSpPr>
          <p:cNvPr id="15" name="Title 3">
            <a:extLst>
              <a:ext uri="{FF2B5EF4-FFF2-40B4-BE49-F238E27FC236}">
                <a16:creationId xmlns:a16="http://schemas.microsoft.com/office/drawing/2014/main" id="{51576F18-85EF-E341-BAE9-F83C11E4D416}"/>
              </a:ext>
            </a:extLst>
          </p:cNvPr>
          <p:cNvSpPr txBox="1">
            <a:spLocks/>
          </p:cNvSpPr>
          <p:nvPr/>
        </p:nvSpPr>
        <p:spPr>
          <a:xfrm>
            <a:off x="442556" y="259837"/>
            <a:ext cx="10096500" cy="756162"/>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i="1" dirty="0"/>
              <a:t>Goal 3</a:t>
            </a:r>
          </a:p>
        </p:txBody>
      </p:sp>
      <p:sp>
        <p:nvSpPr>
          <p:cNvPr id="5" name="TextBox 4">
            <a:extLst>
              <a:ext uri="{FF2B5EF4-FFF2-40B4-BE49-F238E27FC236}">
                <a16:creationId xmlns:a16="http://schemas.microsoft.com/office/drawing/2014/main" id="{AFE50D2F-7D35-20CF-847C-91C62E13E5EA}"/>
              </a:ext>
            </a:extLst>
          </p:cNvPr>
          <p:cNvSpPr txBox="1"/>
          <p:nvPr/>
        </p:nvSpPr>
        <p:spPr>
          <a:xfrm>
            <a:off x="418756" y="2601152"/>
            <a:ext cx="4934856" cy="2062103"/>
          </a:xfrm>
          <a:prstGeom prst="rect">
            <a:avLst/>
          </a:prstGeom>
          <a:noFill/>
        </p:spPr>
        <p:txBody>
          <a:bodyPr wrap="square" rtlCol="0">
            <a:spAutoFit/>
          </a:bodyPr>
          <a:lstStyle/>
          <a:p>
            <a:r>
              <a:rPr lang="en-US" sz="3200" dirty="0"/>
              <a:t>Elevate WSU as a premier, </a:t>
            </a:r>
          </a:p>
          <a:p>
            <a:r>
              <a:rPr lang="en-US" sz="3200" dirty="0"/>
              <a:t>urban public research university</a:t>
            </a:r>
          </a:p>
          <a:p>
            <a:r>
              <a:rPr lang="en-US" sz="3200" dirty="0"/>
              <a:t>in the united states</a:t>
            </a:r>
          </a:p>
        </p:txBody>
      </p:sp>
    </p:spTree>
    <p:extLst>
      <p:ext uri="{BB962C8B-B14F-4D97-AF65-F5344CB8AC3E}">
        <p14:creationId xmlns:p14="http://schemas.microsoft.com/office/powerpoint/2010/main" val="1998789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D7-C669-1946-A9D3-3AECB3B02E73}"/>
              </a:ext>
            </a:extLst>
          </p:cNvPr>
          <p:cNvSpPr>
            <a:spLocks noGrp="1"/>
          </p:cNvSpPr>
          <p:nvPr>
            <p:ph type="title"/>
          </p:nvPr>
        </p:nvSpPr>
        <p:spPr/>
        <p:txBody>
          <a:bodyPr/>
          <a:lstStyle/>
          <a:p>
            <a:r>
              <a:rPr lang="en-US" dirty="0"/>
              <a:t>GROWING &amp; DIVERSIFYING ECONOMY</a:t>
            </a:r>
            <a:br>
              <a:rPr lang="en-US" dirty="0"/>
            </a:br>
            <a:r>
              <a:rPr lang="en-US" sz="2000" b="0" dirty="0">
                <a:solidFill>
                  <a:schemeClr val="tx1">
                    <a:lumMod val="65000"/>
                    <a:lumOff val="35000"/>
                  </a:schemeClr>
                </a:solidFill>
              </a:rPr>
              <a:t>Preparing our students for the jobs of today + tomorrow</a:t>
            </a:r>
          </a:p>
        </p:txBody>
      </p:sp>
      <p:pic>
        <p:nvPicPr>
          <p:cNvPr id="10" name="Picture 9">
            <a:extLst>
              <a:ext uri="{FF2B5EF4-FFF2-40B4-BE49-F238E27FC236}">
                <a16:creationId xmlns:a16="http://schemas.microsoft.com/office/drawing/2014/main" id="{993D93FF-1EB9-3449-BB50-A174CEF55B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697" y="1475792"/>
            <a:ext cx="6906970" cy="3533336"/>
          </a:xfrm>
          <a:prstGeom prst="rect">
            <a:avLst/>
          </a:prstGeom>
          <a:ln w="38100">
            <a:solidFill>
              <a:schemeClr val="bg1"/>
            </a:solidFill>
          </a:ln>
          <a:effectLst>
            <a:glow rad="88900">
              <a:schemeClr val="tx1">
                <a:alpha val="5000"/>
              </a:schemeClr>
            </a:glow>
          </a:effectLst>
        </p:spPr>
      </p:pic>
      <p:sp>
        <p:nvSpPr>
          <p:cNvPr id="12" name="TextBox 11">
            <a:extLst>
              <a:ext uri="{FF2B5EF4-FFF2-40B4-BE49-F238E27FC236}">
                <a16:creationId xmlns:a16="http://schemas.microsoft.com/office/drawing/2014/main" id="{577F48D5-1F70-7C4B-AA83-2684C6CA1DC7}"/>
              </a:ext>
            </a:extLst>
          </p:cNvPr>
          <p:cNvSpPr txBox="1"/>
          <p:nvPr/>
        </p:nvSpPr>
        <p:spPr>
          <a:xfrm>
            <a:off x="8043333" y="4182534"/>
            <a:ext cx="3750733" cy="1015663"/>
          </a:xfrm>
          <a:prstGeom prst="rect">
            <a:avLst/>
          </a:prstGeom>
          <a:noFill/>
        </p:spPr>
        <p:txBody>
          <a:bodyPr wrap="square" rtlCol="0">
            <a:spAutoFit/>
          </a:bodyPr>
          <a:lstStyle/>
          <a:p>
            <a:pPr algn="ctr"/>
            <a:r>
              <a:rPr lang="en-US" sz="2000" dirty="0">
                <a:solidFill>
                  <a:schemeClr val="bg1"/>
                </a:solidFill>
              </a:rPr>
              <a:t>National Institute</a:t>
            </a:r>
            <a:br>
              <a:rPr lang="en-US" sz="2000" dirty="0">
                <a:solidFill>
                  <a:schemeClr val="bg1"/>
                </a:solidFill>
              </a:rPr>
            </a:br>
            <a:r>
              <a:rPr lang="en-US" sz="2000" dirty="0">
                <a:solidFill>
                  <a:schemeClr val="bg1"/>
                </a:solidFill>
              </a:rPr>
              <a:t>for Research &amp; Digital Transformation</a:t>
            </a:r>
          </a:p>
        </p:txBody>
      </p:sp>
      <p:sp>
        <p:nvSpPr>
          <p:cNvPr id="15" name="Slide Number Placeholder 3">
            <a:extLst>
              <a:ext uri="{FF2B5EF4-FFF2-40B4-BE49-F238E27FC236}">
                <a16:creationId xmlns:a16="http://schemas.microsoft.com/office/drawing/2014/main" id="{FC3620DC-C9E6-4448-BA0C-0D591B08C96A}"/>
              </a:ext>
            </a:extLst>
          </p:cNvPr>
          <p:cNvSpPr txBox="1">
            <a:spLocks/>
          </p:cNvSpPr>
          <p:nvPr/>
        </p:nvSpPr>
        <p:spPr>
          <a:xfrm>
            <a:off x="11396133" y="6451599"/>
            <a:ext cx="795866" cy="406399"/>
          </a:xfrm>
          <a:prstGeom prst="rect">
            <a:avLst/>
          </a:prstGeom>
        </p:spPr>
        <p:txBody>
          <a:bodyPr rIns="13716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DC60B95-6745-C044-93E5-4D714587FEB1}" type="slidenum">
              <a:rPr lang="en-US" sz="1400" smtClean="0"/>
              <a:pPr algn="r"/>
              <a:t>11</a:t>
            </a:fld>
            <a:endParaRPr lang="en-US" sz="1400" dirty="0"/>
          </a:p>
        </p:txBody>
      </p:sp>
    </p:spTree>
    <p:extLst>
      <p:ext uri="{BB962C8B-B14F-4D97-AF65-F5344CB8AC3E}">
        <p14:creationId xmlns:p14="http://schemas.microsoft.com/office/powerpoint/2010/main" val="3771818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AC5F90-6FBC-B546-AC5D-F69FD38BB4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448" y="0"/>
            <a:ext cx="12205447" cy="6857997"/>
          </a:xfrm>
          <a:prstGeom prst="rect">
            <a:avLst/>
          </a:prstGeom>
        </p:spPr>
      </p:pic>
      <p:pic>
        <p:nvPicPr>
          <p:cNvPr id="5" name="Picture 4">
            <a:extLst>
              <a:ext uri="{FF2B5EF4-FFF2-40B4-BE49-F238E27FC236}">
                <a16:creationId xmlns:a16="http://schemas.microsoft.com/office/drawing/2014/main" id="{33BFBD12-1486-3D4E-8629-8950B09693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0066" y="119708"/>
            <a:ext cx="9943511" cy="1411941"/>
          </a:xfrm>
          <a:prstGeom prst="rect">
            <a:avLst/>
          </a:prstGeom>
        </p:spPr>
      </p:pic>
      <p:sp>
        <p:nvSpPr>
          <p:cNvPr id="8" name="Title 1">
            <a:extLst>
              <a:ext uri="{FF2B5EF4-FFF2-40B4-BE49-F238E27FC236}">
                <a16:creationId xmlns:a16="http://schemas.microsoft.com/office/drawing/2014/main" id="{DA94BF5A-E007-2C48-B172-F5F787EFB088}"/>
              </a:ext>
            </a:extLst>
          </p:cNvPr>
          <p:cNvSpPr txBox="1">
            <a:spLocks/>
          </p:cNvSpPr>
          <p:nvPr/>
        </p:nvSpPr>
        <p:spPr>
          <a:xfrm>
            <a:off x="543697" y="0"/>
            <a:ext cx="8736227" cy="1186249"/>
          </a:xfrm>
          <a:prstGeom prst="rect">
            <a:avLst/>
          </a:prstGeom>
        </p:spPr>
        <p:txBody>
          <a:bodyPr lIns="0" anchor="ctr" anchorCtr="0"/>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Wichita Biomedical Center</a:t>
            </a:r>
            <a:endParaRPr lang="en-US" sz="2000" b="0" dirty="0">
              <a:solidFill>
                <a:schemeClr val="tx1">
                  <a:lumMod val="75000"/>
                  <a:lumOff val="25000"/>
                </a:schemeClr>
              </a:solidFill>
            </a:endParaRPr>
          </a:p>
        </p:txBody>
      </p:sp>
      <p:sp>
        <p:nvSpPr>
          <p:cNvPr id="9" name="Content Placeholder 3">
            <a:extLst>
              <a:ext uri="{FF2B5EF4-FFF2-40B4-BE49-F238E27FC236}">
                <a16:creationId xmlns:a16="http://schemas.microsoft.com/office/drawing/2014/main" id="{5F78539E-3C7F-3A40-A550-6F9A6D20244A}"/>
              </a:ext>
            </a:extLst>
          </p:cNvPr>
          <p:cNvSpPr txBox="1">
            <a:spLocks/>
          </p:cNvSpPr>
          <p:nvPr/>
        </p:nvSpPr>
        <p:spPr>
          <a:xfrm>
            <a:off x="624978" y="1531650"/>
            <a:ext cx="6139490" cy="5088091"/>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ED307"/>
              </a:buClr>
              <a:buNone/>
            </a:pPr>
            <a:r>
              <a:rPr lang="en-US" sz="4000" dirty="0">
                <a:solidFill>
                  <a:schemeClr val="bg1"/>
                </a:solidFill>
              </a:rPr>
              <a:t>Combining the strengths of WSU’s College of Health Professions with KU’s Medical School-Wichita into one “academic health science center” facility to address health needs and diversity and grow the Kansas economy.</a:t>
            </a:r>
          </a:p>
        </p:txBody>
      </p:sp>
      <p:sp>
        <p:nvSpPr>
          <p:cNvPr id="7" name="Slide Number Placeholder 3">
            <a:extLst>
              <a:ext uri="{FF2B5EF4-FFF2-40B4-BE49-F238E27FC236}">
                <a16:creationId xmlns:a16="http://schemas.microsoft.com/office/drawing/2014/main" id="{AE148F10-0D70-D842-A130-3534F9643432}"/>
              </a:ext>
            </a:extLst>
          </p:cNvPr>
          <p:cNvSpPr txBox="1">
            <a:spLocks/>
          </p:cNvSpPr>
          <p:nvPr/>
        </p:nvSpPr>
        <p:spPr>
          <a:xfrm>
            <a:off x="11396133" y="6451599"/>
            <a:ext cx="795866" cy="406399"/>
          </a:xfrm>
          <a:prstGeom prst="rect">
            <a:avLst/>
          </a:prstGeom>
        </p:spPr>
        <p:txBody>
          <a:bodyPr rIns="13716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DC60B95-6745-C044-93E5-4D714587FEB1}" type="slidenum">
              <a:rPr lang="en-US" sz="1400" smtClean="0">
                <a:solidFill>
                  <a:srgbClr val="FED307"/>
                </a:solidFill>
              </a:rPr>
              <a:pPr algn="r"/>
              <a:t>12</a:t>
            </a:fld>
            <a:endParaRPr lang="en-US" sz="1400" dirty="0">
              <a:solidFill>
                <a:srgbClr val="FED307"/>
              </a:solidFill>
            </a:endParaRPr>
          </a:p>
        </p:txBody>
      </p:sp>
      <p:pic>
        <p:nvPicPr>
          <p:cNvPr id="11" name="Picture 10">
            <a:extLst>
              <a:ext uri="{FF2B5EF4-FFF2-40B4-BE49-F238E27FC236}">
                <a16:creationId xmlns:a16="http://schemas.microsoft.com/office/drawing/2014/main" id="{3DC48AFC-C46F-DF4A-8472-009A1BFFC7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Tree>
    <p:extLst>
      <p:ext uri="{BB962C8B-B14F-4D97-AF65-F5344CB8AC3E}">
        <p14:creationId xmlns:p14="http://schemas.microsoft.com/office/powerpoint/2010/main" val="8470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 name="Rectangle 84"/>
          <p:cNvSpPr/>
          <p:nvPr/>
        </p:nvSpPr>
        <p:spPr>
          <a:xfrm>
            <a:off x="5341994" y="5220955"/>
            <a:ext cx="6288531" cy="966011"/>
          </a:xfrm>
          <a:custGeom>
            <a:avLst/>
            <a:gdLst>
              <a:gd name="connsiteX0" fmla="*/ 0 w 5680902"/>
              <a:gd name="connsiteY0" fmla="*/ 0 h 379057"/>
              <a:gd name="connsiteX1" fmla="*/ 5680902 w 5680902"/>
              <a:gd name="connsiteY1" fmla="*/ 0 h 379057"/>
              <a:gd name="connsiteX2" fmla="*/ 5680902 w 5680902"/>
              <a:gd name="connsiteY2" fmla="*/ 379057 h 379057"/>
              <a:gd name="connsiteX3" fmla="*/ 0 w 5680902"/>
              <a:gd name="connsiteY3" fmla="*/ 379057 h 379057"/>
              <a:gd name="connsiteX4" fmla="*/ 0 w 5680902"/>
              <a:gd name="connsiteY4" fmla="*/ 0 h 379057"/>
              <a:gd name="connsiteX0" fmla="*/ 0 w 5680902"/>
              <a:gd name="connsiteY0" fmla="*/ 938213 h 1317270"/>
              <a:gd name="connsiteX1" fmla="*/ 5137977 w 5680902"/>
              <a:gd name="connsiteY1" fmla="*/ 0 h 1317270"/>
              <a:gd name="connsiteX2" fmla="*/ 5680902 w 5680902"/>
              <a:gd name="connsiteY2" fmla="*/ 1317270 h 1317270"/>
              <a:gd name="connsiteX3" fmla="*/ 0 w 5680902"/>
              <a:gd name="connsiteY3" fmla="*/ 1317270 h 1317270"/>
              <a:gd name="connsiteX4" fmla="*/ 0 w 5680902"/>
              <a:gd name="connsiteY4" fmla="*/ 938213 h 1317270"/>
              <a:gd name="connsiteX0" fmla="*/ 0 w 5723765"/>
              <a:gd name="connsiteY0" fmla="*/ 938213 h 1317270"/>
              <a:gd name="connsiteX1" fmla="*/ 5137977 w 5723765"/>
              <a:gd name="connsiteY1" fmla="*/ 0 h 1317270"/>
              <a:gd name="connsiteX2" fmla="*/ 5723765 w 5723765"/>
              <a:gd name="connsiteY2" fmla="*/ 921982 h 1317270"/>
              <a:gd name="connsiteX3" fmla="*/ 0 w 5723765"/>
              <a:gd name="connsiteY3" fmla="*/ 1317270 h 1317270"/>
              <a:gd name="connsiteX4" fmla="*/ 0 w 5723765"/>
              <a:gd name="connsiteY4" fmla="*/ 938213 h 1317270"/>
              <a:gd name="connsiteX0" fmla="*/ 14287 w 5738052"/>
              <a:gd name="connsiteY0" fmla="*/ 938213 h 993420"/>
              <a:gd name="connsiteX1" fmla="*/ 5152264 w 5738052"/>
              <a:gd name="connsiteY1" fmla="*/ 0 h 993420"/>
              <a:gd name="connsiteX2" fmla="*/ 5738052 w 5738052"/>
              <a:gd name="connsiteY2" fmla="*/ 921982 h 993420"/>
              <a:gd name="connsiteX3" fmla="*/ 0 w 5738052"/>
              <a:gd name="connsiteY3" fmla="*/ 993420 h 993420"/>
              <a:gd name="connsiteX4" fmla="*/ 14287 w 5738052"/>
              <a:gd name="connsiteY4" fmla="*/ 938213 h 993420"/>
              <a:gd name="connsiteX0" fmla="*/ 14287 w 5738052"/>
              <a:gd name="connsiteY0" fmla="*/ 938213 h 941032"/>
              <a:gd name="connsiteX1" fmla="*/ 5152264 w 5738052"/>
              <a:gd name="connsiteY1" fmla="*/ 0 h 941032"/>
              <a:gd name="connsiteX2" fmla="*/ 5738052 w 5738052"/>
              <a:gd name="connsiteY2" fmla="*/ 921982 h 941032"/>
              <a:gd name="connsiteX3" fmla="*/ 0 w 5738052"/>
              <a:gd name="connsiteY3" fmla="*/ 941032 h 941032"/>
              <a:gd name="connsiteX4" fmla="*/ 14287 w 5738052"/>
              <a:gd name="connsiteY4" fmla="*/ 938213 h 941032"/>
              <a:gd name="connsiteX0" fmla="*/ 14287 w 5738052"/>
              <a:gd name="connsiteY0" fmla="*/ 914401 h 941032"/>
              <a:gd name="connsiteX1" fmla="*/ 5152264 w 5738052"/>
              <a:gd name="connsiteY1" fmla="*/ 0 h 941032"/>
              <a:gd name="connsiteX2" fmla="*/ 5738052 w 5738052"/>
              <a:gd name="connsiteY2" fmla="*/ 921982 h 941032"/>
              <a:gd name="connsiteX3" fmla="*/ 0 w 5738052"/>
              <a:gd name="connsiteY3" fmla="*/ 941032 h 941032"/>
              <a:gd name="connsiteX4" fmla="*/ 14287 w 5738052"/>
              <a:gd name="connsiteY4" fmla="*/ 914401 h 941032"/>
              <a:gd name="connsiteX0" fmla="*/ 9524 w 5738052"/>
              <a:gd name="connsiteY0" fmla="*/ 914401 h 941032"/>
              <a:gd name="connsiteX1" fmla="*/ 5152264 w 5738052"/>
              <a:gd name="connsiteY1" fmla="*/ 0 h 941032"/>
              <a:gd name="connsiteX2" fmla="*/ 5738052 w 5738052"/>
              <a:gd name="connsiteY2" fmla="*/ 921982 h 941032"/>
              <a:gd name="connsiteX3" fmla="*/ 0 w 5738052"/>
              <a:gd name="connsiteY3" fmla="*/ 941032 h 941032"/>
              <a:gd name="connsiteX4" fmla="*/ 9524 w 5738052"/>
              <a:gd name="connsiteY4" fmla="*/ 914401 h 941032"/>
              <a:gd name="connsiteX0" fmla="*/ 9524 w 5738052"/>
              <a:gd name="connsiteY0" fmla="*/ 914401 h 941032"/>
              <a:gd name="connsiteX1" fmla="*/ 3105096 w 5738052"/>
              <a:gd name="connsiteY1" fmla="*/ 421814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05096 w 5738052"/>
              <a:gd name="connsiteY1" fmla="*/ 421814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33671 w 5738052"/>
              <a:gd name="connsiteY1" fmla="*/ 450389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26051 w 5738052"/>
              <a:gd name="connsiteY1" fmla="*/ 541829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26051 w 5738052"/>
              <a:gd name="connsiteY1" fmla="*/ 518969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26051 w 5738052"/>
              <a:gd name="connsiteY1" fmla="*/ 518969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26051 w 5738052"/>
              <a:gd name="connsiteY1" fmla="*/ 518969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883921 h 910552"/>
              <a:gd name="connsiteX1" fmla="*/ 3126051 w 5738052"/>
              <a:gd name="connsiteY1" fmla="*/ 488489 h 910552"/>
              <a:gd name="connsiteX2" fmla="*/ 5152264 w 5738052"/>
              <a:gd name="connsiteY2" fmla="*/ 0 h 910552"/>
              <a:gd name="connsiteX3" fmla="*/ 5738052 w 5738052"/>
              <a:gd name="connsiteY3" fmla="*/ 891502 h 910552"/>
              <a:gd name="connsiteX4" fmla="*/ 0 w 5738052"/>
              <a:gd name="connsiteY4" fmla="*/ 910552 h 910552"/>
              <a:gd name="connsiteX5" fmla="*/ 9524 w 5738052"/>
              <a:gd name="connsiteY5" fmla="*/ 883921 h 910552"/>
              <a:gd name="connsiteX0" fmla="*/ 9524 w 5738052"/>
              <a:gd name="connsiteY0" fmla="*/ 1173481 h 1200112"/>
              <a:gd name="connsiteX1" fmla="*/ 3126051 w 5738052"/>
              <a:gd name="connsiteY1" fmla="*/ 778049 h 1200112"/>
              <a:gd name="connsiteX2" fmla="*/ 5644343 w 5738052"/>
              <a:gd name="connsiteY2" fmla="*/ 0 h 1200112"/>
              <a:gd name="connsiteX3" fmla="*/ 5738052 w 5738052"/>
              <a:gd name="connsiteY3" fmla="*/ 1181062 h 1200112"/>
              <a:gd name="connsiteX4" fmla="*/ 0 w 5738052"/>
              <a:gd name="connsiteY4" fmla="*/ 1200112 h 1200112"/>
              <a:gd name="connsiteX5" fmla="*/ 9524 w 5738052"/>
              <a:gd name="connsiteY5" fmla="*/ 1173481 h 1200112"/>
              <a:gd name="connsiteX0" fmla="*/ 9524 w 5738052"/>
              <a:gd name="connsiteY0" fmla="*/ 1173481 h 1200112"/>
              <a:gd name="connsiteX1" fmla="*/ 3843666 w 5738052"/>
              <a:gd name="connsiteY1" fmla="*/ 237029 h 1200112"/>
              <a:gd name="connsiteX2" fmla="*/ 5644343 w 5738052"/>
              <a:gd name="connsiteY2" fmla="*/ 0 h 1200112"/>
              <a:gd name="connsiteX3" fmla="*/ 5738052 w 5738052"/>
              <a:gd name="connsiteY3" fmla="*/ 1181062 h 1200112"/>
              <a:gd name="connsiteX4" fmla="*/ 0 w 5738052"/>
              <a:gd name="connsiteY4" fmla="*/ 1200112 h 1200112"/>
              <a:gd name="connsiteX5" fmla="*/ 9524 w 5738052"/>
              <a:gd name="connsiteY5" fmla="*/ 1173481 h 1200112"/>
              <a:gd name="connsiteX0" fmla="*/ 9524 w 5738052"/>
              <a:gd name="connsiteY0" fmla="*/ 1173481 h 1200112"/>
              <a:gd name="connsiteX1" fmla="*/ 3843666 w 5738052"/>
              <a:gd name="connsiteY1" fmla="*/ 237029 h 1200112"/>
              <a:gd name="connsiteX2" fmla="*/ 5644343 w 5738052"/>
              <a:gd name="connsiteY2" fmla="*/ 0 h 1200112"/>
              <a:gd name="connsiteX3" fmla="*/ 5738052 w 5738052"/>
              <a:gd name="connsiteY3" fmla="*/ 1181062 h 1200112"/>
              <a:gd name="connsiteX4" fmla="*/ 0 w 5738052"/>
              <a:gd name="connsiteY4" fmla="*/ 1200112 h 1200112"/>
              <a:gd name="connsiteX5" fmla="*/ 9524 w 5738052"/>
              <a:gd name="connsiteY5" fmla="*/ 1173481 h 1200112"/>
              <a:gd name="connsiteX0" fmla="*/ 9524 w 5738052"/>
              <a:gd name="connsiteY0" fmla="*/ 1173481 h 1200112"/>
              <a:gd name="connsiteX1" fmla="*/ 3843666 w 5738052"/>
              <a:gd name="connsiteY1" fmla="*/ 237029 h 1200112"/>
              <a:gd name="connsiteX2" fmla="*/ 5644343 w 5738052"/>
              <a:gd name="connsiteY2" fmla="*/ 0 h 1200112"/>
              <a:gd name="connsiteX3" fmla="*/ 5738052 w 5738052"/>
              <a:gd name="connsiteY3" fmla="*/ 1181062 h 1200112"/>
              <a:gd name="connsiteX4" fmla="*/ 0 w 5738052"/>
              <a:gd name="connsiteY4" fmla="*/ 1200112 h 1200112"/>
              <a:gd name="connsiteX5" fmla="*/ 9524 w 5738052"/>
              <a:gd name="connsiteY5" fmla="*/ 1173481 h 1200112"/>
              <a:gd name="connsiteX0" fmla="*/ 9524 w 5738052"/>
              <a:gd name="connsiteY0" fmla="*/ 1173481 h 1200112"/>
              <a:gd name="connsiteX1" fmla="*/ 1256543 w 5738052"/>
              <a:gd name="connsiteY1" fmla="*/ 783730 h 1200112"/>
              <a:gd name="connsiteX2" fmla="*/ 3843666 w 5738052"/>
              <a:gd name="connsiteY2" fmla="*/ 237029 h 1200112"/>
              <a:gd name="connsiteX3" fmla="*/ 5644343 w 5738052"/>
              <a:gd name="connsiteY3" fmla="*/ 0 h 1200112"/>
              <a:gd name="connsiteX4" fmla="*/ 5738052 w 5738052"/>
              <a:gd name="connsiteY4" fmla="*/ 1181062 h 1200112"/>
              <a:gd name="connsiteX5" fmla="*/ 0 w 5738052"/>
              <a:gd name="connsiteY5" fmla="*/ 1200112 h 1200112"/>
              <a:gd name="connsiteX6" fmla="*/ 9524 w 5738052"/>
              <a:gd name="connsiteY6" fmla="*/ 1173481 h 1200112"/>
              <a:gd name="connsiteX0" fmla="*/ 9524 w 5738052"/>
              <a:gd name="connsiteY0" fmla="*/ 1173481 h 1200112"/>
              <a:gd name="connsiteX1" fmla="*/ 1256543 w 5738052"/>
              <a:gd name="connsiteY1" fmla="*/ 783730 h 1200112"/>
              <a:gd name="connsiteX2" fmla="*/ 3843666 w 5738052"/>
              <a:gd name="connsiteY2" fmla="*/ 237029 h 1200112"/>
              <a:gd name="connsiteX3" fmla="*/ 5644343 w 5738052"/>
              <a:gd name="connsiteY3" fmla="*/ 0 h 1200112"/>
              <a:gd name="connsiteX4" fmla="*/ 5738052 w 5738052"/>
              <a:gd name="connsiteY4" fmla="*/ 1181062 h 1200112"/>
              <a:gd name="connsiteX5" fmla="*/ 0 w 5738052"/>
              <a:gd name="connsiteY5" fmla="*/ 1200112 h 1200112"/>
              <a:gd name="connsiteX6" fmla="*/ 9524 w 5738052"/>
              <a:gd name="connsiteY6" fmla="*/ 1173481 h 1200112"/>
              <a:gd name="connsiteX0" fmla="*/ 9524 w 5738052"/>
              <a:gd name="connsiteY0" fmla="*/ 1173481 h 1200112"/>
              <a:gd name="connsiteX1" fmla="*/ 108359 w 5738052"/>
              <a:gd name="connsiteY1" fmla="*/ 875170 h 1200112"/>
              <a:gd name="connsiteX2" fmla="*/ 1256543 w 5738052"/>
              <a:gd name="connsiteY2" fmla="*/ 783730 h 1200112"/>
              <a:gd name="connsiteX3" fmla="*/ 3843666 w 5738052"/>
              <a:gd name="connsiteY3" fmla="*/ 237029 h 1200112"/>
              <a:gd name="connsiteX4" fmla="*/ 5644343 w 5738052"/>
              <a:gd name="connsiteY4" fmla="*/ 0 h 1200112"/>
              <a:gd name="connsiteX5" fmla="*/ 5738052 w 5738052"/>
              <a:gd name="connsiteY5" fmla="*/ 1181062 h 1200112"/>
              <a:gd name="connsiteX6" fmla="*/ 0 w 5738052"/>
              <a:gd name="connsiteY6" fmla="*/ 1200112 h 1200112"/>
              <a:gd name="connsiteX7" fmla="*/ 9524 w 5738052"/>
              <a:gd name="connsiteY7" fmla="*/ 1173481 h 1200112"/>
              <a:gd name="connsiteX0" fmla="*/ 9524 w 5738052"/>
              <a:gd name="connsiteY0" fmla="*/ 1173481 h 1200112"/>
              <a:gd name="connsiteX1" fmla="*/ 108359 w 5738052"/>
              <a:gd name="connsiteY1" fmla="*/ 875170 h 1200112"/>
              <a:gd name="connsiteX2" fmla="*/ 1256543 w 5738052"/>
              <a:gd name="connsiteY2" fmla="*/ 783730 h 1200112"/>
              <a:gd name="connsiteX3" fmla="*/ 3843666 w 5738052"/>
              <a:gd name="connsiteY3" fmla="*/ 237029 h 1200112"/>
              <a:gd name="connsiteX4" fmla="*/ 5644343 w 5738052"/>
              <a:gd name="connsiteY4" fmla="*/ 0 h 1200112"/>
              <a:gd name="connsiteX5" fmla="*/ 5738052 w 5738052"/>
              <a:gd name="connsiteY5" fmla="*/ 1181062 h 1200112"/>
              <a:gd name="connsiteX6" fmla="*/ 0 w 5738052"/>
              <a:gd name="connsiteY6" fmla="*/ 1200112 h 1200112"/>
              <a:gd name="connsiteX7" fmla="*/ 9524 w 5738052"/>
              <a:gd name="connsiteY7" fmla="*/ 1173481 h 1200112"/>
              <a:gd name="connsiteX0" fmla="*/ 9524 w 5738052"/>
              <a:gd name="connsiteY0" fmla="*/ 1173481 h 1200112"/>
              <a:gd name="connsiteX1" fmla="*/ 108359 w 5738052"/>
              <a:gd name="connsiteY1" fmla="*/ 875170 h 1200112"/>
              <a:gd name="connsiteX2" fmla="*/ 1256543 w 5738052"/>
              <a:gd name="connsiteY2" fmla="*/ 783730 h 1200112"/>
              <a:gd name="connsiteX3" fmla="*/ 3843666 w 5738052"/>
              <a:gd name="connsiteY3" fmla="*/ 237029 h 1200112"/>
              <a:gd name="connsiteX4" fmla="*/ 5644343 w 5738052"/>
              <a:gd name="connsiteY4" fmla="*/ 0 h 1200112"/>
              <a:gd name="connsiteX5" fmla="*/ 5738052 w 5738052"/>
              <a:gd name="connsiteY5" fmla="*/ 1181062 h 1200112"/>
              <a:gd name="connsiteX6" fmla="*/ 0 w 5738052"/>
              <a:gd name="connsiteY6" fmla="*/ 1200112 h 1200112"/>
              <a:gd name="connsiteX7" fmla="*/ 9524 w 5738052"/>
              <a:gd name="connsiteY7" fmla="*/ 1173481 h 1200112"/>
              <a:gd name="connsiteX0" fmla="*/ 37160 w 5765688"/>
              <a:gd name="connsiteY0" fmla="*/ 1173481 h 1200112"/>
              <a:gd name="connsiteX1" fmla="*/ 26644 w 5765688"/>
              <a:gd name="connsiteY1" fmla="*/ 875170 h 1200112"/>
              <a:gd name="connsiteX2" fmla="*/ 1284179 w 5765688"/>
              <a:gd name="connsiteY2" fmla="*/ 783730 h 1200112"/>
              <a:gd name="connsiteX3" fmla="*/ 3871302 w 5765688"/>
              <a:gd name="connsiteY3" fmla="*/ 237029 h 1200112"/>
              <a:gd name="connsiteX4" fmla="*/ 5671979 w 5765688"/>
              <a:gd name="connsiteY4" fmla="*/ 0 h 1200112"/>
              <a:gd name="connsiteX5" fmla="*/ 5765688 w 5765688"/>
              <a:gd name="connsiteY5" fmla="*/ 1181062 h 1200112"/>
              <a:gd name="connsiteX6" fmla="*/ 27636 w 5765688"/>
              <a:gd name="connsiteY6" fmla="*/ 1200112 h 1200112"/>
              <a:gd name="connsiteX7" fmla="*/ 37160 w 5765688"/>
              <a:gd name="connsiteY7" fmla="*/ 1173481 h 1200112"/>
              <a:gd name="connsiteX0" fmla="*/ 10516 w 5739044"/>
              <a:gd name="connsiteY0" fmla="*/ 1173481 h 1200112"/>
              <a:gd name="connsiteX1" fmla="*/ 0 w 5739044"/>
              <a:gd name="connsiteY1" fmla="*/ 875170 h 1200112"/>
              <a:gd name="connsiteX2" fmla="*/ 1257535 w 5739044"/>
              <a:gd name="connsiteY2" fmla="*/ 783730 h 1200112"/>
              <a:gd name="connsiteX3" fmla="*/ 3844658 w 5739044"/>
              <a:gd name="connsiteY3" fmla="*/ 237029 h 1200112"/>
              <a:gd name="connsiteX4" fmla="*/ 5645335 w 5739044"/>
              <a:gd name="connsiteY4" fmla="*/ 0 h 1200112"/>
              <a:gd name="connsiteX5" fmla="*/ 5739044 w 5739044"/>
              <a:gd name="connsiteY5" fmla="*/ 1181062 h 1200112"/>
              <a:gd name="connsiteX6" fmla="*/ 992 w 5739044"/>
              <a:gd name="connsiteY6" fmla="*/ 1200112 h 1200112"/>
              <a:gd name="connsiteX7" fmla="*/ 10516 w 5739044"/>
              <a:gd name="connsiteY7" fmla="*/ 1173481 h 1200112"/>
              <a:gd name="connsiteX0" fmla="*/ 0 w 5783203"/>
              <a:gd name="connsiteY0" fmla="*/ 1211581 h 1211581"/>
              <a:gd name="connsiteX1" fmla="*/ 44159 w 5783203"/>
              <a:gd name="connsiteY1" fmla="*/ 875170 h 1211581"/>
              <a:gd name="connsiteX2" fmla="*/ 1301694 w 5783203"/>
              <a:gd name="connsiteY2" fmla="*/ 783730 h 1211581"/>
              <a:gd name="connsiteX3" fmla="*/ 3888817 w 5783203"/>
              <a:gd name="connsiteY3" fmla="*/ 237029 h 1211581"/>
              <a:gd name="connsiteX4" fmla="*/ 5689494 w 5783203"/>
              <a:gd name="connsiteY4" fmla="*/ 0 h 1211581"/>
              <a:gd name="connsiteX5" fmla="*/ 5783203 w 5783203"/>
              <a:gd name="connsiteY5" fmla="*/ 1181062 h 1211581"/>
              <a:gd name="connsiteX6" fmla="*/ 45151 w 5783203"/>
              <a:gd name="connsiteY6" fmla="*/ 1200112 h 1211581"/>
              <a:gd name="connsiteX7" fmla="*/ 0 w 5783203"/>
              <a:gd name="connsiteY7" fmla="*/ 1211581 h 1211581"/>
              <a:gd name="connsiteX0" fmla="*/ 0 w 5783203"/>
              <a:gd name="connsiteY0" fmla="*/ 1280509 h 1280509"/>
              <a:gd name="connsiteX1" fmla="*/ 44159 w 5783203"/>
              <a:gd name="connsiteY1" fmla="*/ 944098 h 1280509"/>
              <a:gd name="connsiteX2" fmla="*/ 1301694 w 5783203"/>
              <a:gd name="connsiteY2" fmla="*/ 852658 h 1280509"/>
              <a:gd name="connsiteX3" fmla="*/ 3888817 w 5783203"/>
              <a:gd name="connsiteY3" fmla="*/ 305957 h 1280509"/>
              <a:gd name="connsiteX4" fmla="*/ 4821426 w 5783203"/>
              <a:gd name="connsiteY4" fmla="*/ 151618 h 1280509"/>
              <a:gd name="connsiteX5" fmla="*/ 5689494 w 5783203"/>
              <a:gd name="connsiteY5" fmla="*/ 68928 h 1280509"/>
              <a:gd name="connsiteX6" fmla="*/ 5783203 w 5783203"/>
              <a:gd name="connsiteY6" fmla="*/ 1249990 h 1280509"/>
              <a:gd name="connsiteX7" fmla="*/ 45151 w 5783203"/>
              <a:gd name="connsiteY7" fmla="*/ 1269040 h 1280509"/>
              <a:gd name="connsiteX8" fmla="*/ 0 w 5783203"/>
              <a:gd name="connsiteY8" fmla="*/ 1280509 h 1280509"/>
              <a:gd name="connsiteX0" fmla="*/ 0 w 5783203"/>
              <a:gd name="connsiteY0" fmla="*/ 1268388 h 1268388"/>
              <a:gd name="connsiteX1" fmla="*/ 44159 w 5783203"/>
              <a:gd name="connsiteY1" fmla="*/ 931977 h 1268388"/>
              <a:gd name="connsiteX2" fmla="*/ 1301694 w 5783203"/>
              <a:gd name="connsiteY2" fmla="*/ 840537 h 1268388"/>
              <a:gd name="connsiteX3" fmla="*/ 3888817 w 5783203"/>
              <a:gd name="connsiteY3" fmla="*/ 293836 h 1268388"/>
              <a:gd name="connsiteX4" fmla="*/ 4821426 w 5783203"/>
              <a:gd name="connsiteY4" fmla="*/ 139497 h 1268388"/>
              <a:gd name="connsiteX5" fmla="*/ 5689494 w 5783203"/>
              <a:gd name="connsiteY5" fmla="*/ 56807 h 1268388"/>
              <a:gd name="connsiteX6" fmla="*/ 5783203 w 5783203"/>
              <a:gd name="connsiteY6" fmla="*/ 1237869 h 1268388"/>
              <a:gd name="connsiteX7" fmla="*/ 45151 w 5783203"/>
              <a:gd name="connsiteY7" fmla="*/ 1256919 h 1268388"/>
              <a:gd name="connsiteX8" fmla="*/ 0 w 5783203"/>
              <a:gd name="connsiteY8" fmla="*/ 1268388 h 1268388"/>
              <a:gd name="connsiteX0" fmla="*/ 0 w 5783203"/>
              <a:gd name="connsiteY0" fmla="*/ 1214751 h 1214751"/>
              <a:gd name="connsiteX1" fmla="*/ 44159 w 5783203"/>
              <a:gd name="connsiteY1" fmla="*/ 878340 h 1214751"/>
              <a:gd name="connsiteX2" fmla="*/ 1301694 w 5783203"/>
              <a:gd name="connsiteY2" fmla="*/ 786900 h 1214751"/>
              <a:gd name="connsiteX3" fmla="*/ 3888817 w 5783203"/>
              <a:gd name="connsiteY3" fmla="*/ 240199 h 1214751"/>
              <a:gd name="connsiteX4" fmla="*/ 4821426 w 5783203"/>
              <a:gd name="connsiteY4" fmla="*/ 85860 h 1214751"/>
              <a:gd name="connsiteX5" fmla="*/ 5689494 w 5783203"/>
              <a:gd name="connsiteY5" fmla="*/ 3170 h 1214751"/>
              <a:gd name="connsiteX6" fmla="*/ 5783203 w 5783203"/>
              <a:gd name="connsiteY6" fmla="*/ 1184232 h 1214751"/>
              <a:gd name="connsiteX7" fmla="*/ 45151 w 5783203"/>
              <a:gd name="connsiteY7" fmla="*/ 1203282 h 1214751"/>
              <a:gd name="connsiteX8" fmla="*/ 0 w 5783203"/>
              <a:gd name="connsiteY8" fmla="*/ 1214751 h 1214751"/>
              <a:gd name="connsiteX0" fmla="*/ 0 w 5783203"/>
              <a:gd name="connsiteY0" fmla="*/ 1211581 h 1211581"/>
              <a:gd name="connsiteX1" fmla="*/ 44159 w 5783203"/>
              <a:gd name="connsiteY1" fmla="*/ 875170 h 1211581"/>
              <a:gd name="connsiteX2" fmla="*/ 1301694 w 5783203"/>
              <a:gd name="connsiteY2" fmla="*/ 783730 h 1211581"/>
              <a:gd name="connsiteX3" fmla="*/ 3888817 w 5783203"/>
              <a:gd name="connsiteY3" fmla="*/ 237029 h 1211581"/>
              <a:gd name="connsiteX4" fmla="*/ 4821426 w 5783203"/>
              <a:gd name="connsiteY4" fmla="*/ 82690 h 1211581"/>
              <a:gd name="connsiteX5" fmla="*/ 5689494 w 5783203"/>
              <a:gd name="connsiteY5" fmla="*/ 0 h 1211581"/>
              <a:gd name="connsiteX6" fmla="*/ 5783203 w 5783203"/>
              <a:gd name="connsiteY6" fmla="*/ 1181062 h 1211581"/>
              <a:gd name="connsiteX7" fmla="*/ 45151 w 5783203"/>
              <a:gd name="connsiteY7" fmla="*/ 1200112 h 1211581"/>
              <a:gd name="connsiteX8" fmla="*/ 0 w 5783203"/>
              <a:gd name="connsiteY8" fmla="*/ 1211581 h 1211581"/>
              <a:gd name="connsiteX0" fmla="*/ 0 w 5708024"/>
              <a:gd name="connsiteY0" fmla="*/ 1211581 h 1211581"/>
              <a:gd name="connsiteX1" fmla="*/ 44159 w 5708024"/>
              <a:gd name="connsiteY1" fmla="*/ 875170 h 1211581"/>
              <a:gd name="connsiteX2" fmla="*/ 1301694 w 5708024"/>
              <a:gd name="connsiteY2" fmla="*/ 783730 h 1211581"/>
              <a:gd name="connsiteX3" fmla="*/ 3888817 w 5708024"/>
              <a:gd name="connsiteY3" fmla="*/ 237029 h 1211581"/>
              <a:gd name="connsiteX4" fmla="*/ 4821426 w 5708024"/>
              <a:gd name="connsiteY4" fmla="*/ 82690 h 1211581"/>
              <a:gd name="connsiteX5" fmla="*/ 5689494 w 5708024"/>
              <a:gd name="connsiteY5" fmla="*/ 0 h 1211581"/>
              <a:gd name="connsiteX6" fmla="*/ 5708024 w 5708024"/>
              <a:gd name="connsiteY6" fmla="*/ 1173442 h 1211581"/>
              <a:gd name="connsiteX7" fmla="*/ 45151 w 5708024"/>
              <a:gd name="connsiteY7" fmla="*/ 1200112 h 1211581"/>
              <a:gd name="connsiteX8" fmla="*/ 0 w 5708024"/>
              <a:gd name="connsiteY8" fmla="*/ 1211581 h 1211581"/>
              <a:gd name="connsiteX0" fmla="*/ 0 w 5701190"/>
              <a:gd name="connsiteY0" fmla="*/ 1211581 h 1211581"/>
              <a:gd name="connsiteX1" fmla="*/ 44159 w 5701190"/>
              <a:gd name="connsiteY1" fmla="*/ 875170 h 1211581"/>
              <a:gd name="connsiteX2" fmla="*/ 1301694 w 5701190"/>
              <a:gd name="connsiteY2" fmla="*/ 783730 h 1211581"/>
              <a:gd name="connsiteX3" fmla="*/ 3888817 w 5701190"/>
              <a:gd name="connsiteY3" fmla="*/ 237029 h 1211581"/>
              <a:gd name="connsiteX4" fmla="*/ 4821426 w 5701190"/>
              <a:gd name="connsiteY4" fmla="*/ 82690 h 1211581"/>
              <a:gd name="connsiteX5" fmla="*/ 5689494 w 5701190"/>
              <a:gd name="connsiteY5" fmla="*/ 0 h 1211581"/>
              <a:gd name="connsiteX6" fmla="*/ 5701190 w 5701190"/>
              <a:gd name="connsiteY6" fmla="*/ 1173442 h 1211581"/>
              <a:gd name="connsiteX7" fmla="*/ 45151 w 5701190"/>
              <a:gd name="connsiteY7" fmla="*/ 1200112 h 1211581"/>
              <a:gd name="connsiteX8" fmla="*/ 0 w 5701190"/>
              <a:gd name="connsiteY8" fmla="*/ 1211581 h 1211581"/>
              <a:gd name="connsiteX0" fmla="*/ 0 w 5701190"/>
              <a:gd name="connsiteY0" fmla="*/ 1211581 h 1211581"/>
              <a:gd name="connsiteX1" fmla="*/ 44159 w 5701190"/>
              <a:gd name="connsiteY1" fmla="*/ 875170 h 1211581"/>
              <a:gd name="connsiteX2" fmla="*/ 1301694 w 5701190"/>
              <a:gd name="connsiteY2" fmla="*/ 783730 h 1211581"/>
              <a:gd name="connsiteX3" fmla="*/ 3888817 w 5701190"/>
              <a:gd name="connsiteY3" fmla="*/ 237029 h 1211581"/>
              <a:gd name="connsiteX4" fmla="*/ 4821426 w 5701190"/>
              <a:gd name="connsiteY4" fmla="*/ 82690 h 1211581"/>
              <a:gd name="connsiteX5" fmla="*/ 5689494 w 5701190"/>
              <a:gd name="connsiteY5" fmla="*/ 0 h 1211581"/>
              <a:gd name="connsiteX6" fmla="*/ 5701190 w 5701190"/>
              <a:gd name="connsiteY6" fmla="*/ 1173442 h 1211581"/>
              <a:gd name="connsiteX7" fmla="*/ 22986 w 5701190"/>
              <a:gd name="connsiteY7" fmla="*/ 903550 h 1211581"/>
              <a:gd name="connsiteX8" fmla="*/ 0 w 5701190"/>
              <a:gd name="connsiteY8" fmla="*/ 1211581 h 1211581"/>
              <a:gd name="connsiteX0" fmla="*/ 0 w 5701190"/>
              <a:gd name="connsiteY0" fmla="*/ 1211581 h 1211581"/>
              <a:gd name="connsiteX1" fmla="*/ 44159 w 5701190"/>
              <a:gd name="connsiteY1" fmla="*/ 875170 h 1211581"/>
              <a:gd name="connsiteX2" fmla="*/ 1301694 w 5701190"/>
              <a:gd name="connsiteY2" fmla="*/ 783730 h 1211581"/>
              <a:gd name="connsiteX3" fmla="*/ 3888817 w 5701190"/>
              <a:gd name="connsiteY3" fmla="*/ 237029 h 1211581"/>
              <a:gd name="connsiteX4" fmla="*/ 4821426 w 5701190"/>
              <a:gd name="connsiteY4" fmla="*/ 82690 h 1211581"/>
              <a:gd name="connsiteX5" fmla="*/ 5689494 w 5701190"/>
              <a:gd name="connsiteY5" fmla="*/ 0 h 1211581"/>
              <a:gd name="connsiteX6" fmla="*/ 5701190 w 5701190"/>
              <a:gd name="connsiteY6" fmla="*/ 951021 h 1211581"/>
              <a:gd name="connsiteX7" fmla="*/ 22986 w 5701190"/>
              <a:gd name="connsiteY7" fmla="*/ 903550 h 1211581"/>
              <a:gd name="connsiteX8" fmla="*/ 0 w 5701190"/>
              <a:gd name="connsiteY8" fmla="*/ 1211581 h 1211581"/>
              <a:gd name="connsiteX0" fmla="*/ 0 w 5701190"/>
              <a:gd name="connsiteY0" fmla="*/ 1211581 h 1211581"/>
              <a:gd name="connsiteX1" fmla="*/ 44159 w 5701190"/>
              <a:gd name="connsiteY1" fmla="*/ 875170 h 1211581"/>
              <a:gd name="connsiteX2" fmla="*/ 1301694 w 5701190"/>
              <a:gd name="connsiteY2" fmla="*/ 783730 h 1211581"/>
              <a:gd name="connsiteX3" fmla="*/ 3888817 w 5701190"/>
              <a:gd name="connsiteY3" fmla="*/ 237029 h 1211581"/>
              <a:gd name="connsiteX4" fmla="*/ 4821426 w 5701190"/>
              <a:gd name="connsiteY4" fmla="*/ 82690 h 1211581"/>
              <a:gd name="connsiteX5" fmla="*/ 5689494 w 5701190"/>
              <a:gd name="connsiteY5" fmla="*/ 0 h 1211581"/>
              <a:gd name="connsiteX6" fmla="*/ 5701190 w 5701190"/>
              <a:gd name="connsiteY6" fmla="*/ 951021 h 1211581"/>
              <a:gd name="connsiteX7" fmla="*/ 15598 w 5701190"/>
              <a:gd name="connsiteY7" fmla="*/ 952977 h 1211581"/>
              <a:gd name="connsiteX8" fmla="*/ 0 w 5701190"/>
              <a:gd name="connsiteY8" fmla="*/ 1211581 h 1211581"/>
              <a:gd name="connsiteX0" fmla="*/ 0 w 5697829"/>
              <a:gd name="connsiteY0" fmla="*/ 1211581 h 1211581"/>
              <a:gd name="connsiteX1" fmla="*/ 44159 w 5697829"/>
              <a:gd name="connsiteY1" fmla="*/ 875170 h 1211581"/>
              <a:gd name="connsiteX2" fmla="*/ 1301694 w 5697829"/>
              <a:gd name="connsiteY2" fmla="*/ 783730 h 1211581"/>
              <a:gd name="connsiteX3" fmla="*/ 3888817 w 5697829"/>
              <a:gd name="connsiteY3" fmla="*/ 237029 h 1211581"/>
              <a:gd name="connsiteX4" fmla="*/ 4821426 w 5697829"/>
              <a:gd name="connsiteY4" fmla="*/ 82690 h 1211581"/>
              <a:gd name="connsiteX5" fmla="*/ 5689494 w 5697829"/>
              <a:gd name="connsiteY5" fmla="*/ 0 h 1211581"/>
              <a:gd name="connsiteX6" fmla="*/ 5697829 w 5697829"/>
              <a:gd name="connsiteY6" fmla="*/ 958516 h 1211581"/>
              <a:gd name="connsiteX7" fmla="*/ 15598 w 5697829"/>
              <a:gd name="connsiteY7" fmla="*/ 952977 h 1211581"/>
              <a:gd name="connsiteX8" fmla="*/ 0 w 5697829"/>
              <a:gd name="connsiteY8" fmla="*/ 1211581 h 1211581"/>
              <a:gd name="connsiteX0" fmla="*/ 0 w 5697829"/>
              <a:gd name="connsiteY0" fmla="*/ 1211581 h 1211581"/>
              <a:gd name="connsiteX1" fmla="*/ 44159 w 5697829"/>
              <a:gd name="connsiteY1" fmla="*/ 875170 h 1211581"/>
              <a:gd name="connsiteX2" fmla="*/ 1301694 w 5697829"/>
              <a:gd name="connsiteY2" fmla="*/ 783730 h 1211581"/>
              <a:gd name="connsiteX3" fmla="*/ 3888817 w 5697829"/>
              <a:gd name="connsiteY3" fmla="*/ 237029 h 1211581"/>
              <a:gd name="connsiteX4" fmla="*/ 4821426 w 5697829"/>
              <a:gd name="connsiteY4" fmla="*/ 82690 h 1211581"/>
              <a:gd name="connsiteX5" fmla="*/ 5689494 w 5697829"/>
              <a:gd name="connsiteY5" fmla="*/ 0 h 1211581"/>
              <a:gd name="connsiteX6" fmla="*/ 5697829 w 5697829"/>
              <a:gd name="connsiteY6" fmla="*/ 1022224 h 1211581"/>
              <a:gd name="connsiteX7" fmla="*/ 15598 w 5697829"/>
              <a:gd name="connsiteY7" fmla="*/ 952977 h 1211581"/>
              <a:gd name="connsiteX8" fmla="*/ 0 w 5697829"/>
              <a:gd name="connsiteY8" fmla="*/ 1211581 h 1211581"/>
              <a:gd name="connsiteX0" fmla="*/ 0 w 5694468"/>
              <a:gd name="connsiteY0" fmla="*/ 1211581 h 1211581"/>
              <a:gd name="connsiteX1" fmla="*/ 44159 w 5694468"/>
              <a:gd name="connsiteY1" fmla="*/ 875170 h 1211581"/>
              <a:gd name="connsiteX2" fmla="*/ 1301694 w 5694468"/>
              <a:gd name="connsiteY2" fmla="*/ 783730 h 1211581"/>
              <a:gd name="connsiteX3" fmla="*/ 3888817 w 5694468"/>
              <a:gd name="connsiteY3" fmla="*/ 237029 h 1211581"/>
              <a:gd name="connsiteX4" fmla="*/ 4821426 w 5694468"/>
              <a:gd name="connsiteY4" fmla="*/ 82690 h 1211581"/>
              <a:gd name="connsiteX5" fmla="*/ 5689494 w 5694468"/>
              <a:gd name="connsiteY5" fmla="*/ 0 h 1211581"/>
              <a:gd name="connsiteX6" fmla="*/ 5694468 w 5694468"/>
              <a:gd name="connsiteY6" fmla="*/ 958516 h 1211581"/>
              <a:gd name="connsiteX7" fmla="*/ 15598 w 5694468"/>
              <a:gd name="connsiteY7" fmla="*/ 952977 h 1211581"/>
              <a:gd name="connsiteX8" fmla="*/ 0 w 5694468"/>
              <a:gd name="connsiteY8" fmla="*/ 1211581 h 1211581"/>
              <a:gd name="connsiteX0" fmla="*/ 0 w 5694468"/>
              <a:gd name="connsiteY0" fmla="*/ 1219076 h 1219076"/>
              <a:gd name="connsiteX1" fmla="*/ 44159 w 5694468"/>
              <a:gd name="connsiteY1" fmla="*/ 882665 h 1219076"/>
              <a:gd name="connsiteX2" fmla="*/ 1301694 w 5694468"/>
              <a:gd name="connsiteY2" fmla="*/ 791225 h 1219076"/>
              <a:gd name="connsiteX3" fmla="*/ 3888817 w 5694468"/>
              <a:gd name="connsiteY3" fmla="*/ 244524 h 1219076"/>
              <a:gd name="connsiteX4" fmla="*/ 4821426 w 5694468"/>
              <a:gd name="connsiteY4" fmla="*/ 90185 h 1219076"/>
              <a:gd name="connsiteX5" fmla="*/ 5659244 w 5694468"/>
              <a:gd name="connsiteY5" fmla="*/ 0 h 1219076"/>
              <a:gd name="connsiteX6" fmla="*/ 5694468 w 5694468"/>
              <a:gd name="connsiteY6" fmla="*/ 966011 h 1219076"/>
              <a:gd name="connsiteX7" fmla="*/ 15598 w 5694468"/>
              <a:gd name="connsiteY7" fmla="*/ 960472 h 1219076"/>
              <a:gd name="connsiteX8" fmla="*/ 0 w 5694468"/>
              <a:gd name="connsiteY8" fmla="*/ 1219076 h 1219076"/>
              <a:gd name="connsiteX0" fmla="*/ 0 w 5664217"/>
              <a:gd name="connsiteY0" fmla="*/ 1219076 h 1219076"/>
              <a:gd name="connsiteX1" fmla="*/ 44159 w 5664217"/>
              <a:gd name="connsiteY1" fmla="*/ 882665 h 1219076"/>
              <a:gd name="connsiteX2" fmla="*/ 1301694 w 5664217"/>
              <a:gd name="connsiteY2" fmla="*/ 791225 h 1219076"/>
              <a:gd name="connsiteX3" fmla="*/ 3888817 w 5664217"/>
              <a:gd name="connsiteY3" fmla="*/ 244524 h 1219076"/>
              <a:gd name="connsiteX4" fmla="*/ 4821426 w 5664217"/>
              <a:gd name="connsiteY4" fmla="*/ 90185 h 1219076"/>
              <a:gd name="connsiteX5" fmla="*/ 5659244 w 5664217"/>
              <a:gd name="connsiteY5" fmla="*/ 0 h 1219076"/>
              <a:gd name="connsiteX6" fmla="*/ 5664217 w 5664217"/>
              <a:gd name="connsiteY6" fmla="*/ 966011 h 1219076"/>
              <a:gd name="connsiteX7" fmla="*/ 15598 w 5664217"/>
              <a:gd name="connsiteY7" fmla="*/ 960472 h 1219076"/>
              <a:gd name="connsiteX8" fmla="*/ 0 w 5664217"/>
              <a:gd name="connsiteY8" fmla="*/ 1219076 h 1219076"/>
              <a:gd name="connsiteX0" fmla="*/ 0 w 5664217"/>
              <a:gd name="connsiteY0" fmla="*/ 1219076 h 1219076"/>
              <a:gd name="connsiteX1" fmla="*/ 44159 w 5664217"/>
              <a:gd name="connsiteY1" fmla="*/ 882665 h 1219076"/>
              <a:gd name="connsiteX2" fmla="*/ 1301694 w 5664217"/>
              <a:gd name="connsiteY2" fmla="*/ 791225 h 1219076"/>
              <a:gd name="connsiteX3" fmla="*/ 3888817 w 5664217"/>
              <a:gd name="connsiteY3" fmla="*/ 244524 h 1219076"/>
              <a:gd name="connsiteX4" fmla="*/ 4821426 w 5664217"/>
              <a:gd name="connsiteY4" fmla="*/ 90185 h 1219076"/>
              <a:gd name="connsiteX5" fmla="*/ 5659244 w 5664217"/>
              <a:gd name="connsiteY5" fmla="*/ 0 h 1219076"/>
              <a:gd name="connsiteX6" fmla="*/ 5664217 w 5664217"/>
              <a:gd name="connsiteY6" fmla="*/ 932283 h 1219076"/>
              <a:gd name="connsiteX7" fmla="*/ 15598 w 5664217"/>
              <a:gd name="connsiteY7" fmla="*/ 960472 h 1219076"/>
              <a:gd name="connsiteX8" fmla="*/ 0 w 5664217"/>
              <a:gd name="connsiteY8" fmla="*/ 1219076 h 1219076"/>
              <a:gd name="connsiteX0" fmla="*/ 0 w 5664217"/>
              <a:gd name="connsiteY0" fmla="*/ 1219076 h 1219076"/>
              <a:gd name="connsiteX1" fmla="*/ 44159 w 5664217"/>
              <a:gd name="connsiteY1" fmla="*/ 882665 h 1219076"/>
              <a:gd name="connsiteX2" fmla="*/ 1301694 w 5664217"/>
              <a:gd name="connsiteY2" fmla="*/ 791225 h 1219076"/>
              <a:gd name="connsiteX3" fmla="*/ 3888817 w 5664217"/>
              <a:gd name="connsiteY3" fmla="*/ 244524 h 1219076"/>
              <a:gd name="connsiteX4" fmla="*/ 4821426 w 5664217"/>
              <a:gd name="connsiteY4" fmla="*/ 90185 h 1219076"/>
              <a:gd name="connsiteX5" fmla="*/ 5659244 w 5664217"/>
              <a:gd name="connsiteY5" fmla="*/ 0 h 1219076"/>
              <a:gd name="connsiteX6" fmla="*/ 5664217 w 5664217"/>
              <a:gd name="connsiteY6" fmla="*/ 966011 h 1219076"/>
              <a:gd name="connsiteX7" fmla="*/ 15598 w 5664217"/>
              <a:gd name="connsiteY7" fmla="*/ 960472 h 1219076"/>
              <a:gd name="connsiteX8" fmla="*/ 0 w 5664217"/>
              <a:gd name="connsiteY8" fmla="*/ 1219076 h 1219076"/>
              <a:gd name="connsiteX0" fmla="*/ 99908 w 5649845"/>
              <a:gd name="connsiteY0" fmla="*/ 1174106 h 1174106"/>
              <a:gd name="connsiteX1" fmla="*/ 29787 w 5649845"/>
              <a:gd name="connsiteY1" fmla="*/ 882665 h 1174106"/>
              <a:gd name="connsiteX2" fmla="*/ 1287322 w 5649845"/>
              <a:gd name="connsiteY2" fmla="*/ 791225 h 1174106"/>
              <a:gd name="connsiteX3" fmla="*/ 3874445 w 5649845"/>
              <a:gd name="connsiteY3" fmla="*/ 244524 h 1174106"/>
              <a:gd name="connsiteX4" fmla="*/ 4807054 w 5649845"/>
              <a:gd name="connsiteY4" fmla="*/ 90185 h 1174106"/>
              <a:gd name="connsiteX5" fmla="*/ 5644872 w 5649845"/>
              <a:gd name="connsiteY5" fmla="*/ 0 h 1174106"/>
              <a:gd name="connsiteX6" fmla="*/ 5649845 w 5649845"/>
              <a:gd name="connsiteY6" fmla="*/ 966011 h 1174106"/>
              <a:gd name="connsiteX7" fmla="*/ 1226 w 5649845"/>
              <a:gd name="connsiteY7" fmla="*/ 960472 h 1174106"/>
              <a:gd name="connsiteX8" fmla="*/ 99908 w 5649845"/>
              <a:gd name="connsiteY8" fmla="*/ 1174106 h 1174106"/>
              <a:gd name="connsiteX0" fmla="*/ 99908 w 5649845"/>
              <a:gd name="connsiteY0" fmla="*/ 1174106 h 1177894"/>
              <a:gd name="connsiteX1" fmla="*/ 29787 w 5649845"/>
              <a:gd name="connsiteY1" fmla="*/ 882665 h 1177894"/>
              <a:gd name="connsiteX2" fmla="*/ 1287322 w 5649845"/>
              <a:gd name="connsiteY2" fmla="*/ 791225 h 1177894"/>
              <a:gd name="connsiteX3" fmla="*/ 3874445 w 5649845"/>
              <a:gd name="connsiteY3" fmla="*/ 244524 h 1177894"/>
              <a:gd name="connsiteX4" fmla="*/ 4807054 w 5649845"/>
              <a:gd name="connsiteY4" fmla="*/ 90185 h 1177894"/>
              <a:gd name="connsiteX5" fmla="*/ 5644872 w 5649845"/>
              <a:gd name="connsiteY5" fmla="*/ 0 h 1177894"/>
              <a:gd name="connsiteX6" fmla="*/ 5649845 w 5649845"/>
              <a:gd name="connsiteY6" fmla="*/ 966011 h 1177894"/>
              <a:gd name="connsiteX7" fmla="*/ 1226 w 5649845"/>
              <a:gd name="connsiteY7" fmla="*/ 960472 h 1177894"/>
              <a:gd name="connsiteX8" fmla="*/ 99908 w 5649845"/>
              <a:gd name="connsiteY8" fmla="*/ 1174106 h 1177894"/>
              <a:gd name="connsiteX0" fmla="*/ 133281 w 5649606"/>
              <a:gd name="connsiteY0" fmla="*/ 1050438 h 1095145"/>
              <a:gd name="connsiteX1" fmla="*/ 29548 w 5649606"/>
              <a:gd name="connsiteY1" fmla="*/ 882665 h 1095145"/>
              <a:gd name="connsiteX2" fmla="*/ 1287083 w 5649606"/>
              <a:gd name="connsiteY2" fmla="*/ 791225 h 1095145"/>
              <a:gd name="connsiteX3" fmla="*/ 3874206 w 5649606"/>
              <a:gd name="connsiteY3" fmla="*/ 244524 h 1095145"/>
              <a:gd name="connsiteX4" fmla="*/ 4806815 w 5649606"/>
              <a:gd name="connsiteY4" fmla="*/ 90185 h 1095145"/>
              <a:gd name="connsiteX5" fmla="*/ 5644633 w 5649606"/>
              <a:gd name="connsiteY5" fmla="*/ 0 h 1095145"/>
              <a:gd name="connsiteX6" fmla="*/ 5649606 w 5649606"/>
              <a:gd name="connsiteY6" fmla="*/ 966011 h 1095145"/>
              <a:gd name="connsiteX7" fmla="*/ 987 w 5649606"/>
              <a:gd name="connsiteY7" fmla="*/ 960472 h 1095145"/>
              <a:gd name="connsiteX8" fmla="*/ 133281 w 5649606"/>
              <a:gd name="connsiteY8" fmla="*/ 1050438 h 1095145"/>
              <a:gd name="connsiteX0" fmla="*/ 459335 w 6107954"/>
              <a:gd name="connsiteY0" fmla="*/ 960472 h 966011"/>
              <a:gd name="connsiteX1" fmla="*/ 487896 w 6107954"/>
              <a:gd name="connsiteY1" fmla="*/ 882665 h 966011"/>
              <a:gd name="connsiteX2" fmla="*/ 1745431 w 6107954"/>
              <a:gd name="connsiteY2" fmla="*/ 791225 h 966011"/>
              <a:gd name="connsiteX3" fmla="*/ 4332554 w 6107954"/>
              <a:gd name="connsiteY3" fmla="*/ 244524 h 966011"/>
              <a:gd name="connsiteX4" fmla="*/ 5265163 w 6107954"/>
              <a:gd name="connsiteY4" fmla="*/ 90185 h 966011"/>
              <a:gd name="connsiteX5" fmla="*/ 6102981 w 6107954"/>
              <a:gd name="connsiteY5" fmla="*/ 0 h 966011"/>
              <a:gd name="connsiteX6" fmla="*/ 6107954 w 6107954"/>
              <a:gd name="connsiteY6" fmla="*/ 966011 h 966011"/>
              <a:gd name="connsiteX7" fmla="*/ 459335 w 6107954"/>
              <a:gd name="connsiteY7" fmla="*/ 960472 h 966011"/>
              <a:gd name="connsiteX0" fmla="*/ 464486 w 6096299"/>
              <a:gd name="connsiteY0" fmla="*/ 964219 h 966011"/>
              <a:gd name="connsiteX1" fmla="*/ 476241 w 6096299"/>
              <a:gd name="connsiteY1" fmla="*/ 882665 h 966011"/>
              <a:gd name="connsiteX2" fmla="*/ 1733776 w 6096299"/>
              <a:gd name="connsiteY2" fmla="*/ 791225 h 966011"/>
              <a:gd name="connsiteX3" fmla="*/ 4320899 w 6096299"/>
              <a:gd name="connsiteY3" fmla="*/ 244524 h 966011"/>
              <a:gd name="connsiteX4" fmla="*/ 5253508 w 6096299"/>
              <a:gd name="connsiteY4" fmla="*/ 90185 h 966011"/>
              <a:gd name="connsiteX5" fmla="*/ 6091326 w 6096299"/>
              <a:gd name="connsiteY5" fmla="*/ 0 h 966011"/>
              <a:gd name="connsiteX6" fmla="*/ 6096299 w 6096299"/>
              <a:gd name="connsiteY6" fmla="*/ 966011 h 966011"/>
              <a:gd name="connsiteX7" fmla="*/ 464486 w 6096299"/>
              <a:gd name="connsiteY7" fmla="*/ 964219 h 966011"/>
              <a:gd name="connsiteX0" fmla="*/ 411636 w 6043449"/>
              <a:gd name="connsiteY0" fmla="*/ 964219 h 966011"/>
              <a:gd name="connsiteX1" fmla="*/ 423391 w 6043449"/>
              <a:gd name="connsiteY1" fmla="*/ 882665 h 966011"/>
              <a:gd name="connsiteX2" fmla="*/ 1680926 w 6043449"/>
              <a:gd name="connsiteY2" fmla="*/ 791225 h 966011"/>
              <a:gd name="connsiteX3" fmla="*/ 4268049 w 6043449"/>
              <a:gd name="connsiteY3" fmla="*/ 244524 h 966011"/>
              <a:gd name="connsiteX4" fmla="*/ 5200658 w 6043449"/>
              <a:gd name="connsiteY4" fmla="*/ 90185 h 966011"/>
              <a:gd name="connsiteX5" fmla="*/ 6038476 w 6043449"/>
              <a:gd name="connsiteY5" fmla="*/ 0 h 966011"/>
              <a:gd name="connsiteX6" fmla="*/ 6043449 w 6043449"/>
              <a:gd name="connsiteY6" fmla="*/ 966011 h 966011"/>
              <a:gd name="connsiteX7" fmla="*/ 411636 w 6043449"/>
              <a:gd name="connsiteY7" fmla="*/ 964219 h 966011"/>
              <a:gd name="connsiteX0" fmla="*/ 411636 w 6043449"/>
              <a:gd name="connsiteY0" fmla="*/ 964219 h 966011"/>
              <a:gd name="connsiteX1" fmla="*/ 423391 w 6043449"/>
              <a:gd name="connsiteY1" fmla="*/ 882665 h 966011"/>
              <a:gd name="connsiteX2" fmla="*/ 1680926 w 6043449"/>
              <a:gd name="connsiteY2" fmla="*/ 791225 h 966011"/>
              <a:gd name="connsiteX3" fmla="*/ 4268049 w 6043449"/>
              <a:gd name="connsiteY3" fmla="*/ 244524 h 966011"/>
              <a:gd name="connsiteX4" fmla="*/ 5200658 w 6043449"/>
              <a:gd name="connsiteY4" fmla="*/ 90185 h 966011"/>
              <a:gd name="connsiteX5" fmla="*/ 6038476 w 6043449"/>
              <a:gd name="connsiteY5" fmla="*/ 0 h 966011"/>
              <a:gd name="connsiteX6" fmla="*/ 6043449 w 6043449"/>
              <a:gd name="connsiteY6" fmla="*/ 966011 h 966011"/>
              <a:gd name="connsiteX7" fmla="*/ 411636 w 6043449"/>
              <a:gd name="connsiteY7" fmla="*/ 964219 h 966011"/>
              <a:gd name="connsiteX0" fmla="*/ 411636 w 6043449"/>
              <a:gd name="connsiteY0" fmla="*/ 964219 h 966011"/>
              <a:gd name="connsiteX1" fmla="*/ 423391 w 6043449"/>
              <a:gd name="connsiteY1" fmla="*/ 882665 h 966011"/>
              <a:gd name="connsiteX2" fmla="*/ 1721261 w 6043449"/>
              <a:gd name="connsiteY2" fmla="*/ 761245 h 966011"/>
              <a:gd name="connsiteX3" fmla="*/ 4268049 w 6043449"/>
              <a:gd name="connsiteY3" fmla="*/ 244524 h 966011"/>
              <a:gd name="connsiteX4" fmla="*/ 5200658 w 6043449"/>
              <a:gd name="connsiteY4" fmla="*/ 90185 h 966011"/>
              <a:gd name="connsiteX5" fmla="*/ 6038476 w 6043449"/>
              <a:gd name="connsiteY5" fmla="*/ 0 h 966011"/>
              <a:gd name="connsiteX6" fmla="*/ 6043449 w 6043449"/>
              <a:gd name="connsiteY6" fmla="*/ 966011 h 966011"/>
              <a:gd name="connsiteX7" fmla="*/ 411636 w 6043449"/>
              <a:gd name="connsiteY7" fmla="*/ 964219 h 966011"/>
              <a:gd name="connsiteX0" fmla="*/ 411636 w 6043449"/>
              <a:gd name="connsiteY0" fmla="*/ 964219 h 966011"/>
              <a:gd name="connsiteX1" fmla="*/ 423391 w 6043449"/>
              <a:gd name="connsiteY1" fmla="*/ 882665 h 966011"/>
              <a:gd name="connsiteX2" fmla="*/ 1721261 w 6043449"/>
              <a:gd name="connsiteY2" fmla="*/ 761245 h 966011"/>
              <a:gd name="connsiteX3" fmla="*/ 4315106 w 6043449"/>
              <a:gd name="connsiteY3" fmla="*/ 222039 h 966011"/>
              <a:gd name="connsiteX4" fmla="*/ 5200658 w 6043449"/>
              <a:gd name="connsiteY4" fmla="*/ 90185 h 966011"/>
              <a:gd name="connsiteX5" fmla="*/ 6038476 w 6043449"/>
              <a:gd name="connsiteY5" fmla="*/ 0 h 966011"/>
              <a:gd name="connsiteX6" fmla="*/ 6043449 w 6043449"/>
              <a:gd name="connsiteY6" fmla="*/ 966011 h 966011"/>
              <a:gd name="connsiteX7" fmla="*/ 411636 w 6043449"/>
              <a:gd name="connsiteY7" fmla="*/ 964219 h 966011"/>
              <a:gd name="connsiteX0" fmla="*/ 411636 w 6043449"/>
              <a:gd name="connsiteY0" fmla="*/ 964219 h 966011"/>
              <a:gd name="connsiteX1" fmla="*/ 423391 w 6043449"/>
              <a:gd name="connsiteY1" fmla="*/ 882665 h 966011"/>
              <a:gd name="connsiteX2" fmla="*/ 1721261 w 6043449"/>
              <a:gd name="connsiteY2" fmla="*/ 761245 h 966011"/>
              <a:gd name="connsiteX3" fmla="*/ 4315106 w 6043449"/>
              <a:gd name="connsiteY3" fmla="*/ 222039 h 966011"/>
              <a:gd name="connsiteX4" fmla="*/ 5200658 w 6043449"/>
              <a:gd name="connsiteY4" fmla="*/ 90185 h 966011"/>
              <a:gd name="connsiteX5" fmla="*/ 6038476 w 6043449"/>
              <a:gd name="connsiteY5" fmla="*/ 0 h 966011"/>
              <a:gd name="connsiteX6" fmla="*/ 6043449 w 6043449"/>
              <a:gd name="connsiteY6" fmla="*/ 966011 h 966011"/>
              <a:gd name="connsiteX7" fmla="*/ 411636 w 6043449"/>
              <a:gd name="connsiteY7" fmla="*/ 964219 h 966011"/>
              <a:gd name="connsiteX0" fmla="*/ 411636 w 6043449"/>
              <a:gd name="connsiteY0" fmla="*/ 964219 h 966011"/>
              <a:gd name="connsiteX1" fmla="*/ 423391 w 6043449"/>
              <a:gd name="connsiteY1" fmla="*/ 882665 h 966011"/>
              <a:gd name="connsiteX2" fmla="*/ 1721261 w 6043449"/>
              <a:gd name="connsiteY2" fmla="*/ 761245 h 966011"/>
              <a:gd name="connsiteX3" fmla="*/ 4315106 w 6043449"/>
              <a:gd name="connsiteY3" fmla="*/ 222039 h 966011"/>
              <a:gd name="connsiteX4" fmla="*/ 5200658 w 6043449"/>
              <a:gd name="connsiteY4" fmla="*/ 90185 h 966011"/>
              <a:gd name="connsiteX5" fmla="*/ 6038476 w 6043449"/>
              <a:gd name="connsiteY5" fmla="*/ 0 h 966011"/>
              <a:gd name="connsiteX6" fmla="*/ 6043449 w 6043449"/>
              <a:gd name="connsiteY6" fmla="*/ 966011 h 966011"/>
              <a:gd name="connsiteX7" fmla="*/ 411636 w 6043449"/>
              <a:gd name="connsiteY7" fmla="*/ 964219 h 966011"/>
              <a:gd name="connsiteX0" fmla="*/ 411636 w 6043449"/>
              <a:gd name="connsiteY0" fmla="*/ 964219 h 966011"/>
              <a:gd name="connsiteX1" fmla="*/ 423391 w 6043449"/>
              <a:gd name="connsiteY1" fmla="*/ 882665 h 966011"/>
              <a:gd name="connsiteX2" fmla="*/ 1721261 w 6043449"/>
              <a:gd name="connsiteY2" fmla="*/ 761245 h 966011"/>
              <a:gd name="connsiteX3" fmla="*/ 4345356 w 6043449"/>
              <a:gd name="connsiteY3" fmla="*/ 229534 h 966011"/>
              <a:gd name="connsiteX4" fmla="*/ 5200658 w 6043449"/>
              <a:gd name="connsiteY4" fmla="*/ 90185 h 966011"/>
              <a:gd name="connsiteX5" fmla="*/ 6038476 w 6043449"/>
              <a:gd name="connsiteY5" fmla="*/ 0 h 966011"/>
              <a:gd name="connsiteX6" fmla="*/ 6043449 w 6043449"/>
              <a:gd name="connsiteY6" fmla="*/ 966011 h 966011"/>
              <a:gd name="connsiteX7" fmla="*/ 411636 w 6043449"/>
              <a:gd name="connsiteY7" fmla="*/ 964219 h 966011"/>
              <a:gd name="connsiteX0" fmla="*/ 411636 w 6043449"/>
              <a:gd name="connsiteY0" fmla="*/ 964219 h 966011"/>
              <a:gd name="connsiteX1" fmla="*/ 423391 w 6043449"/>
              <a:gd name="connsiteY1" fmla="*/ 882665 h 966011"/>
              <a:gd name="connsiteX2" fmla="*/ 1721261 w 6043449"/>
              <a:gd name="connsiteY2" fmla="*/ 761245 h 966011"/>
              <a:gd name="connsiteX3" fmla="*/ 4345356 w 6043449"/>
              <a:gd name="connsiteY3" fmla="*/ 229534 h 966011"/>
              <a:gd name="connsiteX4" fmla="*/ 5197297 w 6043449"/>
              <a:gd name="connsiteY4" fmla="*/ 56457 h 966011"/>
              <a:gd name="connsiteX5" fmla="*/ 6038476 w 6043449"/>
              <a:gd name="connsiteY5" fmla="*/ 0 h 966011"/>
              <a:gd name="connsiteX6" fmla="*/ 6043449 w 6043449"/>
              <a:gd name="connsiteY6" fmla="*/ 966011 h 966011"/>
              <a:gd name="connsiteX7" fmla="*/ 411636 w 6043449"/>
              <a:gd name="connsiteY7" fmla="*/ 964219 h 966011"/>
              <a:gd name="connsiteX0" fmla="*/ 411636 w 6043449"/>
              <a:gd name="connsiteY0" fmla="*/ 964219 h 966011"/>
              <a:gd name="connsiteX1" fmla="*/ 423391 w 6043449"/>
              <a:gd name="connsiteY1" fmla="*/ 882665 h 966011"/>
              <a:gd name="connsiteX2" fmla="*/ 1721261 w 6043449"/>
              <a:gd name="connsiteY2" fmla="*/ 761245 h 966011"/>
              <a:gd name="connsiteX3" fmla="*/ 4345356 w 6043449"/>
              <a:gd name="connsiteY3" fmla="*/ 229534 h 966011"/>
              <a:gd name="connsiteX4" fmla="*/ 5197297 w 6043449"/>
              <a:gd name="connsiteY4" fmla="*/ 56457 h 966011"/>
              <a:gd name="connsiteX5" fmla="*/ 6038476 w 6043449"/>
              <a:gd name="connsiteY5" fmla="*/ 0 h 966011"/>
              <a:gd name="connsiteX6" fmla="*/ 6043449 w 6043449"/>
              <a:gd name="connsiteY6" fmla="*/ 966011 h 966011"/>
              <a:gd name="connsiteX7" fmla="*/ 411636 w 6043449"/>
              <a:gd name="connsiteY7" fmla="*/ 964219 h 966011"/>
              <a:gd name="connsiteX0" fmla="*/ 411636 w 6043449"/>
              <a:gd name="connsiteY0" fmla="*/ 964219 h 966011"/>
              <a:gd name="connsiteX1" fmla="*/ 423391 w 6043449"/>
              <a:gd name="connsiteY1" fmla="*/ 882665 h 966011"/>
              <a:gd name="connsiteX2" fmla="*/ 1721261 w 6043449"/>
              <a:gd name="connsiteY2" fmla="*/ 761245 h 966011"/>
              <a:gd name="connsiteX3" fmla="*/ 4268049 w 6043449"/>
              <a:gd name="connsiteY3" fmla="*/ 229534 h 966011"/>
              <a:gd name="connsiteX4" fmla="*/ 5197297 w 6043449"/>
              <a:gd name="connsiteY4" fmla="*/ 56457 h 966011"/>
              <a:gd name="connsiteX5" fmla="*/ 6038476 w 6043449"/>
              <a:gd name="connsiteY5" fmla="*/ 0 h 966011"/>
              <a:gd name="connsiteX6" fmla="*/ 6043449 w 6043449"/>
              <a:gd name="connsiteY6" fmla="*/ 966011 h 966011"/>
              <a:gd name="connsiteX7" fmla="*/ 411636 w 6043449"/>
              <a:gd name="connsiteY7" fmla="*/ 964219 h 966011"/>
              <a:gd name="connsiteX0" fmla="*/ 411636 w 6043449"/>
              <a:gd name="connsiteY0" fmla="*/ 964219 h 966011"/>
              <a:gd name="connsiteX1" fmla="*/ 423391 w 6043449"/>
              <a:gd name="connsiteY1" fmla="*/ 882665 h 966011"/>
              <a:gd name="connsiteX2" fmla="*/ 1721261 w 6043449"/>
              <a:gd name="connsiteY2" fmla="*/ 761245 h 966011"/>
              <a:gd name="connsiteX3" fmla="*/ 4268049 w 6043449"/>
              <a:gd name="connsiteY3" fmla="*/ 229534 h 966011"/>
              <a:gd name="connsiteX4" fmla="*/ 5197297 w 6043449"/>
              <a:gd name="connsiteY4" fmla="*/ 56457 h 966011"/>
              <a:gd name="connsiteX5" fmla="*/ 6038476 w 6043449"/>
              <a:gd name="connsiteY5" fmla="*/ 0 h 966011"/>
              <a:gd name="connsiteX6" fmla="*/ 6043449 w 6043449"/>
              <a:gd name="connsiteY6" fmla="*/ 966011 h 966011"/>
              <a:gd name="connsiteX7" fmla="*/ 411636 w 6043449"/>
              <a:gd name="connsiteY7" fmla="*/ 964219 h 966011"/>
              <a:gd name="connsiteX0" fmla="*/ 411636 w 6043449"/>
              <a:gd name="connsiteY0" fmla="*/ 964219 h 966011"/>
              <a:gd name="connsiteX1" fmla="*/ 423391 w 6043449"/>
              <a:gd name="connsiteY1" fmla="*/ 882665 h 966011"/>
              <a:gd name="connsiteX2" fmla="*/ 1721261 w 6043449"/>
              <a:gd name="connsiteY2" fmla="*/ 761245 h 966011"/>
              <a:gd name="connsiteX3" fmla="*/ 4268049 w 6043449"/>
              <a:gd name="connsiteY3" fmla="*/ 229534 h 966011"/>
              <a:gd name="connsiteX4" fmla="*/ 5197297 w 6043449"/>
              <a:gd name="connsiteY4" fmla="*/ 56457 h 966011"/>
              <a:gd name="connsiteX5" fmla="*/ 6038476 w 6043449"/>
              <a:gd name="connsiteY5" fmla="*/ 0 h 966011"/>
              <a:gd name="connsiteX6" fmla="*/ 6043449 w 6043449"/>
              <a:gd name="connsiteY6" fmla="*/ 966011 h 966011"/>
              <a:gd name="connsiteX7" fmla="*/ 411636 w 6043449"/>
              <a:gd name="connsiteY7" fmla="*/ 964219 h 966011"/>
              <a:gd name="connsiteX0" fmla="*/ 411636 w 6043449"/>
              <a:gd name="connsiteY0" fmla="*/ 964219 h 966011"/>
              <a:gd name="connsiteX1" fmla="*/ 423391 w 6043449"/>
              <a:gd name="connsiteY1" fmla="*/ 882665 h 966011"/>
              <a:gd name="connsiteX2" fmla="*/ 1721261 w 6043449"/>
              <a:gd name="connsiteY2" fmla="*/ 761245 h 966011"/>
              <a:gd name="connsiteX3" fmla="*/ 4268049 w 6043449"/>
              <a:gd name="connsiteY3" fmla="*/ 229534 h 966011"/>
              <a:gd name="connsiteX4" fmla="*/ 5197297 w 6043449"/>
              <a:gd name="connsiteY4" fmla="*/ 56457 h 966011"/>
              <a:gd name="connsiteX5" fmla="*/ 6038476 w 6043449"/>
              <a:gd name="connsiteY5" fmla="*/ 0 h 966011"/>
              <a:gd name="connsiteX6" fmla="*/ 6043449 w 6043449"/>
              <a:gd name="connsiteY6" fmla="*/ 966011 h 966011"/>
              <a:gd name="connsiteX7" fmla="*/ 411636 w 6043449"/>
              <a:gd name="connsiteY7" fmla="*/ 964219 h 966011"/>
              <a:gd name="connsiteX0" fmla="*/ 411636 w 6043449"/>
              <a:gd name="connsiteY0" fmla="*/ 964219 h 966011"/>
              <a:gd name="connsiteX1" fmla="*/ 423391 w 6043449"/>
              <a:gd name="connsiteY1" fmla="*/ 882665 h 966011"/>
              <a:gd name="connsiteX2" fmla="*/ 1721261 w 6043449"/>
              <a:gd name="connsiteY2" fmla="*/ 761245 h 966011"/>
              <a:gd name="connsiteX3" fmla="*/ 4268049 w 6043449"/>
              <a:gd name="connsiteY3" fmla="*/ 229534 h 966011"/>
              <a:gd name="connsiteX4" fmla="*/ 5197297 w 6043449"/>
              <a:gd name="connsiteY4" fmla="*/ 56457 h 966011"/>
              <a:gd name="connsiteX5" fmla="*/ 6038476 w 6043449"/>
              <a:gd name="connsiteY5" fmla="*/ 0 h 966011"/>
              <a:gd name="connsiteX6" fmla="*/ 6043449 w 6043449"/>
              <a:gd name="connsiteY6" fmla="*/ 966011 h 966011"/>
              <a:gd name="connsiteX7" fmla="*/ 411636 w 6043449"/>
              <a:gd name="connsiteY7" fmla="*/ 964219 h 966011"/>
              <a:gd name="connsiteX0" fmla="*/ 411636 w 6043449"/>
              <a:gd name="connsiteY0" fmla="*/ 964219 h 966011"/>
              <a:gd name="connsiteX1" fmla="*/ 423391 w 6043449"/>
              <a:gd name="connsiteY1" fmla="*/ 882665 h 966011"/>
              <a:gd name="connsiteX2" fmla="*/ 1721261 w 6043449"/>
              <a:gd name="connsiteY2" fmla="*/ 761245 h 966011"/>
              <a:gd name="connsiteX3" fmla="*/ 4268049 w 6043449"/>
              <a:gd name="connsiteY3" fmla="*/ 229534 h 966011"/>
              <a:gd name="connsiteX4" fmla="*/ 5197297 w 6043449"/>
              <a:gd name="connsiteY4" fmla="*/ 56457 h 966011"/>
              <a:gd name="connsiteX5" fmla="*/ 6038476 w 6043449"/>
              <a:gd name="connsiteY5" fmla="*/ 0 h 966011"/>
              <a:gd name="connsiteX6" fmla="*/ 6043449 w 6043449"/>
              <a:gd name="connsiteY6" fmla="*/ 966011 h 966011"/>
              <a:gd name="connsiteX7" fmla="*/ 411636 w 6043449"/>
              <a:gd name="connsiteY7" fmla="*/ 964219 h 966011"/>
              <a:gd name="connsiteX0" fmla="*/ 416818 w 6048631"/>
              <a:gd name="connsiteY0" fmla="*/ 964219 h 966011"/>
              <a:gd name="connsiteX1" fmla="*/ 408406 w 6048631"/>
              <a:gd name="connsiteY1" fmla="*/ 882665 h 966011"/>
              <a:gd name="connsiteX2" fmla="*/ 1726443 w 6048631"/>
              <a:gd name="connsiteY2" fmla="*/ 761245 h 966011"/>
              <a:gd name="connsiteX3" fmla="*/ 4273231 w 6048631"/>
              <a:gd name="connsiteY3" fmla="*/ 229534 h 966011"/>
              <a:gd name="connsiteX4" fmla="*/ 5202479 w 6048631"/>
              <a:gd name="connsiteY4" fmla="*/ 56457 h 966011"/>
              <a:gd name="connsiteX5" fmla="*/ 6043658 w 6048631"/>
              <a:gd name="connsiteY5" fmla="*/ 0 h 966011"/>
              <a:gd name="connsiteX6" fmla="*/ 6048631 w 6048631"/>
              <a:gd name="connsiteY6" fmla="*/ 966011 h 966011"/>
              <a:gd name="connsiteX7" fmla="*/ 416818 w 6048631"/>
              <a:gd name="connsiteY7" fmla="*/ 964219 h 966011"/>
              <a:gd name="connsiteX0" fmla="*/ 8412 w 5640225"/>
              <a:gd name="connsiteY0" fmla="*/ 964219 h 966011"/>
              <a:gd name="connsiteX1" fmla="*/ 0 w 5640225"/>
              <a:gd name="connsiteY1" fmla="*/ 882665 h 966011"/>
              <a:gd name="connsiteX2" fmla="*/ 1318037 w 5640225"/>
              <a:gd name="connsiteY2" fmla="*/ 761245 h 966011"/>
              <a:gd name="connsiteX3" fmla="*/ 3864825 w 5640225"/>
              <a:gd name="connsiteY3" fmla="*/ 229534 h 966011"/>
              <a:gd name="connsiteX4" fmla="*/ 4794073 w 5640225"/>
              <a:gd name="connsiteY4" fmla="*/ 56457 h 966011"/>
              <a:gd name="connsiteX5" fmla="*/ 5635252 w 5640225"/>
              <a:gd name="connsiteY5" fmla="*/ 0 h 966011"/>
              <a:gd name="connsiteX6" fmla="*/ 5640225 w 5640225"/>
              <a:gd name="connsiteY6" fmla="*/ 966011 h 966011"/>
              <a:gd name="connsiteX7" fmla="*/ 8412 w 5640225"/>
              <a:gd name="connsiteY7" fmla="*/ 964219 h 966011"/>
              <a:gd name="connsiteX0" fmla="*/ 59792 w 5691605"/>
              <a:gd name="connsiteY0" fmla="*/ 964219 h 966011"/>
              <a:gd name="connsiteX1" fmla="*/ 51380 w 5691605"/>
              <a:gd name="connsiteY1" fmla="*/ 882665 h 966011"/>
              <a:gd name="connsiteX2" fmla="*/ 1369417 w 5691605"/>
              <a:gd name="connsiteY2" fmla="*/ 761245 h 966011"/>
              <a:gd name="connsiteX3" fmla="*/ 3916205 w 5691605"/>
              <a:gd name="connsiteY3" fmla="*/ 229534 h 966011"/>
              <a:gd name="connsiteX4" fmla="*/ 4845453 w 5691605"/>
              <a:gd name="connsiteY4" fmla="*/ 56457 h 966011"/>
              <a:gd name="connsiteX5" fmla="*/ 5686632 w 5691605"/>
              <a:gd name="connsiteY5" fmla="*/ 0 h 966011"/>
              <a:gd name="connsiteX6" fmla="*/ 5691605 w 5691605"/>
              <a:gd name="connsiteY6" fmla="*/ 966011 h 966011"/>
              <a:gd name="connsiteX7" fmla="*/ 59792 w 5691605"/>
              <a:gd name="connsiteY7" fmla="*/ 964219 h 966011"/>
              <a:gd name="connsiteX0" fmla="*/ 59792 w 5691605"/>
              <a:gd name="connsiteY0" fmla="*/ 964219 h 966011"/>
              <a:gd name="connsiteX1" fmla="*/ 51380 w 5691605"/>
              <a:gd name="connsiteY1" fmla="*/ 882665 h 966011"/>
              <a:gd name="connsiteX2" fmla="*/ 1369417 w 5691605"/>
              <a:gd name="connsiteY2" fmla="*/ 761245 h 966011"/>
              <a:gd name="connsiteX3" fmla="*/ 3916205 w 5691605"/>
              <a:gd name="connsiteY3" fmla="*/ 229534 h 966011"/>
              <a:gd name="connsiteX4" fmla="*/ 4845453 w 5691605"/>
              <a:gd name="connsiteY4" fmla="*/ 56457 h 966011"/>
              <a:gd name="connsiteX5" fmla="*/ 5686632 w 5691605"/>
              <a:gd name="connsiteY5" fmla="*/ 0 h 966011"/>
              <a:gd name="connsiteX6" fmla="*/ 5691605 w 5691605"/>
              <a:gd name="connsiteY6" fmla="*/ 966011 h 966011"/>
              <a:gd name="connsiteX7" fmla="*/ 59792 w 5691605"/>
              <a:gd name="connsiteY7" fmla="*/ 964219 h 966011"/>
              <a:gd name="connsiteX0" fmla="*/ 8412 w 5640225"/>
              <a:gd name="connsiteY0" fmla="*/ 964219 h 966011"/>
              <a:gd name="connsiteX1" fmla="*/ 0 w 5640225"/>
              <a:gd name="connsiteY1" fmla="*/ 882665 h 966011"/>
              <a:gd name="connsiteX2" fmla="*/ 1318037 w 5640225"/>
              <a:gd name="connsiteY2" fmla="*/ 761245 h 966011"/>
              <a:gd name="connsiteX3" fmla="*/ 3864825 w 5640225"/>
              <a:gd name="connsiteY3" fmla="*/ 229534 h 966011"/>
              <a:gd name="connsiteX4" fmla="*/ 4794073 w 5640225"/>
              <a:gd name="connsiteY4" fmla="*/ 56457 h 966011"/>
              <a:gd name="connsiteX5" fmla="*/ 5635252 w 5640225"/>
              <a:gd name="connsiteY5" fmla="*/ 0 h 966011"/>
              <a:gd name="connsiteX6" fmla="*/ 5640225 w 5640225"/>
              <a:gd name="connsiteY6" fmla="*/ 966011 h 966011"/>
              <a:gd name="connsiteX7" fmla="*/ 8412 w 5640225"/>
              <a:gd name="connsiteY7" fmla="*/ 964219 h 966011"/>
              <a:gd name="connsiteX0" fmla="*/ 8412 w 5640225"/>
              <a:gd name="connsiteY0" fmla="*/ 964219 h 966011"/>
              <a:gd name="connsiteX1" fmla="*/ 0 w 5640225"/>
              <a:gd name="connsiteY1" fmla="*/ 882665 h 966011"/>
              <a:gd name="connsiteX2" fmla="*/ 1318037 w 5640225"/>
              <a:gd name="connsiteY2" fmla="*/ 761245 h 966011"/>
              <a:gd name="connsiteX3" fmla="*/ 3864825 w 5640225"/>
              <a:gd name="connsiteY3" fmla="*/ 229534 h 966011"/>
              <a:gd name="connsiteX4" fmla="*/ 4794073 w 5640225"/>
              <a:gd name="connsiteY4" fmla="*/ 56457 h 966011"/>
              <a:gd name="connsiteX5" fmla="*/ 5635252 w 5640225"/>
              <a:gd name="connsiteY5" fmla="*/ 0 h 966011"/>
              <a:gd name="connsiteX6" fmla="*/ 5640225 w 5640225"/>
              <a:gd name="connsiteY6" fmla="*/ 966011 h 966011"/>
              <a:gd name="connsiteX7" fmla="*/ 8412 w 5640225"/>
              <a:gd name="connsiteY7" fmla="*/ 964219 h 96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0225" h="966011">
                <a:moveTo>
                  <a:pt x="8412" y="964219"/>
                </a:moveTo>
                <a:cubicBezTo>
                  <a:pt x="535" y="959755"/>
                  <a:pt x="7490" y="888387"/>
                  <a:pt x="0" y="882665"/>
                </a:cubicBezTo>
                <a:cubicBezTo>
                  <a:pt x="511911" y="833322"/>
                  <a:pt x="755857" y="887922"/>
                  <a:pt x="1318037" y="761245"/>
                </a:cubicBezTo>
                <a:cubicBezTo>
                  <a:pt x="1387900" y="767189"/>
                  <a:pt x="2542663" y="594337"/>
                  <a:pt x="3864825" y="229534"/>
                </a:cubicBezTo>
                <a:cubicBezTo>
                  <a:pt x="4434660" y="72309"/>
                  <a:pt x="4493960" y="95962"/>
                  <a:pt x="4794073" y="56457"/>
                </a:cubicBezTo>
                <a:cubicBezTo>
                  <a:pt x="4956153" y="67044"/>
                  <a:pt x="5040971" y="26488"/>
                  <a:pt x="5635252" y="0"/>
                </a:cubicBezTo>
                <a:cubicBezTo>
                  <a:pt x="5638030" y="319505"/>
                  <a:pt x="5637447" y="646506"/>
                  <a:pt x="5640225" y="966011"/>
                </a:cubicBezTo>
                <a:lnTo>
                  <a:pt x="8412" y="964219"/>
                </a:lnTo>
                <a:close/>
              </a:path>
            </a:pathLst>
          </a:custGeom>
          <a:solidFill>
            <a:srgbClr val="A5A5A5">
              <a:alpha val="32157"/>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84"/>
          <p:cNvSpPr/>
          <p:nvPr/>
        </p:nvSpPr>
        <p:spPr>
          <a:xfrm>
            <a:off x="6385194" y="3308406"/>
            <a:ext cx="5174172" cy="910552"/>
          </a:xfrm>
          <a:custGeom>
            <a:avLst/>
            <a:gdLst>
              <a:gd name="connsiteX0" fmla="*/ 0 w 5680902"/>
              <a:gd name="connsiteY0" fmla="*/ 0 h 379057"/>
              <a:gd name="connsiteX1" fmla="*/ 5680902 w 5680902"/>
              <a:gd name="connsiteY1" fmla="*/ 0 h 379057"/>
              <a:gd name="connsiteX2" fmla="*/ 5680902 w 5680902"/>
              <a:gd name="connsiteY2" fmla="*/ 379057 h 379057"/>
              <a:gd name="connsiteX3" fmla="*/ 0 w 5680902"/>
              <a:gd name="connsiteY3" fmla="*/ 379057 h 379057"/>
              <a:gd name="connsiteX4" fmla="*/ 0 w 5680902"/>
              <a:gd name="connsiteY4" fmla="*/ 0 h 379057"/>
              <a:gd name="connsiteX0" fmla="*/ 0 w 5680902"/>
              <a:gd name="connsiteY0" fmla="*/ 938213 h 1317270"/>
              <a:gd name="connsiteX1" fmla="*/ 5137977 w 5680902"/>
              <a:gd name="connsiteY1" fmla="*/ 0 h 1317270"/>
              <a:gd name="connsiteX2" fmla="*/ 5680902 w 5680902"/>
              <a:gd name="connsiteY2" fmla="*/ 1317270 h 1317270"/>
              <a:gd name="connsiteX3" fmla="*/ 0 w 5680902"/>
              <a:gd name="connsiteY3" fmla="*/ 1317270 h 1317270"/>
              <a:gd name="connsiteX4" fmla="*/ 0 w 5680902"/>
              <a:gd name="connsiteY4" fmla="*/ 938213 h 1317270"/>
              <a:gd name="connsiteX0" fmla="*/ 0 w 5723765"/>
              <a:gd name="connsiteY0" fmla="*/ 938213 h 1317270"/>
              <a:gd name="connsiteX1" fmla="*/ 5137977 w 5723765"/>
              <a:gd name="connsiteY1" fmla="*/ 0 h 1317270"/>
              <a:gd name="connsiteX2" fmla="*/ 5723765 w 5723765"/>
              <a:gd name="connsiteY2" fmla="*/ 921982 h 1317270"/>
              <a:gd name="connsiteX3" fmla="*/ 0 w 5723765"/>
              <a:gd name="connsiteY3" fmla="*/ 1317270 h 1317270"/>
              <a:gd name="connsiteX4" fmla="*/ 0 w 5723765"/>
              <a:gd name="connsiteY4" fmla="*/ 938213 h 1317270"/>
              <a:gd name="connsiteX0" fmla="*/ 14287 w 5738052"/>
              <a:gd name="connsiteY0" fmla="*/ 938213 h 993420"/>
              <a:gd name="connsiteX1" fmla="*/ 5152264 w 5738052"/>
              <a:gd name="connsiteY1" fmla="*/ 0 h 993420"/>
              <a:gd name="connsiteX2" fmla="*/ 5738052 w 5738052"/>
              <a:gd name="connsiteY2" fmla="*/ 921982 h 993420"/>
              <a:gd name="connsiteX3" fmla="*/ 0 w 5738052"/>
              <a:gd name="connsiteY3" fmla="*/ 993420 h 993420"/>
              <a:gd name="connsiteX4" fmla="*/ 14287 w 5738052"/>
              <a:gd name="connsiteY4" fmla="*/ 938213 h 993420"/>
              <a:gd name="connsiteX0" fmla="*/ 14287 w 5738052"/>
              <a:gd name="connsiteY0" fmla="*/ 938213 h 941032"/>
              <a:gd name="connsiteX1" fmla="*/ 5152264 w 5738052"/>
              <a:gd name="connsiteY1" fmla="*/ 0 h 941032"/>
              <a:gd name="connsiteX2" fmla="*/ 5738052 w 5738052"/>
              <a:gd name="connsiteY2" fmla="*/ 921982 h 941032"/>
              <a:gd name="connsiteX3" fmla="*/ 0 w 5738052"/>
              <a:gd name="connsiteY3" fmla="*/ 941032 h 941032"/>
              <a:gd name="connsiteX4" fmla="*/ 14287 w 5738052"/>
              <a:gd name="connsiteY4" fmla="*/ 938213 h 941032"/>
              <a:gd name="connsiteX0" fmla="*/ 14287 w 5738052"/>
              <a:gd name="connsiteY0" fmla="*/ 914401 h 941032"/>
              <a:gd name="connsiteX1" fmla="*/ 5152264 w 5738052"/>
              <a:gd name="connsiteY1" fmla="*/ 0 h 941032"/>
              <a:gd name="connsiteX2" fmla="*/ 5738052 w 5738052"/>
              <a:gd name="connsiteY2" fmla="*/ 921982 h 941032"/>
              <a:gd name="connsiteX3" fmla="*/ 0 w 5738052"/>
              <a:gd name="connsiteY3" fmla="*/ 941032 h 941032"/>
              <a:gd name="connsiteX4" fmla="*/ 14287 w 5738052"/>
              <a:gd name="connsiteY4" fmla="*/ 914401 h 941032"/>
              <a:gd name="connsiteX0" fmla="*/ 9524 w 5738052"/>
              <a:gd name="connsiteY0" fmla="*/ 914401 h 941032"/>
              <a:gd name="connsiteX1" fmla="*/ 5152264 w 5738052"/>
              <a:gd name="connsiteY1" fmla="*/ 0 h 941032"/>
              <a:gd name="connsiteX2" fmla="*/ 5738052 w 5738052"/>
              <a:gd name="connsiteY2" fmla="*/ 921982 h 941032"/>
              <a:gd name="connsiteX3" fmla="*/ 0 w 5738052"/>
              <a:gd name="connsiteY3" fmla="*/ 941032 h 941032"/>
              <a:gd name="connsiteX4" fmla="*/ 9524 w 5738052"/>
              <a:gd name="connsiteY4" fmla="*/ 914401 h 941032"/>
              <a:gd name="connsiteX0" fmla="*/ 9524 w 5738052"/>
              <a:gd name="connsiteY0" fmla="*/ 914401 h 941032"/>
              <a:gd name="connsiteX1" fmla="*/ 3105096 w 5738052"/>
              <a:gd name="connsiteY1" fmla="*/ 421814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05096 w 5738052"/>
              <a:gd name="connsiteY1" fmla="*/ 421814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33671 w 5738052"/>
              <a:gd name="connsiteY1" fmla="*/ 450389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26051 w 5738052"/>
              <a:gd name="connsiteY1" fmla="*/ 541829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26051 w 5738052"/>
              <a:gd name="connsiteY1" fmla="*/ 518969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26051 w 5738052"/>
              <a:gd name="connsiteY1" fmla="*/ 518969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26051 w 5738052"/>
              <a:gd name="connsiteY1" fmla="*/ 518969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883921 h 910552"/>
              <a:gd name="connsiteX1" fmla="*/ 3126051 w 5738052"/>
              <a:gd name="connsiteY1" fmla="*/ 488489 h 910552"/>
              <a:gd name="connsiteX2" fmla="*/ 5152264 w 5738052"/>
              <a:gd name="connsiteY2" fmla="*/ 0 h 910552"/>
              <a:gd name="connsiteX3" fmla="*/ 5738052 w 5738052"/>
              <a:gd name="connsiteY3" fmla="*/ 891502 h 910552"/>
              <a:gd name="connsiteX4" fmla="*/ 0 w 5738052"/>
              <a:gd name="connsiteY4" fmla="*/ 910552 h 910552"/>
              <a:gd name="connsiteX5" fmla="*/ 9524 w 5738052"/>
              <a:gd name="connsiteY5" fmla="*/ 883921 h 910552"/>
              <a:gd name="connsiteX0" fmla="*/ 9524 w 5174172"/>
              <a:gd name="connsiteY0" fmla="*/ 883921 h 910552"/>
              <a:gd name="connsiteX1" fmla="*/ 3126051 w 5174172"/>
              <a:gd name="connsiteY1" fmla="*/ 488489 h 910552"/>
              <a:gd name="connsiteX2" fmla="*/ 5152264 w 5174172"/>
              <a:gd name="connsiteY2" fmla="*/ 0 h 910552"/>
              <a:gd name="connsiteX3" fmla="*/ 5174172 w 5174172"/>
              <a:gd name="connsiteY3" fmla="*/ 899122 h 910552"/>
              <a:gd name="connsiteX4" fmla="*/ 0 w 5174172"/>
              <a:gd name="connsiteY4" fmla="*/ 910552 h 910552"/>
              <a:gd name="connsiteX5" fmla="*/ 9524 w 5174172"/>
              <a:gd name="connsiteY5" fmla="*/ 883921 h 9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172" h="910552">
                <a:moveTo>
                  <a:pt x="9524" y="883921"/>
                </a:moveTo>
                <a:cubicBezTo>
                  <a:pt x="984231" y="710200"/>
                  <a:pt x="2037044" y="624110"/>
                  <a:pt x="3126051" y="488489"/>
                </a:cubicBezTo>
                <a:cubicBezTo>
                  <a:pt x="3917977" y="314546"/>
                  <a:pt x="4469875" y="140605"/>
                  <a:pt x="5152264" y="0"/>
                </a:cubicBezTo>
                <a:lnTo>
                  <a:pt x="5174172" y="899122"/>
                </a:lnTo>
                <a:lnTo>
                  <a:pt x="0" y="910552"/>
                </a:lnTo>
                <a:lnTo>
                  <a:pt x="9524" y="883921"/>
                </a:lnTo>
                <a:close/>
              </a:path>
            </a:pathLst>
          </a:custGeom>
          <a:solidFill>
            <a:srgbClr val="A5A5A5">
              <a:alpha val="32157"/>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84"/>
          <p:cNvSpPr/>
          <p:nvPr/>
        </p:nvSpPr>
        <p:spPr>
          <a:xfrm>
            <a:off x="7332768" y="1857532"/>
            <a:ext cx="4131989" cy="788632"/>
          </a:xfrm>
          <a:custGeom>
            <a:avLst/>
            <a:gdLst>
              <a:gd name="connsiteX0" fmla="*/ 0 w 5680902"/>
              <a:gd name="connsiteY0" fmla="*/ 0 h 379057"/>
              <a:gd name="connsiteX1" fmla="*/ 5680902 w 5680902"/>
              <a:gd name="connsiteY1" fmla="*/ 0 h 379057"/>
              <a:gd name="connsiteX2" fmla="*/ 5680902 w 5680902"/>
              <a:gd name="connsiteY2" fmla="*/ 379057 h 379057"/>
              <a:gd name="connsiteX3" fmla="*/ 0 w 5680902"/>
              <a:gd name="connsiteY3" fmla="*/ 379057 h 379057"/>
              <a:gd name="connsiteX4" fmla="*/ 0 w 5680902"/>
              <a:gd name="connsiteY4" fmla="*/ 0 h 379057"/>
              <a:gd name="connsiteX0" fmla="*/ 0 w 5680902"/>
              <a:gd name="connsiteY0" fmla="*/ 938213 h 1317270"/>
              <a:gd name="connsiteX1" fmla="*/ 5137977 w 5680902"/>
              <a:gd name="connsiteY1" fmla="*/ 0 h 1317270"/>
              <a:gd name="connsiteX2" fmla="*/ 5680902 w 5680902"/>
              <a:gd name="connsiteY2" fmla="*/ 1317270 h 1317270"/>
              <a:gd name="connsiteX3" fmla="*/ 0 w 5680902"/>
              <a:gd name="connsiteY3" fmla="*/ 1317270 h 1317270"/>
              <a:gd name="connsiteX4" fmla="*/ 0 w 5680902"/>
              <a:gd name="connsiteY4" fmla="*/ 938213 h 1317270"/>
              <a:gd name="connsiteX0" fmla="*/ 0 w 5723765"/>
              <a:gd name="connsiteY0" fmla="*/ 938213 h 1317270"/>
              <a:gd name="connsiteX1" fmla="*/ 5137977 w 5723765"/>
              <a:gd name="connsiteY1" fmla="*/ 0 h 1317270"/>
              <a:gd name="connsiteX2" fmla="*/ 5723765 w 5723765"/>
              <a:gd name="connsiteY2" fmla="*/ 921982 h 1317270"/>
              <a:gd name="connsiteX3" fmla="*/ 0 w 5723765"/>
              <a:gd name="connsiteY3" fmla="*/ 1317270 h 1317270"/>
              <a:gd name="connsiteX4" fmla="*/ 0 w 5723765"/>
              <a:gd name="connsiteY4" fmla="*/ 938213 h 1317270"/>
              <a:gd name="connsiteX0" fmla="*/ 14287 w 5738052"/>
              <a:gd name="connsiteY0" fmla="*/ 938213 h 993420"/>
              <a:gd name="connsiteX1" fmla="*/ 5152264 w 5738052"/>
              <a:gd name="connsiteY1" fmla="*/ 0 h 993420"/>
              <a:gd name="connsiteX2" fmla="*/ 5738052 w 5738052"/>
              <a:gd name="connsiteY2" fmla="*/ 921982 h 993420"/>
              <a:gd name="connsiteX3" fmla="*/ 0 w 5738052"/>
              <a:gd name="connsiteY3" fmla="*/ 993420 h 993420"/>
              <a:gd name="connsiteX4" fmla="*/ 14287 w 5738052"/>
              <a:gd name="connsiteY4" fmla="*/ 938213 h 993420"/>
              <a:gd name="connsiteX0" fmla="*/ 14287 w 5738052"/>
              <a:gd name="connsiteY0" fmla="*/ 938213 h 941032"/>
              <a:gd name="connsiteX1" fmla="*/ 5152264 w 5738052"/>
              <a:gd name="connsiteY1" fmla="*/ 0 h 941032"/>
              <a:gd name="connsiteX2" fmla="*/ 5738052 w 5738052"/>
              <a:gd name="connsiteY2" fmla="*/ 921982 h 941032"/>
              <a:gd name="connsiteX3" fmla="*/ 0 w 5738052"/>
              <a:gd name="connsiteY3" fmla="*/ 941032 h 941032"/>
              <a:gd name="connsiteX4" fmla="*/ 14287 w 5738052"/>
              <a:gd name="connsiteY4" fmla="*/ 938213 h 941032"/>
              <a:gd name="connsiteX0" fmla="*/ 14287 w 5738052"/>
              <a:gd name="connsiteY0" fmla="*/ 914401 h 941032"/>
              <a:gd name="connsiteX1" fmla="*/ 5152264 w 5738052"/>
              <a:gd name="connsiteY1" fmla="*/ 0 h 941032"/>
              <a:gd name="connsiteX2" fmla="*/ 5738052 w 5738052"/>
              <a:gd name="connsiteY2" fmla="*/ 921982 h 941032"/>
              <a:gd name="connsiteX3" fmla="*/ 0 w 5738052"/>
              <a:gd name="connsiteY3" fmla="*/ 941032 h 941032"/>
              <a:gd name="connsiteX4" fmla="*/ 14287 w 5738052"/>
              <a:gd name="connsiteY4" fmla="*/ 914401 h 941032"/>
              <a:gd name="connsiteX0" fmla="*/ 9524 w 5738052"/>
              <a:gd name="connsiteY0" fmla="*/ 914401 h 941032"/>
              <a:gd name="connsiteX1" fmla="*/ 5152264 w 5738052"/>
              <a:gd name="connsiteY1" fmla="*/ 0 h 941032"/>
              <a:gd name="connsiteX2" fmla="*/ 5738052 w 5738052"/>
              <a:gd name="connsiteY2" fmla="*/ 921982 h 941032"/>
              <a:gd name="connsiteX3" fmla="*/ 0 w 5738052"/>
              <a:gd name="connsiteY3" fmla="*/ 941032 h 941032"/>
              <a:gd name="connsiteX4" fmla="*/ 9524 w 5738052"/>
              <a:gd name="connsiteY4" fmla="*/ 914401 h 941032"/>
              <a:gd name="connsiteX0" fmla="*/ 9524 w 5738052"/>
              <a:gd name="connsiteY0" fmla="*/ 914401 h 941032"/>
              <a:gd name="connsiteX1" fmla="*/ 3105096 w 5738052"/>
              <a:gd name="connsiteY1" fmla="*/ 421814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05096 w 5738052"/>
              <a:gd name="connsiteY1" fmla="*/ 421814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33671 w 5738052"/>
              <a:gd name="connsiteY1" fmla="*/ 450389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26051 w 5738052"/>
              <a:gd name="connsiteY1" fmla="*/ 541829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26051 w 5738052"/>
              <a:gd name="connsiteY1" fmla="*/ 518969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26051 w 5738052"/>
              <a:gd name="connsiteY1" fmla="*/ 518969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914401 h 941032"/>
              <a:gd name="connsiteX1" fmla="*/ 3126051 w 5738052"/>
              <a:gd name="connsiteY1" fmla="*/ 518969 h 941032"/>
              <a:gd name="connsiteX2" fmla="*/ 5152264 w 5738052"/>
              <a:gd name="connsiteY2" fmla="*/ 0 h 941032"/>
              <a:gd name="connsiteX3" fmla="*/ 5738052 w 5738052"/>
              <a:gd name="connsiteY3" fmla="*/ 921982 h 941032"/>
              <a:gd name="connsiteX4" fmla="*/ 0 w 5738052"/>
              <a:gd name="connsiteY4" fmla="*/ 941032 h 941032"/>
              <a:gd name="connsiteX5" fmla="*/ 9524 w 5738052"/>
              <a:gd name="connsiteY5" fmla="*/ 914401 h 941032"/>
              <a:gd name="connsiteX0" fmla="*/ 9524 w 5738052"/>
              <a:gd name="connsiteY0" fmla="*/ 883921 h 910552"/>
              <a:gd name="connsiteX1" fmla="*/ 3126051 w 5738052"/>
              <a:gd name="connsiteY1" fmla="*/ 488489 h 910552"/>
              <a:gd name="connsiteX2" fmla="*/ 5152264 w 5738052"/>
              <a:gd name="connsiteY2" fmla="*/ 0 h 910552"/>
              <a:gd name="connsiteX3" fmla="*/ 5738052 w 5738052"/>
              <a:gd name="connsiteY3" fmla="*/ 891502 h 910552"/>
              <a:gd name="connsiteX4" fmla="*/ 0 w 5738052"/>
              <a:gd name="connsiteY4" fmla="*/ 910552 h 910552"/>
              <a:gd name="connsiteX5" fmla="*/ 9524 w 5738052"/>
              <a:gd name="connsiteY5" fmla="*/ 883921 h 910552"/>
              <a:gd name="connsiteX0" fmla="*/ 9524 w 5174172"/>
              <a:gd name="connsiteY0" fmla="*/ 883921 h 910552"/>
              <a:gd name="connsiteX1" fmla="*/ 3126051 w 5174172"/>
              <a:gd name="connsiteY1" fmla="*/ 488489 h 910552"/>
              <a:gd name="connsiteX2" fmla="*/ 5152264 w 5174172"/>
              <a:gd name="connsiteY2" fmla="*/ 0 h 910552"/>
              <a:gd name="connsiteX3" fmla="*/ 5174172 w 5174172"/>
              <a:gd name="connsiteY3" fmla="*/ 899122 h 910552"/>
              <a:gd name="connsiteX4" fmla="*/ 0 w 5174172"/>
              <a:gd name="connsiteY4" fmla="*/ 910552 h 910552"/>
              <a:gd name="connsiteX5" fmla="*/ 9524 w 5174172"/>
              <a:gd name="connsiteY5" fmla="*/ 883921 h 910552"/>
              <a:gd name="connsiteX0" fmla="*/ 9524 w 5181196"/>
              <a:gd name="connsiteY0" fmla="*/ 708661 h 735292"/>
              <a:gd name="connsiteX1" fmla="*/ 3126051 w 5181196"/>
              <a:gd name="connsiteY1" fmla="*/ 313229 h 735292"/>
              <a:gd name="connsiteX2" fmla="*/ 5181196 w 5181196"/>
              <a:gd name="connsiteY2" fmla="*/ 0 h 735292"/>
              <a:gd name="connsiteX3" fmla="*/ 5174172 w 5181196"/>
              <a:gd name="connsiteY3" fmla="*/ 723862 h 735292"/>
              <a:gd name="connsiteX4" fmla="*/ 0 w 5181196"/>
              <a:gd name="connsiteY4" fmla="*/ 735292 h 735292"/>
              <a:gd name="connsiteX5" fmla="*/ 9524 w 5181196"/>
              <a:gd name="connsiteY5" fmla="*/ 708661 h 735292"/>
              <a:gd name="connsiteX0" fmla="*/ 9524 w 5181196"/>
              <a:gd name="connsiteY0" fmla="*/ 708661 h 735292"/>
              <a:gd name="connsiteX1" fmla="*/ 3126051 w 5181196"/>
              <a:gd name="connsiteY1" fmla="*/ 313229 h 735292"/>
              <a:gd name="connsiteX2" fmla="*/ 5181196 w 5181196"/>
              <a:gd name="connsiteY2" fmla="*/ 0 h 735292"/>
              <a:gd name="connsiteX3" fmla="*/ 5174172 w 5181196"/>
              <a:gd name="connsiteY3" fmla="*/ 723862 h 735292"/>
              <a:gd name="connsiteX4" fmla="*/ 0 w 5181196"/>
              <a:gd name="connsiteY4" fmla="*/ 735292 h 735292"/>
              <a:gd name="connsiteX5" fmla="*/ 9524 w 5181196"/>
              <a:gd name="connsiteY5" fmla="*/ 708661 h 735292"/>
              <a:gd name="connsiteX0" fmla="*/ 9524 w 5181196"/>
              <a:gd name="connsiteY0" fmla="*/ 708661 h 735292"/>
              <a:gd name="connsiteX1" fmla="*/ 3588965 w 5181196"/>
              <a:gd name="connsiteY1" fmla="*/ 419909 h 735292"/>
              <a:gd name="connsiteX2" fmla="*/ 5181196 w 5181196"/>
              <a:gd name="connsiteY2" fmla="*/ 0 h 735292"/>
              <a:gd name="connsiteX3" fmla="*/ 5174172 w 5181196"/>
              <a:gd name="connsiteY3" fmla="*/ 723862 h 735292"/>
              <a:gd name="connsiteX4" fmla="*/ 0 w 5181196"/>
              <a:gd name="connsiteY4" fmla="*/ 735292 h 735292"/>
              <a:gd name="connsiteX5" fmla="*/ 9524 w 5181196"/>
              <a:gd name="connsiteY5" fmla="*/ 708661 h 735292"/>
              <a:gd name="connsiteX0" fmla="*/ 9524 w 5181196"/>
              <a:gd name="connsiteY0" fmla="*/ 708661 h 735292"/>
              <a:gd name="connsiteX1" fmla="*/ 3849354 w 5181196"/>
              <a:gd name="connsiteY1" fmla="*/ 336089 h 735292"/>
              <a:gd name="connsiteX2" fmla="*/ 5181196 w 5181196"/>
              <a:gd name="connsiteY2" fmla="*/ 0 h 735292"/>
              <a:gd name="connsiteX3" fmla="*/ 5174172 w 5181196"/>
              <a:gd name="connsiteY3" fmla="*/ 723862 h 735292"/>
              <a:gd name="connsiteX4" fmla="*/ 0 w 5181196"/>
              <a:gd name="connsiteY4" fmla="*/ 735292 h 735292"/>
              <a:gd name="connsiteX5" fmla="*/ 9524 w 5181196"/>
              <a:gd name="connsiteY5" fmla="*/ 708661 h 735292"/>
              <a:gd name="connsiteX0" fmla="*/ 9524 w 5181196"/>
              <a:gd name="connsiteY0" fmla="*/ 708661 h 735292"/>
              <a:gd name="connsiteX1" fmla="*/ 3849354 w 5181196"/>
              <a:gd name="connsiteY1" fmla="*/ 336089 h 735292"/>
              <a:gd name="connsiteX2" fmla="*/ 5181196 w 5181196"/>
              <a:gd name="connsiteY2" fmla="*/ 0 h 735292"/>
              <a:gd name="connsiteX3" fmla="*/ 5174172 w 5181196"/>
              <a:gd name="connsiteY3" fmla="*/ 723862 h 735292"/>
              <a:gd name="connsiteX4" fmla="*/ 0 w 5181196"/>
              <a:gd name="connsiteY4" fmla="*/ 735292 h 735292"/>
              <a:gd name="connsiteX5" fmla="*/ 9524 w 5181196"/>
              <a:gd name="connsiteY5" fmla="*/ 708661 h 735292"/>
              <a:gd name="connsiteX0" fmla="*/ 9524 w 5181196"/>
              <a:gd name="connsiteY0" fmla="*/ 708661 h 735292"/>
              <a:gd name="connsiteX1" fmla="*/ 1144573 w 5181196"/>
              <a:gd name="connsiteY1" fmla="*/ 618968 h 735292"/>
              <a:gd name="connsiteX2" fmla="*/ 3849354 w 5181196"/>
              <a:gd name="connsiteY2" fmla="*/ 336089 h 735292"/>
              <a:gd name="connsiteX3" fmla="*/ 5181196 w 5181196"/>
              <a:gd name="connsiteY3" fmla="*/ 0 h 735292"/>
              <a:gd name="connsiteX4" fmla="*/ 5174172 w 5181196"/>
              <a:gd name="connsiteY4" fmla="*/ 723862 h 735292"/>
              <a:gd name="connsiteX5" fmla="*/ 0 w 5181196"/>
              <a:gd name="connsiteY5" fmla="*/ 735292 h 735292"/>
              <a:gd name="connsiteX6" fmla="*/ 9524 w 5181196"/>
              <a:gd name="connsiteY6" fmla="*/ 708661 h 735292"/>
              <a:gd name="connsiteX0" fmla="*/ 9524 w 5181196"/>
              <a:gd name="connsiteY0" fmla="*/ 708661 h 735292"/>
              <a:gd name="connsiteX1" fmla="*/ 1144573 w 5181196"/>
              <a:gd name="connsiteY1" fmla="*/ 618968 h 735292"/>
              <a:gd name="connsiteX2" fmla="*/ 3849354 w 5181196"/>
              <a:gd name="connsiteY2" fmla="*/ 336089 h 735292"/>
              <a:gd name="connsiteX3" fmla="*/ 5181196 w 5181196"/>
              <a:gd name="connsiteY3" fmla="*/ 0 h 735292"/>
              <a:gd name="connsiteX4" fmla="*/ 5174172 w 5181196"/>
              <a:gd name="connsiteY4" fmla="*/ 723862 h 735292"/>
              <a:gd name="connsiteX5" fmla="*/ 0 w 5181196"/>
              <a:gd name="connsiteY5" fmla="*/ 735292 h 735292"/>
              <a:gd name="connsiteX6" fmla="*/ 9524 w 5181196"/>
              <a:gd name="connsiteY6" fmla="*/ 708661 h 735292"/>
              <a:gd name="connsiteX0" fmla="*/ 9524 w 5181196"/>
              <a:gd name="connsiteY0" fmla="*/ 708661 h 735292"/>
              <a:gd name="connsiteX1" fmla="*/ 1144573 w 5181196"/>
              <a:gd name="connsiteY1" fmla="*/ 618968 h 735292"/>
              <a:gd name="connsiteX2" fmla="*/ 2552603 w 5181196"/>
              <a:gd name="connsiteY2" fmla="*/ 436088 h 735292"/>
              <a:gd name="connsiteX3" fmla="*/ 3849354 w 5181196"/>
              <a:gd name="connsiteY3" fmla="*/ 336089 h 735292"/>
              <a:gd name="connsiteX4" fmla="*/ 5181196 w 5181196"/>
              <a:gd name="connsiteY4" fmla="*/ 0 h 735292"/>
              <a:gd name="connsiteX5" fmla="*/ 5174172 w 5181196"/>
              <a:gd name="connsiteY5" fmla="*/ 723862 h 735292"/>
              <a:gd name="connsiteX6" fmla="*/ 0 w 5181196"/>
              <a:gd name="connsiteY6" fmla="*/ 735292 h 735292"/>
              <a:gd name="connsiteX7" fmla="*/ 9524 w 5181196"/>
              <a:gd name="connsiteY7" fmla="*/ 708661 h 735292"/>
              <a:gd name="connsiteX0" fmla="*/ 0 w 5229536"/>
              <a:gd name="connsiteY0" fmla="*/ 685801 h 735292"/>
              <a:gd name="connsiteX1" fmla="*/ 1192913 w 5229536"/>
              <a:gd name="connsiteY1" fmla="*/ 618968 h 735292"/>
              <a:gd name="connsiteX2" fmla="*/ 2600943 w 5229536"/>
              <a:gd name="connsiteY2" fmla="*/ 436088 h 735292"/>
              <a:gd name="connsiteX3" fmla="*/ 3897694 w 5229536"/>
              <a:gd name="connsiteY3" fmla="*/ 336089 h 735292"/>
              <a:gd name="connsiteX4" fmla="*/ 5229536 w 5229536"/>
              <a:gd name="connsiteY4" fmla="*/ 0 h 735292"/>
              <a:gd name="connsiteX5" fmla="*/ 5222512 w 5229536"/>
              <a:gd name="connsiteY5" fmla="*/ 723862 h 735292"/>
              <a:gd name="connsiteX6" fmla="*/ 48340 w 5229536"/>
              <a:gd name="connsiteY6" fmla="*/ 735292 h 735292"/>
              <a:gd name="connsiteX7" fmla="*/ 0 w 5229536"/>
              <a:gd name="connsiteY7" fmla="*/ 685801 h 735292"/>
              <a:gd name="connsiteX0" fmla="*/ 0 w 5229536"/>
              <a:gd name="connsiteY0" fmla="*/ 739141 h 788632"/>
              <a:gd name="connsiteX1" fmla="*/ 1192913 w 5229536"/>
              <a:gd name="connsiteY1" fmla="*/ 672308 h 788632"/>
              <a:gd name="connsiteX2" fmla="*/ 2600943 w 5229536"/>
              <a:gd name="connsiteY2" fmla="*/ 489428 h 788632"/>
              <a:gd name="connsiteX3" fmla="*/ 3897694 w 5229536"/>
              <a:gd name="connsiteY3" fmla="*/ 389429 h 788632"/>
              <a:gd name="connsiteX4" fmla="*/ 5229536 w 5229536"/>
              <a:gd name="connsiteY4" fmla="*/ 0 h 788632"/>
              <a:gd name="connsiteX5" fmla="*/ 5222512 w 5229536"/>
              <a:gd name="connsiteY5" fmla="*/ 777202 h 788632"/>
              <a:gd name="connsiteX6" fmla="*/ 48340 w 5229536"/>
              <a:gd name="connsiteY6" fmla="*/ 788632 h 788632"/>
              <a:gd name="connsiteX7" fmla="*/ 0 w 5229536"/>
              <a:gd name="connsiteY7" fmla="*/ 739141 h 788632"/>
              <a:gd name="connsiteX0" fmla="*/ 0 w 5229536"/>
              <a:gd name="connsiteY0" fmla="*/ 739141 h 788632"/>
              <a:gd name="connsiteX1" fmla="*/ 1192913 w 5229536"/>
              <a:gd name="connsiteY1" fmla="*/ 695168 h 788632"/>
              <a:gd name="connsiteX2" fmla="*/ 2600943 w 5229536"/>
              <a:gd name="connsiteY2" fmla="*/ 489428 h 788632"/>
              <a:gd name="connsiteX3" fmla="*/ 3897694 w 5229536"/>
              <a:gd name="connsiteY3" fmla="*/ 389429 h 788632"/>
              <a:gd name="connsiteX4" fmla="*/ 5229536 w 5229536"/>
              <a:gd name="connsiteY4" fmla="*/ 0 h 788632"/>
              <a:gd name="connsiteX5" fmla="*/ 5222512 w 5229536"/>
              <a:gd name="connsiteY5" fmla="*/ 777202 h 788632"/>
              <a:gd name="connsiteX6" fmla="*/ 48340 w 5229536"/>
              <a:gd name="connsiteY6" fmla="*/ 788632 h 788632"/>
              <a:gd name="connsiteX7" fmla="*/ 0 w 5229536"/>
              <a:gd name="connsiteY7" fmla="*/ 739141 h 788632"/>
              <a:gd name="connsiteX0" fmla="*/ 0 w 5229536"/>
              <a:gd name="connsiteY0" fmla="*/ 739141 h 788632"/>
              <a:gd name="connsiteX1" fmla="*/ 1308642 w 5229536"/>
              <a:gd name="connsiteY1" fmla="*/ 695168 h 788632"/>
              <a:gd name="connsiteX2" fmla="*/ 2600943 w 5229536"/>
              <a:gd name="connsiteY2" fmla="*/ 489428 h 788632"/>
              <a:gd name="connsiteX3" fmla="*/ 3897694 w 5229536"/>
              <a:gd name="connsiteY3" fmla="*/ 389429 h 788632"/>
              <a:gd name="connsiteX4" fmla="*/ 5229536 w 5229536"/>
              <a:gd name="connsiteY4" fmla="*/ 0 h 788632"/>
              <a:gd name="connsiteX5" fmla="*/ 5222512 w 5229536"/>
              <a:gd name="connsiteY5" fmla="*/ 777202 h 788632"/>
              <a:gd name="connsiteX6" fmla="*/ 48340 w 5229536"/>
              <a:gd name="connsiteY6" fmla="*/ 788632 h 788632"/>
              <a:gd name="connsiteX7" fmla="*/ 0 w 5229536"/>
              <a:gd name="connsiteY7" fmla="*/ 739141 h 7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9536" h="788632">
                <a:moveTo>
                  <a:pt x="0" y="739141"/>
                </a:moveTo>
                <a:cubicBezTo>
                  <a:pt x="210050" y="708324"/>
                  <a:pt x="668670" y="757263"/>
                  <a:pt x="1308642" y="695168"/>
                </a:cubicBezTo>
                <a:cubicBezTo>
                  <a:pt x="1732489" y="657359"/>
                  <a:pt x="2150146" y="536575"/>
                  <a:pt x="2600943" y="489428"/>
                </a:cubicBezTo>
                <a:cubicBezTo>
                  <a:pt x="3051740" y="442282"/>
                  <a:pt x="3459595" y="469730"/>
                  <a:pt x="3897694" y="389429"/>
                </a:cubicBezTo>
                <a:cubicBezTo>
                  <a:pt x="4689620" y="215486"/>
                  <a:pt x="4325334" y="209185"/>
                  <a:pt x="5229536" y="0"/>
                </a:cubicBezTo>
                <a:cubicBezTo>
                  <a:pt x="5227195" y="241287"/>
                  <a:pt x="5224853" y="535915"/>
                  <a:pt x="5222512" y="777202"/>
                </a:cubicBezTo>
                <a:lnTo>
                  <a:pt x="48340" y="788632"/>
                </a:lnTo>
                <a:lnTo>
                  <a:pt x="0" y="739141"/>
                </a:lnTo>
                <a:close/>
              </a:path>
            </a:pathLst>
          </a:custGeom>
          <a:solidFill>
            <a:srgbClr val="A5A5A5">
              <a:alpha val="32157"/>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p:cNvCxnSpPr>
            <a:cxnSpLocks/>
          </p:cNvCxnSpPr>
          <p:nvPr/>
        </p:nvCxnSpPr>
        <p:spPr>
          <a:xfrm flipH="1" flipV="1">
            <a:off x="5316702" y="748863"/>
            <a:ext cx="27564" cy="5437308"/>
          </a:xfrm>
          <a:prstGeom prst="line">
            <a:avLst/>
          </a:prstGeom>
          <a:ln w="285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5"/>
          <p:cNvGraphicFramePr>
            <a:graphicFrameLocks noGrp="1"/>
          </p:cNvGraphicFramePr>
          <p:nvPr>
            <p:ph idx="4294967295"/>
          </p:nvPr>
        </p:nvGraphicFramePr>
        <p:xfrm>
          <a:off x="1609725" y="2874963"/>
          <a:ext cx="10582275" cy="2049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C5F0E04-1740-4619-8D2E-A81F995C62A7}"/>
              </a:ext>
            </a:extLst>
          </p:cNvPr>
          <p:cNvGraphicFramePr>
            <a:graphicFrameLocks/>
          </p:cNvGraphicFramePr>
          <p:nvPr>
            <p:extLst>
              <p:ext uri="{D42A27DB-BD31-4B8C-83A1-F6EECF244321}">
                <p14:modId xmlns:p14="http://schemas.microsoft.com/office/powerpoint/2010/main" val="2636830438"/>
              </p:ext>
            </p:extLst>
          </p:nvPr>
        </p:nvGraphicFramePr>
        <p:xfrm>
          <a:off x="6650519" y="1664830"/>
          <a:ext cx="5549660" cy="122699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85749" y="2307722"/>
            <a:ext cx="398290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PAID APPLIED LEARNING EARNINGS</a:t>
            </a:r>
          </a:p>
        </p:txBody>
      </p:sp>
      <p:sp>
        <p:nvSpPr>
          <p:cNvPr id="10" name="TextBox 9"/>
          <p:cNvSpPr txBox="1"/>
          <p:nvPr/>
        </p:nvSpPr>
        <p:spPr>
          <a:xfrm>
            <a:off x="263257" y="3415304"/>
            <a:ext cx="30613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TOTAL GRANT AWARDS</a:t>
            </a:r>
          </a:p>
        </p:txBody>
      </p:sp>
      <p:sp>
        <p:nvSpPr>
          <p:cNvPr id="12" name="TextBox 11"/>
          <p:cNvSpPr txBox="1"/>
          <p:nvPr/>
        </p:nvSpPr>
        <p:spPr>
          <a:xfrm>
            <a:off x="363875" y="5323602"/>
            <a:ext cx="15637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I35 CORRIDOR ENROLLMENT</a:t>
            </a:r>
          </a:p>
        </p:txBody>
      </p:sp>
      <p:cxnSp>
        <p:nvCxnSpPr>
          <p:cNvPr id="16" name="Straight Connector 15"/>
          <p:cNvCxnSpPr/>
          <p:nvPr/>
        </p:nvCxnSpPr>
        <p:spPr>
          <a:xfrm>
            <a:off x="2819400" y="492064"/>
            <a:ext cx="9107697" cy="0"/>
          </a:xfrm>
          <a:prstGeom prst="line">
            <a:avLst/>
          </a:prstGeom>
          <a:ln w="19050"/>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3001650" y="158832"/>
            <a:ext cx="6600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2012</a:t>
            </a:r>
          </a:p>
        </p:txBody>
      </p:sp>
      <p:sp>
        <p:nvSpPr>
          <p:cNvPr id="19" name="TextBox 18"/>
          <p:cNvSpPr txBox="1"/>
          <p:nvPr/>
        </p:nvSpPr>
        <p:spPr>
          <a:xfrm>
            <a:off x="4057135" y="163462"/>
            <a:ext cx="6600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2013</a:t>
            </a:r>
          </a:p>
        </p:txBody>
      </p:sp>
      <p:sp>
        <p:nvSpPr>
          <p:cNvPr id="20" name="TextBox 19"/>
          <p:cNvSpPr txBox="1"/>
          <p:nvPr/>
        </p:nvSpPr>
        <p:spPr>
          <a:xfrm>
            <a:off x="4999470" y="164555"/>
            <a:ext cx="6600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2014</a:t>
            </a:r>
          </a:p>
        </p:txBody>
      </p:sp>
      <p:sp>
        <p:nvSpPr>
          <p:cNvPr id="21" name="TextBox 20"/>
          <p:cNvSpPr txBox="1"/>
          <p:nvPr/>
        </p:nvSpPr>
        <p:spPr>
          <a:xfrm>
            <a:off x="6069752" y="163158"/>
            <a:ext cx="6600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2015</a:t>
            </a:r>
          </a:p>
        </p:txBody>
      </p:sp>
      <p:sp>
        <p:nvSpPr>
          <p:cNvPr id="22" name="TextBox 21"/>
          <p:cNvSpPr txBox="1"/>
          <p:nvPr/>
        </p:nvSpPr>
        <p:spPr>
          <a:xfrm>
            <a:off x="7144352" y="158831"/>
            <a:ext cx="6600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2016</a:t>
            </a:r>
          </a:p>
        </p:txBody>
      </p:sp>
      <p:sp>
        <p:nvSpPr>
          <p:cNvPr id="23" name="TextBox 22"/>
          <p:cNvSpPr txBox="1"/>
          <p:nvPr/>
        </p:nvSpPr>
        <p:spPr>
          <a:xfrm>
            <a:off x="8169649" y="153617"/>
            <a:ext cx="6600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2017</a:t>
            </a:r>
          </a:p>
        </p:txBody>
      </p:sp>
      <p:sp>
        <p:nvSpPr>
          <p:cNvPr id="24" name="TextBox 23"/>
          <p:cNvSpPr txBox="1"/>
          <p:nvPr/>
        </p:nvSpPr>
        <p:spPr>
          <a:xfrm>
            <a:off x="9098356" y="154439"/>
            <a:ext cx="6600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2018</a:t>
            </a:r>
          </a:p>
        </p:txBody>
      </p:sp>
      <p:sp>
        <p:nvSpPr>
          <p:cNvPr id="25" name="TextBox 24"/>
          <p:cNvSpPr txBox="1"/>
          <p:nvPr/>
        </p:nvSpPr>
        <p:spPr>
          <a:xfrm>
            <a:off x="10157125" y="152481"/>
            <a:ext cx="6600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2019</a:t>
            </a:r>
          </a:p>
        </p:txBody>
      </p:sp>
      <p:sp>
        <p:nvSpPr>
          <p:cNvPr id="26" name="TextBox 25"/>
          <p:cNvSpPr txBox="1"/>
          <p:nvPr/>
        </p:nvSpPr>
        <p:spPr>
          <a:xfrm>
            <a:off x="11215895" y="144731"/>
            <a:ext cx="6600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2020</a:t>
            </a:r>
          </a:p>
        </p:txBody>
      </p:sp>
      <p:sp>
        <p:nvSpPr>
          <p:cNvPr id="28" name="TextBox 27"/>
          <p:cNvSpPr txBox="1"/>
          <p:nvPr/>
        </p:nvSpPr>
        <p:spPr>
          <a:xfrm>
            <a:off x="2795751" y="626370"/>
            <a:ext cx="1057612" cy="430887"/>
          </a:xfrm>
          <a:prstGeom prst="rect">
            <a:avLst/>
          </a:prstGeom>
          <a:ln>
            <a:no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Planning Begins</a:t>
            </a:r>
          </a:p>
        </p:txBody>
      </p:sp>
      <p:sp>
        <p:nvSpPr>
          <p:cNvPr id="29" name="TextBox 28"/>
          <p:cNvSpPr txBox="1"/>
          <p:nvPr/>
        </p:nvSpPr>
        <p:spPr>
          <a:xfrm>
            <a:off x="3735977" y="633723"/>
            <a:ext cx="981241" cy="938719"/>
          </a:xfrm>
          <a:prstGeom prst="rect">
            <a:avLst/>
          </a:prstGeom>
          <a:ln>
            <a:no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Strategic Planning, Campus Master Plan Completed</a:t>
            </a:r>
          </a:p>
        </p:txBody>
      </p:sp>
      <p:sp>
        <p:nvSpPr>
          <p:cNvPr id="30" name="Oval 29"/>
          <p:cNvSpPr/>
          <p:nvPr/>
        </p:nvSpPr>
        <p:spPr>
          <a:xfrm>
            <a:off x="3212492" y="439884"/>
            <a:ext cx="85725" cy="857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p:cNvSpPr/>
          <p:nvPr/>
        </p:nvSpPr>
        <p:spPr>
          <a:xfrm>
            <a:off x="11426429" y="428247"/>
            <a:ext cx="85725" cy="857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p:cNvSpPr/>
          <p:nvPr/>
        </p:nvSpPr>
        <p:spPr>
          <a:xfrm>
            <a:off x="4275532" y="442987"/>
            <a:ext cx="85725" cy="857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4660073" y="657147"/>
            <a:ext cx="1164064" cy="1138773"/>
          </a:xfrm>
          <a:prstGeom prst="rect">
            <a:avLst/>
          </a:prstGeom>
          <a:ln>
            <a:no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INNOVATION CAMPUS</a:t>
            </a:r>
            <a:b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Shocker Hall,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Koch Global Trading Center</a:t>
            </a:r>
          </a:p>
        </p:txBody>
      </p:sp>
      <p:sp>
        <p:nvSpPr>
          <p:cNvPr id="46" name="Oval 45"/>
          <p:cNvSpPr/>
          <p:nvPr/>
        </p:nvSpPr>
        <p:spPr>
          <a:xfrm>
            <a:off x="5215211" y="437605"/>
            <a:ext cx="85725" cy="857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Oval 54"/>
          <p:cNvSpPr/>
          <p:nvPr/>
        </p:nvSpPr>
        <p:spPr>
          <a:xfrm>
            <a:off x="6305604" y="443122"/>
            <a:ext cx="85725" cy="857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TextBox 55"/>
          <p:cNvSpPr txBox="1"/>
          <p:nvPr/>
        </p:nvSpPr>
        <p:spPr>
          <a:xfrm>
            <a:off x="5824137" y="633891"/>
            <a:ext cx="1350882" cy="1785104"/>
          </a:xfrm>
          <a:prstGeom prst="rect">
            <a:avLst/>
          </a:prstGeom>
          <a:ln>
            <a:no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STRATEGIC ENROLLMENT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Airbus, Hexagon, Dassault Systèmes partners,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Braeburn Square </a:t>
            </a:r>
          </a:p>
        </p:txBody>
      </p:sp>
      <p:sp>
        <p:nvSpPr>
          <p:cNvPr id="33" name="Oval 32"/>
          <p:cNvSpPr/>
          <p:nvPr/>
        </p:nvSpPr>
        <p:spPr>
          <a:xfrm>
            <a:off x="7370964" y="447597"/>
            <a:ext cx="85725" cy="857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6975280" y="612163"/>
            <a:ext cx="935161" cy="1107996"/>
          </a:xfrm>
          <a:prstGeom prst="rect">
            <a:avLst/>
          </a:prstGeom>
          <a:ln>
            <a:no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Food Truck Plaza,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 corridor strategy</a:t>
            </a:r>
          </a:p>
        </p:txBody>
      </p:sp>
      <p:sp>
        <p:nvSpPr>
          <p:cNvPr id="2" name="TextBox 1"/>
          <p:cNvSpPr txBox="1"/>
          <p:nvPr/>
        </p:nvSpPr>
        <p:spPr>
          <a:xfrm>
            <a:off x="7910441" y="612953"/>
            <a:ext cx="1035613" cy="1446550"/>
          </a:xfrm>
          <a:prstGeom prst="rect">
            <a:avLst/>
          </a:prstGeom>
          <a:ln>
            <a:no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John Bardo Center, Airbus, GoCreate, Starbucks, The Flats, Shocker Studios</a:t>
            </a:r>
          </a:p>
        </p:txBody>
      </p:sp>
      <p:sp>
        <p:nvSpPr>
          <p:cNvPr id="36" name="Oval 35"/>
          <p:cNvSpPr/>
          <p:nvPr/>
        </p:nvSpPr>
        <p:spPr>
          <a:xfrm>
            <a:off x="8388766" y="428247"/>
            <a:ext cx="85725" cy="857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Oval 36"/>
          <p:cNvSpPr/>
          <p:nvPr/>
        </p:nvSpPr>
        <p:spPr>
          <a:xfrm>
            <a:off x="9312992" y="433461"/>
            <a:ext cx="85725" cy="857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p:cNvSpPr/>
          <p:nvPr/>
        </p:nvSpPr>
        <p:spPr>
          <a:xfrm>
            <a:off x="10374112" y="436625"/>
            <a:ext cx="85725" cy="857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8937990" y="644847"/>
            <a:ext cx="1055549" cy="1277273"/>
          </a:xfrm>
          <a:prstGeom prst="rect">
            <a:avLst/>
          </a:prstGeom>
          <a:ln>
            <a:no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LETC, PB2, Pizza Hut Museum, Meritrust, Spirit,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WSU Haysville</a:t>
            </a:r>
          </a:p>
        </p:txBody>
      </p:sp>
      <p:sp>
        <p:nvSpPr>
          <p:cNvPr id="76" name="Rectangle 75"/>
          <p:cNvSpPr/>
          <p:nvPr/>
        </p:nvSpPr>
        <p:spPr>
          <a:xfrm>
            <a:off x="9981853" y="633723"/>
            <a:ext cx="951533" cy="1158779"/>
          </a:xfrm>
          <a:prstGeom prst="rect">
            <a:avLst/>
          </a:prstGeom>
          <a:ln>
            <a:no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Fuzzy’s, The Suites</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Shocker City, Textron, ATLAS</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83" name="Rectangle 82"/>
          <p:cNvSpPr/>
          <p:nvPr/>
        </p:nvSpPr>
        <p:spPr>
          <a:xfrm>
            <a:off x="10933386" y="627923"/>
            <a:ext cx="1258614" cy="803297"/>
          </a:xfrm>
          <a:prstGeom prst="rect">
            <a:avLst/>
          </a:prstGeom>
          <a:ln>
            <a:no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5000"/>
              </a:lnSpc>
              <a:spcBef>
                <a:spcPts val="0"/>
              </a:spcBef>
              <a:spcAft>
                <a:spcPts val="0"/>
              </a:spcAft>
              <a:buClrTx/>
              <a:buSzPct val="100000"/>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YMCA, Journey East, AVET, NetApp, Hyatt, MDL, Deloitte</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55676" y="485849"/>
            <a:ext cx="2467178" cy="1643390"/>
          </a:xfrm>
          <a:custGeom>
            <a:avLst/>
            <a:gdLst>
              <a:gd name="connsiteX0" fmla="*/ 201555 w 2467178"/>
              <a:gd name="connsiteY0" fmla="*/ 0 h 1643390"/>
              <a:gd name="connsiteX1" fmla="*/ 2467178 w 2467178"/>
              <a:gd name="connsiteY1" fmla="*/ 0 h 1643390"/>
              <a:gd name="connsiteX2" fmla="*/ 2467178 w 2467178"/>
              <a:gd name="connsiteY2" fmla="*/ 1405124 h 1643390"/>
              <a:gd name="connsiteX3" fmla="*/ 2465359 w 2467178"/>
              <a:gd name="connsiteY3" fmla="*/ 1423171 h 1643390"/>
              <a:gd name="connsiteX4" fmla="*/ 2195159 w 2467178"/>
              <a:gd name="connsiteY4" fmla="*/ 1643390 h 1643390"/>
              <a:gd name="connsiteX5" fmla="*/ 0 w 2467178"/>
              <a:gd name="connsiteY5" fmla="*/ 1643390 h 1643390"/>
              <a:gd name="connsiteX6" fmla="*/ 0 w 2467178"/>
              <a:gd name="connsiteY6" fmla="*/ 264406 h 1643390"/>
              <a:gd name="connsiteX7" fmla="*/ 168448 w 2467178"/>
              <a:gd name="connsiteY7" fmla="*/ 10277 h 164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7178" h="1643390">
                <a:moveTo>
                  <a:pt x="201555" y="0"/>
                </a:moveTo>
                <a:lnTo>
                  <a:pt x="2467178" y="0"/>
                </a:lnTo>
                <a:lnTo>
                  <a:pt x="2467178" y="1405124"/>
                </a:lnTo>
                <a:lnTo>
                  <a:pt x="2465359" y="1423171"/>
                </a:lnTo>
                <a:cubicBezTo>
                  <a:pt x="2439641" y="1548850"/>
                  <a:pt x="2328441" y="1643390"/>
                  <a:pt x="2195159" y="1643390"/>
                </a:cubicBezTo>
                <a:lnTo>
                  <a:pt x="0" y="1643390"/>
                </a:lnTo>
                <a:lnTo>
                  <a:pt x="0" y="264406"/>
                </a:lnTo>
                <a:cubicBezTo>
                  <a:pt x="0" y="150165"/>
                  <a:pt x="69458" y="52146"/>
                  <a:pt x="168448" y="10277"/>
                </a:cubicBezTo>
                <a:close/>
              </a:path>
            </a:pathLst>
          </a:custGeom>
          <a:effectLst>
            <a:outerShdw blurRad="50800" dist="38100" dir="8100000" algn="tr" rotWithShape="0">
              <a:prstClr val="black">
                <a:alpha val="40000"/>
              </a:prstClr>
            </a:outerShdw>
          </a:effectLst>
        </p:spPr>
      </p:pic>
      <p:cxnSp>
        <p:nvCxnSpPr>
          <p:cNvPr id="15" name="Straight Arrow Connector 14"/>
          <p:cNvCxnSpPr/>
          <p:nvPr/>
        </p:nvCxnSpPr>
        <p:spPr>
          <a:xfrm>
            <a:off x="5322099" y="1925253"/>
            <a:ext cx="0" cy="608272"/>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42340" y="4152900"/>
            <a:ext cx="68766" cy="62632"/>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43" name="Straight Connector 42"/>
          <p:cNvCxnSpPr/>
          <p:nvPr/>
        </p:nvCxnSpPr>
        <p:spPr>
          <a:xfrm>
            <a:off x="6813667" y="4147490"/>
            <a:ext cx="74868" cy="68042"/>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44" name="Straight Connector 43"/>
          <p:cNvCxnSpPr/>
          <p:nvPr/>
        </p:nvCxnSpPr>
        <p:spPr>
          <a:xfrm>
            <a:off x="6988985" y="4116197"/>
            <a:ext cx="99827" cy="99335"/>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45" name="Straight Connector 44"/>
          <p:cNvCxnSpPr/>
          <p:nvPr/>
        </p:nvCxnSpPr>
        <p:spPr>
          <a:xfrm>
            <a:off x="7144352" y="4099219"/>
            <a:ext cx="95233" cy="116313"/>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a:xfrm>
            <a:off x="7289247" y="4061743"/>
            <a:ext cx="126551" cy="142354"/>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49" name="Straight Connector 48"/>
          <p:cNvCxnSpPr/>
          <p:nvPr/>
        </p:nvCxnSpPr>
        <p:spPr>
          <a:xfrm>
            <a:off x="7459375" y="4038115"/>
            <a:ext cx="171230" cy="182257"/>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50" name="Straight Connector 49"/>
          <p:cNvCxnSpPr/>
          <p:nvPr/>
        </p:nvCxnSpPr>
        <p:spPr>
          <a:xfrm>
            <a:off x="7611457" y="4010548"/>
            <a:ext cx="189411" cy="211298"/>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57" name="Straight Connector 56"/>
          <p:cNvCxnSpPr/>
          <p:nvPr/>
        </p:nvCxnSpPr>
        <p:spPr>
          <a:xfrm>
            <a:off x="7786361" y="3991844"/>
            <a:ext cx="190910" cy="214750"/>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58" name="Straight Connector 57"/>
          <p:cNvCxnSpPr/>
          <p:nvPr/>
        </p:nvCxnSpPr>
        <p:spPr>
          <a:xfrm>
            <a:off x="7977539" y="3964850"/>
            <a:ext cx="220956" cy="253263"/>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60" name="Straight Connector 59"/>
          <p:cNvCxnSpPr/>
          <p:nvPr/>
        </p:nvCxnSpPr>
        <p:spPr>
          <a:xfrm>
            <a:off x="8360664" y="3922759"/>
            <a:ext cx="242372" cy="292773"/>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62" name="Straight Connector 61"/>
          <p:cNvCxnSpPr/>
          <p:nvPr/>
        </p:nvCxnSpPr>
        <p:spPr>
          <a:xfrm>
            <a:off x="8585677" y="3902671"/>
            <a:ext cx="277656" cy="319306"/>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66" name="Straight Connector 65"/>
          <p:cNvCxnSpPr/>
          <p:nvPr/>
        </p:nvCxnSpPr>
        <p:spPr>
          <a:xfrm>
            <a:off x="8828859" y="3860917"/>
            <a:ext cx="317324" cy="356950"/>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68" name="Straight Connector 67"/>
          <p:cNvCxnSpPr/>
          <p:nvPr/>
        </p:nvCxnSpPr>
        <p:spPr>
          <a:xfrm>
            <a:off x="9118069" y="3845146"/>
            <a:ext cx="329269" cy="370386"/>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70" name="Straight Connector 69"/>
          <p:cNvCxnSpPr/>
          <p:nvPr/>
        </p:nvCxnSpPr>
        <p:spPr>
          <a:xfrm>
            <a:off x="9385356" y="3800332"/>
            <a:ext cx="356373" cy="415200"/>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71" name="Straight Connector 70"/>
          <p:cNvCxnSpPr/>
          <p:nvPr/>
        </p:nvCxnSpPr>
        <p:spPr>
          <a:xfrm>
            <a:off x="9668562" y="3728833"/>
            <a:ext cx="449922" cy="486699"/>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73" name="Straight Connector 72"/>
          <p:cNvCxnSpPr/>
          <p:nvPr/>
        </p:nvCxnSpPr>
        <p:spPr>
          <a:xfrm>
            <a:off x="9960616" y="3685594"/>
            <a:ext cx="478784" cy="529938"/>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75" name="Straight Connector 74"/>
          <p:cNvCxnSpPr/>
          <p:nvPr/>
        </p:nvCxnSpPr>
        <p:spPr>
          <a:xfrm>
            <a:off x="10247095" y="3614678"/>
            <a:ext cx="524818" cy="590354"/>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77" name="Straight Connector 76"/>
          <p:cNvCxnSpPr/>
          <p:nvPr/>
        </p:nvCxnSpPr>
        <p:spPr>
          <a:xfrm>
            <a:off x="10509504" y="3520303"/>
            <a:ext cx="645940" cy="695229"/>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79" name="Straight Connector 78"/>
          <p:cNvCxnSpPr/>
          <p:nvPr/>
        </p:nvCxnSpPr>
        <p:spPr>
          <a:xfrm>
            <a:off x="10771913" y="3462374"/>
            <a:ext cx="663450" cy="746297"/>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81" name="Straight Connector 80"/>
          <p:cNvCxnSpPr/>
          <p:nvPr/>
        </p:nvCxnSpPr>
        <p:spPr>
          <a:xfrm>
            <a:off x="11032210" y="3388294"/>
            <a:ext cx="512797" cy="579545"/>
          </a:xfrm>
          <a:prstGeom prst="line">
            <a:avLst/>
          </a:prstGeom>
          <a:ln>
            <a:solidFill>
              <a:srgbClr val="FFC000">
                <a:alpha val="69804"/>
              </a:srgbClr>
            </a:solidFill>
          </a:ln>
        </p:spPr>
        <p:style>
          <a:lnRef idx="1">
            <a:schemeClr val="accent4"/>
          </a:lnRef>
          <a:fillRef idx="0">
            <a:schemeClr val="accent4"/>
          </a:fillRef>
          <a:effectRef idx="0">
            <a:schemeClr val="accent4"/>
          </a:effectRef>
          <a:fontRef idx="minor">
            <a:schemeClr val="tx1"/>
          </a:fontRef>
        </p:style>
      </p:cxnSp>
      <p:cxnSp>
        <p:nvCxnSpPr>
          <p:cNvPr id="84" name="Straight Connector 83"/>
          <p:cNvCxnSpPr/>
          <p:nvPr/>
        </p:nvCxnSpPr>
        <p:spPr>
          <a:xfrm>
            <a:off x="11359432" y="3332916"/>
            <a:ext cx="185575" cy="218337"/>
          </a:xfrm>
          <a:prstGeom prst="line">
            <a:avLst/>
          </a:prstGeom>
          <a:ln>
            <a:solidFill>
              <a:srgbClr val="FFC000">
                <a:alpha val="69804"/>
              </a:srgbClr>
            </a:solidFill>
          </a:ln>
        </p:spPr>
        <p:style>
          <a:lnRef idx="1">
            <a:schemeClr val="accent4"/>
          </a:lnRef>
          <a:fillRef idx="0">
            <a:schemeClr val="accent4"/>
          </a:fillRef>
          <a:effectRef idx="0">
            <a:schemeClr val="accent4"/>
          </a:effectRef>
          <a:fontRef idx="minor">
            <a:schemeClr val="tx1"/>
          </a:fontRef>
        </p:style>
      </p:cxnSp>
      <p:cxnSp>
        <p:nvCxnSpPr>
          <p:cNvPr id="104" name="Straight Connector 103"/>
          <p:cNvCxnSpPr/>
          <p:nvPr/>
        </p:nvCxnSpPr>
        <p:spPr>
          <a:xfrm>
            <a:off x="7610557" y="2597417"/>
            <a:ext cx="68766" cy="62632"/>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05" name="Straight Connector 104"/>
          <p:cNvCxnSpPr/>
          <p:nvPr/>
        </p:nvCxnSpPr>
        <p:spPr>
          <a:xfrm>
            <a:off x="7773778" y="2586326"/>
            <a:ext cx="74868" cy="68042"/>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06" name="Straight Connector 105"/>
          <p:cNvCxnSpPr/>
          <p:nvPr/>
        </p:nvCxnSpPr>
        <p:spPr>
          <a:xfrm>
            <a:off x="7944370" y="2564669"/>
            <a:ext cx="90177" cy="93654"/>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07" name="Straight Connector 106"/>
          <p:cNvCxnSpPr/>
          <p:nvPr/>
        </p:nvCxnSpPr>
        <p:spPr>
          <a:xfrm>
            <a:off x="8125488" y="2564669"/>
            <a:ext cx="77540" cy="82647"/>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08" name="Straight Connector 107"/>
          <p:cNvCxnSpPr/>
          <p:nvPr/>
        </p:nvCxnSpPr>
        <p:spPr>
          <a:xfrm>
            <a:off x="8304301" y="2575563"/>
            <a:ext cx="68143" cy="70601"/>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09" name="Straight Connector 108"/>
          <p:cNvCxnSpPr/>
          <p:nvPr/>
        </p:nvCxnSpPr>
        <p:spPr>
          <a:xfrm>
            <a:off x="8486234" y="2555612"/>
            <a:ext cx="101191" cy="98156"/>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14" name="Straight Connector 113"/>
          <p:cNvCxnSpPr/>
          <p:nvPr/>
        </p:nvCxnSpPr>
        <p:spPr>
          <a:xfrm>
            <a:off x="9335051" y="2358555"/>
            <a:ext cx="252722" cy="293318"/>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10" name="Straight Connector 109"/>
          <p:cNvCxnSpPr/>
          <p:nvPr/>
        </p:nvCxnSpPr>
        <p:spPr>
          <a:xfrm>
            <a:off x="8619201" y="2504842"/>
            <a:ext cx="129071" cy="147031"/>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11" name="Straight Connector 110"/>
          <p:cNvCxnSpPr/>
          <p:nvPr/>
        </p:nvCxnSpPr>
        <p:spPr>
          <a:xfrm>
            <a:off x="8786674" y="2469820"/>
            <a:ext cx="176437" cy="177496"/>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12" name="Straight Connector 111"/>
          <p:cNvCxnSpPr/>
          <p:nvPr/>
        </p:nvCxnSpPr>
        <p:spPr>
          <a:xfrm>
            <a:off x="8964568" y="2430300"/>
            <a:ext cx="186363" cy="213608"/>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13" name="Straight Connector 112"/>
          <p:cNvCxnSpPr/>
          <p:nvPr/>
        </p:nvCxnSpPr>
        <p:spPr>
          <a:xfrm>
            <a:off x="9171227" y="2399418"/>
            <a:ext cx="186498" cy="241194"/>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15" name="Straight Connector 114"/>
          <p:cNvCxnSpPr/>
          <p:nvPr/>
        </p:nvCxnSpPr>
        <p:spPr>
          <a:xfrm>
            <a:off x="9571003" y="2337413"/>
            <a:ext cx="262177" cy="309903"/>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16" name="Straight Connector 115"/>
          <p:cNvCxnSpPr/>
          <p:nvPr/>
        </p:nvCxnSpPr>
        <p:spPr>
          <a:xfrm>
            <a:off x="9820563" y="2307401"/>
            <a:ext cx="291525" cy="339915"/>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17" name="Straight Connector 116"/>
          <p:cNvCxnSpPr/>
          <p:nvPr/>
        </p:nvCxnSpPr>
        <p:spPr>
          <a:xfrm>
            <a:off x="10087209" y="2262220"/>
            <a:ext cx="308085" cy="378392"/>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18" name="Straight Connector 117"/>
          <p:cNvCxnSpPr/>
          <p:nvPr/>
        </p:nvCxnSpPr>
        <p:spPr>
          <a:xfrm>
            <a:off x="10354484" y="2242048"/>
            <a:ext cx="347754" cy="404116"/>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19" name="Straight Connector 118"/>
          <p:cNvCxnSpPr/>
          <p:nvPr/>
        </p:nvCxnSpPr>
        <p:spPr>
          <a:xfrm>
            <a:off x="10635824" y="2169146"/>
            <a:ext cx="428977" cy="471466"/>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20" name="Straight Connector 119"/>
          <p:cNvCxnSpPr/>
          <p:nvPr/>
        </p:nvCxnSpPr>
        <p:spPr>
          <a:xfrm>
            <a:off x="10909031" y="2063414"/>
            <a:ext cx="517398" cy="577198"/>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21" name="Straight Connector 120"/>
          <p:cNvCxnSpPr/>
          <p:nvPr/>
        </p:nvCxnSpPr>
        <p:spPr>
          <a:xfrm>
            <a:off x="11158281" y="1966938"/>
            <a:ext cx="306476" cy="345126"/>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22" name="Straight Connector 121"/>
          <p:cNvCxnSpPr/>
          <p:nvPr/>
        </p:nvCxnSpPr>
        <p:spPr>
          <a:xfrm>
            <a:off x="11350954" y="1896430"/>
            <a:ext cx="113803" cy="129871"/>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49" name="Straight Connector 148"/>
          <p:cNvCxnSpPr>
            <a:cxnSpLocks/>
          </p:cNvCxnSpPr>
          <p:nvPr/>
        </p:nvCxnSpPr>
        <p:spPr>
          <a:xfrm>
            <a:off x="5358110" y="6159326"/>
            <a:ext cx="15416" cy="26845"/>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50" name="Straight Connector 149"/>
          <p:cNvCxnSpPr>
            <a:cxnSpLocks/>
          </p:cNvCxnSpPr>
          <p:nvPr/>
        </p:nvCxnSpPr>
        <p:spPr>
          <a:xfrm>
            <a:off x="5523138" y="6099836"/>
            <a:ext cx="99736" cy="86335"/>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51" name="Straight Connector 150"/>
          <p:cNvCxnSpPr>
            <a:cxnSpLocks/>
          </p:cNvCxnSpPr>
          <p:nvPr/>
        </p:nvCxnSpPr>
        <p:spPr>
          <a:xfrm>
            <a:off x="5714239" y="6077059"/>
            <a:ext cx="91607" cy="109112"/>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52" name="Straight Connector 151"/>
          <p:cNvCxnSpPr>
            <a:cxnSpLocks/>
          </p:cNvCxnSpPr>
          <p:nvPr/>
        </p:nvCxnSpPr>
        <p:spPr>
          <a:xfrm>
            <a:off x="5869594" y="6068982"/>
            <a:ext cx="106515" cy="117189"/>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53" name="Straight Connector 152"/>
          <p:cNvCxnSpPr>
            <a:cxnSpLocks/>
          </p:cNvCxnSpPr>
          <p:nvPr/>
        </p:nvCxnSpPr>
        <p:spPr>
          <a:xfrm>
            <a:off x="6032872" y="6066708"/>
            <a:ext cx="108691" cy="119463"/>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54" name="Straight Connector 153"/>
          <p:cNvCxnSpPr>
            <a:cxnSpLocks/>
          </p:cNvCxnSpPr>
          <p:nvPr/>
        </p:nvCxnSpPr>
        <p:spPr>
          <a:xfrm>
            <a:off x="6215844" y="6046211"/>
            <a:ext cx="95161" cy="139960"/>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55" name="Straight Connector 154"/>
          <p:cNvCxnSpPr>
            <a:cxnSpLocks/>
          </p:cNvCxnSpPr>
          <p:nvPr/>
        </p:nvCxnSpPr>
        <p:spPr>
          <a:xfrm>
            <a:off x="6417609" y="6041670"/>
            <a:ext cx="102594" cy="144501"/>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56" name="Straight Connector 155"/>
          <p:cNvCxnSpPr>
            <a:cxnSpLocks/>
          </p:cNvCxnSpPr>
          <p:nvPr/>
        </p:nvCxnSpPr>
        <p:spPr>
          <a:xfrm>
            <a:off x="6586218" y="6000904"/>
            <a:ext cx="151026" cy="178132"/>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57" name="Straight Connector 156"/>
          <p:cNvCxnSpPr>
            <a:cxnSpLocks/>
          </p:cNvCxnSpPr>
          <p:nvPr/>
        </p:nvCxnSpPr>
        <p:spPr>
          <a:xfrm>
            <a:off x="6813667" y="5977249"/>
            <a:ext cx="171152" cy="208922"/>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58" name="Straight Connector 157"/>
          <p:cNvCxnSpPr>
            <a:cxnSpLocks/>
          </p:cNvCxnSpPr>
          <p:nvPr/>
        </p:nvCxnSpPr>
        <p:spPr>
          <a:xfrm>
            <a:off x="7034891" y="5953201"/>
            <a:ext cx="197585" cy="232970"/>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59" name="Straight Connector 158"/>
          <p:cNvCxnSpPr>
            <a:cxnSpLocks/>
          </p:cNvCxnSpPr>
          <p:nvPr/>
        </p:nvCxnSpPr>
        <p:spPr>
          <a:xfrm>
            <a:off x="7282548" y="5906181"/>
            <a:ext cx="227126" cy="279990"/>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60" name="Straight Connector 159"/>
          <p:cNvCxnSpPr>
            <a:cxnSpLocks/>
          </p:cNvCxnSpPr>
          <p:nvPr/>
        </p:nvCxnSpPr>
        <p:spPr>
          <a:xfrm>
            <a:off x="7509674" y="5871112"/>
            <a:ext cx="264104" cy="315059"/>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61" name="Straight Connector 160"/>
          <p:cNvCxnSpPr>
            <a:cxnSpLocks/>
          </p:cNvCxnSpPr>
          <p:nvPr/>
        </p:nvCxnSpPr>
        <p:spPr>
          <a:xfrm>
            <a:off x="7794317" y="5836708"/>
            <a:ext cx="284991" cy="349463"/>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62" name="Straight Connector 161"/>
          <p:cNvCxnSpPr>
            <a:cxnSpLocks/>
          </p:cNvCxnSpPr>
          <p:nvPr/>
        </p:nvCxnSpPr>
        <p:spPr>
          <a:xfrm>
            <a:off x="8079309" y="5793483"/>
            <a:ext cx="332473" cy="392688"/>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63" name="Straight Connector 162"/>
          <p:cNvCxnSpPr>
            <a:cxnSpLocks/>
          </p:cNvCxnSpPr>
          <p:nvPr/>
        </p:nvCxnSpPr>
        <p:spPr>
          <a:xfrm>
            <a:off x="8411783" y="5748428"/>
            <a:ext cx="372595" cy="437743"/>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64" name="Straight Connector 163"/>
          <p:cNvCxnSpPr>
            <a:cxnSpLocks/>
          </p:cNvCxnSpPr>
          <p:nvPr/>
        </p:nvCxnSpPr>
        <p:spPr>
          <a:xfrm>
            <a:off x="8752059" y="5663439"/>
            <a:ext cx="455577" cy="522732"/>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65" name="Straight Connector 164"/>
          <p:cNvCxnSpPr>
            <a:cxnSpLocks/>
          </p:cNvCxnSpPr>
          <p:nvPr/>
        </p:nvCxnSpPr>
        <p:spPr>
          <a:xfrm>
            <a:off x="9074742" y="5585212"/>
            <a:ext cx="554013" cy="600959"/>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66" name="Straight Connector 165"/>
          <p:cNvCxnSpPr>
            <a:cxnSpLocks/>
          </p:cNvCxnSpPr>
          <p:nvPr/>
        </p:nvCxnSpPr>
        <p:spPr>
          <a:xfrm>
            <a:off x="9388649" y="5510546"/>
            <a:ext cx="583135" cy="675625"/>
          </a:xfrm>
          <a:prstGeom prst="line">
            <a:avLst/>
          </a:prstGeom>
          <a:ln>
            <a:solidFill>
              <a:srgbClr val="FFC000">
                <a:alpha val="69020"/>
              </a:srgbClr>
            </a:solidFill>
          </a:ln>
        </p:spPr>
        <p:style>
          <a:lnRef idx="1">
            <a:schemeClr val="accent4"/>
          </a:lnRef>
          <a:fillRef idx="0">
            <a:schemeClr val="accent4"/>
          </a:fillRef>
          <a:effectRef idx="0">
            <a:schemeClr val="accent4"/>
          </a:effectRef>
          <a:fontRef idx="minor">
            <a:schemeClr val="tx1"/>
          </a:fontRef>
        </p:style>
      </p:cxnSp>
      <p:cxnSp>
        <p:nvCxnSpPr>
          <p:cNvPr id="167" name="Straight Connector 166"/>
          <p:cNvCxnSpPr>
            <a:cxnSpLocks/>
          </p:cNvCxnSpPr>
          <p:nvPr/>
        </p:nvCxnSpPr>
        <p:spPr>
          <a:xfrm>
            <a:off x="9678827" y="5469517"/>
            <a:ext cx="618308" cy="716654"/>
          </a:xfrm>
          <a:prstGeom prst="line">
            <a:avLst/>
          </a:prstGeom>
          <a:ln>
            <a:solidFill>
              <a:srgbClr val="FFC000">
                <a:alpha val="69804"/>
              </a:srgbClr>
            </a:solidFill>
          </a:ln>
        </p:spPr>
        <p:style>
          <a:lnRef idx="1">
            <a:schemeClr val="accent4"/>
          </a:lnRef>
          <a:fillRef idx="0">
            <a:schemeClr val="accent4"/>
          </a:fillRef>
          <a:effectRef idx="0">
            <a:schemeClr val="accent4"/>
          </a:effectRef>
          <a:fontRef idx="minor">
            <a:schemeClr val="tx1"/>
          </a:fontRef>
        </p:style>
      </p:cxnSp>
      <p:cxnSp>
        <p:nvCxnSpPr>
          <p:cNvPr id="230" name="Straight Connector 229"/>
          <p:cNvCxnSpPr>
            <a:cxnSpLocks/>
          </p:cNvCxnSpPr>
          <p:nvPr/>
        </p:nvCxnSpPr>
        <p:spPr>
          <a:xfrm>
            <a:off x="9964676" y="5407656"/>
            <a:ext cx="681116" cy="778515"/>
          </a:xfrm>
          <a:prstGeom prst="line">
            <a:avLst/>
          </a:prstGeom>
          <a:ln>
            <a:solidFill>
              <a:srgbClr val="FFC000">
                <a:alpha val="69804"/>
              </a:srgbClr>
            </a:solidFill>
          </a:ln>
        </p:spPr>
        <p:style>
          <a:lnRef idx="1">
            <a:schemeClr val="accent4"/>
          </a:lnRef>
          <a:fillRef idx="0">
            <a:schemeClr val="accent4"/>
          </a:fillRef>
          <a:effectRef idx="0">
            <a:schemeClr val="accent4"/>
          </a:effectRef>
          <a:fontRef idx="minor">
            <a:schemeClr val="tx1"/>
          </a:fontRef>
        </p:style>
      </p:cxnSp>
      <p:cxnSp>
        <p:nvCxnSpPr>
          <p:cNvPr id="232" name="Straight Connector 231"/>
          <p:cNvCxnSpPr>
            <a:cxnSpLocks/>
          </p:cNvCxnSpPr>
          <p:nvPr/>
        </p:nvCxnSpPr>
        <p:spPr>
          <a:xfrm>
            <a:off x="10336113" y="5349119"/>
            <a:ext cx="696097" cy="837052"/>
          </a:xfrm>
          <a:prstGeom prst="line">
            <a:avLst/>
          </a:prstGeom>
          <a:ln>
            <a:solidFill>
              <a:srgbClr val="FFC000">
                <a:alpha val="69804"/>
              </a:srgbClr>
            </a:solidFill>
          </a:ln>
        </p:spPr>
        <p:style>
          <a:lnRef idx="1">
            <a:schemeClr val="accent4"/>
          </a:lnRef>
          <a:fillRef idx="0">
            <a:schemeClr val="accent4"/>
          </a:fillRef>
          <a:effectRef idx="0">
            <a:schemeClr val="accent4"/>
          </a:effectRef>
          <a:fontRef idx="minor">
            <a:schemeClr val="tx1"/>
          </a:fontRef>
        </p:style>
      </p:cxnSp>
      <p:cxnSp>
        <p:nvCxnSpPr>
          <p:cNvPr id="234" name="Straight Connector 233"/>
          <p:cNvCxnSpPr>
            <a:cxnSpLocks/>
          </p:cNvCxnSpPr>
          <p:nvPr/>
        </p:nvCxnSpPr>
        <p:spPr>
          <a:xfrm>
            <a:off x="10731606" y="5281663"/>
            <a:ext cx="748864" cy="897373"/>
          </a:xfrm>
          <a:prstGeom prst="line">
            <a:avLst/>
          </a:prstGeom>
          <a:ln>
            <a:solidFill>
              <a:srgbClr val="FFC000">
                <a:alpha val="69804"/>
              </a:srgbClr>
            </a:solidFill>
          </a:ln>
        </p:spPr>
        <p:style>
          <a:lnRef idx="1">
            <a:schemeClr val="accent4"/>
          </a:lnRef>
          <a:fillRef idx="0">
            <a:schemeClr val="accent4"/>
          </a:fillRef>
          <a:effectRef idx="0">
            <a:schemeClr val="accent4"/>
          </a:effectRef>
          <a:fontRef idx="minor">
            <a:schemeClr val="tx1"/>
          </a:fontRef>
        </p:style>
      </p:cxnSp>
      <p:cxnSp>
        <p:nvCxnSpPr>
          <p:cNvPr id="235" name="Straight Connector 234"/>
          <p:cNvCxnSpPr>
            <a:cxnSpLocks/>
          </p:cNvCxnSpPr>
          <p:nvPr/>
        </p:nvCxnSpPr>
        <p:spPr>
          <a:xfrm>
            <a:off x="11082282" y="5261575"/>
            <a:ext cx="548242" cy="609537"/>
          </a:xfrm>
          <a:prstGeom prst="line">
            <a:avLst/>
          </a:prstGeom>
          <a:ln>
            <a:solidFill>
              <a:srgbClr val="FFC000">
                <a:alpha val="69804"/>
              </a:srgbClr>
            </a:solidFill>
          </a:ln>
        </p:spPr>
        <p:style>
          <a:lnRef idx="1">
            <a:schemeClr val="accent4"/>
          </a:lnRef>
          <a:fillRef idx="0">
            <a:schemeClr val="accent4"/>
          </a:fillRef>
          <a:effectRef idx="0">
            <a:schemeClr val="accent4"/>
          </a:effectRef>
          <a:fontRef idx="minor">
            <a:schemeClr val="tx1"/>
          </a:fontRef>
        </p:style>
      </p:cxnSp>
      <p:cxnSp>
        <p:nvCxnSpPr>
          <p:cNvPr id="237" name="Straight Connector 236"/>
          <p:cNvCxnSpPr>
            <a:cxnSpLocks/>
          </p:cNvCxnSpPr>
          <p:nvPr/>
        </p:nvCxnSpPr>
        <p:spPr>
          <a:xfrm>
            <a:off x="11394913" y="5239285"/>
            <a:ext cx="230505" cy="246768"/>
          </a:xfrm>
          <a:prstGeom prst="line">
            <a:avLst/>
          </a:prstGeom>
          <a:ln>
            <a:solidFill>
              <a:srgbClr val="FFC000">
                <a:alpha val="69804"/>
              </a:srgbClr>
            </a:solidFill>
          </a:ln>
        </p:spPr>
        <p:style>
          <a:lnRef idx="1">
            <a:schemeClr val="accent4"/>
          </a:lnRef>
          <a:fillRef idx="0">
            <a:schemeClr val="accent4"/>
          </a:fillRef>
          <a:effectRef idx="0">
            <a:schemeClr val="accent4"/>
          </a:effectRef>
          <a:fontRef idx="minor">
            <a:schemeClr val="tx1"/>
          </a:fontRef>
        </p:style>
      </p:cxnSp>
      <p:graphicFrame>
        <p:nvGraphicFramePr>
          <p:cNvPr id="11" name="Chart 10"/>
          <p:cNvGraphicFramePr>
            <a:graphicFrameLocks/>
          </p:cNvGraphicFramePr>
          <p:nvPr/>
        </p:nvGraphicFramePr>
        <p:xfrm>
          <a:off x="1880558" y="4828280"/>
          <a:ext cx="10046539" cy="1915420"/>
        </p:xfrm>
        <a:graphic>
          <a:graphicData uri="http://schemas.openxmlformats.org/drawingml/2006/chart">
            <c:chart xmlns:c="http://schemas.openxmlformats.org/drawingml/2006/chart" xmlns:r="http://schemas.openxmlformats.org/officeDocument/2006/relationships" r:id="rId6"/>
          </a:graphicData>
        </a:graphic>
      </p:graphicFrame>
      <p:pic>
        <p:nvPicPr>
          <p:cNvPr id="123" name="Picture 122">
            <a:extLst>
              <a:ext uri="{FF2B5EF4-FFF2-40B4-BE49-F238E27FC236}">
                <a16:creationId xmlns:a16="http://schemas.microsoft.com/office/drawing/2014/main" id="{70D211AE-4335-4AEB-A2B1-481B88FCA02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41400" y="39577"/>
            <a:ext cx="2602501" cy="599530"/>
          </a:xfrm>
          <a:prstGeom prst="rect">
            <a:avLst/>
          </a:prstGeom>
        </p:spPr>
      </p:pic>
    </p:spTree>
    <p:extLst>
      <p:ext uri="{BB962C8B-B14F-4D97-AF65-F5344CB8AC3E}">
        <p14:creationId xmlns:p14="http://schemas.microsoft.com/office/powerpoint/2010/main" val="116167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5830903E-15E8-874A-A226-C358519ECB5D}"/>
              </a:ext>
            </a:extLst>
          </p:cNvPr>
          <p:cNvSpPr txBox="1">
            <a:spLocks/>
          </p:cNvSpPr>
          <p:nvPr/>
        </p:nvSpPr>
        <p:spPr>
          <a:xfrm>
            <a:off x="11396133" y="6451599"/>
            <a:ext cx="795866" cy="406399"/>
          </a:xfrm>
          <a:prstGeom prst="rect">
            <a:avLst/>
          </a:prstGeom>
        </p:spPr>
        <p:txBody>
          <a:bodyPr rIns="13716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DC60B95-6745-C044-93E5-4D714587FEB1}"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D440FAA8-8D12-EC45-9CE8-299277357BB9}"/>
              </a:ext>
            </a:extLst>
          </p:cNvPr>
          <p:cNvSpPr/>
          <p:nvPr/>
        </p:nvSpPr>
        <p:spPr>
          <a:xfrm>
            <a:off x="7556099" y="1609462"/>
            <a:ext cx="360902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FED307"/>
                </a:solidFill>
                <a:latin typeface="Calibri" panose="020F0502020204030204"/>
              </a:rPr>
              <a:t>Goals</a:t>
            </a:r>
            <a:endParaRPr kumimoji="0" lang="en-US" sz="2800" b="0" i="0" u="none" strike="noStrike" kern="1200" cap="none" spc="0" normalizeH="0" baseline="0" noProof="0" dirty="0">
              <a:ln>
                <a:noFill/>
              </a:ln>
              <a:solidFill>
                <a:srgbClr val="FED307"/>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9E07D2-8EEE-2048-803B-F1BEA9CB4BCA}"/>
              </a:ext>
            </a:extLst>
          </p:cNvPr>
          <p:cNvSpPr txBox="1"/>
          <p:nvPr/>
        </p:nvSpPr>
        <p:spPr>
          <a:xfrm>
            <a:off x="7251032" y="2619780"/>
            <a:ext cx="4475747"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4"/>
                </a:solidFill>
              </a:rPr>
              <a:t>Student Centeredness</a:t>
            </a:r>
          </a:p>
          <a:p>
            <a:pPr marL="285750" indent="-285750">
              <a:buFont typeface="Arial" panose="020B0604020202020204" pitchFamily="34" charset="0"/>
              <a:buChar char="•"/>
            </a:pPr>
            <a:r>
              <a:rPr lang="en-US" sz="2800" dirty="0">
                <a:solidFill>
                  <a:schemeClr val="accent4"/>
                </a:solidFill>
              </a:rPr>
              <a:t>Research and scholarship</a:t>
            </a:r>
          </a:p>
          <a:p>
            <a:pPr marL="285750" indent="-285750">
              <a:buFont typeface="Arial" panose="020B0604020202020204" pitchFamily="34" charset="0"/>
              <a:buChar char="•"/>
            </a:pPr>
            <a:r>
              <a:rPr lang="en-US" sz="2800" dirty="0">
                <a:solidFill>
                  <a:schemeClr val="accent4"/>
                </a:solidFill>
              </a:rPr>
              <a:t>Campus culture</a:t>
            </a:r>
          </a:p>
          <a:p>
            <a:pPr marL="285750" indent="-285750">
              <a:buFont typeface="Arial" panose="020B0604020202020204" pitchFamily="34" charset="0"/>
              <a:buChar char="•"/>
            </a:pPr>
            <a:r>
              <a:rPr lang="en-US" sz="2800" dirty="0">
                <a:solidFill>
                  <a:schemeClr val="accent4"/>
                </a:solidFill>
              </a:rPr>
              <a:t>Inclusive Excellence</a:t>
            </a:r>
          </a:p>
          <a:p>
            <a:pPr marL="285750" indent="-285750">
              <a:buFont typeface="Arial" panose="020B0604020202020204" pitchFamily="34" charset="0"/>
              <a:buChar char="•"/>
            </a:pPr>
            <a:r>
              <a:rPr lang="en-US" sz="2800" dirty="0">
                <a:solidFill>
                  <a:schemeClr val="accent4"/>
                </a:solidFill>
              </a:rPr>
              <a:t>Partnerships and Engagement</a:t>
            </a:r>
          </a:p>
        </p:txBody>
      </p:sp>
      <p:sp>
        <p:nvSpPr>
          <p:cNvPr id="14" name="Content Placeholder 4">
            <a:extLst>
              <a:ext uri="{FF2B5EF4-FFF2-40B4-BE49-F238E27FC236}">
                <a16:creationId xmlns:a16="http://schemas.microsoft.com/office/drawing/2014/main" id="{05FA81A6-3054-B443-B011-E531F50BE407}"/>
              </a:ext>
            </a:extLst>
          </p:cNvPr>
          <p:cNvSpPr txBox="1">
            <a:spLocks/>
          </p:cNvSpPr>
          <p:nvPr/>
        </p:nvSpPr>
        <p:spPr>
          <a:xfrm>
            <a:off x="127000" y="1336551"/>
            <a:ext cx="5969000" cy="511504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000" dirty="0"/>
          </a:p>
          <a:p>
            <a:pPr marL="457200" lvl="1" indent="0">
              <a:buNone/>
            </a:pPr>
            <a:r>
              <a:rPr lang="en-US" sz="3200" dirty="0"/>
              <a:t>Vision: To be one of the most innovative public universities, known for providing impactful student experiences and driving prosperity for the people and communities we serve.</a:t>
            </a:r>
          </a:p>
          <a:p>
            <a:pPr marL="457200" lvl="1" indent="0">
              <a:buNone/>
            </a:pPr>
            <a:endParaRPr lang="en-US" sz="3200" dirty="0"/>
          </a:p>
          <a:p>
            <a:pPr marL="457200" lvl="1" indent="0">
              <a:buNone/>
            </a:pPr>
            <a:r>
              <a:rPr lang="en-US" sz="3200" dirty="0"/>
              <a:t>Mission: To be an essential Educational, Cultural and Economic driver for Kansas and the greater public good. </a:t>
            </a:r>
          </a:p>
          <a:p>
            <a:pPr marL="0" indent="0">
              <a:buFont typeface="Arial" panose="020B0604020202020204" pitchFamily="34" charset="0"/>
              <a:buNone/>
            </a:pPr>
            <a:endParaRPr lang="en-US" dirty="0"/>
          </a:p>
        </p:txBody>
      </p:sp>
      <p:sp>
        <p:nvSpPr>
          <p:cNvPr id="15" name="Title 3">
            <a:extLst>
              <a:ext uri="{FF2B5EF4-FFF2-40B4-BE49-F238E27FC236}">
                <a16:creationId xmlns:a16="http://schemas.microsoft.com/office/drawing/2014/main" id="{51576F18-85EF-E341-BAE9-F83C11E4D416}"/>
              </a:ext>
            </a:extLst>
          </p:cNvPr>
          <p:cNvSpPr txBox="1">
            <a:spLocks/>
          </p:cNvSpPr>
          <p:nvPr/>
        </p:nvSpPr>
        <p:spPr>
          <a:xfrm>
            <a:off x="442556" y="259837"/>
            <a:ext cx="10096500" cy="756162"/>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i="1" dirty="0"/>
              <a:t>Wichita State …</a:t>
            </a:r>
          </a:p>
        </p:txBody>
      </p:sp>
    </p:spTree>
    <p:extLst>
      <p:ext uri="{BB962C8B-B14F-4D97-AF65-F5344CB8AC3E}">
        <p14:creationId xmlns:p14="http://schemas.microsoft.com/office/powerpoint/2010/main" val="329864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5830903E-15E8-874A-A226-C358519ECB5D}"/>
              </a:ext>
            </a:extLst>
          </p:cNvPr>
          <p:cNvSpPr txBox="1">
            <a:spLocks/>
          </p:cNvSpPr>
          <p:nvPr/>
        </p:nvSpPr>
        <p:spPr>
          <a:xfrm>
            <a:off x="11396133" y="6451599"/>
            <a:ext cx="795866" cy="406399"/>
          </a:xfrm>
          <a:prstGeom prst="rect">
            <a:avLst/>
          </a:prstGeom>
        </p:spPr>
        <p:txBody>
          <a:bodyPr rIns="13716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DC60B95-6745-C044-93E5-4D714587FEB1}"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D440FAA8-8D12-EC45-9CE8-299277357BB9}"/>
              </a:ext>
            </a:extLst>
          </p:cNvPr>
          <p:cNvSpPr/>
          <p:nvPr/>
        </p:nvSpPr>
        <p:spPr>
          <a:xfrm>
            <a:off x="7556099" y="1609462"/>
            <a:ext cx="360902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ED307"/>
                </a:solidFill>
                <a:effectLst/>
                <a:uLnTx/>
                <a:uFillTx/>
                <a:latin typeface="Calibri" panose="020F0502020204030204"/>
                <a:ea typeface="+mn-ea"/>
                <a:cs typeface="+mn-cs"/>
              </a:rPr>
              <a:t>Actions</a:t>
            </a:r>
            <a:endParaRPr kumimoji="0" lang="en-US" sz="2800" b="0" i="0" u="none" strike="noStrike" kern="1200" cap="none" spc="0" normalizeH="0" baseline="0" noProof="0" dirty="0">
              <a:ln>
                <a:noFill/>
              </a:ln>
              <a:solidFill>
                <a:srgbClr val="FED307"/>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9E07D2-8EEE-2048-803B-F1BEA9CB4BCA}"/>
              </a:ext>
            </a:extLst>
          </p:cNvPr>
          <p:cNvSpPr txBox="1"/>
          <p:nvPr/>
        </p:nvSpPr>
        <p:spPr>
          <a:xfrm>
            <a:off x="7251032" y="2619780"/>
            <a:ext cx="4475747"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4"/>
                </a:solidFill>
              </a:rPr>
              <a:t>Financial aid support</a:t>
            </a:r>
          </a:p>
          <a:p>
            <a:pPr marL="285750" indent="-285750">
              <a:buFont typeface="Arial" panose="020B0604020202020204" pitchFamily="34" charset="0"/>
              <a:buChar char="•"/>
            </a:pPr>
            <a:endParaRPr lang="en-US" sz="2800" dirty="0">
              <a:solidFill>
                <a:schemeClr val="accent4"/>
              </a:solidFill>
            </a:endParaRPr>
          </a:p>
          <a:p>
            <a:pPr marL="285750" indent="-285750">
              <a:buFont typeface="Arial" panose="020B0604020202020204" pitchFamily="34" charset="0"/>
              <a:buChar char="•"/>
            </a:pPr>
            <a:r>
              <a:rPr lang="en-US" sz="2800" dirty="0">
                <a:solidFill>
                  <a:schemeClr val="accent4"/>
                </a:solidFill>
              </a:rPr>
              <a:t>Paid Applied learning opportunities</a:t>
            </a:r>
          </a:p>
        </p:txBody>
      </p:sp>
      <p:sp>
        <p:nvSpPr>
          <p:cNvPr id="14" name="Content Placeholder 4">
            <a:extLst>
              <a:ext uri="{FF2B5EF4-FFF2-40B4-BE49-F238E27FC236}">
                <a16:creationId xmlns:a16="http://schemas.microsoft.com/office/drawing/2014/main" id="{05FA81A6-3054-B443-B011-E531F50BE407}"/>
              </a:ext>
            </a:extLst>
          </p:cNvPr>
          <p:cNvSpPr txBox="1">
            <a:spLocks/>
          </p:cNvSpPr>
          <p:nvPr/>
        </p:nvSpPr>
        <p:spPr>
          <a:xfrm>
            <a:off x="127000" y="1336551"/>
            <a:ext cx="5969000" cy="51150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200" dirty="0"/>
            </a:br>
            <a:r>
              <a:rPr lang="en-US" sz="4000" dirty="0"/>
              <a:t>Provide an accessible, affordable, and impactful higher education for all Kansans</a:t>
            </a:r>
          </a:p>
        </p:txBody>
      </p:sp>
      <p:sp>
        <p:nvSpPr>
          <p:cNvPr id="15" name="Title 3">
            <a:extLst>
              <a:ext uri="{FF2B5EF4-FFF2-40B4-BE49-F238E27FC236}">
                <a16:creationId xmlns:a16="http://schemas.microsoft.com/office/drawing/2014/main" id="{51576F18-85EF-E341-BAE9-F83C11E4D416}"/>
              </a:ext>
            </a:extLst>
          </p:cNvPr>
          <p:cNvSpPr txBox="1">
            <a:spLocks/>
          </p:cNvSpPr>
          <p:nvPr/>
        </p:nvSpPr>
        <p:spPr>
          <a:xfrm>
            <a:off x="442556" y="259837"/>
            <a:ext cx="10096500" cy="756162"/>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i="1" dirty="0"/>
              <a:t>Goal 1</a:t>
            </a:r>
          </a:p>
        </p:txBody>
      </p:sp>
    </p:spTree>
    <p:extLst>
      <p:ext uri="{BB962C8B-B14F-4D97-AF65-F5344CB8AC3E}">
        <p14:creationId xmlns:p14="http://schemas.microsoft.com/office/powerpoint/2010/main" val="3404667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2BD4-310B-0246-8168-FFA2E0C1AFE4}"/>
              </a:ext>
            </a:extLst>
          </p:cNvPr>
          <p:cNvSpPr>
            <a:spLocks noGrp="1"/>
          </p:cNvSpPr>
          <p:nvPr>
            <p:ph type="title"/>
          </p:nvPr>
        </p:nvSpPr>
        <p:spPr>
          <a:xfrm>
            <a:off x="597765" y="108857"/>
            <a:ext cx="8736227" cy="1186249"/>
          </a:xfrm>
        </p:spPr>
        <p:txBody>
          <a:bodyPr>
            <a:normAutofit/>
          </a:bodyPr>
          <a:lstStyle/>
          <a:p>
            <a:r>
              <a:rPr lang="en-US" sz="4000" dirty="0">
                <a:latin typeface="+mn-lt"/>
              </a:rPr>
              <a:t>Point of Difference</a:t>
            </a:r>
          </a:p>
        </p:txBody>
      </p:sp>
      <p:sp>
        <p:nvSpPr>
          <p:cNvPr id="3" name="Content Placeholder 2">
            <a:extLst>
              <a:ext uri="{FF2B5EF4-FFF2-40B4-BE49-F238E27FC236}">
                <a16:creationId xmlns:a16="http://schemas.microsoft.com/office/drawing/2014/main" id="{AE1CE570-56E1-6444-8023-1DFD5C4AF77F}"/>
              </a:ext>
            </a:extLst>
          </p:cNvPr>
          <p:cNvSpPr>
            <a:spLocks noGrp="1"/>
          </p:cNvSpPr>
          <p:nvPr>
            <p:ph idx="1"/>
          </p:nvPr>
        </p:nvSpPr>
        <p:spPr>
          <a:xfrm>
            <a:off x="740650" y="1641216"/>
            <a:ext cx="9654633" cy="5107927"/>
          </a:xfrm>
        </p:spPr>
        <p:txBody>
          <a:bodyPr>
            <a:normAutofit/>
          </a:bodyPr>
          <a:lstStyle/>
          <a:p>
            <a:r>
              <a:rPr lang="en-US" b="1" dirty="0"/>
              <a:t>WSU:</a:t>
            </a:r>
          </a:p>
          <a:p>
            <a:pPr lvl="1"/>
            <a:r>
              <a:rPr lang="en-US" b="1" dirty="0"/>
              <a:t>1 out of 4 UG freshmen students identify as  underrepresented minorities</a:t>
            </a:r>
          </a:p>
          <a:p>
            <a:pPr lvl="1"/>
            <a:r>
              <a:rPr lang="en-US" b="1" dirty="0"/>
              <a:t>1 out 5 Pell eligible students in Kansas public universities are enrolled at WSU</a:t>
            </a:r>
          </a:p>
          <a:p>
            <a:pPr lvl="1"/>
            <a:r>
              <a:rPr lang="en-US" b="1" dirty="0"/>
              <a:t>Nearly half our students are First Generation</a:t>
            </a:r>
          </a:p>
          <a:p>
            <a:pPr lvl="1"/>
            <a:r>
              <a:rPr lang="en-US" b="1" dirty="0"/>
              <a:t>WSU is on track to becoming a Hispanic Serving institution by 2030 </a:t>
            </a:r>
          </a:p>
          <a:p>
            <a:r>
              <a:rPr lang="en-US" b="1" dirty="0"/>
              <a:t>WSU leverages paid applied learning and other employment experiences to help students</a:t>
            </a:r>
          </a:p>
          <a:p>
            <a:pPr lvl="1"/>
            <a:r>
              <a:rPr lang="en-US" b="1" dirty="0"/>
              <a:t>Annually more than 5,000 students earn $26 million</a:t>
            </a:r>
          </a:p>
          <a:p>
            <a:pPr marL="0" indent="0">
              <a:buNone/>
            </a:pPr>
            <a:r>
              <a:rPr lang="en-US" sz="2600" b="1" dirty="0"/>
              <a:t>	</a:t>
            </a:r>
            <a:r>
              <a:rPr lang="en-US" sz="2400" dirty="0"/>
              <a:t>		</a:t>
            </a:r>
            <a:endParaRPr lang="en-US" sz="2400" b="1" dirty="0"/>
          </a:p>
        </p:txBody>
      </p:sp>
      <p:sp>
        <p:nvSpPr>
          <p:cNvPr id="4" name="Slide Number Placeholder 3">
            <a:extLst>
              <a:ext uri="{FF2B5EF4-FFF2-40B4-BE49-F238E27FC236}">
                <a16:creationId xmlns:a16="http://schemas.microsoft.com/office/drawing/2014/main" id="{93C7BE8F-7B74-6940-977C-787DF09747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147F3-F4BF-2C46-AC54-645A1178D8F6}" type="slidenum">
              <a:rPr kumimoji="0" lang="en-US" sz="1400" b="0" i="0" u="none" strike="noStrike" kern="1200" cap="none" spc="0" normalizeH="0" baseline="0" noProof="0" smtClean="0">
                <a:ln>
                  <a:noFill/>
                </a:ln>
                <a:solidFill>
                  <a:srgbClr val="E7E6E6">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99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804E9-E2DB-4469-866E-444BA23AD5B4}"/>
              </a:ext>
            </a:extLst>
          </p:cNvPr>
          <p:cNvSpPr>
            <a:spLocks noGrp="1"/>
          </p:cNvSpPr>
          <p:nvPr>
            <p:ph type="title"/>
          </p:nvPr>
        </p:nvSpPr>
        <p:spPr/>
        <p:txBody>
          <a:bodyPr>
            <a:normAutofit/>
          </a:bodyPr>
          <a:lstStyle/>
          <a:p>
            <a:r>
              <a:rPr lang="en-US" dirty="0"/>
              <a:t>Headcount and Student Credit Hour History</a:t>
            </a:r>
          </a:p>
        </p:txBody>
      </p:sp>
      <p:graphicFrame>
        <p:nvGraphicFramePr>
          <p:cNvPr id="4" name="Content Placeholder 3">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796261233"/>
              </p:ext>
            </p:extLst>
          </p:nvPr>
        </p:nvGraphicFramePr>
        <p:xfrm>
          <a:off x="529389" y="1427747"/>
          <a:ext cx="11133222" cy="489284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34B0CED-7354-926E-2DBB-C8BBA3ACCC05}"/>
              </a:ext>
            </a:extLst>
          </p:cNvPr>
          <p:cNvSpPr txBox="1"/>
          <p:nvPr/>
        </p:nvSpPr>
        <p:spPr>
          <a:xfrm>
            <a:off x="11486147" y="648101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884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2BD4-310B-0246-8168-FFA2E0C1AFE4}"/>
              </a:ext>
            </a:extLst>
          </p:cNvPr>
          <p:cNvSpPr>
            <a:spLocks noGrp="1"/>
          </p:cNvSpPr>
          <p:nvPr>
            <p:ph type="title"/>
          </p:nvPr>
        </p:nvSpPr>
        <p:spPr>
          <a:xfrm>
            <a:off x="597765" y="108857"/>
            <a:ext cx="8736227" cy="1186249"/>
          </a:xfrm>
        </p:spPr>
        <p:txBody>
          <a:bodyPr>
            <a:normAutofit/>
          </a:bodyPr>
          <a:lstStyle/>
          <a:p>
            <a:r>
              <a:rPr lang="en-US" sz="4000" dirty="0">
                <a:latin typeface="+mn-lt"/>
              </a:rPr>
              <a:t>Retention Rates</a:t>
            </a:r>
          </a:p>
        </p:txBody>
      </p:sp>
      <p:sp>
        <p:nvSpPr>
          <p:cNvPr id="3" name="Content Placeholder 2">
            <a:extLst>
              <a:ext uri="{FF2B5EF4-FFF2-40B4-BE49-F238E27FC236}">
                <a16:creationId xmlns:a16="http://schemas.microsoft.com/office/drawing/2014/main" id="{AE1CE570-56E1-6444-8023-1DFD5C4AF77F}"/>
              </a:ext>
            </a:extLst>
          </p:cNvPr>
          <p:cNvSpPr>
            <a:spLocks noGrp="1"/>
          </p:cNvSpPr>
          <p:nvPr>
            <p:ph idx="1"/>
          </p:nvPr>
        </p:nvSpPr>
        <p:spPr>
          <a:xfrm>
            <a:off x="740650" y="1641216"/>
            <a:ext cx="10251496" cy="5107927"/>
          </a:xfrm>
        </p:spPr>
        <p:txBody>
          <a:bodyPr>
            <a:normAutofit/>
          </a:bodyPr>
          <a:lstStyle/>
          <a:p>
            <a:pPr marL="0" indent="0">
              <a:buNone/>
            </a:pPr>
            <a:r>
              <a:rPr lang="en-US" dirty="0"/>
              <a:t>In 2020, WSU retained 71.9 percent of its first-time, full-time bachelor’s degree seeking students from their first to second year. </a:t>
            </a:r>
            <a:r>
              <a:rPr lang="en-US" b="1" dirty="0"/>
              <a:t>This is a 0.6 percentage point decrease over the past five years.</a:t>
            </a:r>
            <a:r>
              <a:rPr lang="en-US" sz="2400" dirty="0"/>
              <a:t>		</a:t>
            </a:r>
            <a:endParaRPr lang="en-US" sz="2400" b="1" dirty="0"/>
          </a:p>
        </p:txBody>
      </p:sp>
      <p:sp>
        <p:nvSpPr>
          <p:cNvPr id="4" name="Slide Number Placeholder 3">
            <a:extLst>
              <a:ext uri="{FF2B5EF4-FFF2-40B4-BE49-F238E27FC236}">
                <a16:creationId xmlns:a16="http://schemas.microsoft.com/office/drawing/2014/main" id="{93C7BE8F-7B74-6940-977C-787DF09747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147F3-F4BF-2C46-AC54-645A1178D8F6}" type="slidenum">
              <a:rPr kumimoji="0" lang="en-US" sz="1400" b="0" i="0" u="none" strike="noStrike" kern="1200" cap="none" spc="0" normalizeH="0" baseline="0" noProof="0" smtClean="0">
                <a:ln>
                  <a:noFill/>
                </a:ln>
                <a:solidFill>
                  <a:srgbClr val="E7E6E6">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graphicFrame>
        <p:nvGraphicFramePr>
          <p:cNvPr id="6" name="Table 6">
            <a:extLst>
              <a:ext uri="{FF2B5EF4-FFF2-40B4-BE49-F238E27FC236}">
                <a16:creationId xmlns:a16="http://schemas.microsoft.com/office/drawing/2014/main" id="{6A1155DB-0E99-212A-ADB9-ABF85319554B}"/>
              </a:ext>
            </a:extLst>
          </p:cNvPr>
          <p:cNvGraphicFramePr>
            <a:graphicFrameLocks noGrp="1"/>
          </p:cNvGraphicFramePr>
          <p:nvPr>
            <p:extLst>
              <p:ext uri="{D42A27DB-BD31-4B8C-83A1-F6EECF244321}">
                <p14:modId xmlns:p14="http://schemas.microsoft.com/office/powerpoint/2010/main" val="57631158"/>
              </p:ext>
            </p:extLst>
          </p:nvPr>
        </p:nvGraphicFramePr>
        <p:xfrm>
          <a:off x="769430" y="3429000"/>
          <a:ext cx="9403975" cy="1893612"/>
        </p:xfrm>
        <a:graphic>
          <a:graphicData uri="http://schemas.openxmlformats.org/drawingml/2006/table">
            <a:tbl>
              <a:tblPr firstRow="1" bandRow="1">
                <a:tableStyleId>{5C22544A-7EE6-4342-B048-85BDC9FD1C3A}</a:tableStyleId>
              </a:tblPr>
              <a:tblGrid>
                <a:gridCol w="1343425">
                  <a:extLst>
                    <a:ext uri="{9D8B030D-6E8A-4147-A177-3AD203B41FA5}">
                      <a16:colId xmlns:a16="http://schemas.microsoft.com/office/drawing/2014/main" val="3213979757"/>
                    </a:ext>
                  </a:extLst>
                </a:gridCol>
                <a:gridCol w="1343425">
                  <a:extLst>
                    <a:ext uri="{9D8B030D-6E8A-4147-A177-3AD203B41FA5}">
                      <a16:colId xmlns:a16="http://schemas.microsoft.com/office/drawing/2014/main" val="3324262091"/>
                    </a:ext>
                  </a:extLst>
                </a:gridCol>
                <a:gridCol w="1343425">
                  <a:extLst>
                    <a:ext uri="{9D8B030D-6E8A-4147-A177-3AD203B41FA5}">
                      <a16:colId xmlns:a16="http://schemas.microsoft.com/office/drawing/2014/main" val="3217758501"/>
                    </a:ext>
                  </a:extLst>
                </a:gridCol>
                <a:gridCol w="1343425">
                  <a:extLst>
                    <a:ext uri="{9D8B030D-6E8A-4147-A177-3AD203B41FA5}">
                      <a16:colId xmlns:a16="http://schemas.microsoft.com/office/drawing/2014/main" val="54204385"/>
                    </a:ext>
                  </a:extLst>
                </a:gridCol>
                <a:gridCol w="1343425">
                  <a:extLst>
                    <a:ext uri="{9D8B030D-6E8A-4147-A177-3AD203B41FA5}">
                      <a16:colId xmlns:a16="http://schemas.microsoft.com/office/drawing/2014/main" val="672468079"/>
                    </a:ext>
                  </a:extLst>
                </a:gridCol>
                <a:gridCol w="1343425">
                  <a:extLst>
                    <a:ext uri="{9D8B030D-6E8A-4147-A177-3AD203B41FA5}">
                      <a16:colId xmlns:a16="http://schemas.microsoft.com/office/drawing/2014/main" val="139108064"/>
                    </a:ext>
                  </a:extLst>
                </a:gridCol>
                <a:gridCol w="1343425">
                  <a:extLst>
                    <a:ext uri="{9D8B030D-6E8A-4147-A177-3AD203B41FA5}">
                      <a16:colId xmlns:a16="http://schemas.microsoft.com/office/drawing/2014/main" val="2067821613"/>
                    </a:ext>
                  </a:extLst>
                </a:gridCol>
              </a:tblGrid>
              <a:tr h="1129890">
                <a:tc>
                  <a:txBody>
                    <a:bodyPr/>
                    <a:lstStyle/>
                    <a:p>
                      <a:pPr algn="ctr"/>
                      <a:r>
                        <a:rPr lang="en-US" sz="1800" dirty="0">
                          <a:solidFill>
                            <a:srgbClr val="FFE192"/>
                          </a:solidFill>
                          <a:effectLst/>
                          <a:highlight>
                            <a:srgbClr val="000000"/>
                          </a:highlight>
                          <a:latin typeface="Helvetica" pitchFamily="2" charset="0"/>
                        </a:rPr>
                        <a:t>2015</a:t>
                      </a:r>
                    </a:p>
                  </a:txBody>
                  <a:tcPr marL="47625" marR="47625" marT="0" marB="0"/>
                </a:tc>
                <a:tc>
                  <a:txBody>
                    <a:bodyPr/>
                    <a:lstStyle/>
                    <a:p>
                      <a:pPr algn="ctr"/>
                      <a:r>
                        <a:rPr lang="en-US" sz="1800" dirty="0">
                          <a:solidFill>
                            <a:srgbClr val="FFE192"/>
                          </a:solidFill>
                          <a:effectLst/>
                          <a:highlight>
                            <a:srgbClr val="000000"/>
                          </a:highlight>
                          <a:latin typeface="Helvetica" pitchFamily="2" charset="0"/>
                        </a:rPr>
                        <a:t>2016</a:t>
                      </a:r>
                    </a:p>
                  </a:txBody>
                  <a:tcPr marL="47625" marR="47625" marT="0" marB="0"/>
                </a:tc>
                <a:tc>
                  <a:txBody>
                    <a:bodyPr/>
                    <a:lstStyle/>
                    <a:p>
                      <a:pPr algn="ctr"/>
                      <a:r>
                        <a:rPr lang="en-US" sz="1800" dirty="0">
                          <a:solidFill>
                            <a:srgbClr val="FFE192"/>
                          </a:solidFill>
                          <a:effectLst/>
                          <a:highlight>
                            <a:srgbClr val="000000"/>
                          </a:highlight>
                          <a:latin typeface="Helvetica" pitchFamily="2" charset="0"/>
                        </a:rPr>
                        <a:t>2017</a:t>
                      </a:r>
                    </a:p>
                  </a:txBody>
                  <a:tcPr marL="47625" marR="47625" marT="0" marB="0"/>
                </a:tc>
                <a:tc>
                  <a:txBody>
                    <a:bodyPr/>
                    <a:lstStyle/>
                    <a:p>
                      <a:pPr algn="ctr"/>
                      <a:r>
                        <a:rPr lang="en-US" sz="1800" dirty="0">
                          <a:solidFill>
                            <a:srgbClr val="FFE192"/>
                          </a:solidFill>
                          <a:effectLst/>
                          <a:highlight>
                            <a:srgbClr val="000000"/>
                          </a:highlight>
                          <a:latin typeface="Helvetica" pitchFamily="2" charset="0"/>
                        </a:rPr>
                        <a:t>2018</a:t>
                      </a:r>
                    </a:p>
                  </a:txBody>
                  <a:tcPr marL="47625" marR="47625" marT="0" marB="0"/>
                </a:tc>
                <a:tc>
                  <a:txBody>
                    <a:bodyPr/>
                    <a:lstStyle/>
                    <a:p>
                      <a:pPr algn="ctr"/>
                      <a:r>
                        <a:rPr lang="en-US" sz="1800" dirty="0">
                          <a:solidFill>
                            <a:srgbClr val="FFE192"/>
                          </a:solidFill>
                          <a:effectLst/>
                          <a:highlight>
                            <a:srgbClr val="000000"/>
                          </a:highlight>
                          <a:latin typeface="Helvetica" pitchFamily="2" charset="0"/>
                        </a:rPr>
                        <a:t>2019</a:t>
                      </a:r>
                    </a:p>
                  </a:txBody>
                  <a:tcPr marL="47625" marR="47625" marT="0" marB="0"/>
                </a:tc>
                <a:tc>
                  <a:txBody>
                    <a:bodyPr/>
                    <a:lstStyle/>
                    <a:p>
                      <a:pPr algn="ctr"/>
                      <a:r>
                        <a:rPr lang="en-US" sz="1800" dirty="0">
                          <a:solidFill>
                            <a:srgbClr val="FFE192"/>
                          </a:solidFill>
                          <a:effectLst/>
                          <a:highlight>
                            <a:srgbClr val="000000"/>
                          </a:highlight>
                          <a:latin typeface="Helvetica" pitchFamily="2" charset="0"/>
                        </a:rPr>
                        <a:t>2020</a:t>
                      </a:r>
                    </a:p>
                  </a:txBody>
                  <a:tcPr marL="47625" marR="47625" marT="0" marB="0"/>
                </a:tc>
                <a:tc>
                  <a:txBody>
                    <a:bodyPr/>
                    <a:lstStyle/>
                    <a:p>
                      <a:pPr algn="ctr"/>
                      <a:r>
                        <a:rPr lang="en-US" sz="1800" dirty="0">
                          <a:solidFill>
                            <a:srgbClr val="FFE192"/>
                          </a:solidFill>
                          <a:effectLst/>
                          <a:highlight>
                            <a:srgbClr val="000000"/>
                          </a:highlight>
                          <a:latin typeface="Helvetica" pitchFamily="2" charset="0"/>
                        </a:rPr>
                        <a:t>5 Year Change</a:t>
                      </a:r>
                    </a:p>
                  </a:txBody>
                  <a:tcPr marL="47625" marR="47625" marT="0" marB="0"/>
                </a:tc>
                <a:extLst>
                  <a:ext uri="{0D108BD9-81ED-4DB2-BD59-A6C34878D82A}">
                    <a16:rowId xmlns:a16="http://schemas.microsoft.com/office/drawing/2014/main" val="761724909"/>
                  </a:ext>
                </a:extLst>
              </a:tr>
              <a:tr h="763722">
                <a:tc>
                  <a:txBody>
                    <a:bodyPr/>
                    <a:lstStyle/>
                    <a:p>
                      <a:pPr algn="ctr"/>
                      <a:r>
                        <a:rPr lang="en-US" dirty="0">
                          <a:effectLst/>
                          <a:latin typeface="Helvetica" pitchFamily="2" charset="0"/>
                        </a:rPr>
                        <a:t>72.4%</a:t>
                      </a:r>
                    </a:p>
                  </a:txBody>
                  <a:tcPr marL="47625" marR="47625" marT="0" marB="0"/>
                </a:tc>
                <a:tc>
                  <a:txBody>
                    <a:bodyPr/>
                    <a:lstStyle/>
                    <a:p>
                      <a:pPr algn="ctr"/>
                      <a:r>
                        <a:rPr lang="en-US" dirty="0">
                          <a:effectLst/>
                          <a:latin typeface="Helvetica" pitchFamily="2" charset="0"/>
                        </a:rPr>
                        <a:t>73.0%</a:t>
                      </a:r>
                    </a:p>
                  </a:txBody>
                  <a:tcPr marL="47625" marR="47625" marT="0" marB="0"/>
                </a:tc>
                <a:tc>
                  <a:txBody>
                    <a:bodyPr/>
                    <a:lstStyle/>
                    <a:p>
                      <a:pPr algn="ctr"/>
                      <a:r>
                        <a:rPr lang="en-US" dirty="0">
                          <a:effectLst/>
                          <a:latin typeface="Helvetica" pitchFamily="2" charset="0"/>
                        </a:rPr>
                        <a:t>73.0%</a:t>
                      </a:r>
                    </a:p>
                  </a:txBody>
                  <a:tcPr marL="47625" marR="47625" marT="0" marB="0"/>
                </a:tc>
                <a:tc>
                  <a:txBody>
                    <a:bodyPr/>
                    <a:lstStyle/>
                    <a:p>
                      <a:pPr algn="ctr"/>
                      <a:r>
                        <a:rPr lang="en-US" dirty="0">
                          <a:effectLst/>
                          <a:latin typeface="Helvetica" pitchFamily="2" charset="0"/>
                        </a:rPr>
                        <a:t>71.5%</a:t>
                      </a:r>
                    </a:p>
                  </a:txBody>
                  <a:tcPr marL="47625" marR="47625" marT="0" marB="0"/>
                </a:tc>
                <a:tc>
                  <a:txBody>
                    <a:bodyPr/>
                    <a:lstStyle/>
                    <a:p>
                      <a:pPr algn="ctr"/>
                      <a:r>
                        <a:rPr lang="en-US" dirty="0">
                          <a:effectLst/>
                          <a:latin typeface="Helvetica" pitchFamily="2" charset="0"/>
                        </a:rPr>
                        <a:t>75.7%</a:t>
                      </a:r>
                    </a:p>
                  </a:txBody>
                  <a:tcPr marL="47625" marR="47625" marT="0" marB="0"/>
                </a:tc>
                <a:tc>
                  <a:txBody>
                    <a:bodyPr/>
                    <a:lstStyle/>
                    <a:p>
                      <a:pPr algn="ctr"/>
                      <a:r>
                        <a:rPr lang="en-US" dirty="0">
                          <a:effectLst/>
                          <a:latin typeface="Helvetica" pitchFamily="2" charset="0"/>
                        </a:rPr>
                        <a:t>71.9%</a:t>
                      </a:r>
                    </a:p>
                  </a:txBody>
                  <a:tcPr marL="47625" marR="47625" marT="0" marB="0"/>
                </a:tc>
                <a:tc>
                  <a:txBody>
                    <a:bodyPr/>
                    <a:lstStyle/>
                    <a:p>
                      <a:pPr algn="ctr"/>
                      <a:r>
                        <a:rPr lang="en-US" dirty="0">
                          <a:effectLst/>
                          <a:latin typeface="Helvetica" pitchFamily="2" charset="0"/>
                        </a:rPr>
                        <a:t>-0.6%</a:t>
                      </a:r>
                    </a:p>
                  </a:txBody>
                  <a:tcPr marL="47625" marR="47625" marT="0" marB="0"/>
                </a:tc>
                <a:extLst>
                  <a:ext uri="{0D108BD9-81ED-4DB2-BD59-A6C34878D82A}">
                    <a16:rowId xmlns:a16="http://schemas.microsoft.com/office/drawing/2014/main" val="3677448286"/>
                  </a:ext>
                </a:extLst>
              </a:tr>
            </a:tbl>
          </a:graphicData>
        </a:graphic>
      </p:graphicFrame>
    </p:spTree>
    <p:extLst>
      <p:ext uri="{BB962C8B-B14F-4D97-AF65-F5344CB8AC3E}">
        <p14:creationId xmlns:p14="http://schemas.microsoft.com/office/powerpoint/2010/main" val="21133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2BD4-310B-0246-8168-FFA2E0C1AFE4}"/>
              </a:ext>
            </a:extLst>
          </p:cNvPr>
          <p:cNvSpPr>
            <a:spLocks noGrp="1"/>
          </p:cNvSpPr>
          <p:nvPr>
            <p:ph type="title"/>
          </p:nvPr>
        </p:nvSpPr>
        <p:spPr>
          <a:xfrm>
            <a:off x="597765" y="108857"/>
            <a:ext cx="8736227" cy="1186249"/>
          </a:xfrm>
        </p:spPr>
        <p:txBody>
          <a:bodyPr>
            <a:normAutofit/>
          </a:bodyPr>
          <a:lstStyle/>
          <a:p>
            <a:r>
              <a:rPr lang="en-US" sz="4000" dirty="0">
                <a:latin typeface="+mn-lt"/>
              </a:rPr>
              <a:t>Closing Equity Gaps</a:t>
            </a:r>
          </a:p>
        </p:txBody>
      </p:sp>
      <p:sp>
        <p:nvSpPr>
          <p:cNvPr id="4" name="Slide Number Placeholder 3">
            <a:extLst>
              <a:ext uri="{FF2B5EF4-FFF2-40B4-BE49-F238E27FC236}">
                <a16:creationId xmlns:a16="http://schemas.microsoft.com/office/drawing/2014/main" id="{93C7BE8F-7B74-6940-977C-787DF09747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147F3-F4BF-2C46-AC54-645A1178D8F6}" type="slidenum">
              <a:rPr kumimoji="0" lang="en-US" sz="1400" b="0" i="0" u="none" strike="noStrike" kern="1200" cap="none" spc="0" normalizeH="0" baseline="0" noProof="0" smtClean="0">
                <a:ln>
                  <a:noFill/>
                </a:ln>
                <a:solidFill>
                  <a:srgbClr val="E7E6E6">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94D0B20-DD63-286C-5400-43AD66C03559}"/>
              </a:ext>
            </a:extLst>
          </p:cNvPr>
          <p:cNvSpPr txBox="1"/>
          <p:nvPr/>
        </p:nvSpPr>
        <p:spPr>
          <a:xfrm>
            <a:off x="94778" y="1295106"/>
            <a:ext cx="11159376" cy="5170646"/>
          </a:xfrm>
          <a:prstGeom prst="rect">
            <a:avLst/>
          </a:prstGeom>
          <a:noFill/>
        </p:spPr>
        <p:txBody>
          <a:bodyPr wrap="square" rtlCol="0">
            <a:spAutoFit/>
          </a:bodyPr>
          <a:lstStyle/>
          <a:p>
            <a:r>
              <a:rPr lang="en-US" sz="2400" b="1" dirty="0"/>
              <a:t>NISS Recommendations:</a:t>
            </a:r>
          </a:p>
          <a:p>
            <a:endParaRPr lang="en-US" sz="2400" dirty="0"/>
          </a:p>
          <a:p>
            <a:pPr marL="285750" indent="-285750">
              <a:buFont typeface="Arial" panose="020B0604020202020204" pitchFamily="34" charset="0"/>
              <a:buChar char="•"/>
            </a:pPr>
            <a:r>
              <a:rPr lang="en-US" sz="2400" dirty="0"/>
              <a:t>Systematize the use of academic data to identify courses with</a:t>
            </a:r>
          </a:p>
          <a:p>
            <a:r>
              <a:rPr lang="en-US" sz="2400" dirty="0"/>
              <a:t> high non-pass rates and improve outcomes in these courses</a:t>
            </a:r>
          </a:p>
          <a:p>
            <a:endParaRPr lang="en-US" sz="2400" dirty="0"/>
          </a:p>
          <a:p>
            <a:pPr marL="285750" indent="-285750">
              <a:buFont typeface="Arial" panose="020B0604020202020204" pitchFamily="34" charset="0"/>
              <a:buChar char="•"/>
            </a:pPr>
            <a:r>
              <a:rPr lang="en-US" sz="2400" dirty="0"/>
              <a:t>Standardize academic advising to ensure students receive consistent support across all majors</a:t>
            </a:r>
          </a:p>
          <a:p>
            <a:endParaRPr lang="en-US" sz="2400" dirty="0"/>
          </a:p>
          <a:p>
            <a:pPr marL="285750" indent="-285750">
              <a:buFont typeface="Arial" panose="020B0604020202020204" pitchFamily="34" charset="0"/>
              <a:buChar char="•"/>
            </a:pPr>
            <a:r>
              <a:rPr lang="en-US" sz="2400" dirty="0"/>
              <a:t>Develop intentional pathways to help students learn about, select, and transition between academic majors</a:t>
            </a:r>
          </a:p>
          <a:p>
            <a:endParaRPr lang="en-US" sz="2400" dirty="0"/>
          </a:p>
          <a:p>
            <a:pPr marL="285750" indent="-285750">
              <a:buFont typeface="Arial" panose="020B0604020202020204" pitchFamily="34" charset="0"/>
              <a:buChar char="•"/>
            </a:pPr>
            <a:r>
              <a:rPr lang="en-US" sz="2400" dirty="0"/>
              <a:t>Strengthen financial aid through collaboration with other units and coordinated, proactive outreach to students </a:t>
            </a:r>
          </a:p>
          <a:p>
            <a:endParaRPr lang="en-US" dirty="0"/>
          </a:p>
        </p:txBody>
      </p:sp>
    </p:spTree>
    <p:extLst>
      <p:ext uri="{BB962C8B-B14F-4D97-AF65-F5344CB8AC3E}">
        <p14:creationId xmlns:p14="http://schemas.microsoft.com/office/powerpoint/2010/main" val="169540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5830903E-15E8-874A-A226-C358519ECB5D}"/>
              </a:ext>
            </a:extLst>
          </p:cNvPr>
          <p:cNvSpPr txBox="1">
            <a:spLocks/>
          </p:cNvSpPr>
          <p:nvPr/>
        </p:nvSpPr>
        <p:spPr>
          <a:xfrm>
            <a:off x="11396133" y="6451599"/>
            <a:ext cx="795866" cy="406399"/>
          </a:xfrm>
          <a:prstGeom prst="rect">
            <a:avLst/>
          </a:prstGeom>
        </p:spPr>
        <p:txBody>
          <a:bodyPr rIns="13716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DC60B95-6745-C044-93E5-4D714587FEB1}"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D440FAA8-8D12-EC45-9CE8-299277357BB9}"/>
              </a:ext>
            </a:extLst>
          </p:cNvPr>
          <p:cNvSpPr/>
          <p:nvPr/>
        </p:nvSpPr>
        <p:spPr>
          <a:xfrm>
            <a:off x="7556099" y="1609462"/>
            <a:ext cx="360902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ED307"/>
                </a:solidFill>
                <a:effectLst/>
                <a:uLnTx/>
                <a:uFillTx/>
                <a:latin typeface="Calibri" panose="020F0502020204030204"/>
                <a:ea typeface="+mn-ea"/>
                <a:cs typeface="+mn-cs"/>
              </a:rPr>
              <a:t>Actions</a:t>
            </a:r>
            <a:endParaRPr kumimoji="0" lang="en-US" sz="2800" b="0" i="0" u="none" strike="noStrike" kern="1200" cap="none" spc="0" normalizeH="0" baseline="0" noProof="0" dirty="0">
              <a:ln>
                <a:noFill/>
              </a:ln>
              <a:solidFill>
                <a:srgbClr val="FED307"/>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79E07D2-8EEE-2048-803B-F1BEA9CB4BCA}"/>
              </a:ext>
            </a:extLst>
          </p:cNvPr>
          <p:cNvSpPr txBox="1"/>
          <p:nvPr/>
        </p:nvSpPr>
        <p:spPr>
          <a:xfrm>
            <a:off x="7251032" y="2619780"/>
            <a:ext cx="4475747"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4"/>
                </a:solidFill>
              </a:rPr>
              <a:t>Continue to increase industry partners</a:t>
            </a:r>
          </a:p>
          <a:p>
            <a:pPr marL="285750" indent="-285750">
              <a:buFont typeface="Arial" panose="020B0604020202020204" pitchFamily="34" charset="0"/>
              <a:buChar char="•"/>
            </a:pPr>
            <a:endParaRPr lang="en-US" sz="2800" dirty="0">
              <a:solidFill>
                <a:schemeClr val="accent4"/>
              </a:solidFill>
            </a:endParaRPr>
          </a:p>
          <a:p>
            <a:pPr marL="285750" indent="-285750">
              <a:buFont typeface="Arial" panose="020B0604020202020204" pitchFamily="34" charset="0"/>
              <a:buChar char="•"/>
            </a:pPr>
            <a:r>
              <a:rPr lang="en-US" sz="2800" dirty="0">
                <a:solidFill>
                  <a:schemeClr val="accent4"/>
                </a:solidFill>
              </a:rPr>
              <a:t>Increase paid applied learning opportunities and other employment experiences on campus</a:t>
            </a:r>
          </a:p>
        </p:txBody>
      </p:sp>
      <p:sp>
        <p:nvSpPr>
          <p:cNvPr id="14" name="Content Placeholder 4">
            <a:extLst>
              <a:ext uri="{FF2B5EF4-FFF2-40B4-BE49-F238E27FC236}">
                <a16:creationId xmlns:a16="http://schemas.microsoft.com/office/drawing/2014/main" id="{05FA81A6-3054-B443-B011-E531F50BE407}"/>
              </a:ext>
            </a:extLst>
          </p:cNvPr>
          <p:cNvSpPr txBox="1">
            <a:spLocks/>
          </p:cNvSpPr>
          <p:nvPr/>
        </p:nvSpPr>
        <p:spPr>
          <a:xfrm>
            <a:off x="127000" y="2619780"/>
            <a:ext cx="5344886" cy="31085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Provide relevant applied learning experiences that match the needs of industry, agency and community partners</a:t>
            </a:r>
          </a:p>
        </p:txBody>
      </p:sp>
      <p:sp>
        <p:nvSpPr>
          <p:cNvPr id="15" name="Title 3">
            <a:extLst>
              <a:ext uri="{FF2B5EF4-FFF2-40B4-BE49-F238E27FC236}">
                <a16:creationId xmlns:a16="http://schemas.microsoft.com/office/drawing/2014/main" id="{51576F18-85EF-E341-BAE9-F83C11E4D416}"/>
              </a:ext>
            </a:extLst>
          </p:cNvPr>
          <p:cNvSpPr txBox="1">
            <a:spLocks/>
          </p:cNvSpPr>
          <p:nvPr/>
        </p:nvSpPr>
        <p:spPr>
          <a:xfrm>
            <a:off x="442556" y="259837"/>
            <a:ext cx="10096500" cy="756162"/>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i="1" dirty="0"/>
              <a:t>Goal 2</a:t>
            </a:r>
          </a:p>
        </p:txBody>
      </p:sp>
    </p:spTree>
    <p:extLst>
      <p:ext uri="{BB962C8B-B14F-4D97-AF65-F5344CB8AC3E}">
        <p14:creationId xmlns:p14="http://schemas.microsoft.com/office/powerpoint/2010/main" val="271016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1AC8765-4BE2-3C42-A728-5DA6E7C4EC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p:cNvSpPr txBox="1"/>
          <p:nvPr/>
        </p:nvSpPr>
        <p:spPr>
          <a:xfrm>
            <a:off x="2559628" y="300913"/>
            <a:ext cx="8377761" cy="1754326"/>
          </a:xfrm>
          <a:prstGeom prst="rect">
            <a:avLst/>
          </a:prstGeom>
          <a:noFill/>
        </p:spPr>
        <p:txBody>
          <a:bodyPr wrap="square" rtlCol="0">
            <a:spAutoFit/>
          </a:bodyPr>
          <a:lstStyle/>
          <a:p>
            <a:r>
              <a:rPr lang="en-US" sz="5400" b="1" dirty="0">
                <a:solidFill>
                  <a:srgbClr val="58A8AA"/>
                </a:solidFill>
                <a:latin typeface="Arial" panose="020B0604020202020204" pitchFamily="34" charset="0"/>
                <a:cs typeface="Arial" panose="020B0604020202020204" pitchFamily="34" charset="0"/>
              </a:rPr>
              <a:t>Current Partnerships </a:t>
            </a:r>
            <a:br>
              <a:rPr lang="en-US" sz="5400" b="1" dirty="0">
                <a:solidFill>
                  <a:srgbClr val="58A8AA"/>
                </a:solidFill>
                <a:latin typeface="Arial" panose="020B0604020202020204" pitchFamily="34" charset="0"/>
                <a:cs typeface="Arial" panose="020B0604020202020204" pitchFamily="34" charset="0"/>
              </a:rPr>
            </a:br>
            <a:r>
              <a:rPr lang="en-US" sz="5400" b="1" dirty="0">
                <a:solidFill>
                  <a:srgbClr val="58A8AA"/>
                </a:solidFill>
                <a:latin typeface="Arial" panose="020B0604020202020204" pitchFamily="34" charset="0"/>
                <a:cs typeface="Arial" panose="020B0604020202020204" pitchFamily="34" charset="0"/>
              </a:rPr>
              <a:t>on Innovation Campus</a:t>
            </a:r>
          </a:p>
        </p:txBody>
      </p:sp>
      <p:pic>
        <p:nvPicPr>
          <p:cNvPr id="1026" name="Picture 2" descr="Image result for stratasys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12853" y="3722643"/>
            <a:ext cx="1567384" cy="4272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youth entrepreneurs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996667" y="4597498"/>
            <a:ext cx="1337535" cy="6527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exagon Manufacturing Intelligence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26412" y="3586326"/>
            <a:ext cx="1847841" cy="5714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assault systemes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163285" y="2334431"/>
            <a:ext cx="2812341" cy="8953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urkish Aerospace Industries log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62720" y="4530226"/>
            <a:ext cx="1561648" cy="7873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BCG log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15441" y="2650126"/>
            <a:ext cx="1688024" cy="379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06181" y="5912250"/>
            <a:ext cx="1541686" cy="486356"/>
          </a:xfrm>
          <a:prstGeom prst="rect">
            <a:avLst/>
          </a:prstGeom>
        </p:spPr>
      </p:pic>
      <p:pic>
        <p:nvPicPr>
          <p:cNvPr id="11" name="Picture 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999656" y="2388567"/>
            <a:ext cx="812938" cy="738940"/>
          </a:xfrm>
          <a:prstGeom prst="rect">
            <a:avLst/>
          </a:prstGeom>
        </p:spPr>
      </p:pic>
      <p:pic>
        <p:nvPicPr>
          <p:cNvPr id="12" name="Picture 1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00571" y="2386082"/>
            <a:ext cx="740710" cy="740710"/>
          </a:xfrm>
          <a:prstGeom prst="rect">
            <a:avLst/>
          </a:prstGeom>
        </p:spPr>
      </p:pic>
      <p:pic>
        <p:nvPicPr>
          <p:cNvPr id="13" name="Picture 1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99908" y="4552826"/>
            <a:ext cx="1594097" cy="807636"/>
          </a:xfrm>
          <a:prstGeom prst="rect">
            <a:avLst/>
          </a:prstGeom>
        </p:spPr>
      </p:pic>
      <p:pic>
        <p:nvPicPr>
          <p:cNvPr id="2" name="Picture 1"/>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894095" y="3740276"/>
            <a:ext cx="1798916" cy="409606"/>
          </a:xfrm>
          <a:prstGeom prst="rect">
            <a:avLst/>
          </a:prstGeom>
        </p:spPr>
      </p:pic>
      <p:pic>
        <p:nvPicPr>
          <p:cNvPr id="3" name="Picture 2">
            <a:extLst>
              <a:ext uri="{FF2B5EF4-FFF2-40B4-BE49-F238E27FC236}">
                <a16:creationId xmlns:a16="http://schemas.microsoft.com/office/drawing/2014/main" id="{69A90A2F-997A-B14A-AD68-9F81E871D97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048325" y="2628545"/>
            <a:ext cx="1757402" cy="395338"/>
          </a:xfrm>
          <a:prstGeom prst="rect">
            <a:avLst/>
          </a:prstGeom>
        </p:spPr>
      </p:pic>
      <p:pic>
        <p:nvPicPr>
          <p:cNvPr id="7" name="Picture 6">
            <a:extLst>
              <a:ext uri="{FF2B5EF4-FFF2-40B4-BE49-F238E27FC236}">
                <a16:creationId xmlns:a16="http://schemas.microsoft.com/office/drawing/2014/main" id="{8A726AE2-8367-7A4D-A1D6-343D14C30CC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463261" y="3687372"/>
            <a:ext cx="2228102" cy="331524"/>
          </a:xfrm>
          <a:prstGeom prst="rect">
            <a:avLst/>
          </a:prstGeom>
        </p:spPr>
      </p:pic>
      <p:pic>
        <p:nvPicPr>
          <p:cNvPr id="17" name="Picture 16">
            <a:extLst>
              <a:ext uri="{FF2B5EF4-FFF2-40B4-BE49-F238E27FC236}">
                <a16:creationId xmlns:a16="http://schemas.microsoft.com/office/drawing/2014/main" id="{C7F7A054-0D19-3649-8262-47758D123BB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220051" y="2345679"/>
            <a:ext cx="962926" cy="962926"/>
          </a:xfrm>
          <a:prstGeom prst="rect">
            <a:avLst/>
          </a:prstGeom>
        </p:spPr>
      </p:pic>
      <p:pic>
        <p:nvPicPr>
          <p:cNvPr id="27" name="Picture 26">
            <a:extLst>
              <a:ext uri="{FF2B5EF4-FFF2-40B4-BE49-F238E27FC236}">
                <a16:creationId xmlns:a16="http://schemas.microsoft.com/office/drawing/2014/main" id="{D1BE1D9F-AA38-664C-BBEE-464B77A5C73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250561" y="4838067"/>
            <a:ext cx="1685771" cy="445088"/>
          </a:xfrm>
          <a:prstGeom prst="rect">
            <a:avLst/>
          </a:prstGeom>
        </p:spPr>
      </p:pic>
      <p:pic>
        <p:nvPicPr>
          <p:cNvPr id="28" name="Picture 27">
            <a:extLst>
              <a:ext uri="{FF2B5EF4-FFF2-40B4-BE49-F238E27FC236}">
                <a16:creationId xmlns:a16="http://schemas.microsoft.com/office/drawing/2014/main" id="{E660C730-BB5C-6746-8B1B-6DF7AC483130}"/>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748605" y="4631258"/>
            <a:ext cx="1456120" cy="815427"/>
          </a:xfrm>
          <a:prstGeom prst="rect">
            <a:avLst/>
          </a:prstGeom>
        </p:spPr>
      </p:pic>
      <p:pic>
        <p:nvPicPr>
          <p:cNvPr id="30" name="Picture 29">
            <a:extLst>
              <a:ext uri="{FF2B5EF4-FFF2-40B4-BE49-F238E27FC236}">
                <a16:creationId xmlns:a16="http://schemas.microsoft.com/office/drawing/2014/main" id="{383F65DD-0161-C34A-B085-89BF992E5633}"/>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735166" y="5894392"/>
            <a:ext cx="1533493" cy="499066"/>
          </a:xfrm>
          <a:prstGeom prst="rect">
            <a:avLst/>
          </a:prstGeom>
        </p:spPr>
      </p:pic>
      <p:pic>
        <p:nvPicPr>
          <p:cNvPr id="32" name="Picture 31">
            <a:extLst>
              <a:ext uri="{FF2B5EF4-FFF2-40B4-BE49-F238E27FC236}">
                <a16:creationId xmlns:a16="http://schemas.microsoft.com/office/drawing/2014/main" id="{A13CA3C3-DEAA-5F40-89DF-0EFBD5A724C4}"/>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366366" y="6016405"/>
            <a:ext cx="1657956" cy="315012"/>
          </a:xfrm>
          <a:prstGeom prst="rect">
            <a:avLst/>
          </a:prstGeom>
        </p:spPr>
      </p:pic>
      <p:pic>
        <p:nvPicPr>
          <p:cNvPr id="34" name="Picture 33">
            <a:extLst>
              <a:ext uri="{FF2B5EF4-FFF2-40B4-BE49-F238E27FC236}">
                <a16:creationId xmlns:a16="http://schemas.microsoft.com/office/drawing/2014/main" id="{4EC538CE-5B7B-C64A-BEA2-775B7147E76F}"/>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613116" y="5608135"/>
            <a:ext cx="902268" cy="902268"/>
          </a:xfrm>
          <a:prstGeom prst="rect">
            <a:avLst/>
          </a:prstGeom>
        </p:spPr>
      </p:pic>
    </p:spTree>
    <p:extLst>
      <p:ext uri="{BB962C8B-B14F-4D97-AF65-F5344CB8AC3E}">
        <p14:creationId xmlns:p14="http://schemas.microsoft.com/office/powerpoint/2010/main" val="3337236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10052</TotalTime>
  <Words>1037</Words>
  <Application>Microsoft Macintosh PowerPoint</Application>
  <PresentationFormat>Widescreen</PresentationFormat>
  <Paragraphs>179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Helvetica</vt:lpstr>
      <vt:lpstr>Office Theme</vt:lpstr>
      <vt:lpstr>PowerPoint Presentation</vt:lpstr>
      <vt:lpstr>PowerPoint Presentation</vt:lpstr>
      <vt:lpstr>PowerPoint Presentation</vt:lpstr>
      <vt:lpstr>Point of Difference</vt:lpstr>
      <vt:lpstr>Headcount and Student Credit Hour History</vt:lpstr>
      <vt:lpstr>Retention Rates</vt:lpstr>
      <vt:lpstr>Closing Equity Gaps</vt:lpstr>
      <vt:lpstr>PowerPoint Presentation</vt:lpstr>
      <vt:lpstr>PowerPoint Presentation</vt:lpstr>
      <vt:lpstr>PowerPoint Presentation</vt:lpstr>
      <vt:lpstr>GROWING &amp; DIVERSIFYING ECONOMY Preparing our students for the jobs of today + tomorrow</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Lefever, Shirley</cp:lastModifiedBy>
  <cp:revision>212</cp:revision>
  <cp:lastPrinted>2021-07-20T18:35:33Z</cp:lastPrinted>
  <dcterms:created xsi:type="dcterms:W3CDTF">2020-08-03T13:38:43Z</dcterms:created>
  <dcterms:modified xsi:type="dcterms:W3CDTF">2022-08-14T17:20:26Z</dcterms:modified>
  <cp:category/>
</cp:coreProperties>
</file>