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8" r:id="rId3"/>
    <p:sldId id="259" r:id="rId4"/>
    <p:sldId id="260" r:id="rId5"/>
    <p:sldId id="261" r:id="rId6"/>
    <p:sldId id="262" r:id="rId7"/>
    <p:sldId id="265" r:id="rId8"/>
    <p:sldId id="266" r:id="rId9"/>
    <p:sldId id="267" r:id="rId10"/>
    <p:sldId id="268" r:id="rId11"/>
    <p:sldId id="269" r:id="rId12"/>
    <p:sldId id="270" r:id="rId13"/>
    <p:sldId id="271" r:id="rId14"/>
    <p:sldId id="272" r:id="rId15"/>
    <p:sldId id="273" r:id="rId16"/>
    <p:sldId id="291" r:id="rId17"/>
    <p:sldId id="285" r:id="rId18"/>
    <p:sldId id="286" r:id="rId19"/>
    <p:sldId id="287" r:id="rId20"/>
    <p:sldId id="288" r:id="rId21"/>
    <p:sldId id="290" r:id="rId22"/>
    <p:sldId id="276" r:id="rId23"/>
    <p:sldId id="277" r:id="rId24"/>
    <p:sldId id="278" r:id="rId25"/>
    <p:sldId id="279" r:id="rId26"/>
    <p:sldId id="280" r:id="rId27"/>
    <p:sldId id="281" r:id="rId28"/>
    <p:sldId id="282" r:id="rId29"/>
    <p:sldId id="283" r:id="rId30"/>
    <p:sldId id="284" r:id="rId3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5CB"/>
          </a:solidFill>
        </a:fill>
      </a:tcStyle>
    </a:wholeTbl>
    <a:band2H>
      <a:tcTxStyle/>
      <a:tcStyle>
        <a:tcBdr/>
        <a:fill>
          <a:solidFill>
            <a:srgbClr val="FFF3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1D1"/>
          </a:solidFill>
        </a:fill>
      </a:tcStyle>
    </a:wholeTbl>
    <a:band2H>
      <a:tcTxStyle/>
      <a:tcStyle>
        <a:tcBdr/>
        <a:fill>
          <a:solidFill>
            <a:srgbClr val="EB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8ECDA"/>
          </a:solidFill>
        </a:fill>
      </a:tcStyle>
    </a:wholeTbl>
    <a:band2H>
      <a:tcTxStyle/>
      <a:tcStyle>
        <a:tcBdr/>
        <a:fill>
          <a:solidFill>
            <a:srgbClr val="F4F6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xfrm>
            <a:off x="1143000" y="685800"/>
            <a:ext cx="4572000" cy="3429000"/>
          </a:xfrm>
          <a:prstGeom prst="rect">
            <a:avLst/>
          </a:prstGeom>
        </p:spPr>
        <p:txBody>
          <a:bodyPr/>
          <a:lstStyle/>
          <a:p>
            <a:endParaRPr/>
          </a:p>
        </p:txBody>
      </p:sp>
      <p:sp>
        <p:nvSpPr>
          <p:cNvPr id="88" name="Shape 8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5" name="Rectangle 8"/>
          <p:cNvSpPr/>
          <p:nvPr/>
        </p:nvSpPr>
        <p:spPr>
          <a:xfrm>
            <a:off x="0" y="0"/>
            <a:ext cx="9144000" cy="6858000"/>
          </a:xfrm>
          <a:prstGeom prst="rect">
            <a:avLst/>
          </a:prstGeom>
          <a:solidFill>
            <a:srgbClr val="FFFFFF"/>
          </a:solidFill>
          <a:ln w="57150">
            <a:solidFill>
              <a:srgbClr val="000000"/>
            </a:solidFill>
          </a:ln>
        </p:spPr>
        <p:txBody>
          <a:bodyPr lIns="45718" tIns="45718" rIns="45718" bIns="45718" anchor="ctr"/>
          <a:lstStyle/>
          <a:p>
            <a:pPr algn="ctr">
              <a:defRPr>
                <a:solidFill>
                  <a:srgbClr val="FFFFFF"/>
                </a:solidFill>
              </a:defRPr>
            </a:pPr>
            <a:endParaRPr/>
          </a:p>
        </p:txBody>
      </p:sp>
      <p:sp>
        <p:nvSpPr>
          <p:cNvPr id="16" name="Rectangle 9"/>
          <p:cNvSpPr/>
          <p:nvPr/>
        </p:nvSpPr>
        <p:spPr>
          <a:xfrm>
            <a:off x="31750" y="6605588"/>
            <a:ext cx="9080500" cy="252412"/>
          </a:xfrm>
          <a:prstGeom prst="rect">
            <a:avLst/>
          </a:prstGeom>
          <a:solidFill>
            <a:srgbClr val="FBD833"/>
          </a:solidFill>
          <a:ln w="12700">
            <a:miter lim="400000"/>
          </a:ln>
        </p:spPr>
        <p:txBody>
          <a:bodyPr lIns="45718" tIns="45718" rIns="45718" bIns="45718" anchor="ctr"/>
          <a:lstStyle/>
          <a:p>
            <a:pPr algn="ctr">
              <a:defRPr>
                <a:solidFill>
                  <a:srgbClr val="FFFFFF"/>
                </a:solidFill>
              </a:defRPr>
            </a:pPr>
            <a:endParaRPr/>
          </a:p>
        </p:txBody>
      </p:sp>
      <p:sp>
        <p:nvSpPr>
          <p:cNvPr id="17" name="Rectangle 10"/>
          <p:cNvSpPr/>
          <p:nvPr/>
        </p:nvSpPr>
        <p:spPr>
          <a:xfrm>
            <a:off x="31750" y="-1"/>
            <a:ext cx="9080500" cy="252415"/>
          </a:xfrm>
          <a:prstGeom prst="rect">
            <a:avLst/>
          </a:prstGeom>
          <a:solidFill>
            <a:srgbClr val="FBD833"/>
          </a:solidFill>
          <a:ln w="12700">
            <a:miter lim="400000"/>
          </a:ln>
        </p:spPr>
        <p:txBody>
          <a:bodyPr lIns="45718" tIns="45718" rIns="45718" bIns="45718" anchor="ctr"/>
          <a:lstStyle/>
          <a:p>
            <a:pPr algn="ctr">
              <a:defRPr>
                <a:solidFill>
                  <a:srgbClr val="FFFFFF"/>
                </a:solidFill>
              </a:defRPr>
            </a:pPr>
            <a:endParaRPr/>
          </a:p>
        </p:txBody>
      </p:sp>
      <p:pic>
        <p:nvPicPr>
          <p:cNvPr id="18" name="Picture 6" descr="Picture 6"/>
          <p:cNvPicPr>
            <a:picLocks noChangeAspect="1"/>
          </p:cNvPicPr>
          <p:nvPr/>
        </p:nvPicPr>
        <p:blipFill>
          <a:blip r:embed="rId2"/>
          <a:stretch>
            <a:fillRect/>
          </a:stretch>
        </p:blipFill>
        <p:spPr>
          <a:xfrm>
            <a:off x="4572000" y="1295400"/>
            <a:ext cx="3590925" cy="809625"/>
          </a:xfrm>
          <a:prstGeom prst="rect">
            <a:avLst/>
          </a:prstGeom>
          <a:ln w="12700">
            <a:miter lim="400000"/>
          </a:ln>
        </p:spPr>
      </p:pic>
      <p:sp>
        <p:nvSpPr>
          <p:cNvPr id="19" name="Title Text"/>
          <p:cNvSpPr txBox="1">
            <a:spLocks noGrp="1"/>
          </p:cNvSpPr>
          <p:nvPr>
            <p:ph type="title"/>
          </p:nvPr>
        </p:nvSpPr>
        <p:spPr>
          <a:xfrm>
            <a:off x="1219200" y="2133600"/>
            <a:ext cx="7620000" cy="1470025"/>
          </a:xfrm>
          <a:prstGeom prst="rect">
            <a:avLst/>
          </a:prstGeom>
        </p:spPr>
        <p:txBody>
          <a:bodyPr/>
          <a:lstStyle>
            <a:lvl1pPr>
              <a:defRPr sz="4000"/>
            </a:lvl1pPr>
          </a:lstStyle>
          <a:p>
            <a:r>
              <a:t>Title Text</a:t>
            </a:r>
          </a:p>
        </p:txBody>
      </p:sp>
      <p:sp>
        <p:nvSpPr>
          <p:cNvPr id="20" name="Body Level One…"/>
          <p:cNvSpPr txBox="1">
            <a:spLocks noGrp="1"/>
          </p:cNvSpPr>
          <p:nvPr>
            <p:ph type="body" sz="quarter" idx="1" hasCustomPrompt="1"/>
          </p:nvPr>
        </p:nvSpPr>
        <p:spPr>
          <a:xfrm>
            <a:off x="1295400" y="4191000"/>
            <a:ext cx="4267200" cy="1752600"/>
          </a:xfrm>
          <a:prstGeom prst="rect">
            <a:avLst/>
          </a:prstGeom>
        </p:spPr>
        <p:txBody>
          <a:bodyPr/>
          <a:lstStyle>
            <a:lvl1pPr marL="0" indent="0">
              <a:buClrTx/>
              <a:buSzTx/>
              <a:buFontTx/>
              <a:buNone/>
              <a:defRPr sz="2000"/>
            </a:lvl1pPr>
            <a:lvl2pPr marL="0" indent="0">
              <a:buClrTx/>
              <a:buSzTx/>
              <a:buFontTx/>
              <a:buNone/>
              <a:defRPr sz="2000"/>
            </a:lvl2pPr>
            <a:lvl3pPr marL="0" indent="0">
              <a:buClrTx/>
              <a:buSzTx/>
              <a:buFontTx/>
              <a:buNone/>
              <a:defRPr sz="2000"/>
            </a:lvl3pPr>
            <a:lvl4pPr marL="0" indent="0">
              <a:buClrTx/>
              <a:buSzTx/>
              <a:buFontTx/>
              <a:buNone/>
              <a:defRPr sz="2000"/>
            </a:lvl4pPr>
            <a:lvl5pPr marL="0" indent="0">
              <a:buClrTx/>
              <a:buSzTx/>
              <a:buFontTx/>
              <a:buNone/>
              <a:defRPr sz="2000"/>
            </a:lvl5pPr>
          </a:lstStyle>
          <a:p>
            <a:r>
              <a:t>Presenter’s name</a:t>
            </a:r>
          </a:p>
          <a:p>
            <a:pPr lvl="1"/>
            <a:endParaRPr/>
          </a:p>
          <a:p>
            <a:pPr lvl="2"/>
            <a:endParaRPr/>
          </a:p>
          <a:p>
            <a:pPr lvl="3"/>
            <a:endParaRPr/>
          </a:p>
          <a:p>
            <a:pPr lvl="4"/>
            <a:endParaRPr/>
          </a:p>
        </p:txBody>
      </p:sp>
      <p:sp>
        <p:nvSpPr>
          <p:cNvPr id="21" name="Straight Connector 11"/>
          <p:cNvSpPr/>
          <p:nvPr/>
        </p:nvSpPr>
        <p:spPr>
          <a:xfrm>
            <a:off x="1371599" y="3733800"/>
            <a:ext cx="7729541" cy="0"/>
          </a:xfrm>
          <a:prstGeom prst="line">
            <a:avLst/>
          </a:prstGeom>
          <a:ln w="57150" cap="rnd">
            <a:solidFill>
              <a:srgbClr val="595959"/>
            </a:solidFill>
            <a:prstDash val="sysDot"/>
          </a:ln>
        </p:spPr>
        <p:txBody>
          <a:bodyPr lIns="45718" tIns="45718" rIns="45718" bIns="45718"/>
          <a:lstStyle/>
          <a:p>
            <a:endParaRP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xfrm>
            <a:off x="339725" y="274638"/>
            <a:ext cx="8499475" cy="846138"/>
          </a:xfrm>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4pPr marL="1727200" indent="-355600"/>
            <a:lvl5pPr marL="2184400" indent="-355600"/>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7" name="Title Text"/>
          <p:cNvSpPr txBox="1">
            <a:spLocks noGrp="1"/>
          </p:cNvSpPr>
          <p:nvPr>
            <p:ph type="title"/>
          </p:nvPr>
        </p:nvSpPr>
        <p:spPr>
          <a:xfrm>
            <a:off x="339725" y="274638"/>
            <a:ext cx="8499475" cy="846138"/>
          </a:xfrm>
          <a:prstGeom prst="rect">
            <a:avLst/>
          </a:prstGeom>
        </p:spPr>
        <p:txBody>
          <a:bodyPr/>
          <a:lstStyle/>
          <a:p>
            <a:r>
              <a:t>Title Text</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62" name="Rectangle 9"/>
          <p:cNvSpPr/>
          <p:nvPr/>
        </p:nvSpPr>
        <p:spPr>
          <a:xfrm>
            <a:off x="0" y="0"/>
            <a:ext cx="9144000" cy="6858000"/>
          </a:xfrm>
          <a:prstGeom prst="rect">
            <a:avLst/>
          </a:prstGeom>
          <a:solidFill>
            <a:srgbClr val="FFFFFF"/>
          </a:solidFill>
          <a:ln w="57150">
            <a:solidFill>
              <a:srgbClr val="000000"/>
            </a:solidFill>
          </a:ln>
        </p:spPr>
        <p:txBody>
          <a:bodyPr lIns="45719" rIns="45719" anchor="ctr"/>
          <a:lstStyle/>
          <a:p>
            <a:pPr algn="ctr">
              <a:defRPr>
                <a:solidFill>
                  <a:srgbClr val="FFFFFF"/>
                </a:solidFill>
              </a:defRPr>
            </a:pPr>
            <a:endParaRPr/>
          </a:p>
        </p:txBody>
      </p:sp>
      <p:pic>
        <p:nvPicPr>
          <p:cNvPr id="63" name="Picture 10" descr="Picture 10"/>
          <p:cNvPicPr>
            <a:picLocks noChangeAspect="1"/>
          </p:cNvPicPr>
          <p:nvPr/>
        </p:nvPicPr>
        <p:blipFill>
          <a:blip r:embed="rId2"/>
          <a:stretch>
            <a:fillRect/>
          </a:stretch>
        </p:blipFill>
        <p:spPr>
          <a:xfrm>
            <a:off x="7391400" y="6356350"/>
            <a:ext cx="1554163" cy="349250"/>
          </a:xfrm>
          <a:prstGeom prst="rect">
            <a:avLst/>
          </a:prstGeom>
          <a:ln w="12700">
            <a:miter lim="400000"/>
          </a:ln>
        </p:spPr>
      </p:pic>
      <p:sp>
        <p:nvSpPr>
          <p:cNvPr id="64" name="Slide Number"/>
          <p:cNvSpPr txBox="1">
            <a:spLocks noGrp="1"/>
          </p:cNvSpPr>
          <p:nvPr>
            <p:ph type="sldNum" sz="quarter" idx="2"/>
          </p:nvPr>
        </p:nvSpPr>
        <p:spPr>
          <a:xfrm>
            <a:off x="152400" y="6432550"/>
            <a:ext cx="258624" cy="248305"/>
          </a:xfrm>
          <a:prstGeom prst="rect">
            <a:avLst/>
          </a:prstGeom>
        </p:spPr>
        <p:txBody>
          <a:bodyPr lIns="45719" tIns="45719" rIns="45719" bIns="45719"/>
          <a:lstStyle/>
          <a:p>
            <a:fld id="{86CB4B4D-7CA3-9044-876B-883B54F8677D}" type="slidenum">
              <a:t>‹#›</a:t>
            </a:fld>
            <a:endParaRPr/>
          </a:p>
        </p:txBody>
      </p:sp>
      <p:sp>
        <p:nvSpPr>
          <p:cNvPr id="65" name="Straight Connector 10"/>
          <p:cNvSpPr/>
          <p:nvPr/>
        </p:nvSpPr>
        <p:spPr>
          <a:xfrm>
            <a:off x="76200" y="1143000"/>
            <a:ext cx="9067800" cy="0"/>
          </a:xfrm>
          <a:prstGeom prst="line">
            <a:avLst/>
          </a:prstGeom>
          <a:ln w="57150" cap="rnd">
            <a:solidFill>
              <a:srgbClr val="595959"/>
            </a:solidFill>
            <a:prstDash val="sysDot"/>
          </a:ln>
        </p:spPr>
        <p:txBody>
          <a:bodyPr lIns="45719" rIns="45719"/>
          <a:lstStyle/>
          <a:p>
            <a:endParaRPr/>
          </a:p>
        </p:txBody>
      </p:sp>
      <p:sp>
        <p:nvSpPr>
          <p:cNvPr id="66" name="Rectangle 11"/>
          <p:cNvSpPr/>
          <p:nvPr/>
        </p:nvSpPr>
        <p:spPr>
          <a:xfrm>
            <a:off x="31750" y="6746875"/>
            <a:ext cx="9080500" cy="111125"/>
          </a:xfrm>
          <a:prstGeom prst="rect">
            <a:avLst/>
          </a:prstGeom>
          <a:solidFill>
            <a:srgbClr val="FBD833"/>
          </a:solidFill>
          <a:ln w="12700">
            <a:miter lim="400000"/>
          </a:ln>
        </p:spPr>
        <p:txBody>
          <a:bodyPr lIns="45719" rIns="45719" anchor="ctr"/>
          <a:lstStyle/>
          <a:p>
            <a:pPr algn="ctr">
              <a:defRPr>
                <a:solidFill>
                  <a:srgbClr val="FFFFFF"/>
                </a:solidFill>
              </a:defRPr>
            </a:pPr>
            <a:endParaRPr/>
          </a:p>
        </p:txBody>
      </p:sp>
      <p:sp>
        <p:nvSpPr>
          <p:cNvPr id="67" name="Title Text"/>
          <p:cNvSpPr txBox="1">
            <a:spLocks noGrp="1"/>
          </p:cNvSpPr>
          <p:nvPr>
            <p:ph type="title"/>
          </p:nvPr>
        </p:nvSpPr>
        <p:spPr>
          <a:xfrm>
            <a:off x="339211" y="274638"/>
            <a:ext cx="8499989" cy="846240"/>
          </a:xfrm>
          <a:prstGeom prst="rect">
            <a:avLst/>
          </a:prstGeom>
        </p:spPr>
        <p:txBody>
          <a:bodyPr lIns="45719" tIns="45719" rIns="45719" bIns="45719"/>
          <a:lstStyle/>
          <a:p>
            <a:r>
              <a:t>Title Text</a:t>
            </a:r>
          </a:p>
        </p:txBody>
      </p:sp>
      <p:sp>
        <p:nvSpPr>
          <p:cNvPr id="68" name="Body Level One…"/>
          <p:cNvSpPr txBox="1">
            <a:spLocks noGrp="1"/>
          </p:cNvSpPr>
          <p:nvPr>
            <p:ph type="body" idx="1"/>
          </p:nvPr>
        </p:nvSpPr>
        <p:spPr>
          <a:xfrm>
            <a:off x="339211" y="1600200"/>
            <a:ext cx="8229601" cy="4525963"/>
          </a:xfrm>
          <a:prstGeom prst="rect">
            <a:avLst/>
          </a:prstGeom>
        </p:spPr>
        <p:txBody>
          <a:bodyPr lIns="45719" tIns="45719" rIns="45719" bIns="45719"/>
          <a:lstStyle>
            <a:lvl3pPr marL="1234439" indent="-320039"/>
            <a:lvl4pPr marL="1691639" indent="-320039"/>
            <a:lvl5pPr marL="2148839" indent="-320039"/>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75" name="Rectangle 9"/>
          <p:cNvSpPr/>
          <p:nvPr/>
        </p:nvSpPr>
        <p:spPr>
          <a:xfrm>
            <a:off x="0" y="0"/>
            <a:ext cx="9144000" cy="6858000"/>
          </a:xfrm>
          <a:prstGeom prst="rect">
            <a:avLst/>
          </a:prstGeom>
          <a:solidFill>
            <a:srgbClr val="FFFFFF"/>
          </a:solidFill>
          <a:ln w="57150">
            <a:solidFill>
              <a:srgbClr val="000000"/>
            </a:solidFill>
          </a:ln>
        </p:spPr>
        <p:txBody>
          <a:bodyPr lIns="45719" rIns="45719" anchor="ctr"/>
          <a:lstStyle/>
          <a:p>
            <a:pPr algn="ctr">
              <a:defRPr>
                <a:solidFill>
                  <a:srgbClr val="FFFFFF"/>
                </a:solidFill>
              </a:defRPr>
            </a:pPr>
            <a:endParaRPr/>
          </a:p>
        </p:txBody>
      </p:sp>
      <p:pic>
        <p:nvPicPr>
          <p:cNvPr id="76" name="Picture 10" descr="Picture 10"/>
          <p:cNvPicPr>
            <a:picLocks noChangeAspect="1"/>
          </p:cNvPicPr>
          <p:nvPr/>
        </p:nvPicPr>
        <p:blipFill>
          <a:blip r:embed="rId2"/>
          <a:stretch>
            <a:fillRect/>
          </a:stretch>
        </p:blipFill>
        <p:spPr>
          <a:xfrm>
            <a:off x="7391400" y="6356350"/>
            <a:ext cx="1554163" cy="349250"/>
          </a:xfrm>
          <a:prstGeom prst="rect">
            <a:avLst/>
          </a:prstGeom>
          <a:ln w="12700">
            <a:miter lim="400000"/>
          </a:ln>
        </p:spPr>
      </p:pic>
      <p:sp>
        <p:nvSpPr>
          <p:cNvPr id="77" name="Slide Number"/>
          <p:cNvSpPr txBox="1">
            <a:spLocks noGrp="1"/>
          </p:cNvSpPr>
          <p:nvPr>
            <p:ph type="sldNum" sz="quarter" idx="2"/>
          </p:nvPr>
        </p:nvSpPr>
        <p:spPr>
          <a:xfrm>
            <a:off x="152400" y="6432550"/>
            <a:ext cx="258624" cy="248305"/>
          </a:xfrm>
          <a:prstGeom prst="rect">
            <a:avLst/>
          </a:prstGeom>
        </p:spPr>
        <p:txBody>
          <a:bodyPr lIns="45719" tIns="45719" rIns="45719" bIns="45719"/>
          <a:lstStyle/>
          <a:p>
            <a:fld id="{86CB4B4D-7CA3-9044-876B-883B54F8677D}" type="slidenum">
              <a:t>‹#›</a:t>
            </a:fld>
            <a:endParaRPr/>
          </a:p>
        </p:txBody>
      </p:sp>
      <p:sp>
        <p:nvSpPr>
          <p:cNvPr id="78" name="Straight Connector 10"/>
          <p:cNvSpPr/>
          <p:nvPr/>
        </p:nvSpPr>
        <p:spPr>
          <a:xfrm>
            <a:off x="76200" y="1143000"/>
            <a:ext cx="9067800" cy="0"/>
          </a:xfrm>
          <a:prstGeom prst="line">
            <a:avLst/>
          </a:prstGeom>
          <a:ln w="57150" cap="rnd">
            <a:solidFill>
              <a:srgbClr val="595959"/>
            </a:solidFill>
            <a:prstDash val="sysDot"/>
          </a:ln>
        </p:spPr>
        <p:txBody>
          <a:bodyPr lIns="45719" rIns="45719"/>
          <a:lstStyle/>
          <a:p>
            <a:endParaRPr/>
          </a:p>
        </p:txBody>
      </p:sp>
      <p:sp>
        <p:nvSpPr>
          <p:cNvPr id="79" name="Rectangle 11"/>
          <p:cNvSpPr/>
          <p:nvPr/>
        </p:nvSpPr>
        <p:spPr>
          <a:xfrm>
            <a:off x="31750" y="6746875"/>
            <a:ext cx="9080500" cy="111125"/>
          </a:xfrm>
          <a:prstGeom prst="rect">
            <a:avLst/>
          </a:prstGeom>
          <a:solidFill>
            <a:srgbClr val="FBD833"/>
          </a:solidFill>
          <a:ln w="12700">
            <a:miter lim="400000"/>
          </a:ln>
        </p:spPr>
        <p:txBody>
          <a:bodyPr lIns="45719" rIns="45719" anchor="ctr"/>
          <a:lstStyle/>
          <a:p>
            <a:pPr algn="ctr">
              <a:defRPr>
                <a:solidFill>
                  <a:srgbClr val="FFFFFF"/>
                </a:solidFill>
              </a:defRPr>
            </a:pPr>
            <a:endParaRPr/>
          </a:p>
        </p:txBody>
      </p:sp>
      <p:sp>
        <p:nvSpPr>
          <p:cNvPr id="80" name="Title Text"/>
          <p:cNvSpPr txBox="1">
            <a:spLocks noGrp="1"/>
          </p:cNvSpPr>
          <p:nvPr>
            <p:ph type="title"/>
          </p:nvPr>
        </p:nvSpPr>
        <p:spPr>
          <a:xfrm>
            <a:off x="339725" y="274638"/>
            <a:ext cx="8499475" cy="846138"/>
          </a:xfrm>
          <a:prstGeom prst="rect">
            <a:avLst/>
          </a:prstGeom>
        </p:spPr>
        <p:txBody>
          <a:bodyPr lIns="45719" tIns="45719" rIns="45719" bIns="45719"/>
          <a:lstStyle/>
          <a:p>
            <a:r>
              <a:t>Title Text</a:t>
            </a:r>
          </a:p>
        </p:txBody>
      </p:sp>
      <p:sp>
        <p:nvSpPr>
          <p:cNvPr id="81" name="Body Level One…"/>
          <p:cNvSpPr txBox="1">
            <a:spLocks noGrp="1"/>
          </p:cNvSpPr>
          <p:nvPr>
            <p:ph type="body" sz="half" idx="1"/>
          </p:nvPr>
        </p:nvSpPr>
        <p:spPr>
          <a:xfrm>
            <a:off x="457200" y="1600200"/>
            <a:ext cx="4038600" cy="4525963"/>
          </a:xfrm>
          <a:prstGeom prst="rect">
            <a:avLst/>
          </a:prstGeom>
        </p:spPr>
        <p:txBody>
          <a:bodyPr lIns="45719" tIns="45719" rIns="45719" bIns="45719"/>
          <a:lstStyle>
            <a:lvl3pPr marL="1234439" indent="-320039"/>
            <a:lvl4pPr marL="1727200" indent="-355600"/>
            <a:lvl5pPr marL="2184400" indent="-355600"/>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9"/>
          <p:cNvSpPr/>
          <p:nvPr/>
        </p:nvSpPr>
        <p:spPr>
          <a:xfrm>
            <a:off x="0" y="0"/>
            <a:ext cx="9144000" cy="6858000"/>
          </a:xfrm>
          <a:prstGeom prst="rect">
            <a:avLst/>
          </a:prstGeom>
          <a:solidFill>
            <a:srgbClr val="FFFFFF"/>
          </a:solidFill>
          <a:ln w="57150">
            <a:solidFill>
              <a:srgbClr val="000000"/>
            </a:solidFill>
          </a:ln>
        </p:spPr>
        <p:txBody>
          <a:bodyPr lIns="45718" tIns="45718" rIns="45718" bIns="45718" anchor="ctr"/>
          <a:lstStyle/>
          <a:p>
            <a:pPr algn="ctr">
              <a:defRPr>
                <a:solidFill>
                  <a:srgbClr val="FFFFFF"/>
                </a:solidFill>
              </a:defRPr>
            </a:pPr>
            <a:endParaRPr/>
          </a:p>
        </p:txBody>
      </p:sp>
      <p:pic>
        <p:nvPicPr>
          <p:cNvPr id="3" name="Picture 10" descr="Picture 10"/>
          <p:cNvPicPr>
            <a:picLocks noChangeAspect="1"/>
          </p:cNvPicPr>
          <p:nvPr/>
        </p:nvPicPr>
        <p:blipFill>
          <a:blip r:embed="rId9"/>
          <a:stretch>
            <a:fillRect/>
          </a:stretch>
        </p:blipFill>
        <p:spPr>
          <a:xfrm>
            <a:off x="7391400" y="6356350"/>
            <a:ext cx="1554163" cy="349250"/>
          </a:xfrm>
          <a:prstGeom prst="rect">
            <a:avLst/>
          </a:prstGeom>
          <a:ln w="12700">
            <a:miter lim="400000"/>
          </a:ln>
        </p:spPr>
      </p:pic>
      <p:sp>
        <p:nvSpPr>
          <p:cNvPr id="4" name="Straight Connector 10"/>
          <p:cNvSpPr/>
          <p:nvPr/>
        </p:nvSpPr>
        <p:spPr>
          <a:xfrm>
            <a:off x="76200" y="1143000"/>
            <a:ext cx="9067801" cy="0"/>
          </a:xfrm>
          <a:prstGeom prst="line">
            <a:avLst/>
          </a:prstGeom>
          <a:ln w="57150" cap="rnd">
            <a:solidFill>
              <a:srgbClr val="595959"/>
            </a:solidFill>
            <a:prstDash val="sysDot"/>
          </a:ln>
        </p:spPr>
        <p:txBody>
          <a:bodyPr lIns="45718" tIns="45718" rIns="45718" bIns="45718"/>
          <a:lstStyle/>
          <a:p>
            <a:endParaRPr/>
          </a:p>
        </p:txBody>
      </p:sp>
      <p:sp>
        <p:nvSpPr>
          <p:cNvPr id="5" name="Rectangle 11"/>
          <p:cNvSpPr/>
          <p:nvPr/>
        </p:nvSpPr>
        <p:spPr>
          <a:xfrm>
            <a:off x="31750" y="6746875"/>
            <a:ext cx="9080500" cy="111125"/>
          </a:xfrm>
          <a:prstGeom prst="rect">
            <a:avLst/>
          </a:prstGeom>
          <a:solidFill>
            <a:srgbClr val="FBD833"/>
          </a:solidFill>
          <a:ln w="12700">
            <a:miter lim="400000"/>
          </a:ln>
        </p:spPr>
        <p:txBody>
          <a:bodyPr lIns="45718" tIns="45718" rIns="45718" bIns="45718" anchor="ctr"/>
          <a:lstStyle/>
          <a:p>
            <a:pPr algn="ctr">
              <a:defRPr>
                <a:solidFill>
                  <a:srgbClr val="FFFFFF"/>
                </a:solidFill>
              </a:defRPr>
            </a:pPr>
            <a:endParaRPr/>
          </a:p>
        </p:txBody>
      </p:sp>
      <p:sp>
        <p:nvSpPr>
          <p:cNvPr id="6" name="Title Text"/>
          <p:cNvSpPr txBox="1">
            <a:spLocks noGrp="1"/>
          </p:cNvSpPr>
          <p:nvPr>
            <p:ph type="title"/>
          </p:nvPr>
        </p:nvSpPr>
        <p:spPr>
          <a:xfrm>
            <a:off x="339211" y="274638"/>
            <a:ext cx="8499989" cy="846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p>
            <a:r>
              <a:t>Title Text</a:t>
            </a:r>
          </a:p>
        </p:txBody>
      </p:sp>
      <p:sp>
        <p:nvSpPr>
          <p:cNvPr id="7" name="Body Level One…"/>
          <p:cNvSpPr txBox="1">
            <a:spLocks noGrp="1"/>
          </p:cNvSpPr>
          <p:nvPr>
            <p:ph type="body" idx="1"/>
          </p:nvPr>
        </p:nvSpPr>
        <p:spPr>
          <a:xfrm>
            <a:off x="339211" y="1600200"/>
            <a:ext cx="8229601"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152400" y="6432550"/>
            <a:ext cx="258622" cy="248303"/>
          </a:xfrm>
          <a:prstGeom prst="rect">
            <a:avLst/>
          </a:prstGeom>
          <a:ln w="12700">
            <a:miter lim="400000"/>
          </a:ln>
        </p:spPr>
        <p:txBody>
          <a:bodyPr wrap="none" lIns="45718" tIns="45718" rIns="45718" bIns="45718">
            <a:spAutoFit/>
          </a:bodyPr>
          <a:lstStyle>
            <a:lvl1pPr>
              <a:defRPr sz="1200">
                <a:solidFill>
                  <a:srgbClr val="80808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000000"/>
          </a:solidFill>
          <a:uFillTx/>
          <a:latin typeface="Georgia"/>
          <a:ea typeface="Georgia"/>
          <a:cs typeface="Georgia"/>
          <a:sym typeface="Georgia"/>
        </a:defRPr>
      </a:lvl1pPr>
      <a:lvl2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000000"/>
          </a:solidFill>
          <a:uFillTx/>
          <a:latin typeface="Georgia"/>
          <a:ea typeface="Georgia"/>
          <a:cs typeface="Georgia"/>
          <a:sym typeface="Georgia"/>
        </a:defRPr>
      </a:lvl2pPr>
      <a:lvl3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000000"/>
          </a:solidFill>
          <a:uFillTx/>
          <a:latin typeface="Georgia"/>
          <a:ea typeface="Georgia"/>
          <a:cs typeface="Georgia"/>
          <a:sym typeface="Georgia"/>
        </a:defRPr>
      </a:lvl3pPr>
      <a:lvl4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000000"/>
          </a:solidFill>
          <a:uFillTx/>
          <a:latin typeface="Georgia"/>
          <a:ea typeface="Georgia"/>
          <a:cs typeface="Georgia"/>
          <a:sym typeface="Georgia"/>
        </a:defRPr>
      </a:lvl4pPr>
      <a:lvl5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000000"/>
          </a:solidFill>
          <a:uFillTx/>
          <a:latin typeface="Georgia"/>
          <a:ea typeface="Georgia"/>
          <a:cs typeface="Georgia"/>
          <a:sym typeface="Georgia"/>
        </a:defRPr>
      </a:lvl5pPr>
      <a:lvl6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000000"/>
          </a:solidFill>
          <a:uFillTx/>
          <a:latin typeface="Georgia"/>
          <a:ea typeface="Georgia"/>
          <a:cs typeface="Georgia"/>
          <a:sym typeface="Georgia"/>
        </a:defRPr>
      </a:lvl6pPr>
      <a:lvl7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000000"/>
          </a:solidFill>
          <a:uFillTx/>
          <a:latin typeface="Georgia"/>
          <a:ea typeface="Georgia"/>
          <a:cs typeface="Georgia"/>
          <a:sym typeface="Georgia"/>
        </a:defRPr>
      </a:lvl7pPr>
      <a:lvl8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000000"/>
          </a:solidFill>
          <a:uFillTx/>
          <a:latin typeface="Georgia"/>
          <a:ea typeface="Georgia"/>
          <a:cs typeface="Georgia"/>
          <a:sym typeface="Georgia"/>
        </a:defRPr>
      </a:lvl8pPr>
      <a:lvl9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000000"/>
          </a:solidFill>
          <a:uFillTx/>
          <a:latin typeface="Georgia"/>
          <a:ea typeface="Georgia"/>
          <a:cs typeface="Georgia"/>
          <a:sym typeface="Georgia"/>
        </a:defRPr>
      </a:lvl9pPr>
    </p:titleStyle>
    <p:bodyStyle>
      <a:lvl1pPr marL="342900" marR="0" indent="-342900" algn="l" defTabSz="914400" rtl="0" latinLnBrk="0">
        <a:lnSpc>
          <a:spcPct val="90000"/>
        </a:lnSpc>
        <a:spcBef>
          <a:spcPts val="600"/>
        </a:spcBef>
        <a:spcAft>
          <a:spcPts val="0"/>
        </a:spcAft>
        <a:buClr>
          <a:srgbClr val="FFC000"/>
        </a:buClr>
        <a:buSzPct val="100000"/>
        <a:buFont typeface="Arial"/>
        <a:buChar char="•"/>
        <a:tabLst/>
        <a:defRPr sz="2800" b="0" i="0" u="none" strike="noStrike" cap="none" spc="0" baseline="0">
          <a:solidFill>
            <a:srgbClr val="000000"/>
          </a:solidFill>
          <a:uFillTx/>
          <a:latin typeface="Arial"/>
          <a:ea typeface="Arial"/>
          <a:cs typeface="Arial"/>
          <a:sym typeface="Arial"/>
        </a:defRPr>
      </a:lvl1pPr>
      <a:lvl2pPr marL="790575" marR="0" indent="-333375" algn="l" defTabSz="914400" rtl="0" latinLnBrk="0">
        <a:lnSpc>
          <a:spcPct val="90000"/>
        </a:lnSpc>
        <a:spcBef>
          <a:spcPts val="600"/>
        </a:spcBef>
        <a:spcAft>
          <a:spcPts val="0"/>
        </a:spcAft>
        <a:buClr>
          <a:srgbClr val="FFC000"/>
        </a:buClr>
        <a:buSzPct val="100000"/>
        <a:buFont typeface="Arial"/>
        <a:buChar char="–"/>
        <a:tabLst/>
        <a:defRPr sz="2800" b="0" i="0" u="none" strike="noStrike" cap="none" spc="0" baseline="0">
          <a:solidFill>
            <a:srgbClr val="000000"/>
          </a:solidFill>
          <a:uFillTx/>
          <a:latin typeface="Arial"/>
          <a:ea typeface="Arial"/>
          <a:cs typeface="Arial"/>
          <a:sym typeface="Arial"/>
        </a:defRPr>
      </a:lvl2pPr>
      <a:lvl3pPr marL="1234438" marR="0" indent="-320038" algn="l" defTabSz="914400" rtl="0" latinLnBrk="0">
        <a:lnSpc>
          <a:spcPct val="90000"/>
        </a:lnSpc>
        <a:spcBef>
          <a:spcPts val="600"/>
        </a:spcBef>
        <a:spcAft>
          <a:spcPts val="0"/>
        </a:spcAft>
        <a:buClr>
          <a:srgbClr val="FFC000"/>
        </a:buClr>
        <a:buSzPct val="100000"/>
        <a:buFont typeface="Arial"/>
        <a:buChar char="•"/>
        <a:tabLst/>
        <a:defRPr sz="2800" b="0" i="0" u="none" strike="noStrike" cap="none" spc="0" baseline="0">
          <a:solidFill>
            <a:srgbClr val="000000"/>
          </a:solidFill>
          <a:uFillTx/>
          <a:latin typeface="Arial"/>
          <a:ea typeface="Arial"/>
          <a:cs typeface="Arial"/>
          <a:sym typeface="Arial"/>
        </a:defRPr>
      </a:lvl3pPr>
      <a:lvl4pPr marL="1691638" marR="0" indent="-320038" algn="l" defTabSz="914400" rtl="0" latinLnBrk="0">
        <a:lnSpc>
          <a:spcPct val="90000"/>
        </a:lnSpc>
        <a:spcBef>
          <a:spcPts val="600"/>
        </a:spcBef>
        <a:spcAft>
          <a:spcPts val="0"/>
        </a:spcAft>
        <a:buClr>
          <a:srgbClr val="FFC000"/>
        </a:buClr>
        <a:buSzPct val="100000"/>
        <a:buFont typeface="Arial"/>
        <a:buChar char="–"/>
        <a:tabLst/>
        <a:defRPr sz="2800" b="0" i="0" u="none" strike="noStrike" cap="none" spc="0" baseline="0">
          <a:solidFill>
            <a:srgbClr val="000000"/>
          </a:solidFill>
          <a:uFillTx/>
          <a:latin typeface="Arial"/>
          <a:ea typeface="Arial"/>
          <a:cs typeface="Arial"/>
          <a:sym typeface="Arial"/>
        </a:defRPr>
      </a:lvl4pPr>
      <a:lvl5pPr marL="2148838" marR="0" indent="-320038" algn="l" defTabSz="914400" rtl="0" latinLnBrk="0">
        <a:lnSpc>
          <a:spcPct val="90000"/>
        </a:lnSpc>
        <a:spcBef>
          <a:spcPts val="600"/>
        </a:spcBef>
        <a:spcAft>
          <a:spcPts val="0"/>
        </a:spcAft>
        <a:buClr>
          <a:srgbClr val="FFC000"/>
        </a:buClr>
        <a:buSzPct val="100000"/>
        <a:buFont typeface="Arial"/>
        <a:buChar char="»"/>
        <a:tabLst/>
        <a:defRPr sz="2800" b="0" i="0" u="none" strike="noStrike" cap="none" spc="0" baseline="0">
          <a:solidFill>
            <a:srgbClr val="000000"/>
          </a:solidFill>
          <a:uFillTx/>
          <a:latin typeface="Arial"/>
          <a:ea typeface="Arial"/>
          <a:cs typeface="Arial"/>
          <a:sym typeface="Arial"/>
        </a:defRPr>
      </a:lvl5pPr>
      <a:lvl6pPr marL="2606038" marR="0" indent="-320038" algn="l" defTabSz="914400" rtl="0" latinLnBrk="0">
        <a:lnSpc>
          <a:spcPct val="90000"/>
        </a:lnSpc>
        <a:spcBef>
          <a:spcPts val="600"/>
        </a:spcBef>
        <a:spcAft>
          <a:spcPts val="0"/>
        </a:spcAft>
        <a:buClr>
          <a:srgbClr val="FFC000"/>
        </a:buClr>
        <a:buSzPct val="100000"/>
        <a:buFont typeface="Arial"/>
        <a:buChar char="•"/>
        <a:tabLst/>
        <a:defRPr sz="2800" b="0" i="0" u="none" strike="noStrike" cap="none" spc="0" baseline="0">
          <a:solidFill>
            <a:srgbClr val="000000"/>
          </a:solidFill>
          <a:uFillTx/>
          <a:latin typeface="Arial"/>
          <a:ea typeface="Arial"/>
          <a:cs typeface="Arial"/>
          <a:sym typeface="Arial"/>
        </a:defRPr>
      </a:lvl6pPr>
      <a:lvl7pPr marL="3063238" marR="0" indent="-320038" algn="l" defTabSz="914400" rtl="0" latinLnBrk="0">
        <a:lnSpc>
          <a:spcPct val="90000"/>
        </a:lnSpc>
        <a:spcBef>
          <a:spcPts val="600"/>
        </a:spcBef>
        <a:spcAft>
          <a:spcPts val="0"/>
        </a:spcAft>
        <a:buClr>
          <a:srgbClr val="FFC000"/>
        </a:buClr>
        <a:buSzPct val="100000"/>
        <a:buFont typeface="Arial"/>
        <a:buChar char="•"/>
        <a:tabLst/>
        <a:defRPr sz="2800" b="0" i="0" u="none" strike="noStrike" cap="none" spc="0" baseline="0">
          <a:solidFill>
            <a:srgbClr val="000000"/>
          </a:solidFill>
          <a:uFillTx/>
          <a:latin typeface="Arial"/>
          <a:ea typeface="Arial"/>
          <a:cs typeface="Arial"/>
          <a:sym typeface="Arial"/>
        </a:defRPr>
      </a:lvl7pPr>
      <a:lvl8pPr marL="3520440" marR="0" indent="-320039" algn="l" defTabSz="914400" rtl="0" latinLnBrk="0">
        <a:lnSpc>
          <a:spcPct val="90000"/>
        </a:lnSpc>
        <a:spcBef>
          <a:spcPts val="600"/>
        </a:spcBef>
        <a:spcAft>
          <a:spcPts val="0"/>
        </a:spcAft>
        <a:buClr>
          <a:srgbClr val="FFC000"/>
        </a:buClr>
        <a:buSzPct val="100000"/>
        <a:buFont typeface="Arial"/>
        <a:buChar char="•"/>
        <a:tabLst/>
        <a:defRPr sz="2800" b="0" i="0" u="none" strike="noStrike" cap="none" spc="0" baseline="0">
          <a:solidFill>
            <a:srgbClr val="000000"/>
          </a:solidFill>
          <a:uFillTx/>
          <a:latin typeface="Arial"/>
          <a:ea typeface="Arial"/>
          <a:cs typeface="Arial"/>
          <a:sym typeface="Arial"/>
        </a:defRPr>
      </a:lvl8pPr>
      <a:lvl9pPr marL="3977640" marR="0" indent="-320040" algn="l" defTabSz="914400" rtl="0" latinLnBrk="0">
        <a:lnSpc>
          <a:spcPct val="90000"/>
        </a:lnSpc>
        <a:spcBef>
          <a:spcPts val="600"/>
        </a:spcBef>
        <a:spcAft>
          <a:spcPts val="0"/>
        </a:spcAft>
        <a:buClr>
          <a:srgbClr val="FFC000"/>
        </a:buClr>
        <a:buSzPct val="100000"/>
        <a:buFont typeface="Arial"/>
        <a:buChar char="•"/>
        <a:tabLst/>
        <a:defRPr sz="2800" b="0" i="0" u="none" strike="noStrike" cap="none" spc="0" baseline="0">
          <a:solidFill>
            <a:srgbClr val="000000"/>
          </a:solidFill>
          <a:uFillTx/>
          <a:latin typeface="Arial"/>
          <a:ea typeface="Arial"/>
          <a:cs typeface="Arial"/>
          <a:sym typeface="Arial"/>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lide Number Placeholder 6"/>
          <p:cNvSpPr txBox="1">
            <a:spLocks noGrp="1"/>
          </p:cNvSpPr>
          <p:nvPr>
            <p:ph type="sldNum" sz="quarter" idx="4294967295"/>
          </p:nvPr>
        </p:nvSpPr>
        <p:spPr>
          <a:xfrm>
            <a:off x="152399" y="6432550"/>
            <a:ext cx="181381"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a:t>
            </a:fld>
            <a:endParaRPr/>
          </a:p>
        </p:txBody>
      </p:sp>
      <p:sp>
        <p:nvSpPr>
          <p:cNvPr id="91" name="Title 1"/>
          <p:cNvSpPr txBox="1">
            <a:spLocks noGrp="1"/>
          </p:cNvSpPr>
          <p:nvPr>
            <p:ph type="ctrTitle"/>
          </p:nvPr>
        </p:nvSpPr>
        <p:spPr>
          <a:xfrm>
            <a:off x="762000" y="1284287"/>
            <a:ext cx="7620000" cy="2308226"/>
          </a:xfrm>
          <a:prstGeom prst="rect">
            <a:avLst/>
          </a:prstGeom>
        </p:spPr>
        <p:txBody>
          <a:bodyPr/>
          <a:lstStyle>
            <a:lvl1pPr algn="ctr"/>
          </a:lstStyle>
          <a:p>
            <a:r>
              <a:rPr dirty="0"/>
              <a:t>Title IX</a:t>
            </a:r>
            <a:r>
              <a:rPr lang="en-US" dirty="0"/>
              <a:t> Updates</a:t>
            </a:r>
            <a:endParaRPr dirty="0"/>
          </a:p>
        </p:txBody>
      </p:sp>
      <p:sp>
        <p:nvSpPr>
          <p:cNvPr id="92" name="Subtitle 2"/>
          <p:cNvSpPr txBox="1">
            <a:spLocks noGrp="1"/>
          </p:cNvSpPr>
          <p:nvPr>
            <p:ph type="subTitle" sz="quarter" idx="1"/>
          </p:nvPr>
        </p:nvSpPr>
        <p:spPr>
          <a:xfrm>
            <a:off x="1380291" y="3875087"/>
            <a:ext cx="8001001" cy="1524002"/>
          </a:xfrm>
          <a:prstGeom prst="rect">
            <a:avLst/>
          </a:prstGeom>
        </p:spPr>
        <p:txBody>
          <a:bodyPr/>
          <a:lstStyle/>
          <a:p>
            <a:pPr>
              <a:defRPr sz="2400"/>
            </a:pPr>
            <a:r>
              <a:rPr dirty="0"/>
              <a:t>Lucretia Taylor, J.D.	</a:t>
            </a:r>
            <a:r>
              <a:rPr sz="1600" dirty="0"/>
              <a:t>	</a:t>
            </a:r>
          </a:p>
          <a:p>
            <a:pPr>
              <a:defRPr sz="1600"/>
            </a:pPr>
            <a:r>
              <a:rPr dirty="0"/>
              <a:t>Title IX Coordinator </a:t>
            </a:r>
          </a:p>
          <a:p>
            <a:pPr>
              <a:defRPr sz="1600"/>
            </a:pPr>
            <a:r>
              <a:rPr dirty="0"/>
              <a:t>Office of Institutional Equity and Compliance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ex Discrimination Under Title IX"/>
          <p:cNvSpPr txBox="1">
            <a:spLocks noGrp="1"/>
          </p:cNvSpPr>
          <p:nvPr>
            <p:ph type="title"/>
          </p:nvPr>
        </p:nvSpPr>
        <p:spPr>
          <a:xfrm>
            <a:off x="322005" y="326372"/>
            <a:ext cx="8499990" cy="846241"/>
          </a:xfrm>
          <a:prstGeom prst="rect">
            <a:avLst/>
          </a:prstGeom>
        </p:spPr>
        <p:txBody>
          <a:bodyPr>
            <a:normAutofit fontScale="90000"/>
          </a:bodyPr>
          <a:lstStyle/>
          <a:p>
            <a:pPr defTabSz="758951">
              <a:defRPr sz="2656"/>
            </a:pPr>
            <a:endParaRPr dirty="0"/>
          </a:p>
          <a:p>
            <a:pPr defTabSz="758951">
              <a:defRPr sz="2656"/>
            </a:pPr>
            <a:r>
              <a:rPr sz="3600" dirty="0"/>
              <a:t>Sex Discrimination Under Title IX</a:t>
            </a:r>
          </a:p>
        </p:txBody>
      </p:sp>
      <p:sp>
        <p:nvSpPr>
          <p:cNvPr id="135" name="Sexual Harassment…"/>
          <p:cNvSpPr txBox="1">
            <a:spLocks noGrp="1"/>
          </p:cNvSpPr>
          <p:nvPr>
            <p:ph type="body" idx="1"/>
          </p:nvPr>
        </p:nvSpPr>
        <p:spPr>
          <a:xfrm>
            <a:off x="275711" y="1506899"/>
            <a:ext cx="8229601" cy="4525964"/>
          </a:xfrm>
          <a:prstGeom prst="rect">
            <a:avLst/>
          </a:prstGeom>
        </p:spPr>
        <p:txBody>
          <a:bodyPr/>
          <a:lstStyle/>
          <a:p>
            <a:pPr marL="0" indent="0">
              <a:buClrTx/>
              <a:buSzTx/>
              <a:buFontTx/>
              <a:buNone/>
            </a:pPr>
            <a:r>
              <a:t>Sexual Harassment </a:t>
            </a:r>
          </a:p>
          <a:p>
            <a:pPr marL="280736" indent="-280736">
              <a:buClrTx/>
              <a:buFontTx/>
            </a:pPr>
            <a:endParaRPr/>
          </a:p>
          <a:p>
            <a:pPr marL="0" indent="0">
              <a:buClrTx/>
              <a:buSzTx/>
              <a:buFontTx/>
              <a:buNone/>
            </a:pPr>
            <a:r>
              <a:t>Sexual Harassment is defined as unwelcome sexual advances, requests for sexual favors, and other physical or verbal conduct of a sexual nature.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Elements of Sexual Harassment"/>
          <p:cNvSpPr txBox="1">
            <a:spLocks noGrp="1"/>
          </p:cNvSpPr>
          <p:nvPr>
            <p:ph type="title"/>
          </p:nvPr>
        </p:nvSpPr>
        <p:spPr>
          <a:prstGeom prst="rect">
            <a:avLst/>
          </a:prstGeom>
        </p:spPr>
        <p:txBody>
          <a:bodyPr/>
          <a:lstStyle/>
          <a:p>
            <a:r>
              <a:rPr dirty="0"/>
              <a:t>Elements of Sexual Harassment</a:t>
            </a:r>
          </a:p>
        </p:txBody>
      </p:sp>
      <p:sp>
        <p:nvSpPr>
          <p:cNvPr id="138" name="Unwelcome Conduct…"/>
          <p:cNvSpPr txBox="1">
            <a:spLocks noGrp="1"/>
          </p:cNvSpPr>
          <p:nvPr>
            <p:ph type="body" idx="1"/>
          </p:nvPr>
        </p:nvSpPr>
        <p:spPr>
          <a:prstGeom prst="rect">
            <a:avLst/>
          </a:prstGeom>
        </p:spPr>
        <p:txBody>
          <a:bodyPr/>
          <a:lstStyle/>
          <a:p>
            <a:pPr marL="0" indent="0">
              <a:buClrTx/>
              <a:buSzTx/>
              <a:buFontTx/>
              <a:buNone/>
            </a:pPr>
            <a:r>
              <a:rPr dirty="0"/>
              <a:t>Unwelcome Conduct</a:t>
            </a:r>
          </a:p>
          <a:p>
            <a:pPr marL="882315" lvl="1" indent="-374315">
              <a:buClrTx/>
              <a:buFontTx/>
              <a:buAutoNum type="arabicPeriod"/>
            </a:pPr>
            <a:r>
              <a:rPr dirty="0"/>
              <a:t>determined by a reasonable person</a:t>
            </a:r>
          </a:p>
          <a:p>
            <a:pPr marL="882315" lvl="1" indent="-374315">
              <a:buClrTx/>
              <a:buFontTx/>
              <a:buAutoNum type="arabicPeriod"/>
            </a:pPr>
            <a:r>
              <a:rPr dirty="0"/>
              <a:t>behavior so severe, and</a:t>
            </a:r>
          </a:p>
          <a:p>
            <a:pPr marL="882315" lvl="1" indent="-374315">
              <a:buClrTx/>
              <a:buFontTx/>
              <a:buAutoNum type="arabicPeriod"/>
            </a:pPr>
            <a:r>
              <a:rPr dirty="0"/>
              <a:t>pervasive, and,</a:t>
            </a:r>
          </a:p>
          <a:p>
            <a:pPr marL="882315" lvl="1" indent="-374315">
              <a:buClrTx/>
              <a:buFontTx/>
              <a:buAutoNum type="arabicPeriod"/>
            </a:pPr>
            <a:r>
              <a:rPr dirty="0"/>
              <a:t>objectively offensive,</a:t>
            </a:r>
          </a:p>
          <a:p>
            <a:pPr marL="882315" lvl="1" indent="-374315">
              <a:buClrTx/>
              <a:buFontTx/>
              <a:buAutoNum type="arabicPeriod"/>
            </a:pPr>
            <a:r>
              <a:rPr dirty="0"/>
              <a:t>that it effectively denies a person equal access to a University’s education or activity.</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Elements of Sexual Harassment"/>
          <p:cNvSpPr txBox="1">
            <a:spLocks noGrp="1"/>
          </p:cNvSpPr>
          <p:nvPr>
            <p:ph type="title"/>
          </p:nvPr>
        </p:nvSpPr>
        <p:spPr>
          <a:prstGeom prst="rect">
            <a:avLst/>
          </a:prstGeom>
        </p:spPr>
        <p:txBody>
          <a:bodyPr/>
          <a:lstStyle/>
          <a:p>
            <a:r>
              <a:rPr dirty="0"/>
              <a:t>Elements of Sexual Harassment</a:t>
            </a:r>
          </a:p>
        </p:txBody>
      </p:sp>
      <p:sp>
        <p:nvSpPr>
          <p:cNvPr id="141" name="Quid Pro Quo…"/>
          <p:cNvSpPr txBox="1">
            <a:spLocks noGrp="1"/>
          </p:cNvSpPr>
          <p:nvPr>
            <p:ph type="body" idx="1"/>
          </p:nvPr>
        </p:nvSpPr>
        <p:spPr>
          <a:prstGeom prst="rect">
            <a:avLst/>
          </a:prstGeom>
        </p:spPr>
        <p:txBody>
          <a:bodyPr/>
          <a:lstStyle/>
          <a:p>
            <a:pPr marL="0" indent="0">
              <a:buClrTx/>
              <a:buSzTx/>
              <a:buFontTx/>
              <a:buNone/>
            </a:pPr>
            <a:r>
              <a:t>Quid Pro Quo</a:t>
            </a:r>
          </a:p>
          <a:p>
            <a:pPr marL="882315" lvl="1" indent="-374315">
              <a:buClrTx/>
              <a:buFontTx/>
              <a:buAutoNum type="arabicPeriod"/>
            </a:pPr>
            <a:r>
              <a:t>an employee of the institution,</a:t>
            </a:r>
          </a:p>
          <a:p>
            <a:pPr marL="882315" lvl="1" indent="-374315">
              <a:buClrTx/>
              <a:buFontTx/>
              <a:buAutoNum type="arabicPeriod"/>
            </a:pPr>
            <a:r>
              <a:t>conditions either implicitly or explicitly the provision of an aid, benefit, or service of the institution,</a:t>
            </a:r>
          </a:p>
          <a:p>
            <a:pPr marL="882315" lvl="1" indent="-374315">
              <a:buClrTx/>
              <a:buFontTx/>
              <a:buAutoNum type="arabicPeriod"/>
            </a:pPr>
            <a:r>
              <a:t>on an individual’s participation in unwelcome conduct.</a:t>
            </a:r>
          </a:p>
          <a:p>
            <a:pPr marL="800100" lvl="1" indent="-342900">
              <a:buChar char="•"/>
            </a:pPr>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exual Assault"/>
          <p:cNvSpPr txBox="1">
            <a:spLocks noGrp="1"/>
          </p:cNvSpPr>
          <p:nvPr>
            <p:ph type="title"/>
          </p:nvPr>
        </p:nvSpPr>
        <p:spPr>
          <a:prstGeom prst="rect">
            <a:avLst/>
          </a:prstGeom>
        </p:spPr>
        <p:txBody>
          <a:bodyPr/>
          <a:lstStyle/>
          <a:p>
            <a:r>
              <a:rPr dirty="0"/>
              <a:t>Sexual Assault</a:t>
            </a:r>
          </a:p>
        </p:txBody>
      </p:sp>
      <p:sp>
        <p:nvSpPr>
          <p:cNvPr id="144" name="Sexual Assault means one of the following offenses, whether forcible or non forcible when directed at a person without the person’s consent, including instances where the person is incapacitated:…"/>
          <p:cNvSpPr txBox="1">
            <a:spLocks noGrp="1"/>
          </p:cNvSpPr>
          <p:nvPr>
            <p:ph type="body" idx="1"/>
          </p:nvPr>
        </p:nvSpPr>
        <p:spPr>
          <a:prstGeom prst="rect">
            <a:avLst/>
          </a:prstGeom>
        </p:spPr>
        <p:txBody>
          <a:bodyPr/>
          <a:lstStyle/>
          <a:p>
            <a:pPr marL="0" indent="0">
              <a:buClrTx/>
              <a:buSzTx/>
              <a:buFontTx/>
              <a:buNone/>
            </a:pPr>
            <a:r>
              <a:rPr dirty="0"/>
              <a:t>Sexual Assault means one of the following offenses, whether forcible or non forcible when directed at a person without the person’s consent, including instances where the person is incapacitated:</a:t>
            </a:r>
          </a:p>
          <a:p>
            <a:pPr marL="661736" lvl="1" indent="-280736">
              <a:buClrTx/>
              <a:buFontTx/>
              <a:buChar char="•"/>
            </a:pPr>
            <a:r>
              <a:rPr dirty="0"/>
              <a:t>Rape</a:t>
            </a:r>
          </a:p>
          <a:p>
            <a:pPr marL="661736" lvl="1" indent="-280736">
              <a:buClrTx/>
              <a:buFontTx/>
              <a:buChar char="•"/>
            </a:pPr>
            <a:r>
              <a:rPr dirty="0"/>
              <a:t>Fondling</a:t>
            </a:r>
          </a:p>
          <a:p>
            <a:pPr marL="661736" lvl="1" indent="-280736">
              <a:buClrTx/>
              <a:buFontTx/>
              <a:buChar char="•"/>
            </a:pPr>
            <a:r>
              <a:rPr dirty="0"/>
              <a:t>Incest</a:t>
            </a:r>
          </a:p>
          <a:p>
            <a:pPr marL="661736" lvl="1" indent="-280736">
              <a:buClrTx/>
              <a:buFontTx/>
              <a:buChar char="•"/>
            </a:pPr>
            <a:r>
              <a:rPr dirty="0"/>
              <a:t>Statutory Rape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Dating and Domestic Violence"/>
          <p:cNvSpPr txBox="1">
            <a:spLocks noGrp="1"/>
          </p:cNvSpPr>
          <p:nvPr>
            <p:ph type="title"/>
          </p:nvPr>
        </p:nvSpPr>
        <p:spPr>
          <a:prstGeom prst="rect">
            <a:avLst/>
          </a:prstGeom>
        </p:spPr>
        <p:txBody>
          <a:bodyPr/>
          <a:lstStyle/>
          <a:p>
            <a:r>
              <a:rPr dirty="0"/>
              <a:t>Dating and Domestic Violence</a:t>
            </a:r>
          </a:p>
        </p:txBody>
      </p:sp>
      <p:sp>
        <p:nvSpPr>
          <p:cNvPr id="147" name="Dating Violence is defined as violence committed by a person who is or has been in a social relationship of a romantic or intimate nature.…"/>
          <p:cNvSpPr txBox="1">
            <a:spLocks noGrp="1"/>
          </p:cNvSpPr>
          <p:nvPr>
            <p:ph type="body" idx="1"/>
          </p:nvPr>
        </p:nvSpPr>
        <p:spPr>
          <a:prstGeom prst="rect">
            <a:avLst/>
          </a:prstGeom>
        </p:spPr>
        <p:txBody>
          <a:bodyPr/>
          <a:lstStyle/>
          <a:p>
            <a:pPr marL="0" indent="0">
              <a:buClrTx/>
              <a:buSzTx/>
              <a:buFontTx/>
              <a:buNone/>
            </a:pPr>
            <a:r>
              <a:rPr dirty="0"/>
              <a:t>Dating Violence is defined as violence committed by a person who is or has been in a social relationship of a romantic or intimate nature.</a:t>
            </a:r>
          </a:p>
          <a:p>
            <a:pPr marL="0" indent="0">
              <a:buClrTx/>
              <a:buSzTx/>
              <a:buFontTx/>
              <a:buNone/>
            </a:pPr>
            <a:endParaRPr dirty="0"/>
          </a:p>
          <a:p>
            <a:pPr marL="0" indent="0">
              <a:buClrTx/>
              <a:buSzTx/>
              <a:buFontTx/>
              <a:buNone/>
            </a:pPr>
            <a:r>
              <a:rPr dirty="0"/>
              <a:t>Domestic Violence is defined as a </a:t>
            </a:r>
            <a:r>
              <a:rPr dirty="0" err="1"/>
              <a:t>fcrime</a:t>
            </a:r>
            <a:r>
              <a:rPr dirty="0"/>
              <a:t> of violence committed by a current or former spouse or intimate partner.</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talking"/>
          <p:cNvSpPr txBox="1">
            <a:spLocks noGrp="1"/>
          </p:cNvSpPr>
          <p:nvPr>
            <p:ph type="title"/>
          </p:nvPr>
        </p:nvSpPr>
        <p:spPr>
          <a:prstGeom prst="rect">
            <a:avLst/>
          </a:prstGeom>
        </p:spPr>
        <p:txBody>
          <a:bodyPr/>
          <a:lstStyle/>
          <a:p>
            <a:r>
              <a:rPr dirty="0"/>
              <a:t>Stalking</a:t>
            </a:r>
          </a:p>
        </p:txBody>
      </p:sp>
      <p:sp>
        <p:nvSpPr>
          <p:cNvPr id="150" name="Stalking is defined as engaging in a course of conduct directed at a specific person that would cause a reasonable person to:…"/>
          <p:cNvSpPr txBox="1">
            <a:spLocks noGrp="1"/>
          </p:cNvSpPr>
          <p:nvPr>
            <p:ph type="body" idx="1"/>
          </p:nvPr>
        </p:nvSpPr>
        <p:spPr>
          <a:prstGeom prst="rect">
            <a:avLst/>
          </a:prstGeom>
        </p:spPr>
        <p:txBody>
          <a:bodyPr/>
          <a:lstStyle/>
          <a:p>
            <a:pPr marL="0" indent="0">
              <a:buClrTx/>
              <a:buSzTx/>
              <a:buFontTx/>
              <a:buNone/>
            </a:pPr>
            <a:r>
              <a:rPr dirty="0"/>
              <a:t>Stalking is defined as engaging in a course of conduct directed at a specific person that would cause a reasonable person to:</a:t>
            </a:r>
          </a:p>
          <a:p>
            <a:pPr marL="280736" indent="-280736">
              <a:buClrTx/>
              <a:buFontTx/>
            </a:pPr>
            <a:endParaRPr dirty="0"/>
          </a:p>
          <a:p>
            <a:pPr marL="661736" lvl="1" indent="-280736">
              <a:buClrTx/>
              <a:buFontTx/>
              <a:buChar char="•"/>
            </a:pPr>
            <a:r>
              <a:rPr dirty="0"/>
              <a:t>fear for their safety or the safety of others, or</a:t>
            </a:r>
          </a:p>
          <a:p>
            <a:pPr marL="661736" lvl="1" indent="-280736">
              <a:buClrTx/>
              <a:buFontTx/>
              <a:buChar char="•"/>
            </a:pPr>
            <a:r>
              <a:rPr dirty="0"/>
              <a:t>suffer substantial emotional distress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0B5BB-207B-46CA-8211-D449ABEF883C}"/>
              </a:ext>
            </a:extLst>
          </p:cNvPr>
          <p:cNvSpPr>
            <a:spLocks noGrp="1"/>
          </p:cNvSpPr>
          <p:nvPr>
            <p:ph type="title"/>
          </p:nvPr>
        </p:nvSpPr>
        <p:spPr>
          <a:xfrm>
            <a:off x="414625" y="548015"/>
            <a:ext cx="8499989" cy="846241"/>
          </a:xfrm>
        </p:spPr>
        <p:txBody>
          <a:bodyPr>
            <a:normAutofit fontScale="90000"/>
          </a:bodyPr>
          <a:lstStyle/>
          <a:p>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531AB7E2-09E3-4113-93DF-7D0BBAF2CE72}"/>
              </a:ext>
            </a:extLst>
          </p:cNvPr>
          <p:cNvSpPr>
            <a:spLocks noGrp="1"/>
          </p:cNvSpPr>
          <p:nvPr>
            <p:ph type="body" idx="1"/>
          </p:nvPr>
        </p:nvSpPr>
        <p:spPr>
          <a:xfrm>
            <a:off x="457197" y="3956900"/>
            <a:ext cx="8229601" cy="4525963"/>
          </a:xfrm>
        </p:spPr>
        <p:txBody>
          <a:bodyPr>
            <a:normAutofit/>
          </a:bodyPr>
          <a:lstStyle/>
          <a:p>
            <a:pPr marL="0" indent="0" algn="ctr">
              <a:buNone/>
            </a:pPr>
            <a:endParaRPr lang="en-US" sz="3200" b="1" dirty="0"/>
          </a:p>
          <a:p>
            <a:pPr marL="0" indent="0" algn="ctr">
              <a:buNone/>
            </a:pPr>
            <a:r>
              <a:rPr lang="en-US" sz="3200" b="1" dirty="0"/>
              <a:t>Title IX Notice of Proposed Rulemaking</a:t>
            </a:r>
            <a:br>
              <a:rPr lang="en-US" sz="3200" b="1" dirty="0"/>
            </a:br>
            <a:r>
              <a:rPr lang="en-US" sz="3200" b="1" dirty="0"/>
              <a:t>2022</a:t>
            </a:r>
          </a:p>
          <a:p>
            <a:pPr marL="0" indent="0" algn="ctr">
              <a:buNone/>
            </a:pPr>
            <a:endParaRPr lang="en-US" sz="3200" b="1" dirty="0"/>
          </a:p>
        </p:txBody>
      </p:sp>
      <p:pic>
        <p:nvPicPr>
          <p:cNvPr id="4" name="Picture 3">
            <a:extLst>
              <a:ext uri="{FF2B5EF4-FFF2-40B4-BE49-F238E27FC236}">
                <a16:creationId xmlns:a16="http://schemas.microsoft.com/office/drawing/2014/main" id="{62DB5226-5F01-4399-AF5E-F554D3B300D1}"/>
              </a:ext>
            </a:extLst>
          </p:cNvPr>
          <p:cNvPicPr>
            <a:picLocks noChangeAspect="1"/>
          </p:cNvPicPr>
          <p:nvPr/>
        </p:nvPicPr>
        <p:blipFill>
          <a:blip r:embed="rId2"/>
          <a:stretch>
            <a:fillRect/>
          </a:stretch>
        </p:blipFill>
        <p:spPr>
          <a:xfrm>
            <a:off x="2157772" y="707396"/>
            <a:ext cx="4828450" cy="3145809"/>
          </a:xfrm>
          <a:prstGeom prst="rect">
            <a:avLst/>
          </a:prstGeom>
        </p:spPr>
      </p:pic>
    </p:spTree>
    <p:extLst>
      <p:ext uri="{BB962C8B-B14F-4D97-AF65-F5344CB8AC3E}">
        <p14:creationId xmlns:p14="http://schemas.microsoft.com/office/powerpoint/2010/main" val="3955361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3948E-7063-4472-9FA5-5D38B1C42C25}"/>
              </a:ext>
            </a:extLst>
          </p:cNvPr>
          <p:cNvSpPr>
            <a:spLocks noGrp="1"/>
          </p:cNvSpPr>
          <p:nvPr>
            <p:ph type="title"/>
          </p:nvPr>
        </p:nvSpPr>
        <p:spPr/>
        <p:txBody>
          <a:bodyPr/>
          <a:lstStyle/>
          <a:p>
            <a:r>
              <a:rPr lang="en-US" dirty="0"/>
              <a:t>Propose New Title IX Regulations</a:t>
            </a:r>
          </a:p>
        </p:txBody>
      </p:sp>
      <p:sp>
        <p:nvSpPr>
          <p:cNvPr id="3" name="Text Placeholder 2">
            <a:extLst>
              <a:ext uri="{FF2B5EF4-FFF2-40B4-BE49-F238E27FC236}">
                <a16:creationId xmlns:a16="http://schemas.microsoft.com/office/drawing/2014/main" id="{49F444B8-E8B1-427E-A87E-CDA12D82982F}"/>
              </a:ext>
            </a:extLst>
          </p:cNvPr>
          <p:cNvSpPr>
            <a:spLocks noGrp="1"/>
          </p:cNvSpPr>
          <p:nvPr>
            <p:ph type="body" idx="1"/>
          </p:nvPr>
        </p:nvSpPr>
        <p:spPr>
          <a:xfrm>
            <a:off x="474404" y="1694468"/>
            <a:ext cx="8229601" cy="4525963"/>
          </a:xfrm>
        </p:spPr>
        <p:txBody>
          <a:bodyPr/>
          <a:lstStyle/>
          <a:p>
            <a:pPr marL="0" indent="0">
              <a:buNone/>
            </a:pPr>
            <a:r>
              <a:rPr lang="en-US" dirty="0"/>
              <a:t>June 23, 2022, the Office of Civil Rights published the Notice of Proposed Rule Making (NPRM) outlining proposed changes to Title IX regulations.</a:t>
            </a:r>
          </a:p>
          <a:p>
            <a:pPr marL="0" indent="0">
              <a:buNone/>
            </a:pPr>
            <a:endParaRPr lang="en-US" dirty="0"/>
          </a:p>
          <a:p>
            <a:pPr marL="0" indent="0">
              <a:buNone/>
            </a:pPr>
            <a:r>
              <a:rPr lang="en-US" dirty="0"/>
              <a:t>On July 12, 2022, the NPRM was published in the Federal Register and the 60-day comment period began.</a:t>
            </a:r>
          </a:p>
          <a:p>
            <a:pPr marL="0" indent="0">
              <a:buNone/>
            </a:pPr>
            <a:endParaRPr lang="en-US" dirty="0"/>
          </a:p>
          <a:p>
            <a:pPr marL="0" indent="0">
              <a:buNone/>
            </a:pPr>
            <a:r>
              <a:rPr lang="en-US" dirty="0"/>
              <a:t>Review and comment period ends on September 12, 2022.</a:t>
            </a:r>
          </a:p>
          <a:p>
            <a:endParaRPr lang="en-US" dirty="0"/>
          </a:p>
          <a:p>
            <a:pPr marL="457200" lvl="1" indent="0">
              <a:buNone/>
            </a:pPr>
            <a:endParaRPr lang="en-US" dirty="0"/>
          </a:p>
        </p:txBody>
      </p:sp>
    </p:spTree>
    <p:extLst>
      <p:ext uri="{BB962C8B-B14F-4D97-AF65-F5344CB8AC3E}">
        <p14:creationId xmlns:p14="http://schemas.microsoft.com/office/powerpoint/2010/main" val="3418076502"/>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6DB50-26D3-4239-BB9E-256BDA2E49E5}"/>
              </a:ext>
            </a:extLst>
          </p:cNvPr>
          <p:cNvSpPr>
            <a:spLocks noGrp="1"/>
          </p:cNvSpPr>
          <p:nvPr>
            <p:ph type="title"/>
          </p:nvPr>
        </p:nvSpPr>
        <p:spPr/>
        <p:txBody>
          <a:bodyPr/>
          <a:lstStyle/>
          <a:p>
            <a:r>
              <a:rPr lang="en-US" dirty="0"/>
              <a:t>What are the proposed changes?</a:t>
            </a:r>
          </a:p>
        </p:txBody>
      </p:sp>
      <p:sp>
        <p:nvSpPr>
          <p:cNvPr id="3" name="Text Placeholder 2">
            <a:extLst>
              <a:ext uri="{FF2B5EF4-FFF2-40B4-BE49-F238E27FC236}">
                <a16:creationId xmlns:a16="http://schemas.microsoft.com/office/drawing/2014/main" id="{6A1F3272-9661-4212-9528-B30783708278}"/>
              </a:ext>
            </a:extLst>
          </p:cNvPr>
          <p:cNvSpPr>
            <a:spLocks noGrp="1"/>
          </p:cNvSpPr>
          <p:nvPr>
            <p:ph type="body" idx="1"/>
          </p:nvPr>
        </p:nvSpPr>
        <p:spPr/>
        <p:txBody>
          <a:bodyPr>
            <a:normAutofit/>
          </a:bodyPr>
          <a:lstStyle/>
          <a:p>
            <a:r>
              <a:rPr lang="en-US" sz="2600" dirty="0"/>
              <a:t>Clarifying that Title IX’s protections against discrimination based on sex apply to sexual orientation, gender identity, and sex characteristics. </a:t>
            </a:r>
          </a:p>
          <a:p>
            <a:endParaRPr lang="en-US" sz="2600" dirty="0"/>
          </a:p>
          <a:p>
            <a:r>
              <a:rPr lang="en-US" sz="2600" dirty="0"/>
              <a:t>Replacing the 2020 standard of sex-based harassment (“severe, pervasive, and objectively offensive”) with the broader Title VII standard (“severe or pervasive”). </a:t>
            </a:r>
          </a:p>
        </p:txBody>
      </p:sp>
    </p:spTree>
    <p:extLst>
      <p:ext uri="{BB962C8B-B14F-4D97-AF65-F5344CB8AC3E}">
        <p14:creationId xmlns:p14="http://schemas.microsoft.com/office/powerpoint/2010/main" val="74607872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9D06E-BC5E-431A-8B95-39D03384BD13}"/>
              </a:ext>
            </a:extLst>
          </p:cNvPr>
          <p:cNvSpPr>
            <a:spLocks noGrp="1"/>
          </p:cNvSpPr>
          <p:nvPr>
            <p:ph type="title"/>
          </p:nvPr>
        </p:nvSpPr>
        <p:spPr/>
        <p:txBody>
          <a:bodyPr/>
          <a:lstStyle/>
          <a:p>
            <a:r>
              <a:rPr lang="en-US" dirty="0"/>
              <a:t>What are the proposed changes?</a:t>
            </a:r>
          </a:p>
        </p:txBody>
      </p:sp>
      <p:sp>
        <p:nvSpPr>
          <p:cNvPr id="3" name="Text Placeholder 2">
            <a:extLst>
              <a:ext uri="{FF2B5EF4-FFF2-40B4-BE49-F238E27FC236}">
                <a16:creationId xmlns:a16="http://schemas.microsoft.com/office/drawing/2014/main" id="{65913709-23EB-42FF-976D-E7AA90817265}"/>
              </a:ext>
            </a:extLst>
          </p:cNvPr>
          <p:cNvSpPr>
            <a:spLocks noGrp="1"/>
          </p:cNvSpPr>
          <p:nvPr>
            <p:ph type="body" idx="1"/>
          </p:nvPr>
        </p:nvSpPr>
        <p:spPr>
          <a:xfrm>
            <a:off x="339211" y="1364529"/>
            <a:ext cx="8229601" cy="4525963"/>
          </a:xfrm>
        </p:spPr>
        <p:txBody>
          <a:bodyPr>
            <a:noAutofit/>
          </a:bodyPr>
          <a:lstStyle/>
          <a:p>
            <a:r>
              <a:rPr lang="en-US" sz="2600" dirty="0"/>
              <a:t>Requiring institutions to address conduct that occurs off-campus when the respondent is a representative of the institution or otherwise engaged in conduct under the institution’s control (providing coverage for study-abroad programs, for example).</a:t>
            </a:r>
          </a:p>
          <a:p>
            <a:endParaRPr lang="en-US" sz="2600" dirty="0"/>
          </a:p>
          <a:p>
            <a:r>
              <a:rPr lang="en-US" sz="2600" dirty="0"/>
              <a:t>Making the live hearing and cross-examination requirement optional. </a:t>
            </a:r>
          </a:p>
          <a:p>
            <a:endParaRPr lang="en-US" sz="2600" dirty="0"/>
          </a:p>
          <a:p>
            <a:r>
              <a:rPr lang="en-US" sz="2600" dirty="0"/>
              <a:t>Requiring institutions to provide supportive measures to students and employees affected by any type of sex discrimination, including but not limited to sexual harassment. </a:t>
            </a:r>
          </a:p>
          <a:p>
            <a:endParaRPr lang="en-US" sz="2600" dirty="0"/>
          </a:p>
          <a:p>
            <a:endParaRPr lang="en-US" sz="2600" dirty="0"/>
          </a:p>
        </p:txBody>
      </p:sp>
    </p:spTree>
    <p:extLst>
      <p:ext uri="{BB962C8B-B14F-4D97-AF65-F5344CB8AC3E}">
        <p14:creationId xmlns:p14="http://schemas.microsoft.com/office/powerpoint/2010/main" val="183171933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What is Title IX?"/>
          <p:cNvSpPr txBox="1">
            <a:spLocks noGrp="1"/>
          </p:cNvSpPr>
          <p:nvPr>
            <p:ph type="title"/>
          </p:nvPr>
        </p:nvSpPr>
        <p:spPr>
          <a:prstGeom prst="rect">
            <a:avLst/>
          </a:prstGeom>
        </p:spPr>
        <p:txBody>
          <a:bodyPr/>
          <a:lstStyle/>
          <a:p>
            <a:r>
              <a:t>What is Title IX?</a:t>
            </a:r>
          </a:p>
        </p:txBody>
      </p:sp>
      <p:sp>
        <p:nvSpPr>
          <p:cNvPr id="98" name="Title IX of the Higher Education Act of 1972 is the civil rights law that bars sex discrimination (including pregnancy, sexual orientation and gender identity) by educational institutions that receive federal funding."/>
          <p:cNvSpPr txBox="1">
            <a:spLocks noGrp="1"/>
          </p:cNvSpPr>
          <p:nvPr>
            <p:ph type="body" idx="1"/>
          </p:nvPr>
        </p:nvSpPr>
        <p:spPr>
          <a:prstGeom prst="rect">
            <a:avLst/>
          </a:prstGeom>
        </p:spPr>
        <p:txBody>
          <a:bodyPr/>
          <a:lstStyle>
            <a:lvl1pPr marL="0" indent="0">
              <a:buClrTx/>
              <a:buSzTx/>
              <a:buFontTx/>
              <a:buNone/>
            </a:lvl1pPr>
          </a:lstStyle>
          <a:p>
            <a:r>
              <a:t>Title IX of the Higher Education Act of 1972 is the civil rights law that bars sex discrimination (including pregnancy, sexual orientation and gender identity) by educational institutions that receive federal funding.</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3A82-FE63-4707-B8E9-C28872D3E9FC}"/>
              </a:ext>
            </a:extLst>
          </p:cNvPr>
          <p:cNvSpPr>
            <a:spLocks noGrp="1"/>
          </p:cNvSpPr>
          <p:nvPr>
            <p:ph type="title"/>
          </p:nvPr>
        </p:nvSpPr>
        <p:spPr/>
        <p:txBody>
          <a:bodyPr/>
          <a:lstStyle/>
          <a:p>
            <a:r>
              <a:rPr lang="en-US" dirty="0"/>
              <a:t>What are the proposed changes?</a:t>
            </a:r>
          </a:p>
        </p:txBody>
      </p:sp>
      <p:sp>
        <p:nvSpPr>
          <p:cNvPr id="3" name="Text Placeholder 2">
            <a:extLst>
              <a:ext uri="{FF2B5EF4-FFF2-40B4-BE49-F238E27FC236}">
                <a16:creationId xmlns:a16="http://schemas.microsoft.com/office/drawing/2014/main" id="{57BE3E20-6CAD-4643-A654-B600FF8CD10F}"/>
              </a:ext>
            </a:extLst>
          </p:cNvPr>
          <p:cNvSpPr>
            <a:spLocks noGrp="1"/>
          </p:cNvSpPr>
          <p:nvPr>
            <p:ph type="body" idx="1"/>
          </p:nvPr>
        </p:nvSpPr>
        <p:spPr/>
        <p:txBody>
          <a:bodyPr/>
          <a:lstStyle/>
          <a:p>
            <a:r>
              <a:rPr lang="en-US" dirty="0"/>
              <a:t>Expanding the rights of parents and guardians to act on behalf of a student, including seeking assistance under Title IX and participating in a grievance procedure. </a:t>
            </a:r>
          </a:p>
          <a:p>
            <a:endParaRPr lang="en-US" dirty="0"/>
          </a:p>
          <a:p>
            <a:r>
              <a:rPr lang="en-US" dirty="0"/>
              <a:t>Expanding the rights of students and employees who are pregnant or have pregnancy-related conditions. </a:t>
            </a:r>
          </a:p>
        </p:txBody>
      </p:sp>
    </p:spTree>
    <p:extLst>
      <p:ext uri="{BB962C8B-B14F-4D97-AF65-F5344CB8AC3E}">
        <p14:creationId xmlns:p14="http://schemas.microsoft.com/office/powerpoint/2010/main" val="68785813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28F85-975C-4AF2-812E-0601FB32E637}"/>
              </a:ext>
            </a:extLst>
          </p:cNvPr>
          <p:cNvSpPr>
            <a:spLocks noGrp="1"/>
          </p:cNvSpPr>
          <p:nvPr>
            <p:ph type="title"/>
          </p:nvPr>
        </p:nvSpPr>
        <p:spPr/>
        <p:txBody>
          <a:bodyPr/>
          <a:lstStyle/>
          <a:p>
            <a:r>
              <a:rPr lang="en-US" dirty="0"/>
              <a:t>Timeline for proposed changes</a:t>
            </a:r>
          </a:p>
        </p:txBody>
      </p:sp>
      <p:sp>
        <p:nvSpPr>
          <p:cNvPr id="3" name="Text Placeholder 2">
            <a:extLst>
              <a:ext uri="{FF2B5EF4-FFF2-40B4-BE49-F238E27FC236}">
                <a16:creationId xmlns:a16="http://schemas.microsoft.com/office/drawing/2014/main" id="{C155A079-F8D0-4F9F-9416-AA76BA5848BC}"/>
              </a:ext>
            </a:extLst>
          </p:cNvPr>
          <p:cNvSpPr>
            <a:spLocks noGrp="1"/>
          </p:cNvSpPr>
          <p:nvPr>
            <p:ph type="body" idx="1"/>
          </p:nvPr>
        </p:nvSpPr>
        <p:spPr/>
        <p:txBody>
          <a:bodyPr>
            <a:normAutofit fontScale="92500" lnSpcReduction="20000"/>
          </a:bodyPr>
          <a:lstStyle/>
          <a:p>
            <a:r>
              <a:rPr lang="en-US" dirty="0"/>
              <a:t>The final rule is expected to be issued in Spring 2023, with the effective date approximately Summer/Fall 2023. </a:t>
            </a:r>
          </a:p>
          <a:p>
            <a:endParaRPr lang="en-US" dirty="0"/>
          </a:p>
          <a:p>
            <a:r>
              <a:rPr lang="en-US" dirty="0"/>
              <a:t>There will be a separate rulemaking process to address Title IX’s application to athletics. </a:t>
            </a:r>
          </a:p>
          <a:p>
            <a:endParaRPr lang="en-US" dirty="0"/>
          </a:p>
          <a:p>
            <a:r>
              <a:rPr lang="en-US" dirty="0"/>
              <a:t>Universities must continue to fulfill obligations under the current regulations for the 2022-2023 academic year. </a:t>
            </a:r>
          </a:p>
          <a:p>
            <a:endParaRPr lang="en-US" dirty="0"/>
          </a:p>
          <a:p>
            <a:r>
              <a:rPr lang="en-US" dirty="0"/>
              <a:t>Schools should expect to implement new Title IX regulations before the start of the 2023-2024 academic year.</a:t>
            </a:r>
          </a:p>
          <a:p>
            <a:endParaRPr lang="en-US" dirty="0"/>
          </a:p>
          <a:p>
            <a:endParaRPr lang="en-US" dirty="0"/>
          </a:p>
        </p:txBody>
      </p:sp>
    </p:spTree>
    <p:extLst>
      <p:ext uri="{BB962C8B-B14F-4D97-AF65-F5344CB8AC3E}">
        <p14:creationId xmlns:p14="http://schemas.microsoft.com/office/powerpoint/2010/main" val="121880590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lide Number Placeholder 6"/>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22</a:t>
            </a:fld>
            <a:endParaRPr/>
          </a:p>
        </p:txBody>
      </p:sp>
      <p:sp>
        <p:nvSpPr>
          <p:cNvPr id="162" name="Title 1"/>
          <p:cNvSpPr txBox="1">
            <a:spLocks noGrp="1"/>
          </p:cNvSpPr>
          <p:nvPr>
            <p:ph type="title"/>
          </p:nvPr>
        </p:nvSpPr>
        <p:spPr>
          <a:xfrm>
            <a:off x="487836" y="4255597"/>
            <a:ext cx="8176105" cy="1535603"/>
          </a:xfrm>
          <a:prstGeom prst="rect">
            <a:avLst/>
          </a:prstGeom>
        </p:spPr>
        <p:txBody>
          <a:bodyPr>
            <a:normAutofit fontScale="90000"/>
          </a:bodyPr>
          <a:lstStyle/>
          <a:p>
            <a:pPr algn="ctr" defTabSz="905255">
              <a:lnSpc>
                <a:spcPct val="90000"/>
              </a:lnSpc>
              <a:defRPr sz="5346">
                <a:latin typeface="+mn-lt"/>
                <a:ea typeface="+mn-ea"/>
                <a:cs typeface="+mn-cs"/>
                <a:sym typeface="Calibri"/>
              </a:defRPr>
            </a:pPr>
            <a:r>
              <a:t>Title IX</a:t>
            </a:r>
            <a:br/>
            <a:r>
              <a:t>at WSU</a:t>
            </a:r>
          </a:p>
        </p:txBody>
      </p:sp>
      <p:pic>
        <p:nvPicPr>
          <p:cNvPr id="163" name="Content Placeholder 3" descr="Content Placeholder 3"/>
          <p:cNvPicPr>
            <a:picLocks noChangeAspect="1"/>
          </p:cNvPicPr>
          <p:nvPr/>
        </p:nvPicPr>
        <p:blipFill>
          <a:blip r:embed="rId2"/>
          <a:srcRect t="7055" r="2" b="14615"/>
          <a:stretch>
            <a:fillRect/>
          </a:stretch>
        </p:blipFill>
        <p:spPr>
          <a:xfrm>
            <a:off x="2160270" y="815158"/>
            <a:ext cx="4823460" cy="3147241"/>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lide Number Placeholder 6"/>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sp>
        <p:nvSpPr>
          <p:cNvPr id="166" name="Title 1"/>
          <p:cNvSpPr txBox="1">
            <a:spLocks noGrp="1"/>
          </p:cNvSpPr>
          <p:nvPr>
            <p:ph type="title"/>
          </p:nvPr>
        </p:nvSpPr>
        <p:spPr>
          <a:xfrm>
            <a:off x="339211" y="274637"/>
            <a:ext cx="8499989" cy="846241"/>
          </a:xfrm>
          <a:prstGeom prst="rect">
            <a:avLst/>
          </a:prstGeom>
        </p:spPr>
        <p:txBody>
          <a:bodyPr/>
          <a:lstStyle>
            <a:lvl1pPr defTabSz="804672">
              <a:defRPr sz="2464"/>
            </a:lvl1pPr>
          </a:lstStyle>
          <a:p>
            <a:r>
              <a:t>Policy 3.06/Sexual Harassment, Discrimination and Retaliation for Employees, Students and Visitors</a:t>
            </a:r>
          </a:p>
        </p:txBody>
      </p:sp>
      <p:sp>
        <p:nvSpPr>
          <p:cNvPr id="167" name="Content Placeholder 2"/>
          <p:cNvSpPr txBox="1">
            <a:spLocks noGrp="1"/>
          </p:cNvSpPr>
          <p:nvPr>
            <p:ph type="body" idx="1"/>
          </p:nvPr>
        </p:nvSpPr>
        <p:spPr>
          <a:xfrm>
            <a:off x="339211" y="1600200"/>
            <a:ext cx="8229601" cy="4525963"/>
          </a:xfrm>
          <a:prstGeom prst="rect">
            <a:avLst/>
          </a:prstGeom>
        </p:spPr>
        <p:txBody>
          <a:bodyPr/>
          <a:lstStyle/>
          <a:p>
            <a:r>
              <a:t>The University’s Title IX Policy</a:t>
            </a:r>
          </a:p>
          <a:p>
            <a:pPr marL="742950" lvl="1" indent="-285750">
              <a:spcBef>
                <a:spcPts val="400"/>
              </a:spcBef>
              <a:defRPr sz="2400">
                <a:latin typeface="+mn-lt"/>
                <a:ea typeface="+mn-ea"/>
                <a:cs typeface="+mn-cs"/>
                <a:sym typeface="Calibri"/>
              </a:defRPr>
            </a:pPr>
            <a:r>
              <a:t>Prohibits all forms of discrimination on the basis of sex.</a:t>
            </a:r>
          </a:p>
          <a:p>
            <a:r>
              <a:t>Forms of discrimination </a:t>
            </a:r>
            <a:r>
              <a:rPr i="1"/>
              <a:t>on the basis of sex </a:t>
            </a:r>
            <a:r>
              <a:t>covered by 3.06</a:t>
            </a:r>
          </a:p>
          <a:p>
            <a:pPr marL="742950" lvl="1" indent="-285750">
              <a:spcBef>
                <a:spcPts val="400"/>
              </a:spcBef>
              <a:defRPr sz="2400">
                <a:latin typeface="+mn-lt"/>
                <a:ea typeface="+mn-ea"/>
                <a:cs typeface="+mn-cs"/>
                <a:sym typeface="Calibri"/>
              </a:defRPr>
            </a:pPr>
            <a:r>
              <a:t>Sexual Harassment</a:t>
            </a:r>
          </a:p>
          <a:p>
            <a:pPr marL="742950" lvl="1" indent="-285750">
              <a:spcBef>
                <a:spcPts val="400"/>
              </a:spcBef>
              <a:defRPr sz="2400">
                <a:latin typeface="+mn-lt"/>
                <a:ea typeface="+mn-ea"/>
                <a:cs typeface="+mn-cs"/>
                <a:sym typeface="Calibri"/>
              </a:defRPr>
            </a:pPr>
            <a:r>
              <a:t>Quid Pro Quo</a:t>
            </a:r>
          </a:p>
          <a:p>
            <a:pPr marL="742950" lvl="1" indent="-285750">
              <a:spcBef>
                <a:spcPts val="400"/>
              </a:spcBef>
              <a:defRPr sz="2400">
                <a:latin typeface="+mn-lt"/>
                <a:ea typeface="+mn-ea"/>
                <a:cs typeface="+mn-cs"/>
                <a:sym typeface="Calibri"/>
              </a:defRPr>
            </a:pPr>
            <a:r>
              <a:t>Sexual Assault</a:t>
            </a:r>
          </a:p>
          <a:p>
            <a:pPr marL="742950" lvl="1" indent="-285750">
              <a:spcBef>
                <a:spcPts val="400"/>
              </a:spcBef>
              <a:defRPr sz="2400">
                <a:latin typeface="+mn-lt"/>
                <a:ea typeface="+mn-ea"/>
                <a:cs typeface="+mn-cs"/>
                <a:sym typeface="Calibri"/>
              </a:defRPr>
            </a:pPr>
            <a:r>
              <a:t>Dating Violence</a:t>
            </a:r>
          </a:p>
          <a:p>
            <a:pPr marL="742950" lvl="1" indent="-285750">
              <a:spcBef>
                <a:spcPts val="400"/>
              </a:spcBef>
              <a:defRPr sz="2400">
                <a:latin typeface="+mn-lt"/>
                <a:ea typeface="+mn-ea"/>
                <a:cs typeface="+mn-cs"/>
                <a:sym typeface="Calibri"/>
              </a:defRPr>
            </a:pPr>
            <a:r>
              <a:t>Domestic Violence</a:t>
            </a:r>
          </a:p>
          <a:p>
            <a:pPr marL="742950" lvl="1" indent="-285750">
              <a:spcBef>
                <a:spcPts val="400"/>
              </a:spcBef>
              <a:defRPr sz="2400">
                <a:latin typeface="+mn-lt"/>
                <a:ea typeface="+mn-ea"/>
                <a:cs typeface="+mn-cs"/>
                <a:sym typeface="Calibri"/>
              </a:defRPr>
            </a:pPr>
            <a:r>
              <a:t>Stalking</a:t>
            </a:r>
          </a:p>
        </p:txBody>
      </p:sp>
    </p:spTree>
  </p:cSld>
  <p:clrMapOvr>
    <a:masterClrMapping/>
  </p:clrMapOvr>
  <mc:AlternateContent xmlns:mc="http://schemas.openxmlformats.org/markup-compatibility/2006" xmlns:p14="http://schemas.microsoft.com/office/powerpoint/2010/main">
    <mc:Choice Requires="p14">
      <p:transition spd="slow">
        <p:pull/>
      </p:transition>
    </mc:Choice>
    <mc:Fallback xmlns="" xmlns:m="http://schemas.openxmlformats.org/officeDocument/2006/math" xmlns:a14="http://schemas.microsoft.com/office/drawing/2010/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lide Number Placeholder 6"/>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sp>
        <p:nvSpPr>
          <p:cNvPr id="170" name="Title 1"/>
          <p:cNvSpPr txBox="1">
            <a:spLocks noGrp="1"/>
          </p:cNvSpPr>
          <p:nvPr>
            <p:ph type="title"/>
          </p:nvPr>
        </p:nvSpPr>
        <p:spPr>
          <a:xfrm>
            <a:off x="339211" y="274637"/>
            <a:ext cx="8499989" cy="846241"/>
          </a:xfrm>
          <a:prstGeom prst="rect">
            <a:avLst/>
          </a:prstGeom>
        </p:spPr>
        <p:txBody>
          <a:bodyPr/>
          <a:lstStyle/>
          <a:p>
            <a:r>
              <a:t>Where to Report</a:t>
            </a:r>
          </a:p>
        </p:txBody>
      </p:sp>
      <p:pic>
        <p:nvPicPr>
          <p:cNvPr id="171" name="Content Placeholder 4" descr="Content Placeholder 4"/>
          <p:cNvPicPr>
            <a:picLocks noChangeAspect="1"/>
          </p:cNvPicPr>
          <p:nvPr/>
        </p:nvPicPr>
        <p:blipFill>
          <a:blip r:embed="rId2"/>
          <a:stretch>
            <a:fillRect/>
          </a:stretch>
        </p:blipFill>
        <p:spPr>
          <a:xfrm>
            <a:off x="482548" y="1600200"/>
            <a:ext cx="7943954" cy="4525963"/>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lide Number Placeholder 6"/>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25</a:t>
            </a:fld>
            <a:endParaRPr/>
          </a:p>
        </p:txBody>
      </p:sp>
      <p:sp>
        <p:nvSpPr>
          <p:cNvPr id="174" name="Title 1"/>
          <p:cNvSpPr txBox="1">
            <a:spLocks noGrp="1"/>
          </p:cNvSpPr>
          <p:nvPr>
            <p:ph type="title"/>
          </p:nvPr>
        </p:nvSpPr>
        <p:spPr>
          <a:xfrm>
            <a:off x="339211" y="274637"/>
            <a:ext cx="8499989" cy="846241"/>
          </a:xfrm>
          <a:prstGeom prst="rect">
            <a:avLst/>
          </a:prstGeom>
        </p:spPr>
        <p:txBody>
          <a:bodyPr/>
          <a:lstStyle>
            <a:lvl1pPr defTabSz="786384">
              <a:defRPr sz="2752"/>
            </a:lvl1pPr>
          </a:lstStyle>
          <a:p>
            <a:r>
              <a:t>What Happens When OIEC Receives a Report?</a:t>
            </a:r>
          </a:p>
        </p:txBody>
      </p:sp>
      <p:sp>
        <p:nvSpPr>
          <p:cNvPr id="175" name="Content Placeholder 2"/>
          <p:cNvSpPr txBox="1">
            <a:spLocks noGrp="1"/>
          </p:cNvSpPr>
          <p:nvPr>
            <p:ph type="body" idx="1"/>
          </p:nvPr>
        </p:nvSpPr>
        <p:spPr>
          <a:xfrm>
            <a:off x="339211" y="1600200"/>
            <a:ext cx="8229601" cy="4525963"/>
          </a:xfrm>
          <a:prstGeom prst="rect">
            <a:avLst/>
          </a:prstGeom>
        </p:spPr>
        <p:txBody>
          <a:bodyPr/>
          <a:lstStyle/>
          <a:p>
            <a:r>
              <a:t>Contact the individual impacted</a:t>
            </a:r>
          </a:p>
          <a:p>
            <a:pPr marL="742950" lvl="1" indent="-285750">
              <a:spcBef>
                <a:spcPts val="400"/>
              </a:spcBef>
              <a:defRPr sz="2400">
                <a:latin typeface="+mn-lt"/>
                <a:ea typeface="+mn-ea"/>
                <a:cs typeface="+mn-cs"/>
                <a:sym typeface="Calibri"/>
              </a:defRPr>
            </a:pPr>
            <a:r>
              <a:t>OIEC responds to every report</a:t>
            </a:r>
          </a:p>
          <a:p>
            <a:r>
              <a:t>Offer appropriate </a:t>
            </a:r>
            <a:r>
              <a:rPr>
                <a:solidFill>
                  <a:srgbClr val="FF0000"/>
                </a:solidFill>
              </a:rPr>
              <a:t>supportive measures </a:t>
            </a:r>
            <a:r>
              <a:t>(interim measures)</a:t>
            </a:r>
          </a:p>
          <a:p>
            <a:r>
              <a:t>Inform of their options and explain process for filing a Formal Complaint</a:t>
            </a:r>
          </a:p>
          <a:p>
            <a:r>
              <a:t>Invite the individual impacted to meet with us</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lide Number Placeholder 6"/>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26</a:t>
            </a:fld>
            <a:endParaRPr/>
          </a:p>
        </p:txBody>
      </p:sp>
      <p:sp>
        <p:nvSpPr>
          <p:cNvPr id="178" name="Title 3"/>
          <p:cNvSpPr txBox="1">
            <a:spLocks noGrp="1"/>
          </p:cNvSpPr>
          <p:nvPr>
            <p:ph type="title"/>
          </p:nvPr>
        </p:nvSpPr>
        <p:spPr>
          <a:prstGeom prst="rect">
            <a:avLst/>
          </a:prstGeom>
        </p:spPr>
        <p:txBody>
          <a:bodyPr/>
          <a:lstStyle/>
          <a:p>
            <a:r>
              <a:t>Supportive Measures</a:t>
            </a:r>
          </a:p>
        </p:txBody>
      </p:sp>
      <p:sp>
        <p:nvSpPr>
          <p:cNvPr id="179" name="Content Placeholder 4"/>
          <p:cNvSpPr txBox="1">
            <a:spLocks noGrp="1"/>
          </p:cNvSpPr>
          <p:nvPr>
            <p:ph type="body" sz="half" idx="1"/>
          </p:nvPr>
        </p:nvSpPr>
        <p:spPr>
          <a:xfrm>
            <a:off x="457200" y="1600200"/>
            <a:ext cx="4038600" cy="4525963"/>
          </a:xfrm>
          <a:prstGeom prst="rect">
            <a:avLst/>
          </a:prstGeom>
        </p:spPr>
        <p:txBody>
          <a:bodyPr/>
          <a:lstStyle/>
          <a:p>
            <a:pPr>
              <a:defRPr sz="1300"/>
            </a:pPr>
            <a:r>
              <a:t>Referral to counseling, medical, and/or other healthcare services</a:t>
            </a:r>
          </a:p>
          <a:p>
            <a:pPr>
              <a:defRPr sz="1300"/>
            </a:pPr>
            <a:r>
              <a:t>Referral to the Employee Assistance Program</a:t>
            </a:r>
          </a:p>
          <a:p>
            <a:pPr>
              <a:defRPr sz="1300"/>
            </a:pPr>
            <a:r>
              <a:t>Visa and immigration assistance</a:t>
            </a:r>
          </a:p>
          <a:p>
            <a:pPr>
              <a:defRPr sz="1300"/>
            </a:pPr>
            <a:r>
              <a:t>Student financial aid counseling </a:t>
            </a:r>
          </a:p>
          <a:p>
            <a:pPr>
              <a:defRPr sz="1300"/>
            </a:pPr>
            <a:r>
              <a:t>Referral to community-based service providers</a:t>
            </a:r>
          </a:p>
          <a:p>
            <a:pPr>
              <a:defRPr sz="1300"/>
            </a:pPr>
            <a:r>
              <a:t>Altering campus housing assignment(s)</a:t>
            </a:r>
          </a:p>
          <a:p>
            <a:pPr>
              <a:defRPr sz="1300"/>
            </a:pPr>
            <a:r>
              <a:t>Altering work arrangements for employees or student-employees</a:t>
            </a:r>
          </a:p>
          <a:p>
            <a:pPr>
              <a:defRPr sz="1300"/>
            </a:pPr>
            <a:r>
              <a:t>Safety planning</a:t>
            </a:r>
          </a:p>
        </p:txBody>
      </p:sp>
      <p:sp>
        <p:nvSpPr>
          <p:cNvPr id="180" name="Content Placeholder 5"/>
          <p:cNvSpPr txBox="1"/>
          <p:nvPr/>
        </p:nvSpPr>
        <p:spPr>
          <a:xfrm>
            <a:off x="4693920" y="1600200"/>
            <a:ext cx="394716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342900" indent="-342900">
              <a:lnSpc>
                <a:spcPct val="90000"/>
              </a:lnSpc>
              <a:spcBef>
                <a:spcPts val="600"/>
              </a:spcBef>
              <a:buClr>
                <a:srgbClr val="FFC000"/>
              </a:buClr>
              <a:buSzPct val="100000"/>
              <a:buFont typeface="Arial"/>
              <a:buChar char="•"/>
              <a:defRPr sz="1300">
                <a:latin typeface="Arial"/>
                <a:ea typeface="Arial"/>
                <a:cs typeface="Arial"/>
                <a:sym typeface="Arial"/>
              </a:defRPr>
            </a:pPr>
            <a:r>
              <a:t>Providing campus safety escorts</a:t>
            </a:r>
            <a:endParaRPr sz="2800"/>
          </a:p>
          <a:p>
            <a:pPr marL="342900" indent="-342900">
              <a:lnSpc>
                <a:spcPct val="90000"/>
              </a:lnSpc>
              <a:spcBef>
                <a:spcPts val="600"/>
              </a:spcBef>
              <a:buClr>
                <a:srgbClr val="FFC000"/>
              </a:buClr>
              <a:buSzPct val="100000"/>
              <a:buFont typeface="Arial"/>
              <a:buChar char="•"/>
              <a:defRPr sz="1300">
                <a:latin typeface="Arial"/>
                <a:ea typeface="Arial"/>
                <a:cs typeface="Arial"/>
                <a:sym typeface="Arial"/>
              </a:defRPr>
            </a:pPr>
            <a:r>
              <a:t>No contact orders between the parties</a:t>
            </a:r>
            <a:endParaRPr sz="2800"/>
          </a:p>
          <a:p>
            <a:pPr marL="342900" indent="-342900">
              <a:lnSpc>
                <a:spcPct val="90000"/>
              </a:lnSpc>
              <a:spcBef>
                <a:spcPts val="600"/>
              </a:spcBef>
              <a:buClr>
                <a:srgbClr val="FFC000"/>
              </a:buClr>
              <a:buSzPct val="100000"/>
              <a:buFont typeface="Arial"/>
              <a:buChar char="•"/>
              <a:defRPr sz="1300">
                <a:latin typeface="Arial"/>
                <a:ea typeface="Arial"/>
                <a:cs typeface="Arial"/>
                <a:sym typeface="Arial"/>
              </a:defRPr>
            </a:pPr>
            <a:r>
              <a:t>Academic support, extensions of deadlines, or other course/program-related adjustments</a:t>
            </a:r>
            <a:endParaRPr sz="2800"/>
          </a:p>
          <a:p>
            <a:pPr marL="342900" indent="-342900">
              <a:lnSpc>
                <a:spcPct val="90000"/>
              </a:lnSpc>
              <a:spcBef>
                <a:spcPts val="600"/>
              </a:spcBef>
              <a:buClr>
                <a:srgbClr val="FFC000"/>
              </a:buClr>
              <a:buSzPct val="100000"/>
              <a:buFont typeface="Arial"/>
              <a:buChar char="•"/>
              <a:defRPr sz="1300">
                <a:latin typeface="Arial"/>
                <a:ea typeface="Arial"/>
                <a:cs typeface="Arial"/>
                <a:sym typeface="Arial"/>
              </a:defRPr>
            </a:pPr>
            <a:r>
              <a:t>Trespass</a:t>
            </a:r>
            <a:endParaRPr sz="2800"/>
          </a:p>
          <a:p>
            <a:pPr marL="342900" indent="-342900">
              <a:lnSpc>
                <a:spcPct val="90000"/>
              </a:lnSpc>
              <a:spcBef>
                <a:spcPts val="600"/>
              </a:spcBef>
              <a:buClr>
                <a:srgbClr val="FFC000"/>
              </a:buClr>
              <a:buSzPct val="100000"/>
              <a:buFont typeface="Arial"/>
              <a:buChar char="•"/>
              <a:defRPr sz="1300">
                <a:latin typeface="Arial"/>
                <a:ea typeface="Arial"/>
                <a:cs typeface="Arial"/>
                <a:sym typeface="Arial"/>
              </a:defRPr>
            </a:pPr>
            <a:r>
              <a:t>Timely warnings</a:t>
            </a:r>
            <a:endParaRPr sz="2800"/>
          </a:p>
          <a:p>
            <a:pPr marL="342900" indent="-342900">
              <a:lnSpc>
                <a:spcPct val="90000"/>
              </a:lnSpc>
              <a:spcBef>
                <a:spcPts val="600"/>
              </a:spcBef>
              <a:buClr>
                <a:srgbClr val="FFC000"/>
              </a:buClr>
              <a:buSzPct val="100000"/>
              <a:buFont typeface="Arial"/>
              <a:buChar char="•"/>
              <a:defRPr sz="1300">
                <a:latin typeface="Arial"/>
                <a:ea typeface="Arial"/>
                <a:cs typeface="Arial"/>
                <a:sym typeface="Arial"/>
              </a:defRPr>
            </a:pPr>
            <a:r>
              <a:t>Class schedule modifications, withdrawals, or leaves of absence</a:t>
            </a:r>
            <a:endParaRPr sz="2800"/>
          </a:p>
          <a:p>
            <a:pPr marL="342900" indent="-342900">
              <a:lnSpc>
                <a:spcPct val="90000"/>
              </a:lnSpc>
              <a:spcBef>
                <a:spcPts val="600"/>
              </a:spcBef>
              <a:buClr>
                <a:srgbClr val="FFC000"/>
              </a:buClr>
              <a:buSzPct val="100000"/>
              <a:buFont typeface="Arial"/>
              <a:buChar char="•"/>
              <a:defRPr sz="1300">
                <a:latin typeface="Arial"/>
                <a:ea typeface="Arial"/>
                <a:cs typeface="Arial"/>
                <a:sym typeface="Arial"/>
              </a:defRPr>
            </a:pPr>
            <a:r>
              <a:t>Increased security and monitoring of certain areas of the campus </a:t>
            </a:r>
            <a:endParaRPr sz="2800"/>
          </a:p>
          <a:p>
            <a:pPr marL="342900" indent="-342900">
              <a:lnSpc>
                <a:spcPct val="90000"/>
              </a:lnSpc>
              <a:spcBef>
                <a:spcPts val="600"/>
              </a:spcBef>
              <a:buClr>
                <a:srgbClr val="FFC000"/>
              </a:buClr>
              <a:buSzPct val="100000"/>
              <a:buFont typeface="Arial"/>
              <a:buChar char="•"/>
              <a:defRPr sz="1300">
                <a:latin typeface="Arial"/>
                <a:ea typeface="Arial"/>
                <a:cs typeface="Arial"/>
                <a:sym typeface="Arial"/>
              </a:defRPr>
            </a:pPr>
            <a:r>
              <a:t>Any other actions deemed appropriate by the Title IX Coordinator</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lide Number Placeholder 6"/>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27</a:t>
            </a:fld>
            <a:endParaRPr/>
          </a:p>
        </p:txBody>
      </p:sp>
      <p:sp>
        <p:nvSpPr>
          <p:cNvPr id="183" name="Title 1"/>
          <p:cNvSpPr txBox="1">
            <a:spLocks noGrp="1"/>
          </p:cNvSpPr>
          <p:nvPr>
            <p:ph type="title"/>
          </p:nvPr>
        </p:nvSpPr>
        <p:spPr>
          <a:xfrm>
            <a:off x="339211" y="274637"/>
            <a:ext cx="8499989" cy="846241"/>
          </a:xfrm>
          <a:prstGeom prst="rect">
            <a:avLst/>
          </a:prstGeom>
        </p:spPr>
        <p:txBody>
          <a:bodyPr/>
          <a:lstStyle/>
          <a:p>
            <a:r>
              <a:t>Right to an Advisor</a:t>
            </a:r>
          </a:p>
        </p:txBody>
      </p:sp>
      <p:sp>
        <p:nvSpPr>
          <p:cNvPr id="184" name="Content Placeholder 2"/>
          <p:cNvSpPr txBox="1">
            <a:spLocks noGrp="1"/>
          </p:cNvSpPr>
          <p:nvPr>
            <p:ph type="body" idx="1"/>
          </p:nvPr>
        </p:nvSpPr>
        <p:spPr>
          <a:xfrm>
            <a:off x="339211" y="1600200"/>
            <a:ext cx="8229601" cy="4525963"/>
          </a:xfrm>
          <a:prstGeom prst="rect">
            <a:avLst/>
          </a:prstGeom>
        </p:spPr>
        <p:txBody>
          <a:bodyPr/>
          <a:lstStyle/>
          <a:p>
            <a:pPr>
              <a:defRPr sz="2200"/>
            </a:pPr>
            <a:r>
              <a:t>The parties may each have an Advisor of their choice present with them for all meetings and interviews within the resolution process, if they so choose. The parties may select whomever they wish to serve as their Advisor.  </a:t>
            </a:r>
          </a:p>
          <a:p>
            <a:pPr marL="742950" lvl="1" indent="-285750">
              <a:spcBef>
                <a:spcPts val="400"/>
              </a:spcBef>
              <a:defRPr sz="2200">
                <a:latin typeface="+mn-lt"/>
                <a:ea typeface="+mn-ea"/>
                <a:cs typeface="+mn-cs"/>
                <a:sym typeface="Calibri"/>
              </a:defRPr>
            </a:pPr>
            <a:r>
              <a:t>This could include an attorney, advocate or support person.   </a:t>
            </a:r>
            <a:endParaRPr sz="2400"/>
          </a:p>
          <a:p>
            <a:pPr>
              <a:defRPr sz="2200"/>
            </a:pPr>
            <a:r>
              <a:t>The Advisor cannot have institutionally conflicting roles, for example, the Title IX Coordinator who has an active role in the matter, or a supervisor who must monitor and implement sanctions. </a:t>
            </a:r>
          </a:p>
          <a:p>
            <a:pPr>
              <a:defRPr sz="2200"/>
            </a:pPr>
            <a:r>
              <a:t>A party cannot insist on an Advisor who doesn’t have the inclination, time or availability.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lide Number Placeholder 6"/>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28</a:t>
            </a:fld>
            <a:endParaRPr/>
          </a:p>
        </p:txBody>
      </p:sp>
      <p:sp>
        <p:nvSpPr>
          <p:cNvPr id="187" name="Title 1"/>
          <p:cNvSpPr txBox="1">
            <a:spLocks noGrp="1"/>
          </p:cNvSpPr>
          <p:nvPr>
            <p:ph type="title"/>
          </p:nvPr>
        </p:nvSpPr>
        <p:spPr>
          <a:xfrm>
            <a:off x="339211" y="274637"/>
            <a:ext cx="8499989" cy="846241"/>
          </a:xfrm>
          <a:prstGeom prst="rect">
            <a:avLst/>
          </a:prstGeom>
        </p:spPr>
        <p:txBody>
          <a:bodyPr/>
          <a:lstStyle/>
          <a:p>
            <a:r>
              <a:t>Grievance Process – Six Parts</a:t>
            </a:r>
          </a:p>
        </p:txBody>
      </p:sp>
      <p:sp>
        <p:nvSpPr>
          <p:cNvPr id="188" name="Content Placeholder 2"/>
          <p:cNvSpPr txBox="1">
            <a:spLocks noGrp="1"/>
          </p:cNvSpPr>
          <p:nvPr>
            <p:ph type="body" idx="1"/>
          </p:nvPr>
        </p:nvSpPr>
        <p:spPr>
          <a:xfrm>
            <a:off x="339211" y="1600200"/>
            <a:ext cx="8229601" cy="4525963"/>
          </a:xfrm>
          <a:prstGeom prst="rect">
            <a:avLst/>
          </a:prstGeom>
        </p:spPr>
        <p:txBody>
          <a:bodyPr/>
          <a:lstStyle/>
          <a:p>
            <a:r>
              <a:t>Reporting of prohibited conduct</a:t>
            </a:r>
          </a:p>
          <a:p>
            <a:r>
              <a:t>University’s response to the report</a:t>
            </a:r>
          </a:p>
          <a:p>
            <a:r>
              <a:t>Filing of a Formal Complaint</a:t>
            </a:r>
          </a:p>
          <a:p>
            <a:r>
              <a:t>Investigative Process</a:t>
            </a:r>
          </a:p>
          <a:p>
            <a:r>
              <a:t>Use of one of the Resolution Processes</a:t>
            </a:r>
          </a:p>
          <a:p>
            <a:pPr marL="742950" lvl="1" indent="-285750">
              <a:spcBef>
                <a:spcPts val="400"/>
              </a:spcBef>
              <a:defRPr sz="2400">
                <a:latin typeface="+mn-lt"/>
                <a:ea typeface="+mn-ea"/>
                <a:cs typeface="+mn-cs"/>
                <a:sym typeface="Calibri"/>
              </a:defRPr>
            </a:pPr>
            <a:r>
              <a:t>Informal Resolution</a:t>
            </a:r>
          </a:p>
          <a:p>
            <a:pPr marL="742950" lvl="1" indent="-285750">
              <a:spcBef>
                <a:spcPts val="400"/>
              </a:spcBef>
              <a:defRPr sz="2400">
                <a:latin typeface="+mn-lt"/>
                <a:ea typeface="+mn-ea"/>
                <a:cs typeface="+mn-cs"/>
                <a:sym typeface="Calibri"/>
              </a:defRPr>
            </a:pPr>
            <a:r>
              <a:t>Hearing</a:t>
            </a:r>
          </a:p>
          <a:p>
            <a:r>
              <a:t>Appeal Process</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lide Number Placeholder 6"/>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29</a:t>
            </a:fld>
            <a:endParaRPr/>
          </a:p>
        </p:txBody>
      </p:sp>
      <p:sp>
        <p:nvSpPr>
          <p:cNvPr id="191" name="Title 1"/>
          <p:cNvSpPr txBox="1">
            <a:spLocks noGrp="1"/>
          </p:cNvSpPr>
          <p:nvPr>
            <p:ph type="title"/>
          </p:nvPr>
        </p:nvSpPr>
        <p:spPr>
          <a:xfrm>
            <a:off x="339211" y="274637"/>
            <a:ext cx="8499989" cy="846241"/>
          </a:xfrm>
          <a:prstGeom prst="rect">
            <a:avLst/>
          </a:prstGeom>
        </p:spPr>
        <p:txBody>
          <a:bodyPr/>
          <a:lstStyle/>
          <a:p>
            <a:r>
              <a:t>WSU’s Formal Grievance Process</a:t>
            </a:r>
          </a:p>
        </p:txBody>
      </p:sp>
      <p:sp>
        <p:nvSpPr>
          <p:cNvPr id="192" name="Content Placeholder 2"/>
          <p:cNvSpPr txBox="1">
            <a:spLocks noGrp="1"/>
          </p:cNvSpPr>
          <p:nvPr>
            <p:ph type="body" idx="1"/>
          </p:nvPr>
        </p:nvSpPr>
        <p:spPr>
          <a:xfrm>
            <a:off x="1234142" y="2032612"/>
            <a:ext cx="6777036" cy="3873119"/>
          </a:xfrm>
          <a:prstGeom prst="rect">
            <a:avLst/>
          </a:prstGeom>
        </p:spPr>
        <p:txBody>
          <a:bodyPr/>
          <a:lstStyle>
            <a:lvl1pPr marL="0" indent="0">
              <a:buSzTx/>
              <a:buNone/>
            </a:lvl1pPr>
          </a:lstStyle>
          <a:p>
            <a:r>
              <a:t> </a:t>
            </a:r>
          </a:p>
        </p:txBody>
      </p:sp>
      <p:sp>
        <p:nvSpPr>
          <p:cNvPr id="193" name="Right Arrow 3"/>
          <p:cNvSpPr/>
          <p:nvPr/>
        </p:nvSpPr>
        <p:spPr>
          <a:xfrm>
            <a:off x="339211" y="1926002"/>
            <a:ext cx="8499989" cy="2470269"/>
          </a:xfrm>
          <a:prstGeom prst="rightArrow">
            <a:avLst>
              <a:gd name="adj1" fmla="val 50000"/>
              <a:gd name="adj2" fmla="val 50000"/>
            </a:avLst>
          </a:prstGeom>
          <a:solidFill>
            <a:schemeClr val="accent1"/>
          </a:solidFill>
          <a:ln w="25400">
            <a:solidFill>
              <a:srgbClr val="B98613"/>
            </a:solidFill>
          </a:ln>
        </p:spPr>
        <p:txBody>
          <a:bodyPr lIns="45719" rIns="45719" anchor="ctr"/>
          <a:lstStyle/>
          <a:p>
            <a:pPr algn="ctr">
              <a:defRPr sz="900">
                <a:solidFill>
                  <a:srgbClr val="FFFFFF"/>
                </a:solidFill>
              </a:defRPr>
            </a:pPr>
            <a:endParaRPr/>
          </a:p>
        </p:txBody>
      </p:sp>
      <p:sp>
        <p:nvSpPr>
          <p:cNvPr id="194" name="TextBox 4"/>
          <p:cNvSpPr txBox="1"/>
          <p:nvPr/>
        </p:nvSpPr>
        <p:spPr>
          <a:xfrm>
            <a:off x="452853" y="3270510"/>
            <a:ext cx="837072" cy="5063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1000" b="1">
                <a:latin typeface="Arial"/>
                <a:ea typeface="Arial"/>
                <a:cs typeface="Arial"/>
                <a:sym typeface="Arial"/>
              </a:defRPr>
            </a:pPr>
            <a:r>
              <a:t>Report of</a:t>
            </a:r>
          </a:p>
          <a:p>
            <a:pPr algn="ctr">
              <a:defRPr sz="1000" b="1">
                <a:latin typeface="Arial"/>
                <a:ea typeface="Arial"/>
                <a:cs typeface="Arial"/>
                <a:sym typeface="Arial"/>
              </a:defRPr>
            </a:pPr>
            <a:r>
              <a:t>Prohibited</a:t>
            </a:r>
          </a:p>
          <a:p>
            <a:pPr algn="ctr">
              <a:defRPr sz="1000" b="1">
                <a:latin typeface="Arial"/>
                <a:ea typeface="Arial"/>
                <a:cs typeface="Arial"/>
                <a:sym typeface="Arial"/>
              </a:defRPr>
            </a:pPr>
            <a:r>
              <a:t>Conduct </a:t>
            </a:r>
          </a:p>
        </p:txBody>
      </p:sp>
      <p:sp>
        <p:nvSpPr>
          <p:cNvPr id="195" name="TextBox 5"/>
          <p:cNvSpPr txBox="1"/>
          <p:nvPr/>
        </p:nvSpPr>
        <p:spPr>
          <a:xfrm>
            <a:off x="1558168" y="3258203"/>
            <a:ext cx="865250" cy="366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000" b="1">
                <a:latin typeface="Arial"/>
                <a:ea typeface="Arial"/>
                <a:cs typeface="Arial"/>
                <a:sym typeface="Arial"/>
              </a:defRPr>
            </a:lvl1pPr>
          </a:lstStyle>
          <a:p>
            <a:r>
              <a:t>University’s Response</a:t>
            </a:r>
          </a:p>
        </p:txBody>
      </p:sp>
      <p:sp>
        <p:nvSpPr>
          <p:cNvPr id="196" name="TextBox 6"/>
          <p:cNvSpPr txBox="1"/>
          <p:nvPr/>
        </p:nvSpPr>
        <p:spPr>
          <a:xfrm>
            <a:off x="2716071" y="3270508"/>
            <a:ext cx="1179349" cy="226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000" b="1">
                <a:latin typeface="Arial"/>
                <a:ea typeface="Arial"/>
                <a:cs typeface="Arial"/>
                <a:sym typeface="Arial"/>
              </a:defRPr>
            </a:lvl1pPr>
          </a:lstStyle>
          <a:p>
            <a:r>
              <a:t>Formal Complaint</a:t>
            </a:r>
          </a:p>
        </p:txBody>
      </p:sp>
      <p:sp>
        <p:nvSpPr>
          <p:cNvPr id="197" name="TextBox 7"/>
          <p:cNvSpPr txBox="1"/>
          <p:nvPr/>
        </p:nvSpPr>
        <p:spPr>
          <a:xfrm>
            <a:off x="6720444" y="3316675"/>
            <a:ext cx="626686" cy="226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000" b="1">
                <a:latin typeface="Arial"/>
                <a:ea typeface="Arial"/>
                <a:cs typeface="Arial"/>
                <a:sym typeface="Arial"/>
              </a:defRPr>
            </a:lvl1pPr>
          </a:lstStyle>
          <a:p>
            <a:r>
              <a:t>Appeal</a:t>
            </a:r>
          </a:p>
        </p:txBody>
      </p:sp>
      <p:sp>
        <p:nvSpPr>
          <p:cNvPr id="198" name="TextBox 9"/>
          <p:cNvSpPr txBox="1"/>
          <p:nvPr/>
        </p:nvSpPr>
        <p:spPr>
          <a:xfrm>
            <a:off x="4051020" y="3251944"/>
            <a:ext cx="1343294" cy="5063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1000" b="1">
                <a:latin typeface="Arial"/>
                <a:ea typeface="Arial"/>
                <a:cs typeface="Arial"/>
                <a:sym typeface="Arial"/>
              </a:defRPr>
            </a:pPr>
            <a:r>
              <a:t>Investigative Process</a:t>
            </a:r>
          </a:p>
          <a:p>
            <a:pPr algn="ctr">
              <a:defRPr sz="1000" b="1">
                <a:latin typeface="Arial"/>
                <a:ea typeface="Arial"/>
                <a:cs typeface="Arial"/>
                <a:sym typeface="Arial"/>
              </a:defRPr>
            </a:pPr>
            <a:r>
              <a:t>evidence collected</a:t>
            </a:r>
          </a:p>
        </p:txBody>
      </p:sp>
      <p:sp>
        <p:nvSpPr>
          <p:cNvPr id="199" name="TextBox 10"/>
          <p:cNvSpPr txBox="1"/>
          <p:nvPr/>
        </p:nvSpPr>
        <p:spPr>
          <a:xfrm>
            <a:off x="5602640" y="3238743"/>
            <a:ext cx="849561" cy="5063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1000" b="1">
                <a:latin typeface="Arial"/>
                <a:ea typeface="Arial"/>
                <a:cs typeface="Arial"/>
                <a:sym typeface="Arial"/>
              </a:defRPr>
            </a:pPr>
            <a:r>
              <a:t>Hearing or</a:t>
            </a:r>
          </a:p>
          <a:p>
            <a:pPr algn="ctr">
              <a:defRPr sz="1000" b="1">
                <a:latin typeface="Arial"/>
                <a:ea typeface="Arial"/>
                <a:cs typeface="Arial"/>
                <a:sym typeface="Arial"/>
              </a:defRPr>
            </a:pPr>
            <a:r>
              <a:t>Informal Resolution</a:t>
            </a:r>
          </a:p>
        </p:txBody>
      </p:sp>
      <p:sp>
        <p:nvSpPr>
          <p:cNvPr id="200" name="Straight Arrow Connector 11"/>
          <p:cNvSpPr/>
          <p:nvPr/>
        </p:nvSpPr>
        <p:spPr>
          <a:xfrm>
            <a:off x="762000" y="3603696"/>
            <a:ext cx="1" cy="774799"/>
          </a:xfrm>
          <a:prstGeom prst="line">
            <a:avLst/>
          </a:prstGeom>
          <a:ln>
            <a:solidFill>
              <a:srgbClr val="000000"/>
            </a:solidFill>
            <a:tailEnd type="triangle"/>
          </a:ln>
        </p:spPr>
        <p:txBody>
          <a:bodyPr lIns="45719" rIns="45719"/>
          <a:lstStyle/>
          <a:p>
            <a:endParaRPr/>
          </a:p>
        </p:txBody>
      </p:sp>
      <p:sp>
        <p:nvSpPr>
          <p:cNvPr id="201" name="TextBox 12"/>
          <p:cNvSpPr txBox="1"/>
          <p:nvPr/>
        </p:nvSpPr>
        <p:spPr>
          <a:xfrm>
            <a:off x="557516" y="4382942"/>
            <a:ext cx="699028" cy="5063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1000">
                <a:latin typeface="Arial"/>
                <a:ea typeface="Arial"/>
                <a:cs typeface="Arial"/>
                <a:sym typeface="Arial"/>
              </a:defRPr>
            </a:pPr>
            <a:r>
              <a:t>Triggers University</a:t>
            </a:r>
          </a:p>
          <a:p>
            <a:pPr algn="ctr">
              <a:defRPr sz="1000">
                <a:latin typeface="Arial"/>
                <a:ea typeface="Arial"/>
                <a:cs typeface="Arial"/>
                <a:sym typeface="Arial"/>
              </a:defRPr>
            </a:pPr>
            <a:r>
              <a:t>Response</a:t>
            </a:r>
          </a:p>
        </p:txBody>
      </p:sp>
      <p:sp>
        <p:nvSpPr>
          <p:cNvPr id="202" name="Straight Arrow Connector 13"/>
          <p:cNvSpPr/>
          <p:nvPr/>
        </p:nvSpPr>
        <p:spPr>
          <a:xfrm>
            <a:off x="1989699" y="3631237"/>
            <a:ext cx="1" cy="774799"/>
          </a:xfrm>
          <a:prstGeom prst="line">
            <a:avLst/>
          </a:prstGeom>
          <a:ln>
            <a:solidFill>
              <a:srgbClr val="000000"/>
            </a:solidFill>
            <a:tailEnd type="triangle"/>
          </a:ln>
        </p:spPr>
        <p:txBody>
          <a:bodyPr lIns="45719" rIns="45719"/>
          <a:lstStyle/>
          <a:p>
            <a:endParaRPr/>
          </a:p>
        </p:txBody>
      </p:sp>
      <p:sp>
        <p:nvSpPr>
          <p:cNvPr id="203" name="TextBox 14"/>
          <p:cNvSpPr txBox="1"/>
          <p:nvPr/>
        </p:nvSpPr>
        <p:spPr>
          <a:xfrm>
            <a:off x="1432188" y="4449926"/>
            <a:ext cx="991226" cy="646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14313" indent="-214313">
              <a:buSzPct val="100000"/>
              <a:buFont typeface="Arial"/>
              <a:buChar char="•"/>
              <a:defRPr sz="1000">
                <a:latin typeface="Arial"/>
                <a:ea typeface="Arial"/>
                <a:cs typeface="Arial"/>
                <a:sym typeface="Arial"/>
              </a:defRPr>
            </a:pPr>
            <a:r>
              <a:t>Outreach</a:t>
            </a:r>
          </a:p>
          <a:p>
            <a:pPr marL="214313" indent="-214313">
              <a:buSzPct val="100000"/>
              <a:buFont typeface="Arial"/>
              <a:buChar char="•"/>
              <a:defRPr sz="1000">
                <a:latin typeface="Arial"/>
                <a:ea typeface="Arial"/>
                <a:cs typeface="Arial"/>
                <a:sym typeface="Arial"/>
              </a:defRPr>
            </a:pPr>
            <a:r>
              <a:t>Supportive Measures</a:t>
            </a:r>
          </a:p>
          <a:p>
            <a:pPr marL="214313" indent="-214313">
              <a:buSzPct val="100000"/>
              <a:buFont typeface="Arial"/>
              <a:buChar char="•"/>
              <a:defRPr sz="1000">
                <a:latin typeface="Arial"/>
                <a:ea typeface="Arial"/>
                <a:cs typeface="Arial"/>
                <a:sym typeface="Arial"/>
              </a:defRPr>
            </a:pPr>
            <a:r>
              <a:t>Options</a:t>
            </a:r>
          </a:p>
        </p:txBody>
      </p:sp>
      <p:sp>
        <p:nvSpPr>
          <p:cNvPr id="204" name="Straight Arrow Connector 15"/>
          <p:cNvSpPr/>
          <p:nvPr/>
        </p:nvSpPr>
        <p:spPr>
          <a:xfrm flipH="1">
            <a:off x="3296738" y="3662924"/>
            <a:ext cx="9006" cy="688180"/>
          </a:xfrm>
          <a:prstGeom prst="line">
            <a:avLst/>
          </a:prstGeom>
          <a:ln>
            <a:solidFill>
              <a:srgbClr val="000000"/>
            </a:solidFill>
            <a:tailEnd type="triangle"/>
          </a:ln>
        </p:spPr>
        <p:txBody>
          <a:bodyPr lIns="45719" rIns="45719"/>
          <a:lstStyle/>
          <a:p>
            <a:endParaRPr/>
          </a:p>
        </p:txBody>
      </p:sp>
      <p:sp>
        <p:nvSpPr>
          <p:cNvPr id="205" name="TextBox 16"/>
          <p:cNvSpPr txBox="1"/>
          <p:nvPr/>
        </p:nvSpPr>
        <p:spPr>
          <a:xfrm>
            <a:off x="2716071" y="4417728"/>
            <a:ext cx="1265396" cy="1065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128587" indent="-128587">
              <a:buSzPct val="100000"/>
              <a:buFont typeface="Arial"/>
              <a:buChar char="•"/>
              <a:defRPr sz="1000" b="1">
                <a:latin typeface="Arial"/>
                <a:ea typeface="Arial"/>
                <a:cs typeface="Arial"/>
                <a:sym typeface="Arial"/>
              </a:defRPr>
            </a:pPr>
            <a:r>
              <a:t>NOTICE</a:t>
            </a:r>
            <a:r>
              <a:rPr b="0"/>
              <a:t> to Parties</a:t>
            </a:r>
          </a:p>
          <a:p>
            <a:pPr marL="128587" indent="-128587">
              <a:buSzPct val="100000"/>
              <a:buFont typeface="Arial"/>
              <a:buChar char="•"/>
              <a:defRPr sz="1000">
                <a:latin typeface="Arial"/>
                <a:ea typeface="Arial"/>
                <a:cs typeface="Arial"/>
                <a:sym typeface="Arial"/>
              </a:defRPr>
            </a:pPr>
            <a:r>
              <a:t>Party &amp; witness interviews (right to an advisor)</a:t>
            </a:r>
          </a:p>
          <a:p>
            <a:pPr marL="160735" indent="-160735">
              <a:buSzPct val="100000"/>
              <a:buFont typeface="Arial"/>
              <a:buChar char="•"/>
              <a:defRPr sz="1000">
                <a:latin typeface="Arial"/>
                <a:ea typeface="Arial"/>
                <a:cs typeface="Arial"/>
                <a:sym typeface="Arial"/>
              </a:defRPr>
            </a:pPr>
            <a:r>
              <a:t>Evidence collection</a:t>
            </a:r>
          </a:p>
        </p:txBody>
      </p:sp>
      <p:sp>
        <p:nvSpPr>
          <p:cNvPr id="206" name="Straight Arrow Connector 17"/>
          <p:cNvSpPr/>
          <p:nvPr/>
        </p:nvSpPr>
        <p:spPr>
          <a:xfrm>
            <a:off x="4709220" y="3647321"/>
            <a:ext cx="1" cy="774799"/>
          </a:xfrm>
          <a:prstGeom prst="line">
            <a:avLst/>
          </a:prstGeom>
          <a:ln>
            <a:solidFill>
              <a:srgbClr val="000000"/>
            </a:solidFill>
            <a:tailEnd type="triangle"/>
          </a:ln>
        </p:spPr>
        <p:txBody>
          <a:bodyPr lIns="45719" rIns="45719"/>
          <a:lstStyle/>
          <a:p>
            <a:endParaRPr/>
          </a:p>
        </p:txBody>
      </p:sp>
      <p:sp>
        <p:nvSpPr>
          <p:cNvPr id="207" name="Straight Arrow Connector 19"/>
          <p:cNvSpPr/>
          <p:nvPr/>
        </p:nvSpPr>
        <p:spPr>
          <a:xfrm>
            <a:off x="5924246" y="3646125"/>
            <a:ext cx="2" cy="774799"/>
          </a:xfrm>
          <a:prstGeom prst="line">
            <a:avLst/>
          </a:prstGeom>
          <a:ln>
            <a:solidFill>
              <a:srgbClr val="000000"/>
            </a:solidFill>
            <a:tailEnd type="triangle"/>
          </a:ln>
        </p:spPr>
        <p:txBody>
          <a:bodyPr lIns="45719" rIns="45719"/>
          <a:lstStyle/>
          <a:p>
            <a:endParaRPr/>
          </a:p>
        </p:txBody>
      </p:sp>
      <p:sp>
        <p:nvSpPr>
          <p:cNvPr id="208" name="TextBox 20"/>
          <p:cNvSpPr txBox="1"/>
          <p:nvPr/>
        </p:nvSpPr>
        <p:spPr>
          <a:xfrm>
            <a:off x="4072906" y="4404221"/>
            <a:ext cx="1123587" cy="12048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160735" indent="-160735">
              <a:buSzPct val="100000"/>
              <a:buFont typeface="Arial"/>
              <a:buChar char="•"/>
              <a:defRPr sz="1000">
                <a:latin typeface="Arial"/>
                <a:ea typeface="Arial"/>
                <a:cs typeface="Arial"/>
                <a:sym typeface="Arial"/>
              </a:defRPr>
            </a:pPr>
            <a:r>
              <a:t>Evidence obtained and Witness statements</a:t>
            </a:r>
          </a:p>
          <a:p>
            <a:pPr marL="160735" indent="-160735">
              <a:buSzPct val="100000"/>
              <a:buFont typeface="Arial"/>
              <a:buChar char="•"/>
              <a:defRPr sz="1000">
                <a:latin typeface="Arial"/>
                <a:ea typeface="Arial"/>
                <a:cs typeface="Arial"/>
                <a:sym typeface="Arial"/>
              </a:defRPr>
            </a:pPr>
            <a:endParaRPr/>
          </a:p>
          <a:p>
            <a:pPr marL="160735" indent="-160735">
              <a:buSzPct val="100000"/>
              <a:buFont typeface="Arial"/>
              <a:buChar char="•"/>
              <a:defRPr sz="1000">
                <a:latin typeface="Arial"/>
                <a:ea typeface="Arial"/>
                <a:cs typeface="Arial"/>
                <a:sym typeface="Arial"/>
              </a:defRPr>
            </a:pPr>
            <a:r>
              <a:t>Summary of relevant evidence</a:t>
            </a:r>
          </a:p>
        </p:txBody>
      </p:sp>
      <p:sp>
        <p:nvSpPr>
          <p:cNvPr id="209" name="Straight Arrow Connector 21"/>
          <p:cNvSpPr/>
          <p:nvPr/>
        </p:nvSpPr>
        <p:spPr>
          <a:xfrm>
            <a:off x="7015442" y="3666234"/>
            <a:ext cx="1" cy="774799"/>
          </a:xfrm>
          <a:prstGeom prst="line">
            <a:avLst/>
          </a:prstGeom>
          <a:ln>
            <a:solidFill>
              <a:srgbClr val="000000"/>
            </a:solidFill>
            <a:tailEnd type="triangle"/>
          </a:ln>
        </p:spPr>
        <p:txBody>
          <a:bodyPr lIns="45719" rIns="45719"/>
          <a:lstStyle/>
          <a:p>
            <a:endParaRPr/>
          </a:p>
        </p:txBody>
      </p:sp>
      <p:sp>
        <p:nvSpPr>
          <p:cNvPr id="210" name="TextBox 22"/>
          <p:cNvSpPr txBox="1"/>
          <p:nvPr/>
        </p:nvSpPr>
        <p:spPr>
          <a:xfrm>
            <a:off x="6543640" y="4382942"/>
            <a:ext cx="1036124" cy="5063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000">
                <a:latin typeface="Arial"/>
                <a:ea typeface="Arial"/>
                <a:cs typeface="Arial"/>
                <a:sym typeface="Arial"/>
              </a:defRPr>
            </a:lvl1pPr>
          </a:lstStyle>
          <a:p>
            <a:r>
              <a:t>Both parties may appeal decision </a:t>
            </a:r>
          </a:p>
        </p:txBody>
      </p:sp>
      <p:sp>
        <p:nvSpPr>
          <p:cNvPr id="211" name="TextBox 25"/>
          <p:cNvSpPr txBox="1"/>
          <p:nvPr/>
        </p:nvSpPr>
        <p:spPr>
          <a:xfrm>
            <a:off x="5496514" y="4665154"/>
            <a:ext cx="855462" cy="9254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000">
                <a:latin typeface="Arial"/>
                <a:ea typeface="Arial"/>
                <a:cs typeface="Arial"/>
                <a:sym typeface="Arial"/>
              </a:defRPr>
            </a:pPr>
            <a:r>
              <a:t>Facilitated negotiation or</a:t>
            </a:r>
          </a:p>
          <a:p>
            <a:pPr>
              <a:defRPr sz="1000">
                <a:latin typeface="Arial"/>
                <a:ea typeface="Arial"/>
                <a:cs typeface="Arial"/>
                <a:sym typeface="Arial"/>
              </a:defRPr>
            </a:pPr>
            <a:r>
              <a:t>Live hearing (Zoom option)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lide Number Placeholder 6"/>
          <p:cNvSpPr txBox="1">
            <a:spLocks noGrp="1"/>
          </p:cNvSpPr>
          <p:nvPr>
            <p:ph type="sldNum" sz="quarter" idx="4294967295"/>
          </p:nvPr>
        </p:nvSpPr>
        <p:spPr>
          <a:xfrm>
            <a:off x="152399" y="6432550"/>
            <a:ext cx="181381"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
        <p:nvSpPr>
          <p:cNvPr id="101" name="Content Placeholder 2"/>
          <p:cNvSpPr txBox="1">
            <a:spLocks noGrp="1"/>
          </p:cNvSpPr>
          <p:nvPr>
            <p:ph type="body" sz="half" idx="1"/>
          </p:nvPr>
        </p:nvSpPr>
        <p:spPr>
          <a:xfrm>
            <a:off x="481479" y="1973889"/>
            <a:ext cx="8465579" cy="2638670"/>
          </a:xfrm>
          <a:prstGeom prst="rect">
            <a:avLst/>
          </a:prstGeom>
        </p:spPr>
        <p:txBody>
          <a:bodyPr/>
          <a:lstStyle>
            <a:lvl1pPr marL="0" indent="0">
              <a:buClrTx/>
              <a:buSzTx/>
              <a:buFontTx/>
              <a:buNone/>
            </a:lvl1pPr>
          </a:lstStyle>
          <a:p>
            <a:r>
              <a:t>No person in the United States shall, on the basis of sex, be excluded from the participation, be denied the benefits of or be subjected to discrimination under any education program or activity receiving Federal financial assistance.</a:t>
            </a:r>
          </a:p>
        </p:txBody>
      </p:sp>
      <p:sp>
        <p:nvSpPr>
          <p:cNvPr id="102" name="Rectangle 1"/>
          <p:cNvSpPr txBox="1"/>
          <p:nvPr/>
        </p:nvSpPr>
        <p:spPr>
          <a:xfrm>
            <a:off x="1495519" y="5443447"/>
            <a:ext cx="7615746" cy="6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900">
                <a:latin typeface="Arial"/>
                <a:ea typeface="Arial"/>
                <a:cs typeface="Arial"/>
                <a:sym typeface="Arial"/>
              </a:defRPr>
            </a:lvl1pPr>
          </a:lstStyle>
          <a:p>
            <a:r>
              <a:t>Title IX of the Education Amendments of 1972 Implementing Regulations @ 20 U.S.C. § 1681 &amp; 34 C.F.R. Part 106. </a:t>
            </a:r>
          </a:p>
        </p:txBody>
      </p:sp>
      <p:sp>
        <p:nvSpPr>
          <p:cNvPr id="103" name="Title 1"/>
          <p:cNvSpPr txBox="1">
            <a:spLocks noGrp="1"/>
          </p:cNvSpPr>
          <p:nvPr>
            <p:ph type="title"/>
          </p:nvPr>
        </p:nvSpPr>
        <p:spPr>
          <a:xfrm>
            <a:off x="322006" y="198437"/>
            <a:ext cx="8499988" cy="944564"/>
          </a:xfrm>
          <a:prstGeom prst="rect">
            <a:avLst/>
          </a:prstGeom>
        </p:spPr>
        <p:txBody>
          <a:bodyPr lIns="45719" tIns="45719" rIns="45719" bIns="45719"/>
          <a:lstStyle>
            <a:lvl1pPr defTabSz="850391">
              <a:defRPr sz="2976"/>
            </a:lvl1pPr>
          </a:lstStyle>
          <a:p>
            <a:r>
              <a:t>Title IX of the Higher Education Act of 1972</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Questions??"/>
          <p:cNvSpPr txBox="1">
            <a:spLocks noGrp="1"/>
          </p:cNvSpPr>
          <p:nvPr>
            <p:ph type="title"/>
          </p:nvPr>
        </p:nvSpPr>
        <p:spPr>
          <a:prstGeom prst="rect">
            <a:avLst/>
          </a:prstGeom>
        </p:spPr>
        <p:txBody>
          <a:bodyPr/>
          <a:lstStyle/>
          <a:p>
            <a:r>
              <a:t>Questions??</a:t>
            </a:r>
          </a:p>
        </p:txBody>
      </p:sp>
      <p:sp>
        <p:nvSpPr>
          <p:cNvPr id="214" name="Rectangle"/>
          <p:cNvSpPr txBox="1"/>
          <p:nvPr/>
        </p:nvSpPr>
        <p:spPr>
          <a:xfrm>
            <a:off x="339211" y="1600200"/>
            <a:ext cx="8229601" cy="4525963"/>
          </a:xfrm>
          <a:prstGeom prst="rect">
            <a:avLst/>
          </a:prstGeom>
          <a:ln w="12700">
            <a:miter lim="400000"/>
          </a:ln>
        </p:spPr>
        <p:txBody>
          <a:bodyPr lIns="45718" tIns="45718" rIns="45718" bIns="45718">
            <a:normAutofit/>
          </a:bodyPr>
          <a:lstStyle/>
          <a:p>
            <a:pPr>
              <a:lnSpc>
                <a:spcPct val="90000"/>
              </a:lnSpc>
              <a:spcBef>
                <a:spcPts val="600"/>
              </a:spcBef>
              <a:defRPr sz="2800">
                <a:latin typeface="Arial"/>
                <a:ea typeface="Arial"/>
                <a:cs typeface="Arial"/>
                <a:sym typeface="Arial"/>
              </a:defRPr>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lide Number Placeholder 6"/>
          <p:cNvSpPr txBox="1">
            <a:spLocks noGrp="1"/>
          </p:cNvSpPr>
          <p:nvPr>
            <p:ph type="sldNum" sz="quarter" idx="4294967295"/>
          </p:nvPr>
        </p:nvSpPr>
        <p:spPr>
          <a:xfrm>
            <a:off x="152400" y="6432550"/>
            <a:ext cx="181380"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
        <p:nvSpPr>
          <p:cNvPr id="106" name="Content Placeholder 2"/>
          <p:cNvSpPr txBox="1">
            <a:spLocks noGrp="1"/>
          </p:cNvSpPr>
          <p:nvPr>
            <p:ph type="body" idx="1"/>
          </p:nvPr>
        </p:nvSpPr>
        <p:spPr>
          <a:xfrm>
            <a:off x="377311" y="1572249"/>
            <a:ext cx="8465578" cy="3943499"/>
          </a:xfrm>
          <a:prstGeom prst="rect">
            <a:avLst/>
          </a:prstGeom>
        </p:spPr>
        <p:txBody>
          <a:bodyPr>
            <a:normAutofit lnSpcReduction="10000"/>
          </a:bodyPr>
          <a:lstStyle/>
          <a:p>
            <a:pPr marL="0" indent="0">
              <a:buClrTx/>
              <a:buSzTx/>
              <a:buFontTx/>
              <a:buNone/>
            </a:pPr>
            <a:r>
              <a:t>Title IX applies to schools, local and state and other institutions that receive federal financial assistance including:</a:t>
            </a:r>
          </a:p>
          <a:p>
            <a:pPr marL="0" indent="0">
              <a:buClrTx/>
              <a:buSzTx/>
              <a:buFontTx/>
              <a:buNone/>
            </a:pPr>
            <a:endParaRPr/>
          </a:p>
          <a:p>
            <a:pPr marL="661736" lvl="1" indent="-280736">
              <a:buClrTx/>
              <a:buFontTx/>
              <a:buChar char="•"/>
            </a:pPr>
            <a:r>
              <a:t>Local school districts</a:t>
            </a:r>
          </a:p>
          <a:p>
            <a:pPr marL="661736" lvl="1" indent="-280736">
              <a:buClrTx/>
              <a:buFontTx/>
              <a:buChar char="•"/>
            </a:pPr>
            <a:r>
              <a:t>Postsecondary institutions</a:t>
            </a:r>
          </a:p>
          <a:p>
            <a:pPr marL="661736" lvl="1" indent="-280736">
              <a:buClrTx/>
              <a:buFontTx/>
              <a:buChar char="•"/>
            </a:pPr>
            <a:r>
              <a:t>Charter schools</a:t>
            </a:r>
          </a:p>
          <a:p>
            <a:pPr marL="661736" lvl="1" indent="-280736">
              <a:buClrTx/>
              <a:buFontTx/>
              <a:buChar char="•"/>
            </a:pPr>
            <a:r>
              <a:t>For Profit schools</a:t>
            </a:r>
          </a:p>
          <a:p>
            <a:pPr marL="661736" lvl="1" indent="-280736">
              <a:buClrTx/>
              <a:buFontTx/>
              <a:buChar char="•"/>
            </a:pPr>
            <a:r>
              <a:t>Libraries and Museums</a:t>
            </a:r>
          </a:p>
        </p:txBody>
      </p:sp>
      <p:sp>
        <p:nvSpPr>
          <p:cNvPr id="107" name="Title 1"/>
          <p:cNvSpPr txBox="1">
            <a:spLocks noGrp="1"/>
          </p:cNvSpPr>
          <p:nvPr>
            <p:ph type="title"/>
          </p:nvPr>
        </p:nvSpPr>
        <p:spPr>
          <a:xfrm>
            <a:off x="322006" y="198437"/>
            <a:ext cx="8499988" cy="944563"/>
          </a:xfrm>
          <a:prstGeom prst="rect">
            <a:avLst/>
          </a:prstGeom>
        </p:spPr>
        <p:txBody>
          <a:bodyPr lIns="45719" tIns="45719" rIns="45719" bIns="45719"/>
          <a:lstStyle/>
          <a:p>
            <a:r>
              <a:t>Scope of Title IX</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lide Number Placeholder 6"/>
          <p:cNvSpPr txBox="1">
            <a:spLocks noGrp="1"/>
          </p:cNvSpPr>
          <p:nvPr>
            <p:ph type="sldNum" sz="quarter" idx="4294967295"/>
          </p:nvPr>
        </p:nvSpPr>
        <p:spPr>
          <a:xfrm>
            <a:off x="152399" y="6432550"/>
            <a:ext cx="181381"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sp>
        <p:nvSpPr>
          <p:cNvPr id="110" name="Title 1"/>
          <p:cNvSpPr txBox="1">
            <a:spLocks noGrp="1"/>
          </p:cNvSpPr>
          <p:nvPr>
            <p:ph type="title"/>
          </p:nvPr>
        </p:nvSpPr>
        <p:spPr>
          <a:xfrm>
            <a:off x="322005" y="313437"/>
            <a:ext cx="8499990" cy="846242"/>
          </a:xfrm>
          <a:prstGeom prst="rect">
            <a:avLst/>
          </a:prstGeom>
        </p:spPr>
        <p:txBody>
          <a:bodyPr/>
          <a:lstStyle/>
          <a:p>
            <a:r>
              <a:t>Language Interpretation</a:t>
            </a:r>
          </a:p>
        </p:txBody>
      </p:sp>
      <p:sp>
        <p:nvSpPr>
          <p:cNvPr id="111" name="Content Placeholder 2"/>
          <p:cNvSpPr txBox="1">
            <a:spLocks noGrp="1"/>
          </p:cNvSpPr>
          <p:nvPr>
            <p:ph type="body" idx="1"/>
          </p:nvPr>
        </p:nvSpPr>
        <p:spPr>
          <a:xfrm>
            <a:off x="352144" y="1612066"/>
            <a:ext cx="8229602" cy="4315629"/>
          </a:xfrm>
          <a:prstGeom prst="rect">
            <a:avLst/>
          </a:prstGeom>
        </p:spPr>
        <p:txBody>
          <a:bodyPr/>
          <a:lstStyle/>
          <a:p>
            <a:pPr marL="0" indent="0">
              <a:lnSpc>
                <a:spcPct val="100000"/>
              </a:lnSpc>
              <a:spcBef>
                <a:spcPts val="2400"/>
              </a:spcBef>
              <a:buSzTx/>
              <a:buNone/>
              <a:defRPr i="1"/>
            </a:pPr>
            <a:r>
              <a:rPr i="0"/>
              <a:t>Initially</a:t>
            </a:r>
            <a:r>
              <a:t> . . .</a:t>
            </a:r>
          </a:p>
          <a:p>
            <a:pPr marL="457200" indent="-457200">
              <a:lnSpc>
                <a:spcPct val="100000"/>
              </a:lnSpc>
              <a:spcBef>
                <a:spcPts val="2400"/>
              </a:spcBef>
              <a:buClrTx/>
              <a:buFontTx/>
              <a:buAutoNum type="arabicPeriod"/>
            </a:pPr>
            <a:r>
              <a:t>Male and female students must have equal access to admissions, resources, financial assistance.</a:t>
            </a:r>
          </a:p>
          <a:p>
            <a:pPr marL="457200" indent="-457200">
              <a:lnSpc>
                <a:spcPct val="100000"/>
              </a:lnSpc>
              <a:spcBef>
                <a:spcPts val="2400"/>
              </a:spcBef>
              <a:buClrTx/>
              <a:buFontTx/>
              <a:buAutoNum type="arabicPeriod"/>
            </a:pPr>
            <a:r>
              <a:t>Gender equity in faculty hiring practices, promotions and salary differentials.</a:t>
            </a:r>
          </a:p>
          <a:p>
            <a:pPr marL="457200" indent="-457200">
              <a:lnSpc>
                <a:spcPct val="100000"/>
              </a:lnSpc>
              <a:spcBef>
                <a:spcPts val="2400"/>
              </a:spcBef>
              <a:buClrTx/>
              <a:buFontTx/>
              <a:buAutoNum type="arabicPeriod"/>
            </a:pPr>
            <a:r>
              <a:t>College athletics (equity)</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lide Number"/>
          <p:cNvSpPr txBox="1">
            <a:spLocks noGrp="1"/>
          </p:cNvSpPr>
          <p:nvPr>
            <p:ph type="sldNum" sz="quarter" idx="4294967295"/>
          </p:nvPr>
        </p:nvSpPr>
        <p:spPr>
          <a:xfrm>
            <a:off x="152399" y="6432550"/>
            <a:ext cx="181381" cy="2483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sp>
        <p:nvSpPr>
          <p:cNvPr id="114" name="Language interpretation"/>
          <p:cNvSpPr txBox="1">
            <a:spLocks noGrp="1"/>
          </p:cNvSpPr>
          <p:nvPr>
            <p:ph type="title"/>
          </p:nvPr>
        </p:nvSpPr>
        <p:spPr>
          <a:xfrm>
            <a:off x="339211" y="274638"/>
            <a:ext cx="8499989" cy="846241"/>
          </a:xfrm>
          <a:prstGeom prst="rect">
            <a:avLst/>
          </a:prstGeom>
        </p:spPr>
        <p:txBody>
          <a:bodyPr/>
          <a:lstStyle/>
          <a:p>
            <a:r>
              <a:rPr dirty="0"/>
              <a:t>Language Interpretation</a:t>
            </a:r>
          </a:p>
        </p:txBody>
      </p:sp>
      <p:sp>
        <p:nvSpPr>
          <p:cNvPr id="115" name="A broader interpretation emerged as time went on . . .…"/>
          <p:cNvSpPr txBox="1">
            <a:spLocks noGrp="1"/>
          </p:cNvSpPr>
          <p:nvPr>
            <p:ph type="body" idx="1"/>
          </p:nvPr>
        </p:nvSpPr>
        <p:spPr>
          <a:xfrm>
            <a:off x="339211" y="1670895"/>
            <a:ext cx="8229601" cy="4525963"/>
          </a:xfrm>
          <a:prstGeom prst="rect">
            <a:avLst/>
          </a:prstGeom>
        </p:spPr>
        <p:txBody>
          <a:bodyPr/>
          <a:lstStyle/>
          <a:p>
            <a:pPr marL="0" indent="0" defTabSz="833932">
              <a:lnSpc>
                <a:spcPct val="100000"/>
              </a:lnSpc>
              <a:spcBef>
                <a:spcPts val="1000"/>
              </a:spcBef>
              <a:buSzTx/>
              <a:buNone/>
              <a:defRPr sz="2688"/>
            </a:pPr>
            <a:r>
              <a:t>A broader interpretation emerged as time went on . . .</a:t>
            </a:r>
          </a:p>
          <a:p>
            <a:pPr marL="469086" indent="-469086" defTabSz="833932">
              <a:lnSpc>
                <a:spcPct val="100000"/>
              </a:lnSpc>
              <a:spcBef>
                <a:spcPts val="1000"/>
              </a:spcBef>
              <a:buClrTx/>
              <a:buFontTx/>
              <a:buAutoNum type="arabicPeriod" startAt="4"/>
              <a:defRPr sz="2688"/>
            </a:pPr>
            <a:r>
              <a:t>Sexual violence and harassment</a:t>
            </a:r>
          </a:p>
          <a:p>
            <a:pPr marL="941069" lvl="1" indent="-416966" defTabSz="833932">
              <a:lnSpc>
                <a:spcPct val="100000"/>
              </a:lnSpc>
              <a:spcBef>
                <a:spcPts val="1600"/>
              </a:spcBef>
              <a:buClrTx/>
              <a:buChar char="•"/>
              <a:defRPr sz="2688"/>
            </a:pPr>
            <a:r>
              <a:t>The U.S. Supreme Court has established that sexual harassment qualifies as discrimination in violation of Title IX</a:t>
            </a:r>
          </a:p>
          <a:p>
            <a:pPr marL="941069" lvl="1" indent="-416966" defTabSz="833932">
              <a:lnSpc>
                <a:spcPct val="100000"/>
              </a:lnSpc>
              <a:spcBef>
                <a:spcPts val="3200"/>
              </a:spcBef>
              <a:buClrTx/>
              <a:buChar char="•"/>
              <a:defRPr sz="2688"/>
            </a:pPr>
            <a:r>
              <a:t>Schools must take steps to prevent sexual misconduct on their campuses </a:t>
            </a:r>
          </a:p>
          <a:p>
            <a:pPr marL="312723" indent="-312723" defTabSz="833932">
              <a:lnSpc>
                <a:spcPct val="100000"/>
              </a:lnSpc>
              <a:spcBef>
                <a:spcPts val="2100"/>
              </a:spcBef>
              <a:buClrTx/>
              <a:buFontTx/>
              <a:buAutoNum type="arabicPeriod" startAt="4"/>
              <a:defRPr sz="2688"/>
            </a:pPr>
            <a:r>
              <a:t>  Education for pregnant and parenting students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Institutional Requirements"/>
          <p:cNvSpPr txBox="1">
            <a:spLocks noGrp="1"/>
          </p:cNvSpPr>
          <p:nvPr>
            <p:ph type="title"/>
          </p:nvPr>
        </p:nvSpPr>
        <p:spPr>
          <a:prstGeom prst="rect">
            <a:avLst/>
          </a:prstGeom>
        </p:spPr>
        <p:txBody>
          <a:bodyPr/>
          <a:lstStyle/>
          <a:p>
            <a:r>
              <a:rPr dirty="0"/>
              <a:t>Institutional Requirements</a:t>
            </a:r>
          </a:p>
        </p:txBody>
      </p:sp>
      <p:sp>
        <p:nvSpPr>
          <p:cNvPr id="126" name="Title IX requires all institutions to regularly and consistently notify the public, applicants, employees, students, its nondiscrimination policy on the basis of sex in the programs and activities they operate (WSU Policy 3.06)."/>
          <p:cNvSpPr txBox="1">
            <a:spLocks noGrp="1"/>
          </p:cNvSpPr>
          <p:nvPr>
            <p:ph type="body" idx="1"/>
          </p:nvPr>
        </p:nvSpPr>
        <p:spPr>
          <a:prstGeom prst="rect">
            <a:avLst/>
          </a:prstGeom>
        </p:spPr>
        <p:txBody>
          <a:bodyPr/>
          <a:lstStyle>
            <a:lvl1pPr marL="0" indent="0">
              <a:buClrTx/>
              <a:buSzTx/>
              <a:buFontTx/>
              <a:buNone/>
            </a:lvl1pPr>
          </a:lstStyle>
          <a:p>
            <a:r>
              <a:t>Title IX requires all institutions to regularly and consistently notify the public, applicants, employees, students, its nondiscrimination policy on the basis of sex in the programs and activities they operate (WSU Policy 3.06).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IX Coordinator"/>
          <p:cNvSpPr txBox="1">
            <a:spLocks noGrp="1"/>
          </p:cNvSpPr>
          <p:nvPr>
            <p:ph type="title"/>
          </p:nvPr>
        </p:nvSpPr>
        <p:spPr>
          <a:prstGeom prst="rect">
            <a:avLst/>
          </a:prstGeom>
        </p:spPr>
        <p:txBody>
          <a:bodyPr/>
          <a:lstStyle/>
          <a:p>
            <a:r>
              <a:rPr dirty="0"/>
              <a:t>Title IX Coordinator</a:t>
            </a:r>
          </a:p>
        </p:txBody>
      </p:sp>
      <p:sp>
        <p:nvSpPr>
          <p:cNvPr id="129" name="Title IX requires the designation of a Title IX Coordinator. This individual has the primary responsibility for coordinating a University’s efforts related to intake, investigation, resolution and implementation of measures to stop, remediate, and preven"/>
          <p:cNvSpPr txBox="1">
            <a:spLocks noGrp="1"/>
          </p:cNvSpPr>
          <p:nvPr>
            <p:ph type="body" idx="1"/>
          </p:nvPr>
        </p:nvSpPr>
        <p:spPr>
          <a:prstGeom prst="rect">
            <a:avLst/>
          </a:prstGeom>
        </p:spPr>
        <p:txBody>
          <a:bodyPr/>
          <a:lstStyle>
            <a:lvl1pPr marL="0" indent="0">
              <a:buClrTx/>
              <a:buSzTx/>
              <a:buFontTx/>
              <a:buNone/>
            </a:lvl1pPr>
          </a:lstStyle>
          <a:p>
            <a:r>
              <a:t>Title IX requires the designation of a Title IX Coordinator. This individual has the primary responsibility for coordinating a University’s efforts related to intake, investigation, resolution and implementation of measures to stop, remediate, and prevent discrimination, harassment and retaliation.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Grievance Process"/>
          <p:cNvSpPr txBox="1">
            <a:spLocks noGrp="1"/>
          </p:cNvSpPr>
          <p:nvPr>
            <p:ph type="title"/>
          </p:nvPr>
        </p:nvSpPr>
        <p:spPr>
          <a:prstGeom prst="rect">
            <a:avLst/>
          </a:prstGeom>
        </p:spPr>
        <p:txBody>
          <a:bodyPr/>
          <a:lstStyle/>
          <a:p>
            <a:r>
              <a:rPr dirty="0"/>
              <a:t>Grievance Process</a:t>
            </a:r>
          </a:p>
        </p:txBody>
      </p:sp>
      <p:sp>
        <p:nvSpPr>
          <p:cNvPr id="132" name="One of the important aspects of Title IX is the requirement of a Grievance process to promptly and equitably resolve complaints alleging discrimination on the basis of sex."/>
          <p:cNvSpPr txBox="1">
            <a:spLocks noGrp="1"/>
          </p:cNvSpPr>
          <p:nvPr>
            <p:ph type="body" idx="1"/>
          </p:nvPr>
        </p:nvSpPr>
        <p:spPr>
          <a:prstGeom prst="rect">
            <a:avLst/>
          </a:prstGeom>
        </p:spPr>
        <p:txBody>
          <a:bodyPr/>
          <a:lstStyle>
            <a:lvl1pPr marL="0" indent="0">
              <a:buClrTx/>
              <a:buSzTx/>
              <a:buFontTx/>
              <a:buNone/>
            </a:lvl1pPr>
          </a:lstStyle>
          <a:p>
            <a:r>
              <a:t>One of the important aspects of Title IX is the requirement of a Grievance process to promptly and equitably resolve complaints alleging discrimination on the basis of sex.</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FEB71A"/>
      </a:accent1>
      <a:accent2>
        <a:srgbClr val="6E81D6"/>
      </a:accent2>
      <a:accent3>
        <a:srgbClr val="705E5F"/>
      </a:accent3>
      <a:accent4>
        <a:srgbClr val="CC823D"/>
      </a:accent4>
      <a:accent5>
        <a:srgbClr val="72A7C0"/>
      </a:accent5>
      <a:accent6>
        <a:srgbClr val="BECC8D"/>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FEB71A"/>
      </a:accent1>
      <a:accent2>
        <a:srgbClr val="6E81D6"/>
      </a:accent2>
      <a:accent3>
        <a:srgbClr val="705E5F"/>
      </a:accent3>
      <a:accent4>
        <a:srgbClr val="CC823D"/>
      </a:accent4>
      <a:accent5>
        <a:srgbClr val="72A7C0"/>
      </a:accent5>
      <a:accent6>
        <a:srgbClr val="BECC8D"/>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225</TotalTime>
  <Words>1398</Words>
  <Application>Microsoft Office PowerPoint</Application>
  <PresentationFormat>On-screen Show (4:3)</PresentationFormat>
  <Paragraphs>186</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Georgia</vt:lpstr>
      <vt:lpstr>Office Theme</vt:lpstr>
      <vt:lpstr>Title IX Updates</vt:lpstr>
      <vt:lpstr>What is Title IX?</vt:lpstr>
      <vt:lpstr>Title IX of the Higher Education Act of 1972</vt:lpstr>
      <vt:lpstr>Scope of Title IX</vt:lpstr>
      <vt:lpstr>Language Interpretation</vt:lpstr>
      <vt:lpstr>Language Interpretation</vt:lpstr>
      <vt:lpstr>Institutional Requirements</vt:lpstr>
      <vt:lpstr>Title IX Coordinator</vt:lpstr>
      <vt:lpstr>Grievance Process</vt:lpstr>
      <vt:lpstr> Sex Discrimination Under Title IX</vt:lpstr>
      <vt:lpstr>Elements of Sexual Harassment</vt:lpstr>
      <vt:lpstr>Elements of Sexual Harassment</vt:lpstr>
      <vt:lpstr>Sexual Assault</vt:lpstr>
      <vt:lpstr>Dating and Domestic Violence</vt:lpstr>
      <vt:lpstr>Stalking</vt:lpstr>
      <vt:lpstr>   </vt:lpstr>
      <vt:lpstr>Propose New Title IX Regulations</vt:lpstr>
      <vt:lpstr>What are the proposed changes?</vt:lpstr>
      <vt:lpstr>What are the proposed changes?</vt:lpstr>
      <vt:lpstr>What are the proposed changes?</vt:lpstr>
      <vt:lpstr>Timeline for proposed changes</vt:lpstr>
      <vt:lpstr>Title IX at WSU</vt:lpstr>
      <vt:lpstr>Policy 3.06/Sexual Harassment, Discrimination and Retaliation for Employees, Students and Visitors</vt:lpstr>
      <vt:lpstr>Where to Report</vt:lpstr>
      <vt:lpstr>What Happens When OIEC Receives a Report?</vt:lpstr>
      <vt:lpstr>Supportive Measures</vt:lpstr>
      <vt:lpstr>Right to an Advisor</vt:lpstr>
      <vt:lpstr>Grievance Process – Six Parts</vt:lpstr>
      <vt:lpstr>WSU’s Formal Grievance Process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dc:title>
  <cp:lastModifiedBy>Taylor, Lucretia</cp:lastModifiedBy>
  <cp:revision>3</cp:revision>
  <dcterms:modified xsi:type="dcterms:W3CDTF">2022-08-15T18:08:40Z</dcterms:modified>
</cp:coreProperties>
</file>