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51" r:id="rId4"/>
    <p:sldId id="350" r:id="rId5"/>
    <p:sldId id="359" r:id="rId6"/>
    <p:sldId id="352" r:id="rId7"/>
    <p:sldId id="357" r:id="rId8"/>
    <p:sldId id="354" r:id="rId9"/>
    <p:sldId id="353" r:id="rId10"/>
    <p:sldId id="355" r:id="rId11"/>
    <p:sldId id="3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9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Identifying as LGBT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Generation Z (1997 - )</c:v>
                </c:pt>
                <c:pt idx="1">
                  <c:v>Millennials (1981 - 1996)</c:v>
                </c:pt>
                <c:pt idx="2">
                  <c:v>Generation X (1965 - 1980)</c:v>
                </c:pt>
                <c:pt idx="3">
                  <c:v>Baby Boomers (1946 - 1965)</c:v>
                </c:pt>
                <c:pt idx="4">
                  <c:v>Traditionalists (before 1946)</c:v>
                </c:pt>
              </c:strCache>
            </c:strRef>
          </c:cat>
          <c:val>
            <c:numRef>
              <c:f>Sheet1!$B$2:$B$6</c:f>
              <c:numCache>
                <c:formatCode>General</c:formatCode>
                <c:ptCount val="5"/>
                <c:pt idx="0">
                  <c:v>15.9</c:v>
                </c:pt>
                <c:pt idx="1">
                  <c:v>9.1</c:v>
                </c:pt>
                <c:pt idx="2">
                  <c:v>3.8</c:v>
                </c:pt>
                <c:pt idx="3">
                  <c:v>2</c:v>
                </c:pt>
                <c:pt idx="4">
                  <c:v>1.3</c:v>
                </c:pt>
              </c:numCache>
            </c:numRef>
          </c:val>
          <c:extLst>
            <c:ext xmlns:c16="http://schemas.microsoft.com/office/drawing/2014/chart" uri="{C3380CC4-5D6E-409C-BE32-E72D297353CC}">
              <c16:uniqueId val="{00000000-9E23-46FA-B042-9D921CF0E548}"/>
            </c:ext>
          </c:extLst>
        </c:ser>
        <c:dLbls>
          <c:showLegendKey val="0"/>
          <c:showVal val="0"/>
          <c:showCatName val="0"/>
          <c:showSerName val="0"/>
          <c:showPercent val="0"/>
          <c:showBubbleSize val="0"/>
        </c:dLbls>
        <c:gapWidth val="219"/>
        <c:overlap val="-27"/>
        <c:axId val="1622268096"/>
        <c:axId val="1622266016"/>
      </c:barChart>
      <c:catAx>
        <c:axId val="162226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22266016"/>
        <c:crosses val="autoZero"/>
        <c:auto val="1"/>
        <c:lblAlgn val="ctr"/>
        <c:lblOffset val="100"/>
        <c:noMultiLvlLbl val="0"/>
      </c:catAx>
      <c:valAx>
        <c:axId val="1622266016"/>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22268096"/>
        <c:crosses val="autoZero"/>
        <c:crossBetween val="between"/>
      </c:valAx>
      <c:spPr>
        <a:noFill/>
        <a:ln>
          <a:noFill/>
        </a:ln>
        <a:effectLst/>
      </c:spPr>
    </c:plotArea>
    <c:legend>
      <c:legendPos val="b"/>
      <c:layout>
        <c:manualLayout>
          <c:xMode val="edge"/>
          <c:yMode val="edge"/>
          <c:x val="0.33485651793525811"/>
          <c:y val="0.89436399397443744"/>
          <c:w val="0.33028696412948383"/>
          <c:h val="9.226925581670712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143000" y="1033272"/>
            <a:ext cx="6858000" cy="2478024"/>
          </a:xfrm>
        </p:spPr>
        <p:txBody>
          <a:bodyPr lIns="0" tIns="0" rIns="0" bIns="0" anchor="b">
            <a:noAutofit/>
          </a:bodyPr>
          <a:lstStyle>
            <a:lvl1pPr algn="ctr">
              <a:defRPr sz="3000" spc="563"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143000" y="3822192"/>
            <a:ext cx="6858000" cy="1435608"/>
          </a:xfrm>
        </p:spPr>
        <p:txBody>
          <a:bodyPr lIns="0" tIns="0" rIns="0" bIns="0">
            <a:normAutofit/>
          </a:bodyPr>
          <a:lstStyle>
            <a:lvl1pPr marL="0" indent="0" algn="ctr">
              <a:lnSpc>
                <a:spcPct val="150000"/>
              </a:lnSpc>
              <a:buNone/>
              <a:defRPr sz="1200" cap="all" spc="45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August 9,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9293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August 9,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2073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6543675" y="838900"/>
            <a:ext cx="1971675"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636927" y="838900"/>
            <a:ext cx="5792449"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August 9,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9599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August 9,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061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028700" y="1709739"/>
            <a:ext cx="7475220" cy="2852737"/>
          </a:xfrm>
        </p:spPr>
        <p:txBody>
          <a:bodyPr anchor="b">
            <a:normAutofit/>
          </a:bodyPr>
          <a:lstStyle>
            <a:lvl1pPr>
              <a:lnSpc>
                <a:spcPct val="100000"/>
              </a:lnSpc>
              <a:defRPr sz="3300" spc="563"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028700" y="4974336"/>
            <a:ext cx="7475221" cy="1115568"/>
          </a:xfrm>
        </p:spPr>
        <p:txBody>
          <a:bodyPr>
            <a:normAutofit/>
          </a:bodyPr>
          <a:lstStyle>
            <a:lvl1pPr marL="0" indent="0">
              <a:buNone/>
              <a:defRPr sz="1200" cap="all" spc="45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August 9,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6364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028700" y="2112264"/>
            <a:ext cx="363474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5074920" y="2112266"/>
            <a:ext cx="363474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August 9,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6643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028700" y="2112264"/>
            <a:ext cx="363080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028700" y="3018472"/>
            <a:ext cx="3630807"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5074920" y="2112264"/>
            <a:ext cx="36347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5074920" y="3018472"/>
            <a:ext cx="3630807"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August 9,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444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August 9,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0005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August 9,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1520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028700" y="987426"/>
            <a:ext cx="2949178" cy="1894511"/>
          </a:xfrm>
        </p:spPr>
        <p:txBody>
          <a:bodyPr anchor="b"/>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4238244" y="987426"/>
            <a:ext cx="4265676" cy="4873625"/>
          </a:xfrm>
        </p:spPr>
        <p:txBody>
          <a:bodyPr>
            <a:normAutofit/>
          </a:bodyPr>
          <a:lstStyle>
            <a:lvl1pPr>
              <a:defRPr sz="15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028700" y="3058510"/>
            <a:ext cx="2949178" cy="280254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August 9,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4385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028700" y="987552"/>
            <a:ext cx="2949178" cy="1892808"/>
          </a:xfrm>
        </p:spPr>
        <p:txBody>
          <a:bodyPr anchor="b"/>
          <a:lstStyle>
            <a:lvl1pPr>
              <a:defRPr sz="24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4128989" y="987426"/>
            <a:ext cx="4374932"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028700" y="3033286"/>
            <a:ext cx="2949178" cy="283570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August 9,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1820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7"/>
            <a:ext cx="9144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010D1F30-F118-4A1F-A48F-7E5706959F64}"/>
              </a:ext>
            </a:extLst>
          </p:cNvPr>
          <p:cNvSpPr/>
          <p:nvPr/>
        </p:nvSpPr>
        <p:spPr>
          <a:xfrm flipH="1">
            <a:off x="3028951" y="6401228"/>
            <a:ext cx="6115049"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028700" y="795528"/>
            <a:ext cx="7680960" cy="1234440"/>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028700" y="2112264"/>
            <a:ext cx="768096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5932170" y="6409944"/>
            <a:ext cx="2777490" cy="448056"/>
          </a:xfrm>
          <a:prstGeom prst="rect">
            <a:avLst/>
          </a:prstGeom>
        </p:spPr>
        <p:txBody>
          <a:bodyPr vert="horz" lIns="91440" tIns="45720" rIns="91440" bIns="45720" rtlCol="0" anchor="ctr"/>
          <a:lstStyle>
            <a:lvl1pPr algn="r">
              <a:defRPr sz="600" cap="all" spc="225" baseline="0">
                <a:solidFill>
                  <a:srgbClr val="FFFFFF"/>
                </a:solidFill>
              </a:defRPr>
            </a:lvl1pPr>
          </a:lstStyle>
          <a:p>
            <a:fld id="{AE0C963C-C1DB-4AFD-9DDC-0691666BF49B}" type="datetime2">
              <a:rPr lang="en-US" smtClean="0"/>
              <a:pPr/>
              <a:t>Wednesday, August 9,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85950" y="1968246"/>
            <a:ext cx="4114800" cy="342900"/>
          </a:xfrm>
          <a:prstGeom prst="rect">
            <a:avLst/>
          </a:prstGeom>
        </p:spPr>
        <p:txBody>
          <a:bodyPr vert="horz" lIns="91440" tIns="45720" rIns="91440" bIns="45720" rtlCol="0" anchor="ctr"/>
          <a:lstStyle>
            <a:lvl1pPr algn="l">
              <a:defRPr sz="6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8750808" y="6409944"/>
            <a:ext cx="329184" cy="448056"/>
          </a:xfrm>
          <a:prstGeom prst="rect">
            <a:avLst/>
          </a:prstGeom>
        </p:spPr>
        <p:txBody>
          <a:bodyPr vert="horz" lIns="91440" tIns="45720" rIns="91440" bIns="45720" rtlCol="0" anchor="ctr"/>
          <a:lstStyle>
            <a:lvl1pPr algn="r">
              <a:defRPr sz="600">
                <a:solidFill>
                  <a:srgbClr val="FFFFFF"/>
                </a:solidFill>
              </a:defRPr>
            </a:lvl1pPr>
          </a:lstStyle>
          <a:p>
            <a:fld id="{C01389E6-C847-4AD0-B56D-D205B2EAB1EE}" type="slidenum">
              <a:rPr lang="en-US" smtClean="0"/>
              <a:pPr/>
              <a:t>‹#›</a:t>
            </a:fld>
            <a:endParaRPr lang="en-US" sz="600" dirty="0"/>
          </a:p>
        </p:txBody>
      </p:sp>
    </p:spTree>
    <p:extLst>
      <p:ext uri="{BB962C8B-B14F-4D97-AF65-F5344CB8AC3E}">
        <p14:creationId xmlns:p14="http://schemas.microsoft.com/office/powerpoint/2010/main" val="4082366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1" latinLnBrk="0" hangingPunct="1">
        <a:lnSpc>
          <a:spcPct val="100000"/>
        </a:lnSpc>
        <a:spcBef>
          <a:spcPct val="0"/>
        </a:spcBef>
        <a:buNone/>
        <a:defRPr sz="2700" b="1" i="0" kern="1200" cap="all" spc="525"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bdcampaign.ca/" TargetMode="External"/><Relationship Id="rId7" Type="http://schemas.openxmlformats.org/officeDocument/2006/relationships/image" Target="../media/image5.png"/><Relationship Id="rId2" Type="http://schemas.openxmlformats.org/officeDocument/2006/relationships/hyperlink" Target="https://www.simonandschuster.com/books/Gender-Your-Guide/Lee-Airton/9781507210703" TargetMode="External"/><Relationship Id="rId1" Type="http://schemas.openxmlformats.org/officeDocument/2006/relationships/slideLayout" Target="../slideLayouts/slideLayout2.xml"/><Relationship Id="rId6" Type="http://schemas.openxmlformats.org/officeDocument/2006/relationships/hyperlink" Target="https://cft.vanderbilt.edu/guides-sub-pages/teaching-beyond-the-gender-binary-in-the-university-classroom/" TargetMode="External"/><Relationship Id="rId5" Type="http://schemas.openxmlformats.org/officeDocument/2006/relationships/hyperlink" Target="https://www.vanderbilt.edu/lgbtqi/resources/pronoun-guidance" TargetMode="External"/><Relationship Id="rId4" Type="http://schemas.openxmlformats.org/officeDocument/2006/relationships/hyperlink" Target="https://lgbtq.umd.edu/good-practices-names-and-pronou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ransequality.org/" TargetMode="External"/><Relationship Id="rId7" Type="http://schemas.openxmlformats.org/officeDocument/2006/relationships/hyperlink" Target="https://eqks.org/" TargetMode="External"/><Relationship Id="rId2" Type="http://schemas.openxmlformats.org/officeDocument/2006/relationships/hyperlink" Target="https://www.glsen.org/chapter/kansas" TargetMode="External"/><Relationship Id="rId1" Type="http://schemas.openxmlformats.org/officeDocument/2006/relationships/slideLayout" Target="../slideLayouts/slideLayout2.xml"/><Relationship Id="rId6" Type="http://schemas.openxmlformats.org/officeDocument/2006/relationships/hyperlink" Target="https://wichitapride.org/" TargetMode="External"/><Relationship Id="rId5" Type="http://schemas.openxmlformats.org/officeDocument/2006/relationships/hyperlink" Target="https://mcarehc.com/" TargetMode="External"/><Relationship Id="rId4" Type="http://schemas.openxmlformats.org/officeDocument/2006/relationships/hyperlink" Target="https://www.thecenterofwichita.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ews.gallup.com/poll/329708/lgbt-identification-rises-latest-estimate.aspx"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enterofdaring.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aptistjax.com/juice/stories/community-health/dont-assume-ask"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ichita.edu/services/odi/lgbtq/groups/outreach-support-groups.php" TargetMode="External"/><Relationship Id="rId7" Type="http://schemas.openxmlformats.org/officeDocument/2006/relationships/hyperlink" Target="https://www.wichita.edu/services/student_affairs/report-it.php" TargetMode="External"/><Relationship Id="rId2" Type="http://schemas.openxmlformats.org/officeDocument/2006/relationships/hyperlink" Target="http://www.wichita.edu/services/registrar/Name_Change.php" TargetMode="External"/><Relationship Id="rId1" Type="http://schemas.openxmlformats.org/officeDocument/2006/relationships/slideLayout" Target="../slideLayouts/slideLayout2.xml"/><Relationship Id="rId6" Type="http://schemas.openxmlformats.org/officeDocument/2006/relationships/hyperlink" Target="https://www.wichita.edu/services/odi/lgbtq/resources/campus.php" TargetMode="External"/><Relationship Id="rId5" Type="http://schemas.openxmlformats.org/officeDocument/2006/relationships/hyperlink" Target="https://www.wichita.edu/services/odi/index.php" TargetMode="External"/><Relationship Id="rId4" Type="http://schemas.openxmlformats.org/officeDocument/2006/relationships/hyperlink" Target="https://wichita.campuslabs.com/engage/organization/spectru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ichita.edu/services/odi/lgbtq/resources/campus.php" TargetMode="External"/><Relationship Id="rId2" Type="http://schemas.openxmlformats.org/officeDocument/2006/relationships/hyperlink" Target="https://www.wichita.edu/services/odi/index.php" TargetMode="External"/><Relationship Id="rId1" Type="http://schemas.openxmlformats.org/officeDocument/2006/relationships/slideLayout" Target="../slideLayouts/slideLayout2.xml"/><Relationship Id="rId5" Type="http://schemas.openxmlformats.org/officeDocument/2006/relationships/hyperlink" Target="https://www.wichita.edu/services/student_affairs/report-it.php" TargetMode="External"/><Relationship Id="rId4" Type="http://schemas.openxmlformats.org/officeDocument/2006/relationships/hyperlink" Target="https://www.wichita.edu/services/prevention/advocate.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6DBB-9A67-4AA2-8A73-288A9507F36D}"/>
              </a:ext>
            </a:extLst>
          </p:cNvPr>
          <p:cNvSpPr>
            <a:spLocks noGrp="1"/>
          </p:cNvSpPr>
          <p:nvPr>
            <p:ph type="ctrTitle"/>
          </p:nvPr>
        </p:nvSpPr>
        <p:spPr/>
        <p:txBody>
          <a:bodyPr/>
          <a:lstStyle/>
          <a:p>
            <a:r>
              <a:rPr lang="en-US" dirty="0"/>
              <a:t>Gender Inclusive Classrooms</a:t>
            </a:r>
          </a:p>
        </p:txBody>
      </p:sp>
      <p:sp>
        <p:nvSpPr>
          <p:cNvPr id="3" name="Subtitle 2">
            <a:extLst>
              <a:ext uri="{FF2B5EF4-FFF2-40B4-BE49-F238E27FC236}">
                <a16:creationId xmlns:a16="http://schemas.microsoft.com/office/drawing/2014/main" id="{4C65566C-5451-62D4-129D-0B31034A3B2B}"/>
              </a:ext>
            </a:extLst>
          </p:cNvPr>
          <p:cNvSpPr>
            <a:spLocks noGrp="1"/>
          </p:cNvSpPr>
          <p:nvPr>
            <p:ph type="subTitle" idx="1"/>
          </p:nvPr>
        </p:nvSpPr>
        <p:spPr/>
        <p:txBody>
          <a:bodyPr/>
          <a:lstStyle/>
          <a:p>
            <a:r>
              <a:rPr lang="en-US" sz="1800" b="1" dirty="0"/>
              <a:t>Jennifer Pearson</a:t>
            </a:r>
          </a:p>
          <a:p>
            <a:r>
              <a:rPr lang="en-US" dirty="0"/>
              <a:t>Department of Sociology</a:t>
            </a:r>
          </a:p>
          <a:p>
            <a:r>
              <a:rPr lang="en-US" dirty="0"/>
              <a:t>2023 Academic Resources Conference</a:t>
            </a:r>
          </a:p>
        </p:txBody>
      </p:sp>
    </p:spTree>
    <p:extLst>
      <p:ext uri="{BB962C8B-B14F-4D97-AF65-F5344CB8AC3E}">
        <p14:creationId xmlns:p14="http://schemas.microsoft.com/office/powerpoint/2010/main" val="221664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F0593-85B0-21DC-62D4-901C3CA47E77}"/>
              </a:ext>
            </a:extLst>
          </p:cNvPr>
          <p:cNvSpPr>
            <a:spLocks noGrp="1"/>
          </p:cNvSpPr>
          <p:nvPr>
            <p:ph idx="1"/>
          </p:nvPr>
        </p:nvSpPr>
        <p:spPr>
          <a:xfrm>
            <a:off x="731520" y="1715589"/>
            <a:ext cx="7978140" cy="4356027"/>
          </a:xfrm>
        </p:spPr>
        <p:txBody>
          <a:bodyPr>
            <a:normAutofit/>
          </a:bodyPr>
          <a:lstStyle/>
          <a:p>
            <a:r>
              <a:rPr lang="en-US" sz="2000" i="1" dirty="0">
                <a:hlinkClick r:id="rId2"/>
              </a:rPr>
              <a:t>Gender: Your Guide </a:t>
            </a:r>
            <a:r>
              <a:rPr lang="en-US" sz="2000" dirty="0"/>
              <a:t>by Lee Airton</a:t>
            </a:r>
            <a:br>
              <a:rPr lang="en-US" sz="2000" dirty="0"/>
            </a:br>
            <a:r>
              <a:rPr lang="en-US" sz="2000" i="1" dirty="0" err="1"/>
              <a:t>ebook</a:t>
            </a:r>
            <a:r>
              <a:rPr lang="en-US" sz="2000" i="1" dirty="0"/>
              <a:t> available through WSU Libraries</a:t>
            </a:r>
            <a:endParaRPr lang="en-US" sz="2000" dirty="0"/>
          </a:p>
          <a:p>
            <a:r>
              <a:rPr lang="en-US" sz="2000" dirty="0">
                <a:hlinkClick r:id="rId3"/>
              </a:rPr>
              <a:t>No Big Deal Campaign </a:t>
            </a:r>
            <a:r>
              <a:rPr lang="en-US" sz="2000" dirty="0"/>
              <a:t>(Lee Airton)</a:t>
            </a:r>
          </a:p>
          <a:p>
            <a:r>
              <a:rPr lang="en-US" sz="2000" dirty="0">
                <a:hlinkClick r:id="rId4"/>
              </a:rPr>
              <a:t>Good Practices: Names and Pronouns </a:t>
            </a:r>
            <a:br>
              <a:rPr lang="en-US" sz="2000" dirty="0"/>
            </a:br>
            <a:r>
              <a:rPr lang="en-US" sz="2000" dirty="0"/>
              <a:t>(University of Maryland, College Park)</a:t>
            </a:r>
          </a:p>
          <a:p>
            <a:r>
              <a:rPr lang="en-US" sz="2000" dirty="0">
                <a:hlinkClick r:id="rId5"/>
              </a:rPr>
              <a:t>Pronoun Guidance </a:t>
            </a:r>
            <a:br>
              <a:rPr lang="en-US" sz="2000" dirty="0"/>
            </a:br>
            <a:r>
              <a:rPr lang="en-US" sz="2000" dirty="0"/>
              <a:t>(Vanderbilt University)</a:t>
            </a:r>
          </a:p>
          <a:p>
            <a:r>
              <a:rPr lang="en-US" sz="2000" dirty="0">
                <a:hlinkClick r:id="rId6"/>
              </a:rPr>
              <a:t>Teaching Beyond the Gender Binary </a:t>
            </a:r>
            <a:br>
              <a:rPr lang="en-US" sz="2000" dirty="0"/>
            </a:br>
            <a:r>
              <a:rPr lang="en-US" sz="2000" dirty="0"/>
              <a:t>(Vanderbilt University)</a:t>
            </a:r>
          </a:p>
          <a:p>
            <a:endParaRPr lang="en-US" sz="2000" dirty="0"/>
          </a:p>
        </p:txBody>
      </p:sp>
      <p:sp>
        <p:nvSpPr>
          <p:cNvPr id="4" name="Title 1">
            <a:extLst>
              <a:ext uri="{FF2B5EF4-FFF2-40B4-BE49-F238E27FC236}">
                <a16:creationId xmlns:a16="http://schemas.microsoft.com/office/drawing/2014/main" id="{3FC4337F-2307-5E67-BA89-421DB92B33DF}"/>
              </a:ext>
            </a:extLst>
          </p:cNvPr>
          <p:cNvSpPr>
            <a:spLocks noGrp="1"/>
          </p:cNvSpPr>
          <p:nvPr>
            <p:ph type="title"/>
          </p:nvPr>
        </p:nvSpPr>
        <p:spPr>
          <a:xfrm>
            <a:off x="731520" y="682316"/>
            <a:ext cx="7680960" cy="772015"/>
          </a:xfrm>
        </p:spPr>
        <p:txBody>
          <a:bodyPr>
            <a:normAutofit/>
          </a:bodyPr>
          <a:lstStyle/>
          <a:p>
            <a:r>
              <a:rPr lang="en-US" dirty="0"/>
              <a:t>Resources for Learning More</a:t>
            </a:r>
          </a:p>
        </p:txBody>
      </p:sp>
      <p:pic>
        <p:nvPicPr>
          <p:cNvPr id="2" name="Picture 1" descr="Cover of book titled &quot;Gender: Your Guide. A Gender-friendly primer on what to know, what to say, and what to do in the new gender culture&quot; by Lee Airton, PhD. Image of symbols for male, female, and transgender in rainbow colors.">
            <a:extLst>
              <a:ext uri="{FF2B5EF4-FFF2-40B4-BE49-F238E27FC236}">
                <a16:creationId xmlns:a16="http://schemas.microsoft.com/office/drawing/2014/main" id="{E4256ADF-DBBE-8DFF-DB25-06FA11672364}"/>
              </a:ext>
            </a:extLst>
          </p:cNvPr>
          <p:cNvPicPr>
            <a:picLocks noChangeAspect="1"/>
          </p:cNvPicPr>
          <p:nvPr/>
        </p:nvPicPr>
        <p:blipFill>
          <a:blip r:embed="rId7"/>
          <a:stretch>
            <a:fillRect/>
          </a:stretch>
        </p:blipFill>
        <p:spPr>
          <a:xfrm>
            <a:off x="6282170" y="1715589"/>
            <a:ext cx="2130310" cy="3267347"/>
          </a:xfrm>
          <a:prstGeom prst="rect">
            <a:avLst/>
          </a:prstGeom>
        </p:spPr>
      </p:pic>
    </p:spTree>
    <p:extLst>
      <p:ext uri="{BB962C8B-B14F-4D97-AF65-F5344CB8AC3E}">
        <p14:creationId xmlns:p14="http://schemas.microsoft.com/office/powerpoint/2010/main" val="234689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F0593-85B0-21DC-62D4-901C3CA47E77}"/>
              </a:ext>
            </a:extLst>
          </p:cNvPr>
          <p:cNvSpPr>
            <a:spLocks noGrp="1"/>
          </p:cNvSpPr>
          <p:nvPr>
            <p:ph idx="1"/>
          </p:nvPr>
        </p:nvSpPr>
        <p:spPr>
          <a:xfrm>
            <a:off x="731520" y="1715589"/>
            <a:ext cx="7978140" cy="4356027"/>
          </a:xfrm>
        </p:spPr>
        <p:txBody>
          <a:bodyPr>
            <a:normAutofit fontScale="85000" lnSpcReduction="20000"/>
          </a:bodyPr>
          <a:lstStyle/>
          <a:p>
            <a:pPr marL="342900" marR="0" lvl="0" indent="-342900">
              <a:spcBef>
                <a:spcPts val="0"/>
              </a:spcBef>
              <a:spcAft>
                <a:spcPts val="0"/>
              </a:spcAft>
              <a:buFont typeface="Symbol" panose="05050102010706020507" pitchFamily="18" charset="2"/>
              <a:buChar char=""/>
            </a:pPr>
            <a:r>
              <a:rPr lang="en-US" sz="1800" b="1" dirty="0">
                <a:effectLst/>
                <a:ea typeface="Calibri" panose="020F0502020204030204" pitchFamily="34" charset="0"/>
                <a:hlinkClick r:id="rId2"/>
              </a:rPr>
              <a:t>GLSEN Kansas</a:t>
            </a:r>
            <a:r>
              <a:rPr lang="en-US" sz="1800" b="1" dirty="0">
                <a:effectLst/>
                <a:ea typeface="Calibri" panose="020F0502020204030204" pitchFamily="34" charset="0"/>
              </a:rPr>
              <a:t>:</a:t>
            </a:r>
            <a:r>
              <a:rPr lang="en-US" sz="1800" dirty="0">
                <a:effectLst/>
                <a:ea typeface="Calibri" panose="020F0502020204030204" pitchFamily="34" charset="0"/>
              </a:rPr>
              <a:t> GLSEN is a national network of educators, students, and local GLSEN Chapters working to make K-12 schools safer and more inclusive through programs, advocacy, research, and policy work. </a:t>
            </a:r>
            <a:br>
              <a:rPr lang="en-US" sz="1800" dirty="0">
                <a:effectLst/>
                <a:ea typeface="Calibri" panose="020F0502020204030204" pitchFamily="34" charset="0"/>
              </a:rPr>
            </a:br>
            <a:endParaRPr lang="en-US" sz="18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effectLst/>
                <a:ea typeface="Calibri" panose="020F0502020204030204" pitchFamily="34" charset="0"/>
                <a:hlinkClick r:id="rId3"/>
              </a:rPr>
              <a:t>National Center for Transgender Equality</a:t>
            </a:r>
            <a:r>
              <a:rPr lang="en-US" sz="1800" dirty="0">
                <a:effectLst/>
                <a:ea typeface="Calibri" panose="020F0502020204030204" pitchFamily="34" charset="0"/>
              </a:rPr>
              <a:t>: The National Center for Transgender Equality advocates to change policies and society to increase understanding and acceptance of transgender people. </a:t>
            </a:r>
          </a:p>
          <a:p>
            <a:pPr marL="342900" marR="0" lvl="0" indent="-342900">
              <a:spcBef>
                <a:spcPts val="0"/>
              </a:spcBef>
              <a:spcAft>
                <a:spcPts val="0"/>
              </a:spcAft>
              <a:buFont typeface="Symbol" panose="05050102010706020507" pitchFamily="18" charset="2"/>
              <a:buChar char=""/>
            </a:pPr>
            <a:endParaRPr lang="en-US" sz="18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effectLst/>
                <a:ea typeface="Calibri" panose="020F0502020204030204" pitchFamily="34" charset="0"/>
                <a:hlinkClick r:id="rId4"/>
              </a:rPr>
              <a:t>The Center of Wichita</a:t>
            </a:r>
            <a:r>
              <a:rPr lang="en-US" sz="1800" dirty="0">
                <a:effectLst/>
                <a:ea typeface="Calibri" panose="020F0502020204030204" pitchFamily="34" charset="0"/>
              </a:rPr>
              <a:t>: The Center houses a youth program called Get Connected and a support group for LGBTQ families and youth, Q-Family Connection.</a:t>
            </a:r>
            <a:br>
              <a:rPr lang="en-US" sz="1800" dirty="0">
                <a:effectLst/>
                <a:ea typeface="Calibri" panose="020F0502020204030204" pitchFamily="34" charset="0"/>
              </a:rPr>
            </a:br>
            <a:endParaRPr lang="en-US" sz="18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effectLst/>
                <a:ea typeface="Calibri" panose="020F0502020204030204" pitchFamily="34" charset="0"/>
                <a:hlinkClick r:id="rId5"/>
              </a:rPr>
              <a:t>M-Care</a:t>
            </a:r>
            <a:r>
              <a:rPr lang="en-US" sz="1800" dirty="0">
                <a:effectLst/>
                <a:ea typeface="Calibri" panose="020F0502020204030204" pitchFamily="34" charset="0"/>
              </a:rPr>
              <a:t>: M-Care provides inclusive and affirming healthcare for LGBTQIA+ folx and community allies. </a:t>
            </a:r>
            <a:br>
              <a:rPr lang="en-US" sz="1800" dirty="0">
                <a:effectLst/>
                <a:ea typeface="Calibri" panose="020F0502020204030204" pitchFamily="34" charset="0"/>
              </a:rPr>
            </a:br>
            <a:r>
              <a:rPr lang="en-US" sz="1800" dirty="0">
                <a:effectLst/>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b="1" dirty="0">
                <a:effectLst/>
                <a:ea typeface="Calibri" panose="020F0502020204030204" pitchFamily="34" charset="0"/>
                <a:hlinkClick r:id="rId6"/>
              </a:rPr>
              <a:t>Wichita PRIDE</a:t>
            </a:r>
            <a:r>
              <a:rPr lang="en-US" sz="1800" dirty="0">
                <a:effectLst/>
                <a:ea typeface="Calibri" panose="020F0502020204030204" pitchFamily="34" charset="0"/>
              </a:rPr>
              <a:t>: Celebrate the LGBTQ+ community in Wichita and surrounding areas at </a:t>
            </a:r>
            <a:r>
              <a:rPr lang="en-US" sz="1800" dirty="0">
                <a:ea typeface="Calibri" panose="020F0502020204030204" pitchFamily="34" charset="0"/>
              </a:rPr>
              <a:t>events during Pride month (June) and throughout the year.</a:t>
            </a:r>
          </a:p>
          <a:p>
            <a:pPr marL="0" marR="0" lvl="0" indent="0">
              <a:spcBef>
                <a:spcPts val="0"/>
              </a:spcBef>
              <a:spcAft>
                <a:spcPts val="0"/>
              </a:spcAft>
              <a:buNone/>
            </a:pPr>
            <a:endParaRPr lang="en-US" sz="18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effectLst/>
                <a:ea typeface="Calibri" panose="020F0502020204030204" pitchFamily="34" charset="0"/>
                <a:hlinkClick r:id="rId7"/>
              </a:rPr>
              <a:t>Equality Kansas</a:t>
            </a:r>
            <a:r>
              <a:rPr lang="en-US" sz="1800" dirty="0">
                <a:effectLst/>
                <a:ea typeface="Calibri" panose="020F0502020204030204" pitchFamily="34" charset="0"/>
              </a:rPr>
              <a:t>: Advocacy group that promotes inclusive policies at the state and local level and fights discriminatory legislation. </a:t>
            </a:r>
          </a:p>
        </p:txBody>
      </p:sp>
      <p:sp>
        <p:nvSpPr>
          <p:cNvPr id="4" name="Title 1">
            <a:extLst>
              <a:ext uri="{FF2B5EF4-FFF2-40B4-BE49-F238E27FC236}">
                <a16:creationId xmlns:a16="http://schemas.microsoft.com/office/drawing/2014/main" id="{3FC4337F-2307-5E67-BA89-421DB92B33DF}"/>
              </a:ext>
            </a:extLst>
          </p:cNvPr>
          <p:cNvSpPr>
            <a:spLocks noGrp="1"/>
          </p:cNvSpPr>
          <p:nvPr>
            <p:ph type="title"/>
          </p:nvPr>
        </p:nvSpPr>
        <p:spPr>
          <a:xfrm>
            <a:off x="731520" y="682316"/>
            <a:ext cx="7680960" cy="772015"/>
          </a:xfrm>
        </p:spPr>
        <p:txBody>
          <a:bodyPr>
            <a:normAutofit/>
          </a:bodyPr>
          <a:lstStyle/>
          <a:p>
            <a:r>
              <a:rPr lang="en-US" dirty="0"/>
              <a:t>Community Resources</a:t>
            </a:r>
          </a:p>
        </p:txBody>
      </p:sp>
    </p:spTree>
    <p:extLst>
      <p:ext uri="{BB962C8B-B14F-4D97-AF65-F5344CB8AC3E}">
        <p14:creationId xmlns:p14="http://schemas.microsoft.com/office/powerpoint/2010/main" val="399160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B2C1-2089-3BA0-2318-10B746D68717}"/>
              </a:ext>
            </a:extLst>
          </p:cNvPr>
          <p:cNvSpPr>
            <a:spLocks noGrp="1"/>
          </p:cNvSpPr>
          <p:nvPr>
            <p:ph type="title"/>
          </p:nvPr>
        </p:nvSpPr>
        <p:spPr>
          <a:xfrm>
            <a:off x="731520" y="682316"/>
            <a:ext cx="7680960" cy="772015"/>
          </a:xfrm>
        </p:spPr>
        <p:txBody>
          <a:bodyPr>
            <a:normAutofit/>
          </a:bodyPr>
          <a:lstStyle/>
          <a:p>
            <a:r>
              <a:rPr lang="en-US" dirty="0"/>
              <a:t>The LGBTQ+ population</a:t>
            </a:r>
          </a:p>
        </p:txBody>
      </p:sp>
      <p:graphicFrame>
        <p:nvGraphicFramePr>
          <p:cNvPr id="5" name="Content Placeholder 5" descr="Graph shows the relative size of the LGBTQ+population across generations. Among traditionalists, 1.3%identify, among Baby Boomers, 2%, among Gen X 3.8%, among Millenials 9.1%, and among Gen Z 15.9%">
            <a:extLst>
              <a:ext uri="{FF2B5EF4-FFF2-40B4-BE49-F238E27FC236}">
                <a16:creationId xmlns:a16="http://schemas.microsoft.com/office/drawing/2014/main" id="{135278D5-71FD-59BF-3A12-050AB2D702AF}"/>
              </a:ext>
            </a:extLst>
          </p:cNvPr>
          <p:cNvGraphicFramePr>
            <a:graphicFrameLocks noGrp="1"/>
          </p:cNvGraphicFramePr>
          <p:nvPr>
            <p:ph idx="1"/>
            <p:extLst>
              <p:ext uri="{D42A27DB-BD31-4B8C-83A1-F6EECF244321}">
                <p14:modId xmlns:p14="http://schemas.microsoft.com/office/powerpoint/2010/main" val="2837811961"/>
              </p:ext>
            </p:extLst>
          </p:nvPr>
        </p:nvGraphicFramePr>
        <p:xfrm>
          <a:off x="731520" y="1776550"/>
          <a:ext cx="7680960" cy="42162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CFC1AE4-9661-3A64-DAD9-3A84F639AB58}"/>
              </a:ext>
            </a:extLst>
          </p:cNvPr>
          <p:cNvSpPr txBox="1"/>
          <p:nvPr/>
        </p:nvSpPr>
        <p:spPr>
          <a:xfrm>
            <a:off x="0" y="6037184"/>
            <a:ext cx="9156954" cy="276999"/>
          </a:xfrm>
          <a:prstGeom prst="rect">
            <a:avLst/>
          </a:prstGeom>
          <a:noFill/>
        </p:spPr>
        <p:txBody>
          <a:bodyPr wrap="square">
            <a:spAutoFit/>
          </a:bodyPr>
          <a:lstStyle/>
          <a:p>
            <a:pPr algn="ctr"/>
            <a:r>
              <a:rPr lang="en-US" sz="1200" i="1" dirty="0"/>
              <a:t>Source: </a:t>
            </a:r>
            <a:r>
              <a:rPr lang="en-US" sz="1200" dirty="0"/>
              <a:t>Gallup Poll 2021: </a:t>
            </a:r>
            <a:r>
              <a:rPr lang="en-US" sz="1200" dirty="0">
                <a:hlinkClick r:id="rId3"/>
              </a:rPr>
              <a:t>https://news.gallup.com/poll/329708/lgbt-identification-rises-latest-estimate.aspx</a:t>
            </a:r>
            <a:r>
              <a:rPr lang="en-US" sz="1200" dirty="0"/>
              <a:t> </a:t>
            </a:r>
          </a:p>
        </p:txBody>
      </p:sp>
    </p:spTree>
    <p:extLst>
      <p:ext uri="{BB962C8B-B14F-4D97-AF65-F5344CB8AC3E}">
        <p14:creationId xmlns:p14="http://schemas.microsoft.com/office/powerpoint/2010/main" val="194104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F0593-85B0-21DC-62D4-901C3CA47E77}"/>
              </a:ext>
            </a:extLst>
          </p:cNvPr>
          <p:cNvSpPr>
            <a:spLocks noGrp="1"/>
          </p:cNvSpPr>
          <p:nvPr>
            <p:ph idx="1"/>
          </p:nvPr>
        </p:nvSpPr>
        <p:spPr>
          <a:xfrm>
            <a:off x="731520" y="1715589"/>
            <a:ext cx="7978140" cy="4356027"/>
          </a:xfrm>
        </p:spPr>
        <p:txBody>
          <a:bodyPr>
            <a:normAutofit/>
          </a:bodyPr>
          <a:lstStyle/>
          <a:p>
            <a:r>
              <a:rPr lang="en-US" sz="2000" dirty="0"/>
              <a:t>Sex Assigned at Birth</a:t>
            </a:r>
          </a:p>
          <a:p>
            <a:r>
              <a:rPr lang="en-US" sz="2000" dirty="0"/>
              <a:t>Gender Identity and Expression</a:t>
            </a:r>
          </a:p>
          <a:p>
            <a:r>
              <a:rPr lang="en-US" sz="2000" dirty="0"/>
              <a:t>Transgender/Trans</a:t>
            </a:r>
          </a:p>
          <a:p>
            <a:r>
              <a:rPr lang="en-US" sz="2000" dirty="0"/>
              <a:t>Nonbinary</a:t>
            </a:r>
          </a:p>
          <a:p>
            <a:r>
              <a:rPr lang="en-US" sz="2000" dirty="0"/>
              <a:t>Cisgender</a:t>
            </a:r>
          </a:p>
          <a:p>
            <a:r>
              <a:rPr lang="en-US" sz="2000" dirty="0"/>
              <a:t>Misgender</a:t>
            </a:r>
          </a:p>
        </p:txBody>
      </p:sp>
      <p:sp>
        <p:nvSpPr>
          <p:cNvPr id="4" name="Title 1">
            <a:extLst>
              <a:ext uri="{FF2B5EF4-FFF2-40B4-BE49-F238E27FC236}">
                <a16:creationId xmlns:a16="http://schemas.microsoft.com/office/drawing/2014/main" id="{3FC4337F-2307-5E67-BA89-421DB92B33DF}"/>
              </a:ext>
            </a:extLst>
          </p:cNvPr>
          <p:cNvSpPr>
            <a:spLocks noGrp="1"/>
          </p:cNvSpPr>
          <p:nvPr>
            <p:ph type="title"/>
          </p:nvPr>
        </p:nvSpPr>
        <p:spPr>
          <a:xfrm>
            <a:off x="731520" y="682316"/>
            <a:ext cx="7680960" cy="772015"/>
          </a:xfrm>
        </p:spPr>
        <p:txBody>
          <a:bodyPr>
            <a:normAutofit/>
          </a:bodyPr>
          <a:lstStyle/>
          <a:p>
            <a:r>
              <a:rPr lang="en-US" dirty="0"/>
              <a:t>Key Terms/Concepts</a:t>
            </a:r>
          </a:p>
        </p:txBody>
      </p:sp>
    </p:spTree>
    <p:extLst>
      <p:ext uri="{BB962C8B-B14F-4D97-AF65-F5344CB8AC3E}">
        <p14:creationId xmlns:p14="http://schemas.microsoft.com/office/powerpoint/2010/main" val="31179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s of pride flags for various gender/sex identities. Gender Fluid (bars of blue, black, purple, white and pink), Agender (bars of black, gray, white and green), Demiboy/Demigirl (bars of dark gray, light gray, blue/pink, and white), Non-Binary (bars of black, purple, white, and yellow), Trans (bars of blue, pink and white), Genderqueer (bars of green, white, and purple) and Intersex (yellow flag with a purple circle in the middle)">
            <a:extLst>
              <a:ext uri="{FF2B5EF4-FFF2-40B4-BE49-F238E27FC236}">
                <a16:creationId xmlns:a16="http://schemas.microsoft.com/office/drawing/2014/main" id="{D8E6026A-C453-4331-A2BB-C97927851E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576770" y="2205798"/>
            <a:ext cx="8230890" cy="335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8D737D8-71C2-49FF-BC6D-F2609E3BCD21}"/>
              </a:ext>
            </a:extLst>
          </p:cNvPr>
          <p:cNvPicPr>
            <a:picLocks noChangeAspect="1"/>
          </p:cNvPicPr>
          <p:nvPr/>
        </p:nvPicPr>
        <p:blipFill rotWithShape="1">
          <a:blip r:embed="rId3"/>
          <a:srcRect l="74461" t="25556" b="49999"/>
          <a:stretch/>
        </p:blipFill>
        <p:spPr>
          <a:xfrm>
            <a:off x="2717073" y="3753875"/>
            <a:ext cx="2130743" cy="1662856"/>
          </a:xfrm>
          <a:prstGeom prst="rect">
            <a:avLst/>
          </a:prstGeom>
        </p:spPr>
      </p:pic>
      <p:pic>
        <p:nvPicPr>
          <p:cNvPr id="3" name="Picture 2">
            <a:extLst>
              <a:ext uri="{FF2B5EF4-FFF2-40B4-BE49-F238E27FC236}">
                <a16:creationId xmlns:a16="http://schemas.microsoft.com/office/drawing/2014/main" id="{E16463A6-B32D-4AFD-92EB-655280118F30}"/>
              </a:ext>
            </a:extLst>
          </p:cNvPr>
          <p:cNvPicPr>
            <a:picLocks noChangeAspect="1"/>
          </p:cNvPicPr>
          <p:nvPr/>
        </p:nvPicPr>
        <p:blipFill rotWithShape="1">
          <a:blip r:embed="rId3"/>
          <a:srcRect l="50000" t="25555" r="26445" b="50000"/>
          <a:stretch/>
        </p:blipFill>
        <p:spPr>
          <a:xfrm>
            <a:off x="6672951" y="3753875"/>
            <a:ext cx="1965193" cy="1662856"/>
          </a:xfrm>
          <a:prstGeom prst="rect">
            <a:avLst/>
          </a:prstGeom>
        </p:spPr>
      </p:pic>
      <p:sp>
        <p:nvSpPr>
          <p:cNvPr id="4" name="TextBox 3">
            <a:extLst>
              <a:ext uri="{FF2B5EF4-FFF2-40B4-BE49-F238E27FC236}">
                <a16:creationId xmlns:a16="http://schemas.microsoft.com/office/drawing/2014/main" id="{0936AA0D-25F0-43E3-83EA-8CEAF1B1C386}"/>
              </a:ext>
            </a:extLst>
          </p:cNvPr>
          <p:cNvSpPr txBox="1"/>
          <p:nvPr/>
        </p:nvSpPr>
        <p:spPr>
          <a:xfrm>
            <a:off x="7891598" y="5038116"/>
            <a:ext cx="161058" cy="300082"/>
          </a:xfrm>
          <a:prstGeom prst="rect">
            <a:avLst/>
          </a:prstGeom>
          <a:noFill/>
        </p:spPr>
        <p:txBody>
          <a:bodyPr wrap="square" rtlCol="0">
            <a:spAutoFit/>
          </a:bodyPr>
          <a:lstStyle/>
          <a:p>
            <a:r>
              <a:rPr lang="en-US" sz="1350" dirty="0">
                <a:solidFill>
                  <a:prstClr val="black"/>
                </a:solidFill>
                <a:latin typeface="Calibri"/>
              </a:rPr>
              <a:t>*</a:t>
            </a:r>
          </a:p>
        </p:txBody>
      </p:sp>
      <p:sp>
        <p:nvSpPr>
          <p:cNvPr id="7" name="Title 1">
            <a:extLst>
              <a:ext uri="{FF2B5EF4-FFF2-40B4-BE49-F238E27FC236}">
                <a16:creationId xmlns:a16="http://schemas.microsoft.com/office/drawing/2014/main" id="{47FA0503-4904-5E55-36B1-E7A14FF97AED}"/>
              </a:ext>
            </a:extLst>
          </p:cNvPr>
          <p:cNvSpPr>
            <a:spLocks noGrp="1"/>
          </p:cNvSpPr>
          <p:nvPr>
            <p:ph type="title"/>
          </p:nvPr>
        </p:nvSpPr>
        <p:spPr>
          <a:xfrm>
            <a:off x="731520" y="682316"/>
            <a:ext cx="7680960" cy="772015"/>
          </a:xfrm>
        </p:spPr>
        <p:txBody>
          <a:bodyPr>
            <a:normAutofit/>
          </a:bodyPr>
          <a:lstStyle/>
          <a:p>
            <a:r>
              <a:rPr lang="en-US" dirty="0"/>
              <a:t>Diverse Gender Identities</a:t>
            </a:r>
          </a:p>
        </p:txBody>
      </p:sp>
    </p:spTree>
    <p:extLst>
      <p:ext uri="{BB962C8B-B14F-4D97-AF65-F5344CB8AC3E}">
        <p14:creationId xmlns:p14="http://schemas.microsoft.com/office/powerpoint/2010/main" val="227083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slow's Hierarchy of Needs. Pyramid with different horizontal layers. At the bottom in red are Physiological Needs, above that in orange are Safety Needs, above that in yellow are Love and Belonging, above that in green is Esteem, and at the top in blue is Self Actualization. ">
            <a:extLst>
              <a:ext uri="{FF2B5EF4-FFF2-40B4-BE49-F238E27FC236}">
                <a16:creationId xmlns:a16="http://schemas.microsoft.com/office/drawing/2014/main" id="{CD96522C-9127-609B-D1B8-2DBC5D6D407A}"/>
              </a:ext>
            </a:extLst>
          </p:cNvPr>
          <p:cNvPicPr>
            <a:picLocks noGrp="1" noChangeAspect="1"/>
          </p:cNvPicPr>
          <p:nvPr>
            <p:ph idx="1"/>
          </p:nvPr>
        </p:nvPicPr>
        <p:blipFill>
          <a:blip r:embed="rId2"/>
          <a:stretch>
            <a:fillRect/>
          </a:stretch>
        </p:blipFill>
        <p:spPr>
          <a:xfrm>
            <a:off x="1380327" y="304800"/>
            <a:ext cx="6383345" cy="5351145"/>
          </a:xfrm>
          <a:prstGeom prst="rect">
            <a:avLst/>
          </a:prstGeom>
        </p:spPr>
      </p:pic>
      <p:sp>
        <p:nvSpPr>
          <p:cNvPr id="8" name="TextBox 7">
            <a:extLst>
              <a:ext uri="{FF2B5EF4-FFF2-40B4-BE49-F238E27FC236}">
                <a16:creationId xmlns:a16="http://schemas.microsoft.com/office/drawing/2014/main" id="{8F5922A7-A04D-5642-41BF-FA408FDEC713}"/>
              </a:ext>
            </a:extLst>
          </p:cNvPr>
          <p:cNvSpPr txBox="1"/>
          <p:nvPr/>
        </p:nvSpPr>
        <p:spPr>
          <a:xfrm>
            <a:off x="1798319" y="5747657"/>
            <a:ext cx="5547360" cy="584775"/>
          </a:xfrm>
          <a:prstGeom prst="rect">
            <a:avLst/>
          </a:prstGeom>
          <a:noFill/>
        </p:spPr>
        <p:txBody>
          <a:bodyPr wrap="square" rtlCol="0">
            <a:spAutoFit/>
          </a:bodyPr>
          <a:lstStyle/>
          <a:p>
            <a:pPr algn="ctr"/>
            <a:r>
              <a:rPr lang="en-US" sz="1600" b="1" dirty="0"/>
              <a:t>Maslow’s Hierarchy of Needs</a:t>
            </a:r>
            <a:br>
              <a:rPr lang="en-US" sz="1600" dirty="0"/>
            </a:br>
            <a:r>
              <a:rPr lang="en-US" sz="1600" i="1" dirty="0"/>
              <a:t>Source: </a:t>
            </a:r>
            <a:r>
              <a:rPr lang="en-US" sz="1600" dirty="0">
                <a:hlinkClick r:id="rId3"/>
              </a:rPr>
              <a:t>Center of Daring</a:t>
            </a:r>
            <a:endParaRPr lang="en-US" sz="1600" i="1" dirty="0"/>
          </a:p>
        </p:txBody>
      </p:sp>
    </p:spTree>
    <p:extLst>
      <p:ext uri="{BB962C8B-B14F-4D97-AF65-F5344CB8AC3E}">
        <p14:creationId xmlns:p14="http://schemas.microsoft.com/office/powerpoint/2010/main" val="210982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F0593-85B0-21DC-62D4-901C3CA47E77}"/>
              </a:ext>
            </a:extLst>
          </p:cNvPr>
          <p:cNvSpPr>
            <a:spLocks noGrp="1"/>
          </p:cNvSpPr>
          <p:nvPr>
            <p:ph idx="1"/>
          </p:nvPr>
        </p:nvSpPr>
        <p:spPr>
          <a:xfrm>
            <a:off x="731520" y="1715589"/>
            <a:ext cx="7978140" cy="4356027"/>
          </a:xfrm>
        </p:spPr>
        <p:txBody>
          <a:bodyPr>
            <a:normAutofit/>
          </a:bodyPr>
          <a:lstStyle/>
          <a:p>
            <a:r>
              <a:rPr lang="en-US" sz="2000" dirty="0"/>
              <a:t>Pronoun Rituals</a:t>
            </a:r>
          </a:p>
          <a:p>
            <a:r>
              <a:rPr lang="en-US" sz="2000" dirty="0"/>
              <a:t>Normalize Gender-Neutral Pronouns</a:t>
            </a:r>
          </a:p>
          <a:p>
            <a:r>
              <a:rPr lang="en-US" sz="2000" dirty="0"/>
              <a:t>Use Gender-Neutral Language</a:t>
            </a:r>
          </a:p>
          <a:p>
            <a:r>
              <a:rPr lang="en-US" sz="2000" dirty="0"/>
              <a:t>Acknowledge Mistakes and Move On</a:t>
            </a:r>
          </a:p>
          <a:p>
            <a:r>
              <a:rPr lang="en-US" sz="2000" dirty="0"/>
              <a:t>Be Mindful of Gender Stereotypes in Thoughts, Expectations, and Interactions</a:t>
            </a:r>
          </a:p>
          <a:p>
            <a:r>
              <a:rPr lang="en-US" sz="2000" dirty="0"/>
              <a:t>Advocate for Students</a:t>
            </a:r>
          </a:p>
          <a:p>
            <a:r>
              <a:rPr lang="en-US" sz="2000" dirty="0"/>
              <a:t>Never Out a Student without Their Consent</a:t>
            </a:r>
          </a:p>
          <a:p>
            <a:r>
              <a:rPr lang="en-US" sz="2000" dirty="0"/>
              <a:t>Educate Yourself</a:t>
            </a:r>
          </a:p>
        </p:txBody>
      </p:sp>
      <p:sp>
        <p:nvSpPr>
          <p:cNvPr id="4" name="Title 1">
            <a:extLst>
              <a:ext uri="{FF2B5EF4-FFF2-40B4-BE49-F238E27FC236}">
                <a16:creationId xmlns:a16="http://schemas.microsoft.com/office/drawing/2014/main" id="{3FC4337F-2307-5E67-BA89-421DB92B33DF}"/>
              </a:ext>
            </a:extLst>
          </p:cNvPr>
          <p:cNvSpPr>
            <a:spLocks noGrp="1"/>
          </p:cNvSpPr>
          <p:nvPr>
            <p:ph type="title"/>
          </p:nvPr>
        </p:nvSpPr>
        <p:spPr>
          <a:xfrm>
            <a:off x="731520" y="682316"/>
            <a:ext cx="7680960" cy="772015"/>
          </a:xfrm>
        </p:spPr>
        <p:txBody>
          <a:bodyPr>
            <a:normAutofit/>
          </a:bodyPr>
          <a:lstStyle/>
          <a:p>
            <a:r>
              <a:rPr lang="en-US" dirty="0"/>
              <a:t>Gender Inclusive Classrooms</a:t>
            </a:r>
          </a:p>
        </p:txBody>
      </p:sp>
    </p:spTree>
    <p:extLst>
      <p:ext uri="{BB962C8B-B14F-4D97-AF65-F5344CB8AC3E}">
        <p14:creationId xmlns:p14="http://schemas.microsoft.com/office/powerpoint/2010/main" val="122361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36AA0D-25F0-43E3-83EA-8CEAF1B1C386}"/>
              </a:ext>
            </a:extLst>
          </p:cNvPr>
          <p:cNvSpPr txBox="1"/>
          <p:nvPr/>
        </p:nvSpPr>
        <p:spPr>
          <a:xfrm>
            <a:off x="7891598" y="5038116"/>
            <a:ext cx="161058" cy="300082"/>
          </a:xfrm>
          <a:prstGeom prst="rect">
            <a:avLst/>
          </a:prstGeom>
          <a:noFill/>
        </p:spPr>
        <p:txBody>
          <a:bodyPr wrap="square" rtlCol="0">
            <a:spAutoFit/>
          </a:bodyPr>
          <a:lstStyle/>
          <a:p>
            <a:r>
              <a:rPr lang="en-US" sz="1350" dirty="0">
                <a:solidFill>
                  <a:prstClr val="black"/>
                </a:solidFill>
                <a:latin typeface="Calibri"/>
              </a:rPr>
              <a:t>*</a:t>
            </a:r>
          </a:p>
        </p:txBody>
      </p:sp>
      <p:sp>
        <p:nvSpPr>
          <p:cNvPr id="7" name="Title 1">
            <a:extLst>
              <a:ext uri="{FF2B5EF4-FFF2-40B4-BE49-F238E27FC236}">
                <a16:creationId xmlns:a16="http://schemas.microsoft.com/office/drawing/2014/main" id="{47FA0503-4904-5E55-36B1-E7A14FF97AED}"/>
              </a:ext>
            </a:extLst>
          </p:cNvPr>
          <p:cNvSpPr>
            <a:spLocks noGrp="1"/>
          </p:cNvSpPr>
          <p:nvPr>
            <p:ph type="title"/>
          </p:nvPr>
        </p:nvSpPr>
        <p:spPr>
          <a:xfrm>
            <a:off x="731520" y="682316"/>
            <a:ext cx="7680960" cy="772015"/>
          </a:xfrm>
        </p:spPr>
        <p:txBody>
          <a:bodyPr>
            <a:normAutofit/>
          </a:bodyPr>
          <a:lstStyle/>
          <a:p>
            <a:r>
              <a:rPr lang="en-US" dirty="0"/>
              <a:t>Gender Neutral Pronouns</a:t>
            </a:r>
          </a:p>
        </p:txBody>
      </p:sp>
      <p:pic>
        <p:nvPicPr>
          <p:cNvPr id="2" name="Picture 1" descr="Image of a name tag says &quot;Hello, I'm&quot; at the top and then has pronouns listed below. He/Him/His/Himself, She/Her/Hers/Herself, They/Them/Theirs/Themself, Ze/Zir/Zirs/Zirself, Sie/Hir/Hirs/Hirself. Rainbow background.">
            <a:extLst>
              <a:ext uri="{FF2B5EF4-FFF2-40B4-BE49-F238E27FC236}">
                <a16:creationId xmlns:a16="http://schemas.microsoft.com/office/drawing/2014/main" id="{A902EF29-30A9-3EF4-2CA2-B2DCD953596C}"/>
              </a:ext>
            </a:extLst>
          </p:cNvPr>
          <p:cNvPicPr>
            <a:picLocks noChangeAspect="1"/>
          </p:cNvPicPr>
          <p:nvPr/>
        </p:nvPicPr>
        <p:blipFill>
          <a:blip r:embed="rId2"/>
          <a:stretch>
            <a:fillRect/>
          </a:stretch>
        </p:blipFill>
        <p:spPr>
          <a:xfrm>
            <a:off x="1498853" y="1662248"/>
            <a:ext cx="6146293" cy="4390209"/>
          </a:xfrm>
          <a:prstGeom prst="rect">
            <a:avLst/>
          </a:prstGeom>
        </p:spPr>
      </p:pic>
      <p:sp>
        <p:nvSpPr>
          <p:cNvPr id="8" name="TextBox 7">
            <a:extLst>
              <a:ext uri="{FF2B5EF4-FFF2-40B4-BE49-F238E27FC236}">
                <a16:creationId xmlns:a16="http://schemas.microsoft.com/office/drawing/2014/main" id="{56B7E7F6-A0D9-8064-0484-490ED83A6145}"/>
              </a:ext>
            </a:extLst>
          </p:cNvPr>
          <p:cNvSpPr txBox="1"/>
          <p:nvPr/>
        </p:nvSpPr>
        <p:spPr>
          <a:xfrm>
            <a:off x="0" y="6037184"/>
            <a:ext cx="9156954" cy="276999"/>
          </a:xfrm>
          <a:prstGeom prst="rect">
            <a:avLst/>
          </a:prstGeom>
          <a:noFill/>
        </p:spPr>
        <p:txBody>
          <a:bodyPr wrap="square">
            <a:spAutoFit/>
          </a:bodyPr>
          <a:lstStyle/>
          <a:p>
            <a:pPr algn="ctr"/>
            <a:r>
              <a:rPr lang="en-US" sz="1200" i="1" dirty="0"/>
              <a:t>Source: </a:t>
            </a:r>
            <a:r>
              <a:rPr lang="en-US" sz="1200" i="1" dirty="0">
                <a:hlinkClick r:id="rId3"/>
              </a:rPr>
              <a:t>https://www.baptistjax.com/juice/stories/community-health/dont-assume-ask</a:t>
            </a:r>
            <a:r>
              <a:rPr lang="en-US" sz="1200" i="1" dirty="0"/>
              <a:t> </a:t>
            </a:r>
            <a:endParaRPr lang="en-US" sz="1200" dirty="0"/>
          </a:p>
        </p:txBody>
      </p:sp>
    </p:spTree>
    <p:extLst>
      <p:ext uri="{BB962C8B-B14F-4D97-AF65-F5344CB8AC3E}">
        <p14:creationId xmlns:p14="http://schemas.microsoft.com/office/powerpoint/2010/main" val="208433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F0593-85B0-21DC-62D4-901C3CA47E77}"/>
              </a:ext>
            </a:extLst>
          </p:cNvPr>
          <p:cNvSpPr>
            <a:spLocks noGrp="1"/>
          </p:cNvSpPr>
          <p:nvPr>
            <p:ph idx="1"/>
          </p:nvPr>
        </p:nvSpPr>
        <p:spPr>
          <a:xfrm>
            <a:off x="731520" y="1715589"/>
            <a:ext cx="7978140" cy="4356027"/>
          </a:xfrm>
        </p:spPr>
        <p:txBody>
          <a:bodyPr>
            <a:normAutofit/>
          </a:bodyPr>
          <a:lstStyle/>
          <a:p>
            <a:r>
              <a:rPr lang="en-US" sz="2000" dirty="0">
                <a:hlinkClick r:id="rId2"/>
              </a:rPr>
              <a:t>Wichita State Name Change Process</a:t>
            </a:r>
            <a:endParaRPr lang="en-US" sz="2000" dirty="0"/>
          </a:p>
          <a:p>
            <a:r>
              <a:rPr lang="en-US" sz="2000" dirty="0">
                <a:hlinkClick r:id="rId3"/>
              </a:rPr>
              <a:t>OutReach Support Groups</a:t>
            </a:r>
            <a:endParaRPr lang="en-US" sz="2000" dirty="0"/>
          </a:p>
          <a:p>
            <a:pPr lvl="1"/>
            <a:r>
              <a:rPr lang="en-US" sz="2000" dirty="0"/>
              <a:t>Transgender/Nonbinary Support Group</a:t>
            </a:r>
          </a:p>
          <a:p>
            <a:pPr lvl="1"/>
            <a:r>
              <a:rPr lang="en-US" sz="2000" dirty="0"/>
              <a:t>LGBTQ+ Support Group (currently inactive)</a:t>
            </a:r>
          </a:p>
          <a:p>
            <a:r>
              <a:rPr lang="en-US" sz="2000" dirty="0">
                <a:hlinkClick r:id="rId4"/>
              </a:rPr>
              <a:t>Spectrum: LGBTQ &amp; Allies</a:t>
            </a:r>
            <a:endParaRPr lang="en-US" sz="2000" dirty="0"/>
          </a:p>
          <a:p>
            <a:r>
              <a:rPr lang="en-US" sz="2000" dirty="0">
                <a:hlinkClick r:id="rId5"/>
              </a:rPr>
              <a:t>Office of Diversity and Inclusion</a:t>
            </a:r>
            <a:endParaRPr lang="en-US" sz="2000" dirty="0"/>
          </a:p>
          <a:p>
            <a:r>
              <a:rPr lang="en-US" sz="2000" dirty="0">
                <a:hlinkClick r:id="rId6"/>
              </a:rPr>
              <a:t>LGBTQ Resource Page</a:t>
            </a:r>
            <a:endParaRPr lang="en-US" sz="2000" dirty="0"/>
          </a:p>
          <a:p>
            <a:r>
              <a:rPr lang="en-US" sz="2000" dirty="0"/>
              <a:t>Reporting Discrimination: </a:t>
            </a:r>
            <a:r>
              <a:rPr lang="en-US" sz="2000" dirty="0">
                <a:hlinkClick r:id="rId7"/>
              </a:rPr>
              <a:t>wichita.edu/</a:t>
            </a:r>
            <a:r>
              <a:rPr lang="en-US" sz="2000" dirty="0" err="1">
                <a:hlinkClick r:id="rId7"/>
              </a:rPr>
              <a:t>reportit</a:t>
            </a:r>
            <a:endParaRPr lang="en-US" sz="2000" dirty="0"/>
          </a:p>
        </p:txBody>
      </p:sp>
      <p:sp>
        <p:nvSpPr>
          <p:cNvPr id="4" name="Title 1">
            <a:extLst>
              <a:ext uri="{FF2B5EF4-FFF2-40B4-BE49-F238E27FC236}">
                <a16:creationId xmlns:a16="http://schemas.microsoft.com/office/drawing/2014/main" id="{3FC4337F-2307-5E67-BA89-421DB92B33DF}"/>
              </a:ext>
            </a:extLst>
          </p:cNvPr>
          <p:cNvSpPr>
            <a:spLocks noGrp="1"/>
          </p:cNvSpPr>
          <p:nvPr>
            <p:ph type="title"/>
          </p:nvPr>
        </p:nvSpPr>
        <p:spPr>
          <a:xfrm>
            <a:off x="731520" y="682316"/>
            <a:ext cx="7680960" cy="772015"/>
          </a:xfrm>
        </p:spPr>
        <p:txBody>
          <a:bodyPr>
            <a:normAutofit/>
          </a:bodyPr>
          <a:lstStyle/>
          <a:p>
            <a:r>
              <a:rPr lang="en-US" dirty="0"/>
              <a:t>Campus Resources: Students</a:t>
            </a:r>
          </a:p>
        </p:txBody>
      </p:sp>
    </p:spTree>
    <p:extLst>
      <p:ext uri="{BB962C8B-B14F-4D97-AF65-F5344CB8AC3E}">
        <p14:creationId xmlns:p14="http://schemas.microsoft.com/office/powerpoint/2010/main" val="293647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F0593-85B0-21DC-62D4-901C3CA47E77}"/>
              </a:ext>
            </a:extLst>
          </p:cNvPr>
          <p:cNvSpPr>
            <a:spLocks noGrp="1"/>
          </p:cNvSpPr>
          <p:nvPr>
            <p:ph idx="1"/>
          </p:nvPr>
        </p:nvSpPr>
        <p:spPr>
          <a:xfrm>
            <a:off x="731520" y="1715589"/>
            <a:ext cx="7978140" cy="4356027"/>
          </a:xfrm>
        </p:spPr>
        <p:txBody>
          <a:bodyPr>
            <a:normAutofit/>
          </a:bodyPr>
          <a:lstStyle/>
          <a:p>
            <a:r>
              <a:rPr lang="en-US" sz="2000" dirty="0">
                <a:hlinkClick r:id="rId2"/>
              </a:rPr>
              <a:t>Office of Diversity and Inclusion</a:t>
            </a:r>
            <a:endParaRPr lang="en-US" sz="2000" dirty="0"/>
          </a:p>
          <a:p>
            <a:r>
              <a:rPr lang="en-US" sz="2000" dirty="0">
                <a:hlinkClick r:id="rId3"/>
              </a:rPr>
              <a:t>LGBTQ Resource Page</a:t>
            </a:r>
            <a:endParaRPr lang="en-US" sz="2000" dirty="0"/>
          </a:p>
          <a:p>
            <a:r>
              <a:rPr lang="en-US" sz="2000" dirty="0"/>
              <a:t>LGBTQ+ Task Force </a:t>
            </a:r>
          </a:p>
          <a:p>
            <a:r>
              <a:rPr lang="en-US" sz="2000" dirty="0">
                <a:hlinkClick r:id="rId4"/>
              </a:rPr>
              <a:t>CAPS LGBTQ+ Preventing Suicide Training</a:t>
            </a:r>
            <a:endParaRPr lang="en-US" sz="2000" dirty="0"/>
          </a:p>
          <a:p>
            <a:r>
              <a:rPr lang="en-US" sz="2000" dirty="0"/>
              <a:t>Reporting Discrimination: </a:t>
            </a:r>
            <a:r>
              <a:rPr lang="en-US" sz="2000" dirty="0">
                <a:hlinkClick r:id="rId5"/>
              </a:rPr>
              <a:t>wichita.edu/</a:t>
            </a:r>
            <a:r>
              <a:rPr lang="en-US" sz="2000" dirty="0" err="1">
                <a:hlinkClick r:id="rId5"/>
              </a:rPr>
              <a:t>reportit</a:t>
            </a:r>
            <a:endParaRPr lang="en-US" sz="2000" dirty="0"/>
          </a:p>
          <a:p>
            <a:r>
              <a:rPr lang="en-US" sz="2000" dirty="0"/>
              <a:t>Training – </a:t>
            </a:r>
            <a:r>
              <a:rPr lang="en-US" sz="2000" i="1" dirty="0"/>
              <a:t>More to come…</a:t>
            </a:r>
            <a:endParaRPr lang="en-US" sz="2000" dirty="0"/>
          </a:p>
        </p:txBody>
      </p:sp>
      <p:sp>
        <p:nvSpPr>
          <p:cNvPr id="4" name="Title 1">
            <a:extLst>
              <a:ext uri="{FF2B5EF4-FFF2-40B4-BE49-F238E27FC236}">
                <a16:creationId xmlns:a16="http://schemas.microsoft.com/office/drawing/2014/main" id="{3FC4337F-2307-5E67-BA89-421DB92B33DF}"/>
              </a:ext>
            </a:extLst>
          </p:cNvPr>
          <p:cNvSpPr>
            <a:spLocks noGrp="1"/>
          </p:cNvSpPr>
          <p:nvPr>
            <p:ph type="title"/>
          </p:nvPr>
        </p:nvSpPr>
        <p:spPr>
          <a:xfrm>
            <a:off x="731520" y="682316"/>
            <a:ext cx="7680960" cy="772015"/>
          </a:xfrm>
        </p:spPr>
        <p:txBody>
          <a:bodyPr>
            <a:normAutofit/>
          </a:bodyPr>
          <a:lstStyle/>
          <a:p>
            <a:r>
              <a:rPr lang="en-US" dirty="0"/>
              <a:t>Campus Resources: Faculty</a:t>
            </a:r>
          </a:p>
        </p:txBody>
      </p:sp>
    </p:spTree>
    <p:extLst>
      <p:ext uri="{BB962C8B-B14F-4D97-AF65-F5344CB8AC3E}">
        <p14:creationId xmlns:p14="http://schemas.microsoft.com/office/powerpoint/2010/main" val="1624537845"/>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emplate>Gradient rise</Template>
  <TotalTime>1453</TotalTime>
  <Words>428</Words>
  <Application>Microsoft Office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Next LT Pro</vt:lpstr>
      <vt:lpstr>Avenir Next LT Pro Light</vt:lpstr>
      <vt:lpstr>Calibri</vt:lpstr>
      <vt:lpstr>Symbol</vt:lpstr>
      <vt:lpstr>GradientRiseVTI</vt:lpstr>
      <vt:lpstr>Gender Inclusive Classrooms</vt:lpstr>
      <vt:lpstr>The LGBTQ+ population</vt:lpstr>
      <vt:lpstr>Key Terms/Concepts</vt:lpstr>
      <vt:lpstr>Diverse Gender Identities</vt:lpstr>
      <vt:lpstr>PowerPoint Presentation</vt:lpstr>
      <vt:lpstr>Gender Inclusive Classrooms</vt:lpstr>
      <vt:lpstr>Gender Neutral Pronouns</vt:lpstr>
      <vt:lpstr>Campus Resources: Students</vt:lpstr>
      <vt:lpstr>Campus Resources: Faculty</vt:lpstr>
      <vt:lpstr>Resources for Learning More</vt:lpstr>
      <vt:lpstr>Community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Inclusive Classrooms</dc:title>
  <dc:creator>Pearson, Jennifer</dc:creator>
  <cp:lastModifiedBy>Pearson, Jennifer</cp:lastModifiedBy>
  <cp:revision>9</cp:revision>
  <dcterms:created xsi:type="dcterms:W3CDTF">2023-01-27T16:11:08Z</dcterms:created>
  <dcterms:modified xsi:type="dcterms:W3CDTF">2023-08-10T19:06:41Z</dcterms:modified>
</cp:coreProperties>
</file>