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5" r:id="rId3"/>
    <p:sldId id="271" r:id="rId4"/>
    <p:sldId id="279" r:id="rId5"/>
    <p:sldId id="261" r:id="rId6"/>
    <p:sldId id="272" r:id="rId7"/>
    <p:sldId id="273" r:id="rId8"/>
    <p:sldId id="274" r:id="rId9"/>
    <p:sldId id="275" r:id="rId10"/>
    <p:sldId id="276" r:id="rId11"/>
    <p:sldId id="278" r:id="rId12"/>
    <p:sldId id="25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 showGuides="1">
      <p:cViewPr varScale="1">
        <p:scale>
          <a:sx n="62" d="100"/>
          <a:sy n="62" d="100"/>
        </p:scale>
        <p:origin x="798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">
            <a:extLst>
              <a:ext uri="{FF2B5EF4-FFF2-40B4-BE49-F238E27FC236}">
                <a16:creationId xmlns:a16="http://schemas.microsoft.com/office/drawing/2014/main" id="{B079A5B0-9EBD-E446-9785-77D9C93D5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ABAD0-5E21-D54A-93B1-3A21D7951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522" y="4644764"/>
            <a:ext cx="8889058" cy="1089492"/>
          </a:xfrm>
        </p:spPr>
        <p:txBody>
          <a:bodyPr anchor="b"/>
          <a:lstStyle>
            <a:lvl1pPr algn="l">
              <a:defRPr sz="5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ACCDA-F3EF-3D42-BE99-DA156400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5FD89-E830-9B44-8503-49FE22BC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2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F6B8-132D-5E44-8472-D0CB3387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DFE45-D036-7547-89C1-5DFFA1296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35127-162D-0646-AC91-B223C0D29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32E58-20A3-6543-ADDF-BAFB83C9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30E8E-C589-954C-AEC9-BD9F0711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6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D0C4-3995-0141-9383-4F867DA38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5F824-45E0-144C-AE7B-9CECB1917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D8B90-7889-BE4C-BCDA-4B7C89FA4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477CF-3605-FF40-9174-D8398A7F6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A99DB8-503C-7445-9B75-7F7FBE3EA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142491-27E5-5242-85D8-5704899D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851EA-5DF4-0047-836E-A0F3317C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C61E2-38AA-5745-89AC-F625AE15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68EBB-16F5-DD4F-861C-2F4D7661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ECFC3-63ED-014E-9B50-8A13263E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6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9C7FE-359B-294D-A646-AE25CA20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7980F-576D-7F47-8E3E-3DC27577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6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830-4FC8-3E4F-94CF-72A5D9B3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D6B6D-ADA8-EF41-A5FA-3E5729E15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16F9F-9F29-4946-9EB8-10BD8FD3F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C09B0-6E94-D640-90EB-822155F8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878A7-4B00-DA42-9A0B-4A3313E6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56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DF52C-6709-0B46-90BB-825954914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EA94CE-A50F-8044-A90B-65DE90BAD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7E3E9-2183-B243-BC36-D5A7BA52B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956C0-1AA0-3A4B-BCB7-3D6AAEEF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25D5D-D60D-284E-AEDC-26415CFF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86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246E-FE59-0749-AEAE-B017C10F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CFB09-6F12-2347-9533-B02E70762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CC5C-DB9C-8D4D-AE21-88AD3C36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D92AC-DAA3-0E43-ABC9-95FE98AE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75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7527BB-9017-EA42-A98F-4BC48B51A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15F77-9DE7-2145-ACAA-7434F12A9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83789-8491-C545-9860-0680E228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68ED6-39A1-374F-AE7E-64713ED1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07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clusion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9C7FE-359B-294D-A646-AE25CA20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7980F-576D-7F47-8E3E-3DC27577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Logo&#10;">
            <a:extLst>
              <a:ext uri="{FF2B5EF4-FFF2-40B4-BE49-F238E27FC236}">
                <a16:creationId xmlns:a16="http://schemas.microsoft.com/office/drawing/2014/main" id="{16421F7A-8C2F-C04D-8273-4E3A00356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4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clusion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9C7FE-359B-294D-A646-AE25CA20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7980F-576D-7F47-8E3E-3DC27577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">
            <a:extLst>
              <a:ext uri="{FF2B5EF4-FFF2-40B4-BE49-F238E27FC236}">
                <a16:creationId xmlns:a16="http://schemas.microsoft.com/office/drawing/2014/main" id="{FEAD530C-E81C-1046-8EFD-75452A9C76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7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">
            <a:extLst>
              <a:ext uri="{FF2B5EF4-FFF2-40B4-BE49-F238E27FC236}">
                <a16:creationId xmlns:a16="http://schemas.microsoft.com/office/drawing/2014/main" id="{B079A5B0-9EBD-E446-9785-77D9C93D5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ABAD0-5E21-D54A-93B1-3A21D7951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522" y="4644764"/>
            <a:ext cx="8889058" cy="1089492"/>
          </a:xfrm>
        </p:spPr>
        <p:txBody>
          <a:bodyPr anchor="b"/>
          <a:lstStyle>
            <a:lvl1pPr algn="l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ACCDA-F3EF-3D42-BE99-DA156400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5FD89-E830-9B44-8503-49FE22BC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1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BAD0-5E21-D54A-93B1-3A21D7951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522" y="4634130"/>
            <a:ext cx="8889058" cy="1089492"/>
          </a:xfrm>
        </p:spPr>
        <p:txBody>
          <a:bodyPr anchor="b"/>
          <a:lstStyle>
            <a:lvl1pPr algn="l"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ACCDA-F3EF-3D42-BE99-DA156400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5FD89-E830-9B44-8503-49FE22BC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7C3C8-8B63-574A-96E2-5998C788DA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2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BAD0-5E21-D54A-93B1-3A21D7951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522" y="4634130"/>
            <a:ext cx="8889058" cy="1089492"/>
          </a:xfrm>
        </p:spPr>
        <p:txBody>
          <a:bodyPr anchor="b"/>
          <a:lstStyle>
            <a:lvl1pPr algn="l">
              <a:defRPr sz="5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ACCDA-F3EF-3D42-BE99-DA156400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5FD89-E830-9B44-8503-49FE22BC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7C3C8-8B63-574A-96E2-5998C788DA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8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8E3AD7-F5D2-054A-BBA5-5AA0358000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  <p:pic>
        <p:nvPicPr>
          <p:cNvPr id="7" name="Picture 6" descr="Logo&#10;&#10;">
            <a:extLst>
              <a:ext uri="{FF2B5EF4-FFF2-40B4-BE49-F238E27FC236}">
                <a16:creationId xmlns:a16="http://schemas.microsoft.com/office/drawing/2014/main" id="{2D1F9128-20F1-4B47-9B9E-AF8CB4ADD9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5444756" y="6010215"/>
            <a:ext cx="1302488" cy="965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4C412-B7BA-CB49-B25B-09E6EF42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1392"/>
            <a:ext cx="10509250" cy="766053"/>
          </a:xfrm>
        </p:spPr>
        <p:txBody>
          <a:bodyPr anchor="b"/>
          <a:lstStyle>
            <a:lvl1pPr>
              <a:defRPr sz="36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8DFE0-8348-BF42-915D-73926E0B4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638039"/>
            <a:ext cx="10509250" cy="96531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7D40F-1DDE-A646-AE1F-5D6709BD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C5389-5433-D74E-80AC-02B83463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Dar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8E3AD7-F5D2-054A-BBA5-5AA0358000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  <p:pic>
        <p:nvPicPr>
          <p:cNvPr id="7" name="Picture 6" descr="Logo&#10;&#10;">
            <a:extLst>
              <a:ext uri="{FF2B5EF4-FFF2-40B4-BE49-F238E27FC236}">
                <a16:creationId xmlns:a16="http://schemas.microsoft.com/office/drawing/2014/main" id="{2D1F9128-20F1-4B47-9B9E-AF8CB4ADD9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5444756" y="6010215"/>
            <a:ext cx="1302488" cy="965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4C412-B7BA-CB49-B25B-09E6EF42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1392"/>
            <a:ext cx="10509250" cy="766053"/>
          </a:xfrm>
        </p:spPr>
        <p:txBody>
          <a:bodyPr anchor="b"/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8DFE0-8348-BF42-915D-73926E0B4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638039"/>
            <a:ext cx="10509250" cy="96531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7D40F-1DDE-A646-AE1F-5D6709BD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C5389-5433-D74E-80AC-02B83463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7D40F-1DDE-A646-AE1F-5D6709BD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C5389-5433-D74E-80AC-02B83463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41C820-D259-4F47-993E-7F8895D98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CE8D11-0141-4241-8F24-F8610C9F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1392"/>
            <a:ext cx="10509250" cy="766053"/>
          </a:xfrm>
        </p:spPr>
        <p:txBody>
          <a:bodyPr anchor="b"/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61F9DC-8E93-5244-B608-755C1BCD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638039"/>
            <a:ext cx="10509250" cy="96531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51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7D40F-1DDE-A646-AE1F-5D6709BD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C5389-5433-D74E-80AC-02B83463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41C820-D259-4F47-993E-7F8895D98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CE8D11-0141-4241-8F24-F8610C9F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1392"/>
            <a:ext cx="10509250" cy="766053"/>
          </a:xfrm>
        </p:spPr>
        <p:txBody>
          <a:bodyPr anchor="b"/>
          <a:lstStyle>
            <a:lvl1pPr>
              <a:defRPr sz="36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61F9DC-8E93-5244-B608-755C1BCD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638039"/>
            <a:ext cx="10509250" cy="96531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73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FA1D-04BD-F647-8906-FC28116C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0A6F4-C3A5-0B41-9231-BABFED1C1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45572-6F2E-5D4C-995D-6194F218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81D99-F271-4748-A928-4E6BC766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4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FA468-9C91-B448-B366-E6CF2C478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14C0E-7C58-1146-972B-4CC3C840C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900B8-39A9-9C44-ACC6-E79273CFF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E808D-1B36-6643-8F2E-F71CE7981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043-C1B5-3748-87F6-D77CC729BD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">
            <a:extLst>
              <a:ext uri="{FF2B5EF4-FFF2-40B4-BE49-F238E27FC236}">
                <a16:creationId xmlns:a16="http://schemas.microsoft.com/office/drawing/2014/main" id="{A1C3F7B8-45AC-F243-B733-464E354BC76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alphaModFix amt="53000"/>
          </a:blip>
          <a:srcRect/>
          <a:stretch/>
        </p:blipFill>
        <p:spPr>
          <a:xfrm>
            <a:off x="5444756" y="6065116"/>
            <a:ext cx="1302488" cy="8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0" r:id="rId3"/>
    <p:sldLayoutId id="2147483666" r:id="rId4"/>
    <p:sldLayoutId id="2147483651" r:id="rId5"/>
    <p:sldLayoutId id="2147483665" r:id="rId6"/>
    <p:sldLayoutId id="2147483661" r:id="rId7"/>
    <p:sldLayoutId id="2147483664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2" r:id="rId18"/>
    <p:sldLayoutId id="214748366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wichita.edu/accessibility-exceptions-request/" TargetMode="External"/><Relationship Id="rId2" Type="http://schemas.openxmlformats.org/officeDocument/2006/relationships/hyperlink" Target="https://www.wichita.edu/services/mrc/access/accessibilitExceptionsProcess.php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heather.merchant@wichita.edu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chita.edu/services/mrc/access/CorrectiveActionStrategy.php" TargetMode="External"/><Relationship Id="rId2" Type="http://schemas.openxmlformats.org/officeDocument/2006/relationships/hyperlink" Target="https://www.wichita.edu/about/policy/ch_08/ch8_11.php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chita.edu/services/mrc/access/accessiblePublisherSoftware.php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chita.edu/services/mrc/access/accessibilityreviewrequests.php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0FF2-5B68-A243-AD97-5B489BEE0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522" y="889234"/>
            <a:ext cx="8889058" cy="22985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What You Need to Know About the Accessibility Auditing Process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A8F52-F5C4-42D9-83E2-ADC4F0E19F0E}"/>
              </a:ext>
            </a:extLst>
          </p:cNvPr>
          <p:cNvSpPr txBox="1"/>
          <p:nvPr/>
        </p:nvSpPr>
        <p:spPr>
          <a:xfrm>
            <a:off x="4610606" y="4794335"/>
            <a:ext cx="3014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Presented By:</a:t>
            </a:r>
          </a:p>
          <a:p>
            <a:r>
              <a:rPr lang="en-US" sz="2400" dirty="0">
                <a:solidFill>
                  <a:schemeClr val="bg1"/>
                </a:solidFill>
              </a:rPr>
              <a:t>Heather M. Merchant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B1622-493F-48D0-AC4F-862C8B9CEF81}"/>
              </a:ext>
            </a:extLst>
          </p:cNvPr>
          <p:cNvSpPr txBox="1"/>
          <p:nvPr/>
        </p:nvSpPr>
        <p:spPr>
          <a:xfrm>
            <a:off x="8539993" y="4609668"/>
            <a:ext cx="3529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Thursday, May 20, 2021</a:t>
            </a:r>
          </a:p>
          <a:p>
            <a:r>
              <a:rPr lang="en-US" sz="2400" dirty="0">
                <a:solidFill>
                  <a:schemeClr val="bg1"/>
                </a:solidFill>
              </a:rPr>
              <a:t>11:00 – 11:50am</a:t>
            </a:r>
          </a:p>
          <a:p>
            <a:r>
              <a:rPr lang="en-US" sz="2400" dirty="0">
                <a:solidFill>
                  <a:schemeClr val="bg1"/>
                </a:solidFill>
              </a:rPr>
              <a:t>Zoom</a:t>
            </a:r>
          </a:p>
        </p:txBody>
      </p:sp>
    </p:spTree>
    <p:extLst>
      <p:ext uri="{BB962C8B-B14F-4D97-AF65-F5344CB8AC3E}">
        <p14:creationId xmlns:p14="http://schemas.microsoft.com/office/powerpoint/2010/main" val="4203867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3F4D-DA1A-49E0-8423-E6C38C3DF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audit process?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79293-6691-49BD-97AD-774739D3D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VPAT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CC805-9384-4C60-A865-C944488CC9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Request VPAT from publisher or vendor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of VPAT for WCAG 2.0AA guidelines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Receive email with an attached report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Results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Determination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Conformance issues declared in VPAT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1BAE39-728A-425F-8925-DA6A74039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 VPAT Available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33782D-C320-4C6C-9D9D-48897591AFA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Review functionality of tool</a:t>
            </a:r>
          </a:p>
          <a:p>
            <a:pPr lvl="1"/>
            <a:r>
              <a:rPr lang="en-US" dirty="0"/>
              <a:t>WCAG 2.0AA and ADA requirements</a:t>
            </a:r>
          </a:p>
          <a:p>
            <a:pPr lvl="1"/>
            <a:r>
              <a:rPr lang="en-US" dirty="0"/>
              <a:t>Longer wait time</a:t>
            </a:r>
          </a:p>
          <a:p>
            <a:pPr lvl="1"/>
            <a:r>
              <a:rPr lang="en-US" dirty="0"/>
              <a:t>Need access to tool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4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DBFB-0FEC-4C36-9F3D-A2068F34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still use my tech if it’s not accessible?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1B589-EDE7-4E9B-B949-D807FEF06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6" y="1417740"/>
            <a:ext cx="11937534" cy="544026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000000"/>
                </a:solidFill>
                <a:effectLst/>
              </a:rPr>
              <a:t>NO</a:t>
            </a:r>
          </a:p>
          <a:p>
            <a:r>
              <a:rPr lang="en-US" i="0" dirty="0">
                <a:solidFill>
                  <a:srgbClr val="000000"/>
                </a:solidFill>
                <a:effectLst/>
              </a:rPr>
              <a:t>There is a more-accessible option available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000000"/>
                </a:solidFill>
                <a:effectLst/>
              </a:rPr>
              <a:t>YES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Compliance is not technically possible or feasible given current technology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The information or service is used by a specific, limited audience which has no known need for accessibility features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For third party and/or vendor delivered products, no accessible and equally effective alternative for the information or service exists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Making the information or service accessible would require extraordinary measures that constitute an undue burden to the university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Accessibility Exception Process</a:t>
            </a:r>
            <a:endParaRPr lang="en-US" dirty="0"/>
          </a:p>
          <a:p>
            <a:r>
              <a:rPr lang="en-US" dirty="0">
                <a:hlinkClick r:id="rId3"/>
              </a:rPr>
              <a:t>Accessibility Exceptions Request Form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8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F77043-7F5D-EA43-A46D-F739689A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1392"/>
            <a:ext cx="10509250" cy="766053"/>
          </a:xfrm>
        </p:spPr>
        <p:txBody>
          <a:bodyPr anchor="b">
            <a:normAutofit/>
          </a:bodyPr>
          <a:lstStyle/>
          <a:p>
            <a:r>
              <a:rPr lang="en-US"/>
              <a:t>Questions?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8C039-6377-8949-B55F-D3BAA29B4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638039"/>
            <a:ext cx="10509250" cy="965319"/>
          </a:xfrm>
        </p:spPr>
        <p:txBody>
          <a:bodyPr>
            <a:normAutofit/>
          </a:bodyPr>
          <a:lstStyle/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heather.merchant@wichita.edu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29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03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DD30-EF31-4042-A9A5-F40BFB96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>Heather M. Merchant</a:t>
            </a:r>
          </a:p>
        </p:txBody>
      </p:sp>
      <p:pic>
        <p:nvPicPr>
          <p:cNvPr id="6" name="Picture 5" descr="Headshot of Heather M. Merchant: short blonde hair, wearing glasses and a sweater">
            <a:extLst>
              <a:ext uri="{FF2B5EF4-FFF2-40B4-BE49-F238E27FC236}">
                <a16:creationId xmlns:a16="http://schemas.microsoft.com/office/drawing/2014/main" id="{18E8EDC8-3B58-4DAC-BFE6-383B39F21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058988"/>
            <a:ext cx="1492351" cy="1989801"/>
          </a:xfrm>
          <a:prstGeom prst="rect">
            <a:avLst/>
          </a:prstGeom>
        </p:spPr>
      </p:pic>
      <p:pic>
        <p:nvPicPr>
          <p:cNvPr id="7" name="Picture 6" descr="small white Persian cat, relaxing with one paw stretched forward">
            <a:extLst>
              <a:ext uri="{FF2B5EF4-FFF2-40B4-BE49-F238E27FC236}">
                <a16:creationId xmlns:a16="http://schemas.microsoft.com/office/drawing/2014/main" id="{1306B45A-9B66-4BF3-8ED5-DEF48AE6F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742" y="2058988"/>
            <a:ext cx="1493127" cy="1989801"/>
          </a:xfrm>
          <a:prstGeom prst="rect">
            <a:avLst/>
          </a:prstGeom>
        </p:spPr>
      </p:pic>
      <p:pic>
        <p:nvPicPr>
          <p:cNvPr id="8" name="Picture 7" descr="gray, long-haired persian cat, stretched out, laying on his belly on top of a cat tower">
            <a:extLst>
              <a:ext uri="{FF2B5EF4-FFF2-40B4-BE49-F238E27FC236}">
                <a16:creationId xmlns:a16="http://schemas.microsoft.com/office/drawing/2014/main" id="{C1113815-0826-46B9-AEE8-36430F1ED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4048790"/>
            <a:ext cx="1495527" cy="1993000"/>
          </a:xfrm>
          <a:prstGeom prst="rect">
            <a:avLst/>
          </a:prstGeom>
        </p:spPr>
      </p:pic>
      <p:pic>
        <p:nvPicPr>
          <p:cNvPr id="9" name="Picture 8" descr="a tan medium-sized dog with large pointed ears and a small black dog sleeping together in a large dog bed">
            <a:extLst>
              <a:ext uri="{FF2B5EF4-FFF2-40B4-BE49-F238E27FC236}">
                <a16:creationId xmlns:a16="http://schemas.microsoft.com/office/drawing/2014/main" id="{02F68937-8E93-4A70-A108-E3E871674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404" y="4048790"/>
            <a:ext cx="1502175" cy="11272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CB47-A68B-914B-8056-7F73881C0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796291" cy="4873625"/>
          </a:xfrm>
        </p:spPr>
        <p:txBody>
          <a:bodyPr>
            <a:normAutofit/>
          </a:bodyPr>
          <a:lstStyle/>
          <a:p>
            <a:r>
              <a:rPr lang="en-US" dirty="0"/>
              <a:t>Media Resources Center – Office of Instructional Resources </a:t>
            </a:r>
          </a:p>
          <a:p>
            <a:pPr lvl="1"/>
            <a:r>
              <a:rPr lang="en-US" dirty="0"/>
              <a:t>Educational Accessibility Technologist</a:t>
            </a:r>
          </a:p>
          <a:p>
            <a:pPr lvl="2"/>
            <a:r>
              <a:rPr lang="en-US" dirty="0"/>
              <a:t>Provide course, software, and tool accessibility reviews and audits</a:t>
            </a:r>
          </a:p>
          <a:p>
            <a:pPr lvl="1"/>
            <a:r>
              <a:rPr lang="en-US" dirty="0"/>
              <a:t>Former Instructional Designer</a:t>
            </a:r>
          </a:p>
          <a:p>
            <a:pPr lvl="1"/>
            <a:r>
              <a:rPr lang="en-US" dirty="0"/>
              <a:t>Geology lecturer for Lifelong Learning</a:t>
            </a:r>
          </a:p>
          <a:p>
            <a:pPr lvl="1"/>
            <a:r>
              <a:rPr lang="en-US" dirty="0"/>
              <a:t>BS Geology, MS Structural Geology,   MBA Marketing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6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D985-97C7-4159-92F1-1CFCC9DF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A29C-FBAB-4061-8D04-EDCDE19A3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EIT?</a:t>
            </a:r>
          </a:p>
          <a:p>
            <a:r>
              <a:rPr lang="en-US" dirty="0"/>
              <a:t>Why does our EIT need to be accessible?</a:t>
            </a:r>
          </a:p>
          <a:p>
            <a:r>
              <a:rPr lang="en-US" dirty="0"/>
              <a:t>What determines accessibility?</a:t>
            </a:r>
          </a:p>
          <a:p>
            <a:r>
              <a:rPr lang="en-US" dirty="0"/>
              <a:t>What needs to be audited before use?</a:t>
            </a:r>
          </a:p>
          <a:p>
            <a:r>
              <a:rPr lang="en-US" dirty="0"/>
              <a:t>How do I know if my EIT has already been audited?</a:t>
            </a:r>
          </a:p>
          <a:p>
            <a:r>
              <a:rPr lang="en-US" dirty="0"/>
              <a:t>How do I request an audit?</a:t>
            </a:r>
          </a:p>
          <a:p>
            <a:r>
              <a:rPr lang="en-US" dirty="0"/>
              <a:t>What is the audit process?</a:t>
            </a:r>
          </a:p>
          <a:p>
            <a:r>
              <a:rPr lang="en-US" dirty="0"/>
              <a:t>Can I still use my tech if it’s not accessible?</a:t>
            </a:r>
          </a:p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4750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B164-A131-48A1-B7FF-F249C0888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EIT?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9913DB-41F5-41CC-B346-1CA454838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E1CA8-ADE8-4A7A-9C04-E395DB7632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Electronic and Information Technology</a:t>
            </a:r>
          </a:p>
          <a:p>
            <a:r>
              <a:rPr lang="en-US" dirty="0"/>
              <a:t>Technology or equipment</a:t>
            </a:r>
          </a:p>
          <a:p>
            <a:pPr lvl="1"/>
            <a:r>
              <a:rPr lang="en-US" dirty="0"/>
              <a:t>create, converse, or duplicate</a:t>
            </a:r>
          </a:p>
          <a:p>
            <a:pPr lvl="2"/>
            <a:r>
              <a:rPr lang="en-US" dirty="0"/>
              <a:t>data or information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B96CB5-58B1-4157-BD20-720B5A968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D6AFC-C7A7-4B35-B739-06CCE138DA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An ATM machine</a:t>
            </a:r>
          </a:p>
          <a:p>
            <a:r>
              <a:rPr lang="en-US" dirty="0"/>
              <a:t>Learning Management System</a:t>
            </a:r>
          </a:p>
          <a:p>
            <a:pPr lvl="1"/>
            <a:r>
              <a:rPr lang="en-US" dirty="0"/>
              <a:t>Blackboard</a:t>
            </a:r>
          </a:p>
          <a:p>
            <a:r>
              <a:rPr lang="en-US" dirty="0"/>
              <a:t>Software</a:t>
            </a:r>
          </a:p>
          <a:p>
            <a:r>
              <a:rPr lang="en-US" b="1" i="1" dirty="0"/>
              <a:t>Apps</a:t>
            </a:r>
          </a:p>
          <a:p>
            <a:r>
              <a:rPr lang="en-US" dirty="0"/>
              <a:t>Digital platforms</a:t>
            </a:r>
          </a:p>
        </p:txBody>
      </p:sp>
    </p:spTree>
    <p:extLst>
      <p:ext uri="{BB962C8B-B14F-4D97-AF65-F5344CB8AC3E}">
        <p14:creationId xmlns:p14="http://schemas.microsoft.com/office/powerpoint/2010/main" val="270498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BC487-B72E-6B40-BE20-1CF9716F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our EIT need to be accessible?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CC095-1DBF-1E44-AF02-44529E0B8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WSU Policy 8.11</a:t>
            </a:r>
            <a:r>
              <a:rPr lang="en-US" dirty="0"/>
              <a:t> – Accessible Content (2017)</a:t>
            </a:r>
          </a:p>
          <a:p>
            <a:r>
              <a:rPr lang="en-US" dirty="0">
                <a:hlinkClick r:id="rId3"/>
              </a:rPr>
              <a:t>WSU Technology Corrective Action Strategy</a:t>
            </a:r>
            <a:endParaRPr lang="en-US" dirty="0"/>
          </a:p>
          <a:p>
            <a:r>
              <a:rPr lang="en-US" dirty="0"/>
              <a:t>Accessible to students, faculty, staff and participants who have disabilities</a:t>
            </a:r>
          </a:p>
          <a:p>
            <a:pPr lvl="1"/>
            <a:r>
              <a:rPr lang="en-US" dirty="0"/>
              <a:t>Websites</a:t>
            </a:r>
          </a:p>
          <a:p>
            <a:pPr lvl="1"/>
            <a:r>
              <a:rPr lang="en-US" b="1" i="1" dirty="0"/>
              <a:t>Web-based applications</a:t>
            </a:r>
          </a:p>
          <a:p>
            <a:pPr lvl="1"/>
            <a:r>
              <a:rPr lang="en-US" dirty="0"/>
              <a:t>LMS</a:t>
            </a:r>
          </a:p>
          <a:p>
            <a:pPr lvl="1"/>
            <a:r>
              <a:rPr lang="en-US" dirty="0"/>
              <a:t>Instructional materials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1A8EB-8A80-ED4A-B40C-03EF32F054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Must comply with:</a:t>
            </a:r>
          </a:p>
          <a:p>
            <a:pPr lvl="1"/>
            <a:r>
              <a:rPr lang="en-US" dirty="0"/>
              <a:t>ADA Section 508 of the Federal Rehabilitation Act of 1973 and later amendments</a:t>
            </a:r>
          </a:p>
          <a:p>
            <a:pPr lvl="1"/>
            <a:r>
              <a:rPr lang="en-US" dirty="0"/>
              <a:t>WCAG 2.0 AA success criteria for web content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8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B783-E5CA-4142-9BA0-96C2316E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determines accessibility?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8BB37-1469-4FA0-B8FF-0B9797BCA0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Individuals with disabilities receive the</a:t>
            </a:r>
          </a:p>
          <a:p>
            <a:pPr lvl="1"/>
            <a:r>
              <a:rPr lang="en-US" dirty="0"/>
              <a:t>Same information</a:t>
            </a:r>
          </a:p>
          <a:p>
            <a:pPr lvl="1"/>
            <a:r>
              <a:rPr lang="en-US" dirty="0"/>
              <a:t>Same interactions</a:t>
            </a:r>
          </a:p>
          <a:p>
            <a:pPr lvl="1"/>
            <a:r>
              <a:rPr lang="en-US" dirty="0"/>
              <a:t>Same services</a:t>
            </a:r>
          </a:p>
          <a:p>
            <a:pPr lvl="1"/>
            <a:r>
              <a:rPr lang="en-US" dirty="0"/>
              <a:t>Same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342AE-3263-4AE1-B4DF-46DCBFFCB0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students using assistive technology use the app?</a:t>
            </a:r>
          </a:p>
          <a:p>
            <a:pPr lvl="1"/>
            <a:r>
              <a:rPr lang="en-US" dirty="0"/>
              <a:t>Vision</a:t>
            </a:r>
          </a:p>
          <a:p>
            <a:pPr lvl="2"/>
            <a:r>
              <a:rPr lang="en-US" dirty="0"/>
              <a:t>Screen-reader compatible</a:t>
            </a:r>
          </a:p>
          <a:p>
            <a:pPr lvl="2"/>
            <a:r>
              <a:rPr lang="en-US" dirty="0"/>
              <a:t>Keyboard-only navigation</a:t>
            </a:r>
          </a:p>
          <a:p>
            <a:pPr lvl="2"/>
            <a:r>
              <a:rPr lang="en-US" dirty="0"/>
              <a:t>Resizing</a:t>
            </a:r>
          </a:p>
          <a:p>
            <a:pPr lvl="2"/>
            <a:r>
              <a:rPr lang="en-US" dirty="0"/>
              <a:t>Use of color</a:t>
            </a:r>
          </a:p>
          <a:p>
            <a:pPr lvl="1"/>
            <a:r>
              <a:rPr lang="en-US" dirty="0"/>
              <a:t>Hearing</a:t>
            </a:r>
          </a:p>
          <a:p>
            <a:pPr lvl="2"/>
            <a:r>
              <a:rPr lang="en-US" dirty="0"/>
              <a:t>Captions</a:t>
            </a:r>
          </a:p>
          <a:p>
            <a:pPr lvl="2"/>
            <a:r>
              <a:rPr lang="en-US" dirty="0"/>
              <a:t>Transcripts</a:t>
            </a:r>
          </a:p>
          <a:p>
            <a:pPr lvl="2"/>
            <a:r>
              <a:rPr lang="en-US" dirty="0"/>
              <a:t>Sounds conveying information</a:t>
            </a:r>
          </a:p>
          <a:p>
            <a:pPr lvl="1"/>
            <a:r>
              <a:rPr lang="en-US" dirty="0"/>
              <a:t>Mobility challenges</a:t>
            </a:r>
          </a:p>
          <a:p>
            <a:pPr lvl="2"/>
            <a:r>
              <a:rPr lang="en-US" dirty="0"/>
              <a:t>Keyboard-only navigation</a:t>
            </a:r>
          </a:p>
        </p:txBody>
      </p:sp>
    </p:spTree>
    <p:extLst>
      <p:ext uri="{BB962C8B-B14F-4D97-AF65-F5344CB8AC3E}">
        <p14:creationId xmlns:p14="http://schemas.microsoft.com/office/powerpoint/2010/main" val="281324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29D8-9007-4BFB-BF86-BD434C64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needs to be audited before use?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71EF-C6E0-4E6B-A91C-5359E1A3D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provided by publisher</a:t>
            </a:r>
          </a:p>
          <a:p>
            <a:pPr lvl="1"/>
            <a:r>
              <a:rPr lang="en-US" dirty="0"/>
              <a:t>Homework platforms</a:t>
            </a:r>
          </a:p>
          <a:p>
            <a:r>
              <a:rPr lang="en-US" dirty="0"/>
              <a:t>Web-based tools</a:t>
            </a:r>
          </a:p>
          <a:p>
            <a:pPr lvl="1"/>
            <a:r>
              <a:rPr lang="en-US" dirty="0"/>
              <a:t>Free apps</a:t>
            </a:r>
          </a:p>
          <a:p>
            <a:pPr lvl="1"/>
            <a:r>
              <a:rPr lang="en-US" dirty="0"/>
              <a:t>For-cost apps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LMS outside of Blackboard</a:t>
            </a:r>
          </a:p>
        </p:txBody>
      </p:sp>
    </p:spTree>
    <p:extLst>
      <p:ext uri="{BB962C8B-B14F-4D97-AF65-F5344CB8AC3E}">
        <p14:creationId xmlns:p14="http://schemas.microsoft.com/office/powerpoint/2010/main" val="418066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03465-4187-4EBF-98FC-D4FC9616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 I know if my tech has already been audited?</a:t>
            </a:r>
            <a:br>
              <a:rPr lang="en-US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24ABBC-97EA-4258-B8FA-F88D88441F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Accessible Publisher Software webpage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7CF71-C163-4518-B5F5-FE58EA28EB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Webpage updated after each audit</a:t>
            </a:r>
          </a:p>
          <a:p>
            <a:r>
              <a:rPr lang="en-US" dirty="0"/>
              <a:t>Several times a year, every tool on the page is re-audited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3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928D-9B52-44F9-A0A2-FA5DF4BF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request an audit?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1662B-8D05-4168-8F08-3B0D0F980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Accessibility Review Request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82A56B-9EDC-4034-98B9-0E4E4EB945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Request evaluation of publisher or vendor provided software</a:t>
            </a:r>
          </a:p>
          <a:p>
            <a:pPr>
              <a:lnSpc>
                <a:spcPct val="100000"/>
              </a:lnSpc>
            </a:pPr>
            <a:r>
              <a:rPr lang="en-US" dirty="0"/>
              <a:t>Review will evaluate the accessibility of the tool based on the Voluntary Product Accessibility Template or a review of the tool’s functionality</a:t>
            </a:r>
          </a:p>
        </p:txBody>
      </p:sp>
    </p:spTree>
    <p:extLst>
      <p:ext uri="{BB962C8B-B14F-4D97-AF65-F5344CB8AC3E}">
        <p14:creationId xmlns:p14="http://schemas.microsoft.com/office/powerpoint/2010/main" val="3720067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-21_Merchant_Audit_Process" id="{A112C33F-A3CA-4119-8766-CDFB01CF3540}" vid="{2CC80970-1E88-4015-971A-0034096FC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ARC-21_Merchant_Audit_Process</Template>
  <TotalTime>382</TotalTime>
  <Words>543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Office Theme</vt:lpstr>
      <vt:lpstr>What You Need to Know About the Accessibility Auditing Process</vt:lpstr>
      <vt:lpstr>Introduction Heather M. Merchant</vt:lpstr>
      <vt:lpstr>Agenda</vt:lpstr>
      <vt:lpstr>What is EIT?</vt:lpstr>
      <vt:lpstr>Why does our EIT need to be accessible? </vt:lpstr>
      <vt:lpstr>What determines accessibility? </vt:lpstr>
      <vt:lpstr>What needs to be audited before use? </vt:lpstr>
      <vt:lpstr>How do I know if my tech has already been audited? </vt:lpstr>
      <vt:lpstr>How do I request an audit? </vt:lpstr>
      <vt:lpstr>What is the audit process? </vt:lpstr>
      <vt:lpstr>Can I still use my tech if it’s not accessible?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Need to Know About the Accessibility Auditing Process</dc:title>
  <dc:creator>Merchant, Heather</dc:creator>
  <cp:lastModifiedBy>Merchant, Heather</cp:lastModifiedBy>
  <cp:revision>14</cp:revision>
  <dcterms:created xsi:type="dcterms:W3CDTF">2021-05-19T19:48:51Z</dcterms:created>
  <dcterms:modified xsi:type="dcterms:W3CDTF">2021-05-20T02:11:00Z</dcterms:modified>
</cp:coreProperties>
</file>