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9"/>
  </p:notesMasterIdLst>
  <p:sldIdLst>
    <p:sldId id="272" r:id="rId4"/>
    <p:sldId id="257" r:id="rId5"/>
    <p:sldId id="258" r:id="rId6"/>
    <p:sldId id="259" r:id="rId7"/>
    <p:sldId id="260" r:id="rId8"/>
    <p:sldId id="263" r:id="rId9"/>
    <p:sldId id="264" r:id="rId10"/>
    <p:sldId id="265" r:id="rId11"/>
    <p:sldId id="266" r:id="rId12"/>
    <p:sldId id="267" r:id="rId13"/>
    <p:sldId id="268" r:id="rId14"/>
    <p:sldId id="269" r:id="rId15"/>
    <p:sldId id="270" r:id="rId16"/>
    <p:sldId id="271"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69" d="100"/>
          <a:sy n="69" d="100"/>
        </p:scale>
        <p:origin x="84" y="5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02AC97-C5C8-4648-A43E-DC1625EDB48D}" type="datetimeFigureOut">
              <a:rPr lang="en-US" smtClean="0"/>
              <a:t>5/16/2021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068C4E-9349-4D4A-A51D-765038F7018C}" type="slidenum">
              <a:rPr lang="en-US" smtClean="0"/>
              <a:t>‹#›</a:t>
            </a:fld>
            <a:endParaRPr lang="en-US"/>
          </a:p>
        </p:txBody>
      </p:sp>
    </p:spTree>
    <p:extLst>
      <p:ext uri="{BB962C8B-B14F-4D97-AF65-F5344CB8AC3E}">
        <p14:creationId xmlns:p14="http://schemas.microsoft.com/office/powerpoint/2010/main" val="881979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0DEF14-65CF-154C-82B5-0FFCD4EDF5E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3184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4E0EBC-2AF7-4159-AB4B-C9701FC4037E}"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3594528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E0EBC-2AF7-4159-AB4B-C9701FC4037E}"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187774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E0EBC-2AF7-4159-AB4B-C9701FC4037E}"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1093534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BFFE2-08A3-D94E-AE57-D6576C544960}"/>
              </a:ext>
            </a:extLst>
          </p:cNvPr>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29227E-FE2A-8842-8417-264CF9520933}"/>
              </a:ext>
            </a:extLst>
          </p:cNvPr>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C19B11-FCC2-6F47-B058-BCB95CCC78F5}"/>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5" name="Footer Placeholder 4">
            <a:extLst>
              <a:ext uri="{FF2B5EF4-FFF2-40B4-BE49-F238E27FC236}">
                <a16:creationId xmlns:a16="http://schemas.microsoft.com/office/drawing/2014/main" id="{A5733308-3CC5-B14B-A73B-3B069B0513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CB048F-41C5-6342-A6F3-8C6BA8EF60EB}"/>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4067794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2B949-EF3F-4145-924A-252C8FF01D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4C8A2A-DFDD-F84C-A52D-B51EA65A8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EAAA2C-4A8B-824A-B77A-87C0BCCB8FB7}"/>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5" name="Footer Placeholder 4">
            <a:extLst>
              <a:ext uri="{FF2B5EF4-FFF2-40B4-BE49-F238E27FC236}">
                <a16:creationId xmlns:a16="http://schemas.microsoft.com/office/drawing/2014/main" id="{057FDFB3-0FD7-2745-AE3C-C42701E882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EDE723-5EBB-3444-B9A1-D5556F541789}"/>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159785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BFBC3-7C14-B743-81EC-6E6C9EF80D35}"/>
              </a:ext>
            </a:extLst>
          </p:cNvPr>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AEF4E7-2A66-5C45-8B3D-715D33F614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0BACB6-324F-0544-B49E-CEF29A6D9FA5}"/>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5" name="Footer Placeholder 4">
            <a:extLst>
              <a:ext uri="{FF2B5EF4-FFF2-40B4-BE49-F238E27FC236}">
                <a16:creationId xmlns:a16="http://schemas.microsoft.com/office/drawing/2014/main" id="{A8A5E035-B3C1-6841-8C08-E9EC089E0A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3DA0DF-CAA4-DA49-9D0E-FFA2A8720122}"/>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1077278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CF496-C34F-CC4E-B022-FD83A4AA1C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2FDC86-DB9C-8E40-87A9-0272516D4FD6}"/>
              </a:ext>
            </a:extLst>
          </p:cNvPr>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4A1571-0913-1747-B786-211BCB32AF16}"/>
              </a:ext>
            </a:extLst>
          </p:cNvPr>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7EB578-5455-3E48-A56A-4C514BE62A8E}"/>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6" name="Footer Placeholder 5">
            <a:extLst>
              <a:ext uri="{FF2B5EF4-FFF2-40B4-BE49-F238E27FC236}">
                <a16:creationId xmlns:a16="http://schemas.microsoft.com/office/drawing/2014/main" id="{D815C069-54A2-D84D-B5DA-B547D825B44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2046AD-BC78-1D49-911B-297F027A0AD8}"/>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2233182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59558-DE8C-434F-942C-3B9EDBCD02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1C3290-9231-114B-9B6D-74BD728B81ED}"/>
              </a:ext>
            </a:extLst>
          </p:cNvPr>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4B6BE2-95F6-F246-8160-BC5464DC7FBB}"/>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BA3612-9445-5B4B-8ED5-8989EA9AE92E}"/>
              </a:ext>
            </a:extLst>
          </p:cNvPr>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2079D4-D81E-3C43-A9A4-EA196ADC14CE}"/>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220E6B-BB20-3940-942B-6A94ACEE7CD0}"/>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8" name="Footer Placeholder 7">
            <a:extLst>
              <a:ext uri="{FF2B5EF4-FFF2-40B4-BE49-F238E27FC236}">
                <a16:creationId xmlns:a16="http://schemas.microsoft.com/office/drawing/2014/main" id="{7EC8C5D3-85F0-5C4D-B983-7E883A1D905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B162306-0F05-EA46-92DC-00A6F4503F91}"/>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3949085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9ECC-AF79-5F45-8A0C-9A5B6A279C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741B01-8566-5B40-84A2-3FB154CBFD5A}"/>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4" name="Footer Placeholder 3">
            <a:extLst>
              <a:ext uri="{FF2B5EF4-FFF2-40B4-BE49-F238E27FC236}">
                <a16:creationId xmlns:a16="http://schemas.microsoft.com/office/drawing/2014/main" id="{ED13F02B-AB77-554A-8A0E-FBDECA85AC9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F7E37A2-DF37-854D-B123-52CF83F8E100}"/>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30623607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B21BA1-7E62-0A42-866E-195176845761}"/>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3" name="Footer Placeholder 2">
            <a:extLst>
              <a:ext uri="{FF2B5EF4-FFF2-40B4-BE49-F238E27FC236}">
                <a16:creationId xmlns:a16="http://schemas.microsoft.com/office/drawing/2014/main" id="{D92FCDA1-25C5-3E46-8B94-524B492E671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0834DD1-6779-094F-B3A2-2E7CC00D9827}"/>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37560092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A103-0757-DB4B-AA7F-63FD5C193179}"/>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FADA5E-4EEC-7340-9872-620DEFEB82C0}"/>
              </a:ext>
            </a:extLst>
          </p:cNvPr>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7EB193-2B73-0D41-AA8B-BCF56B201B52}"/>
              </a:ext>
            </a:extLst>
          </p:cNvPr>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76DCAE-5243-F749-BF2C-0228ABCF4659}"/>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6" name="Footer Placeholder 5">
            <a:extLst>
              <a:ext uri="{FF2B5EF4-FFF2-40B4-BE49-F238E27FC236}">
                <a16:creationId xmlns:a16="http://schemas.microsoft.com/office/drawing/2014/main" id="{4C7003C0-F6F4-3941-B27A-8A98C5BD8A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D9C33BD-1A2C-D44C-A61F-31E243E5A550}"/>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2882239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4E0EBC-2AF7-4159-AB4B-C9701FC4037E}"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2956413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31FF6-3794-1240-99BE-9A369F897B80}"/>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C1A7FE-7351-9A45-8278-3369D2CBE3B4}"/>
              </a:ext>
            </a:extLst>
          </p:cNvPr>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endParaRPr lang="en-US" dirty="0"/>
          </a:p>
        </p:txBody>
      </p:sp>
      <p:sp>
        <p:nvSpPr>
          <p:cNvPr id="4" name="Text Placeholder 3">
            <a:extLst>
              <a:ext uri="{FF2B5EF4-FFF2-40B4-BE49-F238E27FC236}">
                <a16:creationId xmlns:a16="http://schemas.microsoft.com/office/drawing/2014/main" id="{293C20D9-FC33-DA40-958E-0A03FBDA93E6}"/>
              </a:ext>
            </a:extLst>
          </p:cNvPr>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E2FF14-F159-E441-9A0E-8538B4F2A24A}"/>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6" name="Footer Placeholder 5">
            <a:extLst>
              <a:ext uri="{FF2B5EF4-FFF2-40B4-BE49-F238E27FC236}">
                <a16:creationId xmlns:a16="http://schemas.microsoft.com/office/drawing/2014/main" id="{A9BD3C15-7210-884F-9504-FD0233E756C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D70F05F-C18B-0643-B22D-D87D61D0F635}"/>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2956504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8E439-8B7C-4441-9150-A2D0EEAC3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DCFFD0-903E-5944-97F8-21724478D3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D01354-BAB5-8E45-9035-ABDCAFBC5CAB}"/>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5" name="Footer Placeholder 4">
            <a:extLst>
              <a:ext uri="{FF2B5EF4-FFF2-40B4-BE49-F238E27FC236}">
                <a16:creationId xmlns:a16="http://schemas.microsoft.com/office/drawing/2014/main" id="{7D564A02-C39F-444D-A8F0-177C8AD2AA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FD4AA0-0438-F842-A517-D98DEF6BEC2E}"/>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4162922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0E935C-70FE-E547-8700-D1FA0FD16E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CFD240-CF14-354A-921C-E53DD7873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83F8D-5F67-4D4D-8117-7FE8DFE64143}"/>
              </a:ext>
            </a:extLst>
          </p:cNvPr>
          <p:cNvSpPr>
            <a:spLocks noGrp="1"/>
          </p:cNvSpPr>
          <p:nvPr>
            <p:ph type="dt" sz="half" idx="10"/>
          </p:nvPr>
        </p:nvSpPr>
        <p:spPr/>
        <p:txBody>
          <a:bodyPr/>
          <a:lstStyle/>
          <a:p>
            <a:fld id="{9CA963B2-5B05-AD4C-BCC0-70591900E4AC}" type="datetimeFigureOut">
              <a:rPr lang="en-US" smtClean="0"/>
              <a:t>5/16/2021</a:t>
            </a:fld>
            <a:endParaRPr lang="en-US" dirty="0"/>
          </a:p>
        </p:txBody>
      </p:sp>
      <p:sp>
        <p:nvSpPr>
          <p:cNvPr id="5" name="Footer Placeholder 4">
            <a:extLst>
              <a:ext uri="{FF2B5EF4-FFF2-40B4-BE49-F238E27FC236}">
                <a16:creationId xmlns:a16="http://schemas.microsoft.com/office/drawing/2014/main" id="{4D236325-4E28-F94D-BCDE-EC9BBD119B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F800E4-F7C2-D64B-AEF5-5BDA7CE3A9AE}"/>
              </a:ext>
            </a:extLst>
          </p:cNvPr>
          <p:cNvSpPr>
            <a:spLocks noGrp="1"/>
          </p:cNvSpPr>
          <p:nvPr>
            <p:ph type="sldNum" sz="quarter" idx="12"/>
          </p:nvPr>
        </p:nvSpPr>
        <p:spPr/>
        <p:txBody>
          <a:bodyPr/>
          <a:lstStyle/>
          <a:p>
            <a:fld id="{C7C6E1B9-F37A-7A40-98FB-C897D585C623}" type="slidenum">
              <a:rPr lang="en-US" smtClean="0"/>
              <a:t>‹#›</a:t>
            </a:fld>
            <a:endParaRPr lang="en-US" dirty="0"/>
          </a:p>
        </p:txBody>
      </p:sp>
    </p:spTree>
    <p:extLst>
      <p:ext uri="{BB962C8B-B14F-4D97-AF65-F5344CB8AC3E}">
        <p14:creationId xmlns:p14="http://schemas.microsoft.com/office/powerpoint/2010/main" val="7765220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lide D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5" name="Picture 14" descr="Logo&#10;&#10;Description automatically generated">
            <a:extLst>
              <a:ext uri="{FF2B5EF4-FFF2-40B4-BE49-F238E27FC236}">
                <a16:creationId xmlns:a16="http://schemas.microsoft.com/office/drawing/2014/main" id="{3AF26E18-1571-DD4B-83B0-DD2BC8470ECD}"/>
              </a:ext>
            </a:extLst>
          </p:cNvPr>
          <p:cNvPicPr>
            <a:picLocks noChangeAspect="1"/>
          </p:cNvPicPr>
          <p:nvPr userDrawn="1"/>
        </p:nvPicPr>
        <p:blipFill>
          <a:blip r:embed="rId3">
            <a:alphaModFix amt="75000"/>
            <a:extLst/>
          </a:blip>
          <a:stretch>
            <a:fillRect/>
          </a:stretch>
        </p:blipFill>
        <p:spPr>
          <a:xfrm>
            <a:off x="5444756" y="6010215"/>
            <a:ext cx="1302488" cy="965319"/>
          </a:xfrm>
          <a:prstGeom prst="rect">
            <a:avLst/>
          </a:prstGeom>
        </p:spPr>
      </p:pic>
      <p:sp>
        <p:nvSpPr>
          <p:cNvPr id="2" name="Title 1">
            <a:extLst>
              <a:ext uri="{FF2B5EF4-FFF2-40B4-BE49-F238E27FC236}">
                <a16:creationId xmlns:a16="http://schemas.microsoft.com/office/drawing/2014/main" id="{D9DABAD0-5E21-D54A-93B1-3A21D7951F82}"/>
              </a:ext>
            </a:extLst>
          </p:cNvPr>
          <p:cNvSpPr>
            <a:spLocks noGrp="1"/>
          </p:cNvSpPr>
          <p:nvPr>
            <p:ph type="ctrTitle"/>
          </p:nvPr>
        </p:nvSpPr>
        <p:spPr>
          <a:xfrm>
            <a:off x="2925580" y="4644764"/>
            <a:ext cx="9144000" cy="1089492"/>
          </a:xfrm>
        </p:spPr>
        <p:txBody>
          <a:bodyPr anchor="b"/>
          <a:lstStyle>
            <a:lvl1pPr algn="l">
              <a:defRPr sz="5400">
                <a:solidFill>
                  <a:schemeClr val="bg1">
                    <a:lumMod val="95000"/>
                  </a:schemeClr>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4B9ACCDA-F3EF-3D42-BE99-DA156400E551}"/>
              </a:ext>
            </a:extLst>
          </p:cNvPr>
          <p:cNvSpPr>
            <a:spLocks noGrp="1"/>
          </p:cNvSpPr>
          <p:nvPr>
            <p:ph type="dt" sz="half" idx="10"/>
          </p:nvPr>
        </p:nvSpPr>
        <p:spPr/>
        <p:txBody>
          <a:bodyPr/>
          <a:lstStyle/>
          <a:p>
            <a:fld id="{BBEBDE14-11E9-C342-81B7-E0736A533742}" type="datetimeFigureOut">
              <a:rPr lang="en-US" smtClean="0"/>
              <a:t>5/16/2021</a:t>
            </a:fld>
            <a:endParaRPr lang="en-US" dirty="0"/>
          </a:p>
        </p:txBody>
      </p:sp>
      <p:sp>
        <p:nvSpPr>
          <p:cNvPr id="6" name="Slide Number Placeholder 5">
            <a:extLst>
              <a:ext uri="{FF2B5EF4-FFF2-40B4-BE49-F238E27FC236}">
                <a16:creationId xmlns:a16="http://schemas.microsoft.com/office/drawing/2014/main" id="{3B35FD89-E830-9B44-8503-49FE22BC1939}"/>
              </a:ext>
            </a:extLst>
          </p:cNvPr>
          <p:cNvSpPr>
            <a:spLocks noGrp="1"/>
          </p:cNvSpPr>
          <p:nvPr>
            <p:ph type="sldNum" sz="quarter" idx="12"/>
          </p:nvPr>
        </p:nvSpPr>
        <p:spPr/>
        <p:txBody>
          <a:bodyPr/>
          <a:lstStyle/>
          <a:p>
            <a:fld id="{3D86C043-C1B5-3748-87F6-D77CC729BDD8}" type="slidenum">
              <a:rPr lang="en-US" smtClean="0"/>
              <a:t>‹#›</a:t>
            </a:fld>
            <a:endParaRPr lang="en-US" dirty="0"/>
          </a:p>
        </p:txBody>
      </p:sp>
    </p:spTree>
    <p:extLst>
      <p:ext uri="{BB962C8B-B14F-4D97-AF65-F5344CB8AC3E}">
        <p14:creationId xmlns:p14="http://schemas.microsoft.com/office/powerpoint/2010/main" val="42050815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C61E2-38AA-5745-89AC-F625AE157C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868EBB-16F5-DD4F-861C-2F4D766168B8}"/>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BEBDE14-11E9-C342-81B7-E0736A53374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5/16/2021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049ECFC3-63ED-014E-9B50-8A13263E9C3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86C043-C1B5-3748-87F6-D77CC729BDD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4190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4E0EBC-2AF7-4159-AB4B-C9701FC4037E}" type="datetimeFigureOut">
              <a:rPr lang="en-US" smtClean="0"/>
              <a:t>5/16/2021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408536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4E0EBC-2AF7-4159-AB4B-C9701FC4037E}"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288012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4E0EBC-2AF7-4159-AB4B-C9701FC4037E}" type="datetimeFigureOut">
              <a:rPr lang="en-US" smtClean="0"/>
              <a:t>5/16/2021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1853752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4E0EBC-2AF7-4159-AB4B-C9701FC4037E}" type="datetimeFigureOut">
              <a:rPr lang="en-US" smtClean="0"/>
              <a:t>5/16/2021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418549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4E0EBC-2AF7-4159-AB4B-C9701FC4037E}" type="datetimeFigureOut">
              <a:rPr lang="en-US" smtClean="0"/>
              <a:t>5/16/2021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2299370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4E0EBC-2AF7-4159-AB4B-C9701FC4037E}"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1461265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4E0EBC-2AF7-4159-AB4B-C9701FC4037E}" type="datetimeFigureOut">
              <a:rPr lang="en-US" smtClean="0"/>
              <a:t>5/16/2021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1B798B-FE45-42C7-BF02-1FAFBEC56600}" type="slidenum">
              <a:rPr lang="en-US" smtClean="0"/>
              <a:t>‹#›</a:t>
            </a:fld>
            <a:endParaRPr lang="en-US"/>
          </a:p>
        </p:txBody>
      </p:sp>
    </p:spTree>
    <p:extLst>
      <p:ext uri="{BB962C8B-B14F-4D97-AF65-F5344CB8AC3E}">
        <p14:creationId xmlns:p14="http://schemas.microsoft.com/office/powerpoint/2010/main" val="65582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24.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4E0EBC-2AF7-4159-AB4B-C9701FC4037E}" type="datetimeFigureOut">
              <a:rPr lang="en-US" smtClean="0"/>
              <a:t>5/16/2021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B798B-FE45-42C7-BF02-1FAFBEC56600}" type="slidenum">
              <a:rPr lang="en-US" smtClean="0"/>
              <a:t>‹#›</a:t>
            </a:fld>
            <a:endParaRPr lang="en-US"/>
          </a:p>
        </p:txBody>
      </p:sp>
    </p:spTree>
    <p:extLst>
      <p:ext uri="{BB962C8B-B14F-4D97-AF65-F5344CB8AC3E}">
        <p14:creationId xmlns:p14="http://schemas.microsoft.com/office/powerpoint/2010/main" val="564474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DC1A1A-857F-1649-89A3-DB37469C8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355899-1804-894E-B0EF-7641F15D24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88F766-B56A-EF48-86CF-2797AED19A27}"/>
              </a:ext>
            </a:extLst>
          </p:cNvPr>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963B2-5B05-AD4C-BCC0-70591900E4AC}" type="datetimeFigureOut">
              <a:rPr lang="en-US" smtClean="0"/>
              <a:t>5/16/2021</a:t>
            </a:fld>
            <a:endParaRPr lang="en-US" dirty="0"/>
          </a:p>
        </p:txBody>
      </p:sp>
      <p:sp>
        <p:nvSpPr>
          <p:cNvPr id="5" name="Footer Placeholder 4">
            <a:extLst>
              <a:ext uri="{FF2B5EF4-FFF2-40B4-BE49-F238E27FC236}">
                <a16:creationId xmlns:a16="http://schemas.microsoft.com/office/drawing/2014/main" id="{00F6ABF1-8041-8948-A65D-870DD4FDC9E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8A6D0E7-1832-0740-884E-E49A58BD102D}"/>
              </a:ext>
            </a:extLst>
          </p:cNvPr>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6E1B9-F37A-7A40-98FB-C897D585C623}" type="slidenum">
              <a:rPr lang="en-US" smtClean="0"/>
              <a:t>‹#›</a:t>
            </a:fld>
            <a:endParaRPr lang="en-US" dirty="0"/>
          </a:p>
        </p:txBody>
      </p:sp>
    </p:spTree>
    <p:extLst>
      <p:ext uri="{BB962C8B-B14F-4D97-AF65-F5344CB8AC3E}">
        <p14:creationId xmlns:p14="http://schemas.microsoft.com/office/powerpoint/2010/main" val="738686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5FA468-9C91-B448-B366-E6CF2C478A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D14C0E-7C58-1146-972B-4CC3C840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96900B8-39A9-9C44-ACC6-E79273CFF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E2E808D-1B36-6643-8F2E-F71CE79816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6C043-C1B5-3748-87F6-D77CC729BDD8}" type="slidenum">
              <a:rPr lang="en-US" smtClean="0"/>
              <a:t>‹#›</a:t>
            </a:fld>
            <a:endParaRPr lang="en-US" dirty="0"/>
          </a:p>
        </p:txBody>
      </p:sp>
      <p:pic>
        <p:nvPicPr>
          <p:cNvPr id="10" name="Picture 9" descr="Logo&#10;&#10;Description automatically generated">
            <a:extLst>
              <a:ext uri="{FF2B5EF4-FFF2-40B4-BE49-F238E27FC236}">
                <a16:creationId xmlns:a16="http://schemas.microsoft.com/office/drawing/2014/main" id="{A1C3F7B8-45AC-F243-B733-464E354BC76F}"/>
              </a:ext>
            </a:extLst>
          </p:cNvPr>
          <p:cNvPicPr>
            <a:picLocks noChangeAspect="1"/>
          </p:cNvPicPr>
          <p:nvPr userDrawn="1"/>
        </p:nvPicPr>
        <p:blipFill>
          <a:blip r:embed="rId4">
            <a:alphaModFix amt="75000"/>
          </a:blip>
          <a:stretch>
            <a:fillRect/>
          </a:stretch>
        </p:blipFill>
        <p:spPr>
          <a:xfrm>
            <a:off x="5444756" y="6010215"/>
            <a:ext cx="1302488" cy="965319"/>
          </a:xfrm>
          <a:prstGeom prst="rect">
            <a:avLst/>
          </a:prstGeom>
        </p:spPr>
      </p:pic>
    </p:spTree>
    <p:extLst>
      <p:ext uri="{BB962C8B-B14F-4D97-AF65-F5344CB8AC3E}">
        <p14:creationId xmlns:p14="http://schemas.microsoft.com/office/powerpoint/2010/main" val="412796740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elp.blackboard.com/Learn/Instructor/Interact/Wikis" TargetMode="External"/><Relationship Id="rId2" Type="http://schemas.openxmlformats.org/officeDocument/2006/relationships/hyperlink" Target="https://help.blackboard.com/Learn/Instructor/Interact/Discuss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help.blackboard.com/Learn/Instructor/Interact/Blogs" TargetMode="External"/><Relationship Id="rId2" Type="http://schemas.openxmlformats.org/officeDocument/2006/relationships/hyperlink" Target="https://help.blackboard.com/Learn/Instructor/Interact/Journ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help.blackboard.com/Learn/Instructor/Interact/Blogs" TargetMode="External"/><Relationship Id="rId2" Type="http://schemas.openxmlformats.org/officeDocument/2006/relationships/hyperlink" Target="https://help.blackboard.com/Learn/Instructor/Interact/Discuss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4DBCF-B67D-1842-AD34-A4A632F19DC9}"/>
              </a:ext>
            </a:extLst>
          </p:cNvPr>
          <p:cNvSpPr>
            <a:spLocks noGrp="1"/>
          </p:cNvSpPr>
          <p:nvPr>
            <p:ph type="ctrTitle"/>
          </p:nvPr>
        </p:nvSpPr>
        <p:spPr>
          <a:xfrm>
            <a:off x="2925580" y="4723594"/>
            <a:ext cx="9144000" cy="1089492"/>
          </a:xfrm>
        </p:spPr>
        <p:txBody>
          <a:bodyPr>
            <a:noAutofit/>
          </a:bodyPr>
          <a:lstStyle/>
          <a:p>
            <a:r>
              <a:rPr lang="en-US" sz="4000" dirty="0"/>
              <a:t>Best Practice: Interactive Tools in Action</a:t>
            </a:r>
            <a:endParaRPr lang="en-US" sz="4000" dirty="0"/>
          </a:p>
        </p:txBody>
      </p:sp>
    </p:spTree>
    <p:extLst>
      <p:ext uri="{BB962C8B-B14F-4D97-AF65-F5344CB8AC3E}">
        <p14:creationId xmlns:p14="http://schemas.microsoft.com/office/powerpoint/2010/main" val="2258358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Tools in combination</a:t>
            </a:r>
            <a:endParaRPr lang="en-US" dirty="0"/>
          </a:p>
        </p:txBody>
      </p:sp>
      <p:sp>
        <p:nvSpPr>
          <p:cNvPr id="3" name="Content Placeholder 2"/>
          <p:cNvSpPr>
            <a:spLocks noGrp="1"/>
          </p:cNvSpPr>
          <p:nvPr>
            <p:ph idx="1"/>
          </p:nvPr>
        </p:nvSpPr>
        <p:spPr/>
        <p:txBody>
          <a:bodyPr/>
          <a:lstStyle/>
          <a:p>
            <a:r>
              <a:rPr lang="en-US" dirty="0"/>
              <a:t>Blackboard's interactive tools provide the opportunity for you to build rich assignments and offer another means for evaluating students. </a:t>
            </a:r>
            <a:endParaRPr lang="en-US" dirty="0" smtClean="0"/>
          </a:p>
          <a:p>
            <a:endParaRPr lang="en-US" dirty="0"/>
          </a:p>
          <a:p>
            <a:r>
              <a:rPr lang="en-US" dirty="0" smtClean="0"/>
              <a:t>With </a:t>
            </a:r>
            <a:r>
              <a:rPr lang="en-US" dirty="0"/>
              <a:t>these essential tools, you can provide students with constructive comments, guidance, and assessment. </a:t>
            </a:r>
            <a:endParaRPr lang="en-US" dirty="0" smtClean="0"/>
          </a:p>
          <a:p>
            <a:endParaRPr lang="en-US" b="1" dirty="0">
              <a:solidFill>
                <a:srgbClr val="00B050"/>
              </a:solidFill>
            </a:endParaRPr>
          </a:p>
          <a:p>
            <a:r>
              <a:rPr lang="en-US" b="1" dirty="0" smtClean="0">
                <a:solidFill>
                  <a:srgbClr val="00B050"/>
                </a:solidFill>
              </a:rPr>
              <a:t>You </a:t>
            </a:r>
            <a:r>
              <a:rPr lang="en-US" b="1" dirty="0">
                <a:solidFill>
                  <a:srgbClr val="00B050"/>
                </a:solidFill>
              </a:rPr>
              <a:t>can also use the tools in combination to meet your goals.</a:t>
            </a:r>
          </a:p>
        </p:txBody>
      </p:sp>
    </p:spTree>
    <p:extLst>
      <p:ext uri="{BB962C8B-B14F-4D97-AF65-F5344CB8AC3E}">
        <p14:creationId xmlns:p14="http://schemas.microsoft.com/office/powerpoint/2010/main" val="1202935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tooltip="Learn/Instructor/Interact/Discussions"/>
              </a:rPr>
              <a:t>Discussions</a:t>
            </a:r>
            <a:r>
              <a:rPr lang="en-US" dirty="0"/>
              <a:t> + </a:t>
            </a:r>
            <a:r>
              <a:rPr lang="en-US" dirty="0">
                <a:hlinkClick r:id="rId3" tooltip="Learn/Instructor/Interact/Wikis"/>
              </a:rPr>
              <a:t>wikis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On the discussion board, students post their ideas for a course wiki assignment</a:t>
            </a:r>
            <a:r>
              <a:rPr lang="en-US" dirty="0" smtClean="0"/>
              <a:t>.</a:t>
            </a:r>
          </a:p>
          <a:p>
            <a:endParaRPr lang="en-US" dirty="0" smtClean="0"/>
          </a:p>
          <a:p>
            <a:r>
              <a:rPr lang="en-US" dirty="0" smtClean="0"/>
              <a:t> </a:t>
            </a:r>
            <a:r>
              <a:rPr lang="en-US" dirty="0"/>
              <a:t>As students present their ideas and posts develop, they narrow the topic and divide the work before they transition to the wiki. </a:t>
            </a:r>
            <a:endParaRPr lang="en-US" dirty="0" smtClean="0"/>
          </a:p>
          <a:p>
            <a:endParaRPr lang="en-US" dirty="0"/>
          </a:p>
          <a:p>
            <a:r>
              <a:rPr lang="en-US" dirty="0" smtClean="0"/>
              <a:t>In </a:t>
            </a:r>
            <a:r>
              <a:rPr lang="en-US" dirty="0"/>
              <a:t>the course wiki, students provide text, images, and rich media to support the course content and the topic they chose in the discussion board.</a:t>
            </a:r>
          </a:p>
        </p:txBody>
      </p:sp>
    </p:spTree>
    <p:extLst>
      <p:ext uri="{BB962C8B-B14F-4D97-AF65-F5344CB8AC3E}">
        <p14:creationId xmlns:p14="http://schemas.microsoft.com/office/powerpoint/2010/main" val="1491563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tooltip="Learn/Instructor/Interact/Journals"/>
              </a:rPr>
              <a:t>Journals</a:t>
            </a:r>
            <a:r>
              <a:rPr lang="en-US" dirty="0"/>
              <a:t> + </a:t>
            </a:r>
            <a:r>
              <a:rPr lang="en-US" dirty="0">
                <a:hlinkClick r:id="rId3" tooltip="Learn/Instructor/Interact/Blogs"/>
              </a:rPr>
              <a:t>blogs</a:t>
            </a:r>
            <a:endParaRPr lang="en-US" dirty="0"/>
          </a:p>
        </p:txBody>
      </p:sp>
      <p:sp>
        <p:nvSpPr>
          <p:cNvPr id="3" name="Content Placeholder 2"/>
          <p:cNvSpPr>
            <a:spLocks noGrp="1"/>
          </p:cNvSpPr>
          <p:nvPr>
            <p:ph idx="1"/>
          </p:nvPr>
        </p:nvSpPr>
        <p:spPr/>
        <p:txBody>
          <a:bodyPr/>
          <a:lstStyle/>
          <a:p>
            <a:r>
              <a:rPr lang="en-US" dirty="0"/>
              <a:t>Assign a graded blog that requires students to fully explore a topic and add entries as the term progresses</a:t>
            </a:r>
            <a:r>
              <a:rPr lang="en-US" dirty="0" smtClean="0"/>
              <a:t>.</a:t>
            </a:r>
          </a:p>
          <a:p>
            <a:r>
              <a:rPr lang="en-US" dirty="0" smtClean="0"/>
              <a:t> </a:t>
            </a:r>
            <a:r>
              <a:rPr lang="en-US" dirty="0"/>
              <a:t>However, the topic planning begins in the journals tool where you offer guidance and support. </a:t>
            </a:r>
            <a:endParaRPr lang="en-US" dirty="0" smtClean="0"/>
          </a:p>
          <a:p>
            <a:r>
              <a:rPr lang="en-US" dirty="0" smtClean="0"/>
              <a:t>Help </a:t>
            </a:r>
            <a:r>
              <a:rPr lang="en-US" dirty="0"/>
              <a:t>students clarify the main points and ask for writing samples before they post their ideas for the entire class to read and comment on.</a:t>
            </a:r>
          </a:p>
        </p:txBody>
      </p:sp>
    </p:spTree>
    <p:extLst>
      <p:ext uri="{BB962C8B-B14F-4D97-AF65-F5344CB8AC3E}">
        <p14:creationId xmlns:p14="http://schemas.microsoft.com/office/powerpoint/2010/main" val="2852488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tooltip="Learn/Instructor/Interact/Discussions"/>
              </a:rPr>
              <a:t>Discussions</a:t>
            </a:r>
            <a:r>
              <a:rPr lang="en-US" dirty="0"/>
              <a:t> + </a:t>
            </a:r>
            <a:r>
              <a:rPr lang="en-US" dirty="0">
                <a:hlinkClick r:id="rId3" tooltip="Learn/Instructor/Interact/Blogs"/>
              </a:rPr>
              <a:t>blogs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Ask students to post an internet source on the discussion board that expands on the most recent lecture</a:t>
            </a:r>
            <a:r>
              <a:rPr lang="en-US" dirty="0" smtClean="0"/>
              <a:t>.</a:t>
            </a:r>
          </a:p>
          <a:p>
            <a:pPr marL="0" indent="0">
              <a:buNone/>
            </a:pPr>
            <a:endParaRPr lang="en-US" dirty="0" smtClean="0"/>
          </a:p>
          <a:p>
            <a:r>
              <a:rPr lang="en-US" dirty="0" smtClean="0"/>
              <a:t> </a:t>
            </a:r>
            <a:r>
              <a:rPr lang="en-US" dirty="0"/>
              <a:t>Next, in their blogs, students can select a source and synthesize that information with the course material, and extend their understanding beyond the classroom</a:t>
            </a:r>
            <a:r>
              <a:rPr lang="en-US" dirty="0" smtClean="0"/>
              <a:t>.</a:t>
            </a:r>
          </a:p>
          <a:p>
            <a:endParaRPr lang="en-US" dirty="0"/>
          </a:p>
          <a:p>
            <a:r>
              <a:rPr lang="en-US" dirty="0" smtClean="0"/>
              <a:t> </a:t>
            </a:r>
            <a:r>
              <a:rPr lang="en-US" dirty="0"/>
              <a:t>Ask all students to provide comments for at least two classmates' entries that include potential test questions.</a:t>
            </a:r>
          </a:p>
        </p:txBody>
      </p:sp>
    </p:spTree>
    <p:extLst>
      <p:ext uri="{BB962C8B-B14F-4D97-AF65-F5344CB8AC3E}">
        <p14:creationId xmlns:p14="http://schemas.microsoft.com/office/powerpoint/2010/main" val="3716255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References</a:t>
            </a:r>
            <a:endParaRPr lang="en-US" dirty="0"/>
          </a:p>
        </p:txBody>
      </p:sp>
      <p:sp>
        <p:nvSpPr>
          <p:cNvPr id="3" name="Subtitle 2"/>
          <p:cNvSpPr>
            <a:spLocks noGrp="1"/>
          </p:cNvSpPr>
          <p:nvPr>
            <p:ph type="subTitle" idx="1"/>
          </p:nvPr>
        </p:nvSpPr>
        <p:spPr/>
        <p:txBody>
          <a:bodyPr/>
          <a:lstStyle/>
          <a:p>
            <a:r>
              <a:rPr lang="en-US" dirty="0"/>
              <a:t>https://help.blackboard.com/Learn/Instructor/Interact/Best_Practices/Interactive_Tools_Best_Practices#tools-in-combination_OTP-1</a:t>
            </a:r>
          </a:p>
        </p:txBody>
      </p:sp>
    </p:spTree>
    <p:extLst>
      <p:ext uri="{BB962C8B-B14F-4D97-AF65-F5344CB8AC3E}">
        <p14:creationId xmlns:p14="http://schemas.microsoft.com/office/powerpoint/2010/main" val="573382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975C0-4F86-3D4D-9FF0-935CB97DD340}"/>
              </a:ext>
            </a:extLst>
          </p:cNvPr>
          <p:cNvSpPr>
            <a:spLocks noGrp="1"/>
          </p:cNvSpPr>
          <p:nvPr>
            <p:ph type="title"/>
          </p:nvPr>
        </p:nvSpPr>
        <p:spPr>
          <a:effectLst>
            <a:outerShdw blurRad="50800" dist="50800" dir="5400000" algn="ctr" rotWithShape="0">
              <a:srgbClr val="000000"/>
            </a:outerShdw>
          </a:effectLst>
        </p:spPr>
        <p:txBody>
          <a:bodyPr/>
          <a:lstStyle/>
          <a:p>
            <a:r>
              <a:rPr lang="en-US" dirty="0">
                <a:noFill/>
              </a:rPr>
              <a:t>the end</a:t>
            </a:r>
          </a:p>
        </p:txBody>
      </p:sp>
    </p:spTree>
    <p:extLst>
      <p:ext uri="{BB962C8B-B14F-4D97-AF65-F5344CB8AC3E}">
        <p14:creationId xmlns:p14="http://schemas.microsoft.com/office/powerpoint/2010/main" val="169440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dirty="0" smtClean="0"/>
              <a:t> Using varied conversation technologies builds community</a:t>
            </a:r>
            <a:endParaRPr lang="en-US" dirty="0"/>
          </a:p>
        </p:txBody>
      </p:sp>
      <p:sp>
        <p:nvSpPr>
          <p:cNvPr id="3" name="Content Placeholder 2"/>
          <p:cNvSpPr>
            <a:spLocks noGrp="1"/>
          </p:cNvSpPr>
          <p:nvPr>
            <p:ph idx="1"/>
          </p:nvPr>
        </p:nvSpPr>
        <p:spPr/>
        <p:txBody>
          <a:bodyPr/>
          <a:lstStyle/>
          <a:p>
            <a:pPr marL="0" indent="0">
              <a:buNone/>
            </a:pPr>
            <a:r>
              <a:rPr lang="en-US" dirty="0">
                <a:solidFill>
                  <a:srgbClr val="00B050"/>
                </a:solidFill>
              </a:rPr>
              <a:t>Through </a:t>
            </a:r>
            <a:r>
              <a:rPr lang="en-US" dirty="0" smtClean="0">
                <a:solidFill>
                  <a:srgbClr val="00B050"/>
                </a:solidFill>
              </a:rPr>
              <a:t>conversation:</a:t>
            </a:r>
          </a:p>
          <a:p>
            <a:r>
              <a:rPr lang="en-US" dirty="0" smtClean="0"/>
              <a:t> </a:t>
            </a:r>
            <a:r>
              <a:rPr lang="en-US" dirty="0"/>
              <a:t>we learn about each other, ourselves, the </a:t>
            </a:r>
            <a:r>
              <a:rPr lang="en-US" dirty="0" smtClean="0"/>
              <a:t>topic</a:t>
            </a:r>
          </a:p>
          <a:p>
            <a:r>
              <a:rPr lang="en-US" dirty="0"/>
              <a:t> </a:t>
            </a:r>
            <a:r>
              <a:rPr lang="en-US" dirty="0" smtClean="0"/>
              <a:t> we learn how </a:t>
            </a:r>
            <a:r>
              <a:rPr lang="en-US" dirty="0"/>
              <a:t>to get along, and make group </a:t>
            </a:r>
            <a:r>
              <a:rPr lang="en-US" dirty="0" smtClean="0"/>
              <a:t>decisions</a:t>
            </a:r>
          </a:p>
          <a:p>
            <a:r>
              <a:rPr lang="en-US" dirty="0"/>
              <a:t> </a:t>
            </a:r>
            <a:r>
              <a:rPr lang="en-US" dirty="0" smtClean="0"/>
              <a:t> we learn to compromise and we learn to lead</a:t>
            </a:r>
            <a:endParaRPr lang="en-US" dirty="0"/>
          </a:p>
        </p:txBody>
      </p:sp>
    </p:spTree>
    <p:extLst>
      <p:ext uri="{BB962C8B-B14F-4D97-AF65-F5344CB8AC3E}">
        <p14:creationId xmlns:p14="http://schemas.microsoft.com/office/powerpoint/2010/main" val="4254285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5920" y="902970"/>
            <a:ext cx="9955530" cy="4401205"/>
          </a:xfrm>
          <a:prstGeom prst="rect">
            <a:avLst/>
          </a:prstGeom>
        </p:spPr>
        <p:txBody>
          <a:bodyPr wrap="square">
            <a:spAutoFit/>
          </a:bodyPr>
          <a:lstStyle/>
          <a:p>
            <a:r>
              <a:rPr lang="en-US" sz="2800" b="0" i="0" dirty="0" smtClean="0">
                <a:solidFill>
                  <a:srgbClr val="000000"/>
                </a:solidFill>
                <a:effectLst/>
                <a:latin typeface="Source Sans Pro"/>
              </a:rPr>
              <a:t>Students report that their satisfaction with online courses relates to instructor presence and the collaboration and sense of community they experience. </a:t>
            </a:r>
          </a:p>
          <a:p>
            <a:endParaRPr lang="en-US" sz="2800" dirty="0">
              <a:solidFill>
                <a:srgbClr val="000000"/>
              </a:solidFill>
              <a:latin typeface="Source Sans Pro"/>
            </a:endParaRPr>
          </a:p>
          <a:p>
            <a:r>
              <a:rPr lang="en-US" sz="2800" b="0" i="0" dirty="0" smtClean="0">
                <a:solidFill>
                  <a:srgbClr val="000000"/>
                </a:solidFill>
                <a:effectLst/>
                <a:latin typeface="Source Sans Pro"/>
              </a:rPr>
              <a:t>In a successful online learning community, students support one another and help each other accomplish what they might not have on their own. </a:t>
            </a:r>
            <a:endParaRPr lang="en-US" sz="2800" dirty="0">
              <a:solidFill>
                <a:srgbClr val="000000"/>
              </a:solidFill>
              <a:latin typeface="Source Sans Pro"/>
            </a:endParaRPr>
          </a:p>
          <a:p>
            <a:endParaRPr lang="en-US" sz="2800" b="0" i="0" dirty="0" smtClean="0">
              <a:solidFill>
                <a:srgbClr val="000000"/>
              </a:solidFill>
              <a:effectLst/>
              <a:latin typeface="Source Sans Pro"/>
            </a:endParaRPr>
          </a:p>
          <a:p>
            <a:r>
              <a:rPr lang="en-US" sz="2800" b="0" i="0" dirty="0" smtClean="0">
                <a:solidFill>
                  <a:srgbClr val="000000"/>
                </a:solidFill>
                <a:effectLst/>
                <a:latin typeface="Source Sans Pro"/>
              </a:rPr>
              <a:t>When the students interact and direct their efforts toward a common goal, collaboration exists.</a:t>
            </a:r>
            <a:endParaRPr lang="en-US" sz="2800" dirty="0"/>
          </a:p>
        </p:txBody>
      </p:sp>
    </p:spTree>
    <p:extLst>
      <p:ext uri="{BB962C8B-B14F-4D97-AF65-F5344CB8AC3E}">
        <p14:creationId xmlns:p14="http://schemas.microsoft.com/office/powerpoint/2010/main" val="424655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Blackboard </a:t>
            </a:r>
            <a:r>
              <a:rPr lang="en-US" b="1" dirty="0" smtClean="0"/>
              <a:t>offers </a:t>
            </a:r>
            <a:r>
              <a:rPr lang="en-US" b="1" dirty="0"/>
              <a:t>four communication </a:t>
            </a:r>
            <a:r>
              <a:rPr lang="en-US" b="1" dirty="0" smtClean="0"/>
              <a:t>tools</a:t>
            </a:r>
            <a:br>
              <a:rPr lang="en-US" b="1" dirty="0" smtClean="0"/>
            </a:br>
            <a:r>
              <a:rPr lang="en-US" b="1" dirty="0" smtClean="0"/>
              <a:t>each designed to promote:</a:t>
            </a:r>
            <a:endParaRPr lang="en-US" b="1" dirty="0"/>
          </a:p>
        </p:txBody>
      </p:sp>
      <p:sp>
        <p:nvSpPr>
          <p:cNvPr id="3" name="TextBox 2"/>
          <p:cNvSpPr txBox="1"/>
          <p:nvPr/>
        </p:nvSpPr>
        <p:spPr>
          <a:xfrm>
            <a:off x="1272540" y="1690688"/>
            <a:ext cx="9646920" cy="4062651"/>
          </a:xfrm>
          <a:prstGeom prst="rect">
            <a:avLst/>
          </a:prstGeom>
          <a:noFill/>
        </p:spPr>
        <p:txBody>
          <a:bodyPr wrap="square" rtlCol="0">
            <a:spAutoFit/>
          </a:bodyPr>
          <a:lstStyle/>
          <a:p>
            <a:endParaRPr lang="en-US" dirty="0"/>
          </a:p>
          <a:p>
            <a:pPr marL="685800" indent="-685800">
              <a:buFont typeface="Arial" panose="020B0604020202020204" pitchFamily="34" charset="0"/>
              <a:buChar char="•"/>
            </a:pPr>
            <a:r>
              <a:rPr lang="en-US" sz="4800" b="1" dirty="0" smtClean="0"/>
              <a:t>Self-reflection</a:t>
            </a:r>
          </a:p>
          <a:p>
            <a:pPr marL="685800" indent="-685800">
              <a:buFont typeface="Arial" panose="020B0604020202020204" pitchFamily="34" charset="0"/>
              <a:buChar char="•"/>
            </a:pPr>
            <a:endParaRPr lang="en-US" sz="4800" b="1" dirty="0" smtClean="0"/>
          </a:p>
          <a:p>
            <a:pPr marL="685800" indent="-685800">
              <a:buFont typeface="Arial" panose="020B0604020202020204" pitchFamily="34" charset="0"/>
              <a:buChar char="•"/>
            </a:pPr>
            <a:r>
              <a:rPr lang="en-US" sz="4800" b="1" dirty="0" smtClean="0"/>
              <a:t>Collaboration</a:t>
            </a:r>
          </a:p>
          <a:p>
            <a:pPr marL="685800" indent="-685800">
              <a:buFont typeface="Arial" panose="020B0604020202020204" pitchFamily="34" charset="0"/>
              <a:buChar char="•"/>
            </a:pPr>
            <a:endParaRPr lang="en-US" sz="4800" b="1" dirty="0" smtClean="0"/>
          </a:p>
          <a:p>
            <a:pPr marL="685800" indent="-685800">
              <a:buFont typeface="Arial" panose="020B0604020202020204" pitchFamily="34" charset="0"/>
              <a:buChar char="•"/>
            </a:pPr>
            <a:r>
              <a:rPr lang="en-US" sz="4800" b="1" dirty="0" smtClean="0"/>
              <a:t>communication</a:t>
            </a:r>
            <a:endParaRPr lang="en-US" sz="4800" b="1" dirty="0"/>
          </a:p>
        </p:txBody>
      </p:sp>
    </p:spTree>
    <p:extLst>
      <p:ext uri="{BB962C8B-B14F-4D97-AF65-F5344CB8AC3E}">
        <p14:creationId xmlns:p14="http://schemas.microsoft.com/office/powerpoint/2010/main" val="285179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1590" y="845820"/>
            <a:ext cx="9932670" cy="2800767"/>
          </a:xfrm>
          <a:prstGeom prst="rect">
            <a:avLst/>
          </a:prstGeom>
          <a:noFill/>
        </p:spPr>
        <p:txBody>
          <a:bodyPr wrap="square" rtlCol="0">
            <a:spAutoFit/>
          </a:bodyPr>
          <a:lstStyle/>
          <a:p>
            <a:pPr marL="571500" indent="-571500">
              <a:buFont typeface="Arial" panose="020B0604020202020204" pitchFamily="34" charset="0"/>
              <a:buChar char="•"/>
            </a:pPr>
            <a:r>
              <a:rPr lang="en-US" sz="4400" dirty="0" smtClean="0"/>
              <a:t>discussion board</a:t>
            </a:r>
          </a:p>
          <a:p>
            <a:pPr marL="571500" indent="-571500">
              <a:buFont typeface="Arial" panose="020B0604020202020204" pitchFamily="34" charset="0"/>
              <a:buChar char="•"/>
            </a:pPr>
            <a:r>
              <a:rPr lang="en-US" sz="4400" dirty="0" smtClean="0"/>
              <a:t> blogs</a:t>
            </a:r>
          </a:p>
          <a:p>
            <a:pPr marL="571500" indent="-571500">
              <a:buFont typeface="Arial" panose="020B0604020202020204" pitchFamily="34" charset="0"/>
              <a:buChar char="•"/>
            </a:pPr>
            <a:r>
              <a:rPr lang="en-US" sz="4400" dirty="0" smtClean="0"/>
              <a:t> journals</a:t>
            </a:r>
          </a:p>
          <a:p>
            <a:pPr marL="571500" indent="-571500">
              <a:buFont typeface="Arial" panose="020B0604020202020204" pitchFamily="34" charset="0"/>
              <a:buChar char="•"/>
            </a:pPr>
            <a:r>
              <a:rPr lang="en-US" sz="4400" dirty="0" smtClean="0"/>
              <a:t> wikis </a:t>
            </a:r>
            <a:r>
              <a:rPr lang="en-US" sz="4400" dirty="0"/>
              <a:t>tools </a:t>
            </a:r>
          </a:p>
        </p:txBody>
      </p:sp>
      <p:sp>
        <p:nvSpPr>
          <p:cNvPr id="3" name="TextBox 2"/>
          <p:cNvSpPr txBox="1"/>
          <p:nvPr/>
        </p:nvSpPr>
        <p:spPr>
          <a:xfrm>
            <a:off x="937260" y="3931920"/>
            <a:ext cx="10287000" cy="1384995"/>
          </a:xfrm>
          <a:prstGeom prst="rect">
            <a:avLst/>
          </a:prstGeom>
          <a:noFill/>
        </p:spPr>
        <p:txBody>
          <a:bodyPr wrap="square" rtlCol="0">
            <a:spAutoFit/>
          </a:bodyPr>
          <a:lstStyle/>
          <a:p>
            <a:r>
              <a:rPr lang="en-US" sz="2800" dirty="0" smtClean="0"/>
              <a:t>These options allow </a:t>
            </a:r>
            <a:r>
              <a:rPr lang="en-US" sz="2800" dirty="0" smtClean="0"/>
              <a:t>the instructor </a:t>
            </a:r>
            <a:r>
              <a:rPr lang="en-US" sz="2800" dirty="0"/>
              <a:t>to provide rich </a:t>
            </a:r>
            <a:r>
              <a:rPr lang="en-US" sz="2800" dirty="0" smtClean="0"/>
              <a:t>assignments and </a:t>
            </a:r>
            <a:r>
              <a:rPr lang="en-US" sz="2800" dirty="0"/>
              <a:t>evaluate students in authentic ways where students can share and create knowledge.</a:t>
            </a:r>
          </a:p>
        </p:txBody>
      </p:sp>
    </p:spTree>
    <p:extLst>
      <p:ext uri="{BB962C8B-B14F-4D97-AF65-F5344CB8AC3E}">
        <p14:creationId xmlns:p14="http://schemas.microsoft.com/office/powerpoint/2010/main" val="395750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a:t>
            </a:r>
            <a:endParaRPr lang="en-US" dirty="0"/>
          </a:p>
        </p:txBody>
      </p:sp>
      <p:sp>
        <p:nvSpPr>
          <p:cNvPr id="3" name="Content Placeholder 2"/>
          <p:cNvSpPr>
            <a:spLocks noGrp="1"/>
          </p:cNvSpPr>
          <p:nvPr>
            <p:ph idx="1"/>
          </p:nvPr>
        </p:nvSpPr>
        <p:spPr/>
        <p:txBody>
          <a:bodyPr/>
          <a:lstStyle/>
          <a:p>
            <a:pPr marL="0" indent="0">
              <a:buNone/>
            </a:pPr>
            <a:r>
              <a:rPr lang="en-US" dirty="0" smtClean="0"/>
              <a:t>Students </a:t>
            </a:r>
            <a:r>
              <a:rPr lang="en-US" dirty="0"/>
              <a:t>can express their ideas, gathering feedback and help with refining their opinions and plans</a:t>
            </a:r>
            <a:r>
              <a:rPr lang="en-US" dirty="0" smtClean="0"/>
              <a:t>.</a:t>
            </a:r>
          </a:p>
          <a:p>
            <a:endParaRPr lang="en-US" dirty="0"/>
          </a:p>
          <a:p>
            <a:pPr marL="0" indent="0">
              <a:buNone/>
            </a:pPr>
            <a:r>
              <a:rPr lang="en-US" b="1" dirty="0"/>
              <a:t>Examples</a:t>
            </a:r>
            <a:r>
              <a:rPr lang="en-US" dirty="0"/>
              <a:t>:</a:t>
            </a:r>
          </a:p>
          <a:p>
            <a:r>
              <a:rPr lang="en-US" dirty="0"/>
              <a:t>Post ideas for projects and papers, and ask classmates to weigh in.</a:t>
            </a:r>
          </a:p>
          <a:p>
            <a:r>
              <a:rPr lang="en-US" dirty="0"/>
              <a:t>Share initial thoughts about a topic before it is discussed in-depth in individual blogs.</a:t>
            </a:r>
          </a:p>
          <a:p>
            <a:r>
              <a:rPr lang="en-US" dirty="0"/>
              <a:t>Brainstorm ideas for a wiki project.</a:t>
            </a:r>
          </a:p>
          <a:p>
            <a:r>
              <a:rPr lang="en-US" dirty="0"/>
              <a:t>Express opinions to help divide students into work groups.</a:t>
            </a:r>
          </a:p>
        </p:txBody>
      </p:sp>
    </p:spTree>
    <p:extLst>
      <p:ext uri="{BB962C8B-B14F-4D97-AF65-F5344CB8AC3E}">
        <p14:creationId xmlns:p14="http://schemas.microsoft.com/office/powerpoint/2010/main" val="2316455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62065706"/>
              </p:ext>
            </p:extLst>
          </p:nvPr>
        </p:nvGraphicFramePr>
        <p:xfrm>
          <a:off x="838200" y="354330"/>
          <a:ext cx="10515600" cy="5699760"/>
        </p:xfrm>
        <a:graphic>
          <a:graphicData uri="http://schemas.openxmlformats.org/drawingml/2006/table">
            <a:tbl>
              <a:tblPr/>
              <a:tblGrid>
                <a:gridCol w="10515600">
                  <a:extLst>
                    <a:ext uri="{9D8B030D-6E8A-4147-A177-3AD203B41FA5}">
                      <a16:colId xmlns:a16="http://schemas.microsoft.com/office/drawing/2014/main" val="1717158873"/>
                    </a:ext>
                  </a:extLst>
                </a:gridCol>
              </a:tblGrid>
              <a:tr h="5064284">
                <a:tc>
                  <a:txBody>
                    <a:bodyPr/>
                    <a:lstStyle/>
                    <a:p>
                      <a:r>
                        <a:rPr lang="en-US" sz="4400" b="0" u="none" strike="noStrike" dirty="0" smtClean="0">
                          <a:solidFill>
                            <a:schemeClr val="tx1">
                              <a:lumMod val="95000"/>
                              <a:lumOff val="5000"/>
                            </a:schemeClr>
                          </a:solidFill>
                          <a:effectLst/>
                          <a:latin typeface="+mj-lt"/>
                        </a:rPr>
                        <a:t>Journals</a:t>
                      </a:r>
                    </a:p>
                    <a:p>
                      <a:endParaRPr lang="en-US" sz="4400" b="0" dirty="0">
                        <a:solidFill>
                          <a:schemeClr val="tx1"/>
                        </a:solidFill>
                        <a:effectLst/>
                        <a:latin typeface="Source Sans Pro"/>
                      </a:endParaRPr>
                    </a:p>
                    <a:p>
                      <a:r>
                        <a:rPr lang="en-US" sz="2800" dirty="0">
                          <a:effectLst/>
                        </a:rPr>
                        <a:t>Students can express their thoughts, questions, and concerns </a:t>
                      </a:r>
                      <a:r>
                        <a:rPr lang="en-US" sz="2800" dirty="0" smtClean="0">
                          <a:effectLst/>
                        </a:rPr>
                        <a:t>privately</a:t>
                      </a:r>
                    </a:p>
                    <a:p>
                      <a:endParaRPr lang="en-US" sz="2800" b="1" dirty="0" smtClean="0">
                        <a:effectLst/>
                        <a:latin typeface="Source Sans Pro"/>
                      </a:endParaRPr>
                    </a:p>
                    <a:p>
                      <a:r>
                        <a:rPr lang="en-US" sz="2800" b="1" dirty="0" smtClean="0">
                          <a:effectLst/>
                          <a:latin typeface="Source Sans Pro"/>
                        </a:rPr>
                        <a:t>Examples</a:t>
                      </a:r>
                      <a:r>
                        <a:rPr lang="en-US" sz="2800" dirty="0">
                          <a:effectLst/>
                        </a:rPr>
                        <a:t>:</a:t>
                      </a:r>
                    </a:p>
                    <a:p>
                      <a:pPr>
                        <a:buFont typeface="Arial" panose="020B0604020202020204" pitchFamily="34" charset="0"/>
                        <a:buChar char="•"/>
                      </a:pPr>
                      <a:r>
                        <a:rPr lang="en-US" sz="2800" dirty="0">
                          <a:effectLst/>
                        </a:rPr>
                        <a:t>Ask students to record observations.</a:t>
                      </a:r>
                    </a:p>
                    <a:p>
                      <a:pPr>
                        <a:buFont typeface="Arial" panose="020B0604020202020204" pitchFamily="34" charset="0"/>
                        <a:buChar char="•"/>
                      </a:pPr>
                      <a:r>
                        <a:rPr lang="en-US" sz="2800" dirty="0">
                          <a:effectLst/>
                        </a:rPr>
                        <a:t>Question the content.</a:t>
                      </a:r>
                    </a:p>
                    <a:p>
                      <a:pPr>
                        <a:buFont typeface="Arial" panose="020B0604020202020204" pitchFamily="34" charset="0"/>
                        <a:buChar char="•"/>
                      </a:pPr>
                      <a:r>
                        <a:rPr lang="en-US" sz="2800" dirty="0">
                          <a:effectLst/>
                        </a:rPr>
                        <a:t>Identify areas for help.</a:t>
                      </a:r>
                    </a:p>
                    <a:p>
                      <a:pPr>
                        <a:buFont typeface="Arial" panose="020B0604020202020204" pitchFamily="34" charset="0"/>
                        <a:buChar char="•"/>
                      </a:pPr>
                      <a:r>
                        <a:rPr lang="en-US" sz="2800" dirty="0">
                          <a:effectLst/>
                        </a:rPr>
                        <a:t>Develop a plan for improvement.</a:t>
                      </a:r>
                    </a:p>
                    <a:p>
                      <a:pPr>
                        <a:buFont typeface="Arial" panose="020B0604020202020204" pitchFamily="34" charset="0"/>
                        <a:buChar char="•"/>
                      </a:pPr>
                      <a:r>
                        <a:rPr lang="en-US" sz="2800" dirty="0">
                          <a:effectLst/>
                        </a:rPr>
                        <a:t>Set goals.</a:t>
                      </a:r>
                    </a:p>
                    <a:p>
                      <a:pPr>
                        <a:buFont typeface="Arial" panose="020B0604020202020204" pitchFamily="34" charset="0"/>
                        <a:buChar char="•"/>
                      </a:pPr>
                      <a:r>
                        <a:rPr lang="en-US" sz="2800" dirty="0">
                          <a:effectLst/>
                        </a:rPr>
                        <a:t>Evaluate their educational journeys.</a:t>
                      </a:r>
                    </a:p>
                    <a:p>
                      <a:pPr>
                        <a:buFont typeface="Arial" panose="020B0604020202020204" pitchFamily="34" charset="0"/>
                        <a:buChar char="•"/>
                      </a:pPr>
                      <a:r>
                        <a:rPr lang="en-US" sz="2800" dirty="0">
                          <a:effectLst/>
                        </a:rPr>
                        <a:t>Submit prewriting for a graded assignment for guidance and feedback.</a:t>
                      </a:r>
                    </a:p>
                  </a:txBody>
                  <a:tcPr anchor="ctr">
                    <a:lnL>
                      <a:noFill/>
                    </a:lnL>
                    <a:lnR>
                      <a:noFill/>
                    </a:lnR>
                    <a:lnT w="19050" cap="flat" cmpd="sng" algn="ctr">
                      <a:solidFill>
                        <a:srgbClr val="E0FC34"/>
                      </a:solidFill>
                      <a:prstDash val="solid"/>
                      <a:round/>
                      <a:headEnd type="none" w="med" len="med"/>
                      <a:tailEnd type="none" w="med" len="med"/>
                    </a:lnT>
                    <a:lnB w="19050" cap="flat" cmpd="sng" algn="ctr">
                      <a:solidFill>
                        <a:srgbClr val="E0FC34"/>
                      </a:solidFill>
                      <a:prstDash val="solid"/>
                      <a:round/>
                      <a:headEnd type="none" w="med" len="med"/>
                      <a:tailEnd type="none" w="med" len="med"/>
                    </a:lnB>
                    <a:solidFill>
                      <a:srgbClr val="FFFFFF"/>
                    </a:solidFill>
                  </a:tcPr>
                </a:tc>
                <a:extLst>
                  <a:ext uri="{0D108BD9-81ED-4DB2-BD59-A6C34878D82A}">
                    <a16:rowId xmlns:a16="http://schemas.microsoft.com/office/drawing/2014/main" val="3446856462"/>
                  </a:ext>
                </a:extLst>
              </a:tr>
            </a:tbl>
          </a:graphicData>
        </a:graphic>
      </p:graphicFrame>
    </p:spTree>
    <p:extLst>
      <p:ext uri="{BB962C8B-B14F-4D97-AF65-F5344CB8AC3E}">
        <p14:creationId xmlns:p14="http://schemas.microsoft.com/office/powerpoint/2010/main" val="4116339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7260" y="119301"/>
            <a:ext cx="10378440" cy="5940088"/>
          </a:xfrm>
          <a:prstGeom prst="rect">
            <a:avLst/>
          </a:prstGeom>
        </p:spPr>
        <p:txBody>
          <a:bodyPr wrap="square">
            <a:spAutoFit/>
          </a:bodyPr>
          <a:lstStyle/>
          <a:p>
            <a:r>
              <a:rPr lang="en-US" sz="4400" b="0" i="0" u="none" strike="noStrike" dirty="0" smtClean="0">
                <a:effectLst/>
                <a:latin typeface="+mj-lt"/>
              </a:rPr>
              <a:t>Blogs</a:t>
            </a:r>
          </a:p>
          <a:p>
            <a:endParaRPr lang="en-US" sz="2800" b="0" i="0" dirty="0" smtClean="0">
              <a:effectLst/>
              <a:latin typeface="+mj-lt"/>
            </a:endParaRPr>
          </a:p>
          <a:p>
            <a:r>
              <a:rPr lang="en-US" sz="2800" b="0" i="0" dirty="0" smtClean="0">
                <a:solidFill>
                  <a:srgbClr val="000000"/>
                </a:solidFill>
                <a:effectLst/>
              </a:rPr>
              <a:t>Students can interpret what they learned, showcase their grasp of the material, and present information to their classmates. Students often incorporate rich media into their posts to entice and inform others.</a:t>
            </a:r>
          </a:p>
          <a:p>
            <a:endParaRPr lang="en-US" sz="2800" b="0" i="0" dirty="0" smtClean="0">
              <a:solidFill>
                <a:srgbClr val="000000"/>
              </a:solidFill>
              <a:effectLst/>
            </a:endParaRPr>
          </a:p>
          <a:p>
            <a:r>
              <a:rPr lang="en-US" sz="2800" b="1" i="0" dirty="0" smtClean="0">
                <a:solidFill>
                  <a:srgbClr val="000000"/>
                </a:solidFill>
                <a:effectLst/>
              </a:rPr>
              <a:t>Examples</a:t>
            </a:r>
            <a:r>
              <a:rPr lang="en-US" sz="2800" b="0" i="0" dirty="0" smtClean="0">
                <a:solidFill>
                  <a:srgbClr val="000000"/>
                </a:solidFill>
                <a:effectLst/>
              </a:rPr>
              <a:t>:</a:t>
            </a:r>
          </a:p>
          <a:p>
            <a:pPr>
              <a:buFont typeface="Arial" panose="020B0604020202020204" pitchFamily="34" charset="0"/>
              <a:buChar char="•"/>
            </a:pPr>
            <a:r>
              <a:rPr lang="en-US" sz="2800" b="0" i="0" dirty="0" smtClean="0">
                <a:solidFill>
                  <a:srgbClr val="000000"/>
                </a:solidFill>
                <a:effectLst/>
              </a:rPr>
              <a:t>Interpret a case study.</a:t>
            </a:r>
          </a:p>
          <a:p>
            <a:pPr>
              <a:buFont typeface="Arial" panose="020B0604020202020204" pitchFamily="34" charset="0"/>
              <a:buChar char="•"/>
            </a:pPr>
            <a:r>
              <a:rPr lang="en-US" sz="2800" b="0" i="0" dirty="0" smtClean="0">
                <a:solidFill>
                  <a:srgbClr val="000000"/>
                </a:solidFill>
                <a:effectLst/>
              </a:rPr>
              <a:t>Submit the final draft of a written, graded assignment.</a:t>
            </a:r>
          </a:p>
          <a:p>
            <a:pPr>
              <a:buFont typeface="Arial" panose="020B0604020202020204" pitchFamily="34" charset="0"/>
              <a:buChar char="•"/>
            </a:pPr>
            <a:r>
              <a:rPr lang="en-US" sz="2800" b="0" i="0" dirty="0" smtClean="0">
                <a:solidFill>
                  <a:srgbClr val="000000"/>
                </a:solidFill>
                <a:effectLst/>
              </a:rPr>
              <a:t>Analyze a topic, adding information over several weeks or the entire term.</a:t>
            </a:r>
          </a:p>
          <a:p>
            <a:pPr>
              <a:buFont typeface="Arial" panose="020B0604020202020204" pitchFamily="34" charset="0"/>
              <a:buChar char="•"/>
            </a:pPr>
            <a:r>
              <a:rPr lang="en-US" sz="2800" b="0" i="0" dirty="0" smtClean="0">
                <a:solidFill>
                  <a:srgbClr val="000000"/>
                </a:solidFill>
                <a:effectLst/>
              </a:rPr>
              <a:t>Deliver arguments and supporting evidence.</a:t>
            </a:r>
          </a:p>
          <a:p>
            <a:pPr>
              <a:buFont typeface="Arial" panose="020B0604020202020204" pitchFamily="34" charset="0"/>
              <a:buChar char="•"/>
            </a:pPr>
            <a:r>
              <a:rPr lang="en-US" sz="2800" b="0" i="0" dirty="0" smtClean="0">
                <a:solidFill>
                  <a:srgbClr val="000000"/>
                </a:solidFill>
                <a:effectLst/>
              </a:rPr>
              <a:t>Provide commentary on a subject.</a:t>
            </a:r>
            <a:endParaRPr lang="en-US" sz="2800" b="0" i="0" dirty="0">
              <a:solidFill>
                <a:srgbClr val="000000"/>
              </a:solidFill>
              <a:effectLst/>
            </a:endParaRPr>
          </a:p>
        </p:txBody>
      </p:sp>
    </p:spTree>
    <p:extLst>
      <p:ext uri="{BB962C8B-B14F-4D97-AF65-F5344CB8AC3E}">
        <p14:creationId xmlns:p14="http://schemas.microsoft.com/office/powerpoint/2010/main" val="731382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8660" y="125373"/>
            <a:ext cx="10835640" cy="5940088"/>
          </a:xfrm>
          <a:prstGeom prst="rect">
            <a:avLst/>
          </a:prstGeom>
        </p:spPr>
        <p:txBody>
          <a:bodyPr wrap="square">
            <a:spAutoFit/>
          </a:bodyPr>
          <a:lstStyle/>
          <a:p>
            <a:r>
              <a:rPr lang="en-US" sz="4400" b="0" i="0" u="none" strike="noStrike" dirty="0" smtClean="0">
                <a:solidFill>
                  <a:schemeClr val="tx1">
                    <a:lumMod val="85000"/>
                    <a:lumOff val="15000"/>
                  </a:schemeClr>
                </a:solidFill>
                <a:effectLst/>
                <a:latin typeface="+mj-lt"/>
              </a:rPr>
              <a:t>Wikis</a:t>
            </a:r>
            <a:endParaRPr lang="en-US" sz="4400" b="0" i="0" dirty="0" smtClean="0">
              <a:solidFill>
                <a:schemeClr val="tx1">
                  <a:lumMod val="85000"/>
                  <a:lumOff val="15000"/>
                </a:schemeClr>
              </a:solidFill>
              <a:effectLst/>
              <a:latin typeface="+mj-lt"/>
            </a:endParaRPr>
          </a:p>
          <a:p>
            <a:r>
              <a:rPr lang="en-US" sz="2800" b="0" i="0" dirty="0" smtClean="0">
                <a:solidFill>
                  <a:srgbClr val="000000"/>
                </a:solidFill>
                <a:effectLst/>
              </a:rPr>
              <a:t>Students can create course content together. Divide students into pairs or groups, or generate work as a class unit ,everyone may edit and organize the </a:t>
            </a:r>
            <a:r>
              <a:rPr lang="en-US" sz="2800" b="0" i="0" smtClean="0">
                <a:solidFill>
                  <a:srgbClr val="000000"/>
                </a:solidFill>
                <a:effectLst/>
              </a:rPr>
              <a:t>content.</a:t>
            </a:r>
          </a:p>
          <a:p>
            <a:endParaRPr lang="en-US" sz="2800" b="0" i="0" dirty="0" smtClean="0">
              <a:solidFill>
                <a:srgbClr val="000000"/>
              </a:solidFill>
              <a:effectLst/>
            </a:endParaRPr>
          </a:p>
          <a:p>
            <a:r>
              <a:rPr lang="en-US" sz="2800" b="1" i="0" dirty="0" smtClean="0">
                <a:solidFill>
                  <a:srgbClr val="000000"/>
                </a:solidFill>
                <a:effectLst/>
              </a:rPr>
              <a:t>Examples</a:t>
            </a:r>
            <a:r>
              <a:rPr lang="en-US" sz="2800" b="0" i="0" dirty="0" smtClean="0">
                <a:solidFill>
                  <a:srgbClr val="000000"/>
                </a:solidFill>
                <a:effectLst/>
              </a:rPr>
              <a:t>:</a:t>
            </a:r>
          </a:p>
          <a:p>
            <a:pPr>
              <a:buFont typeface="Arial" panose="020B0604020202020204" pitchFamily="34" charset="0"/>
              <a:buChar char="•"/>
            </a:pPr>
            <a:r>
              <a:rPr lang="en-US" sz="2800" b="0" i="0" dirty="0" smtClean="0">
                <a:solidFill>
                  <a:srgbClr val="000000"/>
                </a:solidFill>
                <a:effectLst/>
              </a:rPr>
              <a:t>Class summaries and outlines.</a:t>
            </a:r>
          </a:p>
          <a:p>
            <a:pPr>
              <a:buFont typeface="Arial" panose="020B0604020202020204" pitchFamily="34" charset="0"/>
              <a:buChar char="•"/>
            </a:pPr>
            <a:r>
              <a:rPr lang="en-US" sz="2800" b="0" i="0" dirty="0" smtClean="0">
                <a:solidFill>
                  <a:srgbClr val="000000"/>
                </a:solidFill>
                <a:effectLst/>
              </a:rPr>
              <a:t>Course glossary.</a:t>
            </a:r>
          </a:p>
          <a:p>
            <a:pPr>
              <a:buFont typeface="Arial" panose="020B0604020202020204" pitchFamily="34" charset="0"/>
              <a:buChar char="•"/>
            </a:pPr>
            <a:r>
              <a:rPr lang="en-US" sz="2800" b="0" i="0" dirty="0" smtClean="0">
                <a:solidFill>
                  <a:srgbClr val="000000"/>
                </a:solidFill>
                <a:effectLst/>
              </a:rPr>
              <a:t>Resources repository. post links to pictures, articles, and media files that relate to the lesson and explain why they were chosen.</a:t>
            </a:r>
          </a:p>
          <a:p>
            <a:pPr>
              <a:buFont typeface="Arial" panose="020B0604020202020204" pitchFamily="34" charset="0"/>
              <a:buChar char="•"/>
            </a:pPr>
            <a:r>
              <a:rPr lang="en-US" sz="2800" b="0" i="0" dirty="0" smtClean="0">
                <a:solidFill>
                  <a:srgbClr val="000000"/>
                </a:solidFill>
                <a:effectLst/>
              </a:rPr>
              <a:t>Lab experiments.</a:t>
            </a:r>
          </a:p>
          <a:p>
            <a:pPr>
              <a:buFont typeface="Arial" panose="020B0604020202020204" pitchFamily="34" charset="0"/>
              <a:buChar char="•"/>
            </a:pPr>
            <a:r>
              <a:rPr lang="en-US" sz="2800" b="0" i="0" dirty="0" smtClean="0">
                <a:solidFill>
                  <a:srgbClr val="000000"/>
                </a:solidFill>
                <a:effectLst/>
              </a:rPr>
              <a:t>Group project presentations.</a:t>
            </a:r>
          </a:p>
          <a:p>
            <a:pPr>
              <a:buFont typeface="Arial" panose="020B0604020202020204" pitchFamily="34" charset="0"/>
              <a:buChar char="•"/>
            </a:pPr>
            <a:r>
              <a:rPr lang="en-US" sz="2800" b="0" i="0" dirty="0" smtClean="0">
                <a:solidFill>
                  <a:srgbClr val="000000"/>
                </a:solidFill>
                <a:effectLst/>
              </a:rPr>
              <a:t>Exam Reviews</a:t>
            </a:r>
          </a:p>
        </p:txBody>
      </p:sp>
    </p:spTree>
    <p:extLst>
      <p:ext uri="{BB962C8B-B14F-4D97-AF65-F5344CB8AC3E}">
        <p14:creationId xmlns:p14="http://schemas.microsoft.com/office/powerpoint/2010/main" val="731258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0">
      <a:dk1>
        <a:srgbClr val="000000"/>
      </a:dk1>
      <a:lt1>
        <a:srgbClr val="FFFFFF"/>
      </a:lt1>
      <a:dk2>
        <a:srgbClr val="44546A"/>
      </a:dk2>
      <a:lt2>
        <a:srgbClr val="E7E6E6"/>
      </a:lt2>
      <a:accent1>
        <a:srgbClr val="4472C4"/>
      </a:accent1>
      <a:accent2>
        <a:srgbClr val="005392"/>
      </a:accent2>
      <a:accent3>
        <a:srgbClr val="A5A5A5"/>
      </a:accent3>
      <a:accent4>
        <a:srgbClr val="75D5FF"/>
      </a:accent4>
      <a:accent5>
        <a:srgbClr val="5B9BD5"/>
      </a:accent5>
      <a:accent6>
        <a:srgbClr val="0570B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21_PPT_Template_1" id="{7B0D8C3C-8B07-FD46-A02D-45C76FEA2CAC}" vid="{75A447DD-4E0E-3747-B2DE-30307021419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716</Words>
  <Application>Microsoft Office PowerPoint</Application>
  <PresentationFormat>Widescreen</PresentationFormat>
  <Paragraphs>89</Paragraphs>
  <Slides>15</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Calibri</vt:lpstr>
      <vt:lpstr>Calibri Light</vt:lpstr>
      <vt:lpstr>Source Sans Pro</vt:lpstr>
      <vt:lpstr>Office Theme</vt:lpstr>
      <vt:lpstr>1_Office Theme</vt:lpstr>
      <vt:lpstr>2_Office Theme</vt:lpstr>
      <vt:lpstr>Best Practice: Interactive Tools in Action</vt:lpstr>
      <vt:lpstr>  Using varied conversation technologies builds community</vt:lpstr>
      <vt:lpstr>PowerPoint Presentation</vt:lpstr>
      <vt:lpstr>Blackboard offers four communication tools each designed to promote:</vt:lpstr>
      <vt:lpstr>PowerPoint Presentation</vt:lpstr>
      <vt:lpstr>Discussions</vt:lpstr>
      <vt:lpstr>PowerPoint Presentation</vt:lpstr>
      <vt:lpstr>PowerPoint Presentation</vt:lpstr>
      <vt:lpstr>PowerPoint Presentation</vt:lpstr>
      <vt:lpstr>Tools in combination</vt:lpstr>
      <vt:lpstr>Discussions + wikis </vt:lpstr>
      <vt:lpstr>Journals + blogs</vt:lpstr>
      <vt:lpstr>Discussions + blogs </vt:lpstr>
      <vt:lpstr>References</vt:lpstr>
      <vt:lpstr>the end</vt:lpstr>
    </vt:vector>
  </TitlesOfParts>
  <Company>Wichita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 Interactive Tools in Action</dc:title>
  <dc:creator>Morriss, Patricia</dc:creator>
  <cp:lastModifiedBy>Mary Morriss</cp:lastModifiedBy>
  <cp:revision>8</cp:revision>
  <dcterms:created xsi:type="dcterms:W3CDTF">2021-05-16T02:52:23Z</dcterms:created>
  <dcterms:modified xsi:type="dcterms:W3CDTF">2021-05-16T17:50:41Z</dcterms:modified>
</cp:coreProperties>
</file>