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5" r:id="rId7"/>
    <p:sldId id="258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23"/>
    <a:srgbClr val="FED30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E295D-7231-45C3-9146-2C7C95B03DA4}" v="295" dt="2021-05-17T15:36:25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6"/>
    <p:restoredTop sz="92676"/>
  </p:normalViewPr>
  <p:slideViewPr>
    <p:cSldViewPr snapToGrid="0" snapToObjects="1">
      <p:cViewPr varScale="1">
        <p:scale>
          <a:sx n="66" d="100"/>
          <a:sy n="66" d="100"/>
        </p:scale>
        <p:origin x="5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chita.edu/itsprocurement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chita.edu/snagi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ichita.edu/msoffice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chita.edu/snagit" TargetMode="External"/><Relationship Id="rId2" Type="http://schemas.openxmlformats.org/officeDocument/2006/relationships/hyperlink" Target="https://wichita.edu/itsprocureme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ichita.edu/adobe" TargetMode="External"/><Relationship Id="rId4" Type="http://schemas.openxmlformats.org/officeDocument/2006/relationships/hyperlink" Target="https://wichita.edu/msoff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1734532"/>
            <a:ext cx="8438960" cy="2007735"/>
          </a:xfrm>
        </p:spPr>
        <p:txBody>
          <a:bodyPr anchor="ctr"/>
          <a:lstStyle/>
          <a:p>
            <a:r>
              <a:rPr lang="en-US"/>
              <a:t>Software Showcase</a:t>
            </a:r>
            <a:br>
              <a:rPr lang="en-US"/>
            </a:br>
            <a:r>
              <a:rPr lang="en-US"/>
              <a:t>    </a:t>
            </a:r>
            <a:r>
              <a:rPr lang="en-US" sz="4800"/>
              <a:t>Meet your free Software!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0BE12-5717-A346-A738-64730A2BC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71" y="3928533"/>
            <a:ext cx="8276885" cy="2416046"/>
          </a:xfrm>
        </p:spPr>
        <p:txBody>
          <a:bodyPr/>
          <a:lstStyle/>
          <a:p>
            <a:r>
              <a:rPr lang="en-US" sz="2800"/>
              <a:t>Presented by:</a:t>
            </a:r>
          </a:p>
          <a:p>
            <a:r>
              <a:rPr lang="en-US" sz="2800"/>
              <a:t>Shadi Tafaroji, Director of Client Services, WSU</a:t>
            </a:r>
          </a:p>
          <a:p>
            <a:r>
              <a:rPr lang="en-US" sz="2800"/>
              <a:t>Amy Belden, ITS Applications Training Manager, WSU</a:t>
            </a:r>
          </a:p>
          <a:p>
            <a:r>
              <a:rPr lang="en-US" sz="2800"/>
              <a:t>Ali Levine, ITS Applications Training Lead, WSU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DA94-C366-F240-B98C-A2A778E9FD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/>
          <a:p>
            <a:fld id="{8EF147F3-F4BF-2C46-AC54-645A1178D8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E82659-259E-49C1-B053-B67836E9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76802"/>
            <a:ext cx="8736227" cy="1186249"/>
          </a:xfrm>
        </p:spPr>
        <p:txBody>
          <a:bodyPr/>
          <a:lstStyle/>
          <a:p>
            <a:r>
              <a:rPr lang="en-US" sz="4400" dirty="0"/>
              <a:t>Free Software</a:t>
            </a:r>
            <a:br>
              <a:rPr lang="en-US" dirty="0"/>
            </a:br>
            <a:r>
              <a:rPr lang="en-US" sz="2800" dirty="0"/>
              <a:t>	</a:t>
            </a:r>
            <a:r>
              <a:rPr lang="en-US" sz="2800" i="1" dirty="0"/>
              <a:t>Available on campus for Faculty, Staff, &amp; GTAs</a:t>
            </a:r>
            <a:endParaRPr lang="en-US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E906E9-C43F-475E-A3A7-2DDFD45A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315056"/>
            <a:ext cx="11478969" cy="3337324"/>
          </a:xfrm>
        </p:spPr>
        <p:txBody>
          <a:bodyPr numCol="2"/>
          <a:lstStyle/>
          <a:p>
            <a:r>
              <a:rPr lang="en-US" dirty="0"/>
              <a:t>Office 365</a:t>
            </a:r>
          </a:p>
          <a:p>
            <a:pPr lvl="1"/>
            <a:r>
              <a:rPr lang="en-US" dirty="0"/>
              <a:t>Power BI (online version)</a:t>
            </a:r>
          </a:p>
          <a:p>
            <a:pPr lvl="1"/>
            <a:r>
              <a:rPr lang="en-US" dirty="0"/>
              <a:t>Project Online (per request)</a:t>
            </a:r>
          </a:p>
          <a:p>
            <a:r>
              <a:rPr lang="en-US" dirty="0"/>
              <a:t>Adobe Creative Cloud</a:t>
            </a:r>
          </a:p>
          <a:p>
            <a:r>
              <a:rPr lang="en-US" dirty="0"/>
              <a:t>ARC GIS</a:t>
            </a:r>
          </a:p>
          <a:p>
            <a:r>
              <a:rPr lang="en-US" dirty="0"/>
              <a:t>EndNote</a:t>
            </a:r>
          </a:p>
          <a:p>
            <a:r>
              <a:rPr lang="en-US" dirty="0"/>
              <a:t>Snagit</a:t>
            </a:r>
          </a:p>
          <a:p>
            <a:r>
              <a:rPr lang="en-US" dirty="0"/>
              <a:t>LinkedIn Learning</a:t>
            </a:r>
          </a:p>
          <a:p>
            <a:r>
              <a:rPr lang="en-US" dirty="0"/>
              <a:t>Concurrent – </a:t>
            </a:r>
            <a:r>
              <a:rPr lang="en-US" dirty="0" err="1"/>
              <a:t>MATLab</a:t>
            </a:r>
            <a:endParaRPr lang="en-US" dirty="0"/>
          </a:p>
          <a:p>
            <a:r>
              <a:rPr lang="en-US" dirty="0"/>
              <a:t>Concurrent – SAS</a:t>
            </a:r>
          </a:p>
          <a:p>
            <a:r>
              <a:rPr lang="en-US" dirty="0"/>
              <a:t>Concurrent – SPSS / AMOS</a:t>
            </a:r>
          </a:p>
          <a:p>
            <a:pPr lvl="1"/>
            <a:r>
              <a:rPr lang="en-US" dirty="0"/>
              <a:t>Work from home license</a:t>
            </a:r>
          </a:p>
          <a:p>
            <a:r>
              <a:rPr lang="en-US" dirty="0"/>
              <a:t>Zoom Basic</a:t>
            </a:r>
          </a:p>
          <a:p>
            <a:pPr lvl="1"/>
            <a:r>
              <a:rPr lang="en-US" dirty="0"/>
              <a:t>Licensed Version – Additional Cost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83E7CF-F287-4514-A48A-E411EFAD2699}"/>
              </a:ext>
            </a:extLst>
          </p:cNvPr>
          <p:cNvSpPr txBox="1">
            <a:spLocks/>
          </p:cNvSpPr>
          <p:nvPr/>
        </p:nvSpPr>
        <p:spPr>
          <a:xfrm>
            <a:off x="543697" y="4811670"/>
            <a:ext cx="8906934" cy="1273169"/>
          </a:xfrm>
          <a:prstGeom prst="rect">
            <a:avLst/>
          </a:prstGeom>
        </p:spPr>
        <p:txBody>
          <a:bodyPr vert="horz" wrap="square" lIns="91440" tIns="45720" rIns="91440" bIns="45720" numCol="1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Microsoft Products available for additional cost:</a:t>
            </a:r>
          </a:p>
          <a:p>
            <a:pPr lvl="1"/>
            <a:r>
              <a:rPr lang="en-US" dirty="0"/>
              <a:t>Project Plan 3</a:t>
            </a:r>
          </a:p>
          <a:p>
            <a:pPr lvl="1"/>
            <a:r>
              <a:rPr lang="en-US" dirty="0"/>
              <a:t>Visio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B0FCB3-AFC9-413D-9857-8F56A9F7579F}"/>
              </a:ext>
            </a:extLst>
          </p:cNvPr>
          <p:cNvCxnSpPr/>
          <p:nvPr/>
        </p:nvCxnSpPr>
        <p:spPr>
          <a:xfrm>
            <a:off x="435429" y="4699363"/>
            <a:ext cx="113646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7912EB8-C6DD-4971-AF3F-B140D672C8B9}"/>
              </a:ext>
            </a:extLst>
          </p:cNvPr>
          <p:cNvSpPr/>
          <p:nvPr/>
        </p:nvSpPr>
        <p:spPr>
          <a:xfrm>
            <a:off x="2119086" y="5883561"/>
            <a:ext cx="9681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Calibri" panose="020F0502020204030204" pitchFamily="34" charset="0"/>
              </a:rPr>
              <a:t>Full description of each software can be found at the Procurement Website</a:t>
            </a:r>
          </a:p>
          <a:p>
            <a:pPr algn="r"/>
            <a:r>
              <a:rPr lang="en-US" sz="2400" dirty="0">
                <a:latin typeface="Calibri" panose="020F0502020204030204" pitchFamily="34" charset="0"/>
              </a:rPr>
              <a:t>Procurement website:  </a:t>
            </a:r>
            <a:r>
              <a:rPr lang="en-US" sz="2400" dirty="0">
                <a:latin typeface="Calibri" panose="020F0502020204030204" pitchFamily="34" charset="0"/>
                <a:hlinkClick r:id="rId2"/>
              </a:rPr>
              <a:t>https://wichita.edu/itsprocurement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9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5EDB-C73A-4170-A56E-B4089C8F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Snagit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61078-3B7C-45B3-AA56-F7142AA1A3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/>
          <a:p>
            <a:fld id="{8EF147F3-F4BF-2C46-AC54-645A1178D8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Image of edit and share options">
            <a:extLst>
              <a:ext uri="{FF2B5EF4-FFF2-40B4-BE49-F238E27FC236}">
                <a16:creationId xmlns:a16="http://schemas.microsoft.com/office/drawing/2014/main" id="{36CA7574-7C30-4A8E-A5BF-49207F149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2876739"/>
            <a:ext cx="4969248" cy="32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1EFF7F-DF04-4B77-92CB-BAA52152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463491"/>
            <a:ext cx="9369560" cy="1588127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Snagit is a premium screen capture and screen recording tool that includes the ability to edit and modify what has been captured.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B4E552-9F85-4BDB-BAFC-063880CAA6AC}"/>
              </a:ext>
            </a:extLst>
          </p:cNvPr>
          <p:cNvSpPr txBox="1"/>
          <p:nvPr/>
        </p:nvSpPr>
        <p:spPr>
          <a:xfrm>
            <a:off x="925422" y="3291618"/>
            <a:ext cx="61285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Instructions for downloading located in the Software Catalog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WSU Snagit webpage:  </a:t>
            </a:r>
            <a:r>
              <a:rPr lang="en-US" sz="3200" dirty="0">
                <a:hlinkClick r:id="rId3"/>
              </a:rPr>
              <a:t>Wichita.edu/</a:t>
            </a:r>
            <a:r>
              <a:rPr lang="en-US" sz="3200" dirty="0" err="1">
                <a:hlinkClick r:id="rId3"/>
              </a:rPr>
              <a:t>snagit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78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96C9-9FC4-D045-B2D8-A2FCD8E4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Microsoft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F9D5-94C7-4944-8577-C45B7EA8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503891"/>
            <a:ext cx="11478969" cy="4407360"/>
          </a:xfrm>
        </p:spPr>
        <p:txBody>
          <a:bodyPr numCol="1"/>
          <a:lstStyle/>
          <a:p>
            <a:r>
              <a:rPr lang="en-US" b="1" dirty="0"/>
              <a:t>WSU Owned Machines</a:t>
            </a:r>
            <a:r>
              <a:rPr lang="en-US" dirty="0"/>
              <a:t>: Contact Help Desk (4357) </a:t>
            </a:r>
          </a:p>
          <a:p>
            <a:r>
              <a:rPr lang="en-US" b="1" dirty="0"/>
              <a:t>Personal Computers:</a:t>
            </a:r>
            <a:r>
              <a:rPr lang="en-US" dirty="0"/>
              <a:t> Follow the instructions for up to 5 free downloads.</a:t>
            </a:r>
          </a:p>
          <a:p>
            <a:r>
              <a:rPr lang="en-US" dirty="0"/>
              <a:t>Why Update to 365?</a:t>
            </a:r>
          </a:p>
          <a:p>
            <a:pPr lvl="1"/>
            <a:r>
              <a:rPr lang="en-US" dirty="0"/>
              <a:t>New Features</a:t>
            </a:r>
          </a:p>
          <a:p>
            <a:pPr lvl="1"/>
            <a:r>
              <a:rPr lang="en-US" dirty="0"/>
              <a:t>AI</a:t>
            </a:r>
          </a:p>
          <a:p>
            <a:pPr lvl="1"/>
            <a:r>
              <a:rPr lang="en-US" dirty="0"/>
              <a:t>Accessibility</a:t>
            </a:r>
          </a:p>
          <a:p>
            <a:r>
              <a:rPr lang="en-US" dirty="0"/>
              <a:t>More Information:</a:t>
            </a:r>
          </a:p>
          <a:p>
            <a:pPr lvl="1"/>
            <a:r>
              <a:rPr lang="en-US" b="1" dirty="0"/>
              <a:t>Life Changing Tips in Microsoft Office</a:t>
            </a:r>
            <a:r>
              <a:rPr lang="en-US" dirty="0"/>
              <a:t>: Tomorrow, May 18</a:t>
            </a:r>
            <a:r>
              <a:rPr lang="en-US" baseline="30000" dirty="0"/>
              <a:t>th</a:t>
            </a:r>
            <a:r>
              <a:rPr lang="en-US" dirty="0"/>
              <a:t> at 1:00 pm</a:t>
            </a:r>
          </a:p>
          <a:p>
            <a:pPr lvl="1"/>
            <a:r>
              <a:rPr lang="en-US" dirty="0"/>
              <a:t>Visit </a:t>
            </a:r>
            <a:r>
              <a:rPr lang="en-US" dirty="0">
                <a:hlinkClick r:id="rId2"/>
              </a:rPr>
              <a:t>wichita.edu/</a:t>
            </a:r>
            <a:r>
              <a:rPr lang="en-US" dirty="0" err="1">
                <a:hlinkClick r:id="rId2"/>
              </a:rPr>
              <a:t>msoffice</a:t>
            </a:r>
            <a:endParaRPr lang="en-US" dirty="0"/>
          </a:p>
          <a:p>
            <a:pPr lvl="1"/>
            <a:r>
              <a:rPr lang="en-US" dirty="0"/>
              <a:t>Digital Credential: Microsoft Office Power User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B6E2-D1C2-8346-B0FE-64588F4287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/>
          <a:p>
            <a:fld id="{8EF147F3-F4BF-2C46-AC54-645A1178D8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C96C9-9FC4-D045-B2D8-A2FCD8E4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Adobe Creative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F9D5-94C7-4944-8577-C45B7EA8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527325"/>
            <a:ext cx="10472646" cy="4427879"/>
          </a:xfrm>
        </p:spPr>
        <p:txBody>
          <a:bodyPr vert="horz" wrap="square" lIns="91440" tIns="45720" rIns="91440" bIns="45720" numCol="1" rtlCol="0" anchor="t">
            <a:spAutoFit/>
          </a:bodyPr>
          <a:lstStyle/>
          <a:p>
            <a:r>
              <a:rPr lang="en-US" sz="3200" b="1" dirty="0">
                <a:cs typeface="Calibri"/>
              </a:rPr>
              <a:t>Request</a:t>
            </a:r>
            <a:r>
              <a:rPr lang="en-US" sz="3200" dirty="0">
                <a:cs typeface="Calibri"/>
              </a:rPr>
              <a:t>: Ticket Available through Software Catalog link</a:t>
            </a:r>
          </a:p>
          <a:p>
            <a:r>
              <a:rPr lang="en-US" sz="3200" b="1" dirty="0">
                <a:cs typeface="Calibri"/>
              </a:rPr>
              <a:t>Machines</a:t>
            </a:r>
            <a:r>
              <a:rPr lang="en-US" sz="3200" dirty="0">
                <a:cs typeface="Calibri"/>
              </a:rPr>
              <a:t>: University devices only</a:t>
            </a:r>
          </a:p>
          <a:p>
            <a:pPr lvl="1"/>
            <a:r>
              <a:rPr lang="en-US" sz="2800" dirty="0">
                <a:cs typeface="Calibri"/>
              </a:rPr>
              <a:t>Only 2 devices concurrently</a:t>
            </a:r>
          </a:p>
          <a:p>
            <a:pPr lvl="1"/>
            <a:r>
              <a:rPr lang="en-US" sz="2800" dirty="0">
                <a:cs typeface="Calibri"/>
              </a:rPr>
              <a:t>Will be prompted to log out of another device if you log into a third.</a:t>
            </a:r>
          </a:p>
          <a:p>
            <a:r>
              <a:rPr lang="en-US" sz="3200" b="1" dirty="0">
                <a:cs typeface="Calibri"/>
              </a:rPr>
              <a:t>Captivate</a:t>
            </a:r>
            <a:r>
              <a:rPr lang="en-US" sz="3200" dirty="0">
                <a:cs typeface="Calibri"/>
              </a:rPr>
              <a:t>: Reminder that Captivate is not included with Creative Cloud, but ticket available through Software Catalog to request a quote.</a:t>
            </a:r>
          </a:p>
          <a:p>
            <a:endParaRPr lang="en-US" sz="32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BB6E2-D1C2-8346-B0FE-64588F4287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2BD4-310B-0246-8168-FFA2E0C1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 You!   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E570-56E1-6444-8023-1DFD5C4AF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3" y="1581181"/>
            <a:ext cx="11150073" cy="45648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Reminder:  If you are interested in any software that is not listed or we have not discussed, please go to the ITS Procurement page and request a Quote.</a:t>
            </a:r>
          </a:p>
          <a:p>
            <a:pPr lvl="1"/>
            <a:r>
              <a:rPr lang="en-US" sz="2800" dirty="0"/>
              <a:t>ITS Procurement Page: </a:t>
            </a:r>
            <a:r>
              <a:rPr lang="en-US" sz="2400" dirty="0">
                <a:hlinkClick r:id="rId2"/>
              </a:rPr>
              <a:t>wichita.edu/</a:t>
            </a:r>
            <a:r>
              <a:rPr lang="en-US" sz="2400" dirty="0" err="1">
                <a:hlinkClick r:id="rId2"/>
              </a:rPr>
              <a:t>isprocurement</a:t>
            </a:r>
            <a:endParaRPr lang="en-US" sz="24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dirty="0"/>
              <a:t>Additional links discussed:</a:t>
            </a:r>
          </a:p>
          <a:p>
            <a:pPr lvl="1"/>
            <a:r>
              <a:rPr lang="en-US" dirty="0"/>
              <a:t>Snagit: </a:t>
            </a:r>
            <a:r>
              <a:rPr lang="en-US" dirty="0">
                <a:hlinkClick r:id="rId3"/>
              </a:rPr>
              <a:t>wichita.edu/</a:t>
            </a:r>
            <a:r>
              <a:rPr lang="en-US" dirty="0" err="1">
                <a:hlinkClick r:id="rId3"/>
              </a:rPr>
              <a:t>snagit</a:t>
            </a:r>
            <a:endParaRPr lang="en-US" dirty="0"/>
          </a:p>
          <a:p>
            <a:pPr lvl="1"/>
            <a:r>
              <a:rPr lang="en-US" dirty="0"/>
              <a:t>Office 365: </a:t>
            </a:r>
            <a:r>
              <a:rPr lang="en-US" dirty="0">
                <a:hlinkClick r:id="rId4"/>
              </a:rPr>
              <a:t>wichita.edu/</a:t>
            </a:r>
            <a:r>
              <a:rPr lang="en-US" dirty="0" err="1">
                <a:hlinkClick r:id="rId4"/>
              </a:rPr>
              <a:t>msoffice</a:t>
            </a:r>
            <a:endParaRPr lang="en-US" dirty="0"/>
          </a:p>
          <a:p>
            <a:pPr lvl="1"/>
            <a:r>
              <a:rPr lang="en-US" dirty="0"/>
              <a:t>Adobe: </a:t>
            </a:r>
            <a:r>
              <a:rPr lang="en-US" dirty="0">
                <a:hlinkClick r:id="rId5"/>
              </a:rPr>
              <a:t>wichita.edu/adobe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i="1" dirty="0"/>
              <a:t>Thank you and Enjoy the rest of the week!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7BE8F-7B74-6940-977C-787DF09747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/>
          <a:p>
            <a:fld id="{8EF147F3-F4BF-2C46-AC54-645A1178D8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0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0DD03E12C7A47A278C68DA2FF8803" ma:contentTypeVersion="2" ma:contentTypeDescription="Create a new document." ma:contentTypeScope="" ma:versionID="cd605eb44aa2fed1031972ddebfe38cc">
  <xsd:schema xmlns:xsd="http://www.w3.org/2001/XMLSchema" xmlns:xs="http://www.w3.org/2001/XMLSchema" xmlns:p="http://schemas.microsoft.com/office/2006/metadata/properties" xmlns:ns2="e8b1df2c-b3d2-470f-bdeb-6aba1f026f5b" targetNamespace="http://schemas.microsoft.com/office/2006/metadata/properties" ma:root="true" ma:fieldsID="b1dc741c90cefb728ca56cdd04e6b8dc" ns2:_="">
    <xsd:import namespace="e8b1df2c-b3d2-470f-bdeb-6aba1f026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1df2c-b3d2-470f-bdeb-6aba1f026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40CE7E-E047-4394-BFCC-97D6000372F3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e8b1df2c-b3d2-470f-bdeb-6aba1f026f5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2CB23C-F8F9-47C5-9A9A-CD451D18C98F}">
  <ds:schemaRefs>
    <ds:schemaRef ds:uri="e8b1df2c-b3d2-470f-bdeb-6aba1f026f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EA7776B-8BE0-4D81-A59D-8FC8ECEE77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22983</TotalTime>
  <Words>381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Software Showcase     Meet your free Software!</vt:lpstr>
      <vt:lpstr>Free Software  Available on campus for Faculty, Staff, &amp; GTAs</vt:lpstr>
      <vt:lpstr>Snagit</vt:lpstr>
      <vt:lpstr>Microsoft Office</vt:lpstr>
      <vt:lpstr>Adobe Creative Cloud</vt:lpstr>
      <vt:lpstr>Thank You!   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Belden, Amy</cp:lastModifiedBy>
  <cp:revision>372</cp:revision>
  <cp:lastPrinted>2020-08-27T17:23:42Z</cp:lastPrinted>
  <dcterms:created xsi:type="dcterms:W3CDTF">2020-08-03T13:38:43Z</dcterms:created>
  <dcterms:modified xsi:type="dcterms:W3CDTF">2021-05-17T16:24:16Z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0x01010047D0DD03E12C7A47A278C68DA2FF8803</vt:lpwstr>
  </property>
</Properties>
</file>