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9" r:id="rId2"/>
    <p:sldId id="260" r:id="rId3"/>
    <p:sldId id="262" r:id="rId4"/>
    <p:sldId id="261" r:id="rId5"/>
    <p:sldId id="264" r:id="rId6"/>
    <p:sldId id="265" r:id="rId7"/>
    <p:sldId id="263" r:id="rId8"/>
    <p:sldId id="266" r:id="rId9"/>
    <p:sldId id="267" r:id="rId10"/>
    <p:sldId id="268" r:id="rId11"/>
    <p:sldId id="269" r:id="rId12"/>
    <p:sldId id="270" r:id="rId13"/>
    <p:sldId id="271" r:id="rId14"/>
    <p:sldId id="272" r:id="rId15"/>
    <p:sldId id="273" r:id="rId16"/>
    <p:sldId id="274" r:id="rId17"/>
    <p:sldId id="283" r:id="rId18"/>
    <p:sldId id="276" r:id="rId19"/>
    <p:sldId id="277" r:id="rId20"/>
    <p:sldId id="279" r:id="rId21"/>
    <p:sldId id="293" r:id="rId22"/>
    <p:sldId id="278" r:id="rId23"/>
    <p:sldId id="296" r:id="rId24"/>
    <p:sldId id="280" r:id="rId25"/>
    <p:sldId id="294" r:id="rId26"/>
    <p:sldId id="281" r:id="rId27"/>
    <p:sldId id="282" r:id="rId28"/>
    <p:sldId id="284" r:id="rId29"/>
    <p:sldId id="297" r:id="rId30"/>
    <p:sldId id="288" r:id="rId31"/>
    <p:sldId id="289" r:id="rId32"/>
    <p:sldId id="290" r:id="rId33"/>
    <p:sldId id="285" r:id="rId34"/>
    <p:sldId id="286" r:id="rId35"/>
    <p:sldId id="291" r:id="rId36"/>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81D6"/>
    <a:srgbClr val="FEB71A"/>
    <a:srgbClr val="72A7C0"/>
    <a:srgbClr val="705E5F"/>
    <a:srgbClr val="CC8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2289" autoAdjust="0"/>
  </p:normalViewPr>
  <p:slideViewPr>
    <p:cSldViewPr showGuides="1">
      <p:cViewPr varScale="1">
        <p:scale>
          <a:sx n="91" d="100"/>
          <a:sy n="91" d="100"/>
        </p:scale>
        <p:origin x="708" y="72"/>
      </p:cViewPr>
      <p:guideLst>
        <p:guide orient="horz" pos="2160"/>
        <p:guide pos="3840"/>
      </p:guideLst>
    </p:cSldViewPr>
  </p:slideViewPr>
  <p:notesTextViewPr>
    <p:cViewPr>
      <p:scale>
        <a:sx n="3" d="2"/>
        <a:sy n="3" d="2"/>
      </p:scale>
      <p:origin x="0" y="0"/>
    </p:cViewPr>
  </p:notesTextViewPr>
  <p:notesViewPr>
    <p:cSldViewPr>
      <p:cViewPr varScale="1">
        <p:scale>
          <a:sx n="84" d="100"/>
          <a:sy n="84" d="100"/>
        </p:scale>
        <p:origin x="39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CCC06F-3454-F51E-337D-62D7D8BDAC66}"/>
              </a:ext>
            </a:extLst>
          </p:cNvPr>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1C9CAA-198F-C326-5B4A-15DAE2F3FF09}"/>
              </a:ext>
            </a:extLst>
          </p:cNvPr>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254ECFF5-6D03-4712-8648-A134FC9A0461}" type="datetimeFigureOut">
              <a:rPr lang="en-US" smtClean="0"/>
              <a:t>9/12/2024</a:t>
            </a:fld>
            <a:endParaRPr lang="en-US"/>
          </a:p>
        </p:txBody>
      </p:sp>
      <p:sp>
        <p:nvSpPr>
          <p:cNvPr id="4" name="Footer Placeholder 3">
            <a:extLst>
              <a:ext uri="{FF2B5EF4-FFF2-40B4-BE49-F238E27FC236}">
                <a16:creationId xmlns:a16="http://schemas.microsoft.com/office/drawing/2014/main" id="{E14EDF07-76A6-80CD-A800-B60A588DBD19}"/>
              </a:ext>
            </a:extLst>
          </p:cNvPr>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0C7919-D860-BC8C-794F-0DBEA6038853}"/>
              </a:ext>
            </a:extLst>
          </p:cNvPr>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E4AA3E0B-40C8-4919-B915-A53B46475D31}" type="slidenum">
              <a:rPr lang="en-US" smtClean="0"/>
              <a:t>‹#›</a:t>
            </a:fld>
            <a:endParaRPr lang="en-US"/>
          </a:p>
        </p:txBody>
      </p:sp>
    </p:spTree>
    <p:extLst>
      <p:ext uri="{BB962C8B-B14F-4D97-AF65-F5344CB8AC3E}">
        <p14:creationId xmlns:p14="http://schemas.microsoft.com/office/powerpoint/2010/main" val="2625860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3FC7BB25-EA28-458C-9BEB-E185ECB03206}" type="datetimeFigureOut">
              <a:rPr lang="en-US" smtClean="0"/>
              <a:pPr/>
              <a:t>9/12/2024</a:t>
            </a:fld>
            <a:endParaRPr lang="en-US"/>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DB6C60F1-D9D7-452D-8F51-4FED64DC9328}" type="slidenum">
              <a:rPr lang="en-US" smtClean="0"/>
              <a:pPr/>
              <a:t>‹#›</a:t>
            </a:fld>
            <a:endParaRPr lang="en-US"/>
          </a:p>
        </p:txBody>
      </p:sp>
    </p:spTree>
    <p:extLst>
      <p:ext uri="{BB962C8B-B14F-4D97-AF65-F5344CB8AC3E}">
        <p14:creationId xmlns:p14="http://schemas.microsoft.com/office/powerpoint/2010/main" val="178008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this introduction of the Faculty Success platform, which now replaces our current annual faculty evaluation process (otherwise known as the FAR). </a:t>
            </a:r>
          </a:p>
        </p:txBody>
      </p:sp>
      <p:sp>
        <p:nvSpPr>
          <p:cNvPr id="4" name="Slide Number Placeholder 3"/>
          <p:cNvSpPr>
            <a:spLocks noGrp="1"/>
          </p:cNvSpPr>
          <p:nvPr>
            <p:ph type="sldNum" sz="quarter" idx="5"/>
          </p:nvPr>
        </p:nvSpPr>
        <p:spPr/>
        <p:txBody>
          <a:bodyPr/>
          <a:lstStyle/>
          <a:p>
            <a:fld id="{DB6C60F1-D9D7-452D-8F51-4FED64DC9328}" type="slidenum">
              <a:rPr lang="en-US" smtClean="0"/>
              <a:pPr/>
              <a:t>1</a:t>
            </a:fld>
            <a:endParaRPr lang="en-US"/>
          </a:p>
        </p:txBody>
      </p:sp>
    </p:spTree>
    <p:extLst>
      <p:ext uri="{BB962C8B-B14F-4D97-AF65-F5344CB8AC3E}">
        <p14:creationId xmlns:p14="http://schemas.microsoft.com/office/powerpoint/2010/main" val="3352679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 edit or view a previously entered activity record, click anywhere in the record row.  As you explore, you will eventually note that some activity records may have already been added to the system for you. Also note that occasionally fields have been designated as ‘restricted,’ meaning that they are not available to be edited. </a:t>
            </a:r>
            <a:r>
              <a:rPr lang="en-US" sz="1200" i="0" dirty="0">
                <a:highlight>
                  <a:srgbClr val="FFFFFF"/>
                </a:highlight>
                <a:latin typeface="Arial" panose="020B0604020202020204" pitchFamily="34" charset="0"/>
                <a:ea typeface="Calibri"/>
                <a:cs typeface="Arial" panose="020B0604020202020204" pitchFamily="34" charset="0"/>
                <a:sym typeface="Calibri"/>
              </a:rPr>
              <a:t>Restricted fields are indicated by a red ‘R’ at the end of the field title. The example screen shot of the Faculty</a:t>
            </a:r>
            <a:r>
              <a:rPr lang="en-US" i="0" dirty="0"/>
              <a:t>/Staff Rank field from the Yearly Data Activity Record displays the restricted field indicator.</a:t>
            </a:r>
          </a:p>
        </p:txBody>
      </p:sp>
      <p:sp>
        <p:nvSpPr>
          <p:cNvPr id="4" name="Slide Number Placeholder 3"/>
          <p:cNvSpPr>
            <a:spLocks noGrp="1"/>
          </p:cNvSpPr>
          <p:nvPr>
            <p:ph type="sldNum" sz="quarter" idx="5"/>
          </p:nvPr>
        </p:nvSpPr>
        <p:spPr/>
        <p:txBody>
          <a:bodyPr/>
          <a:lstStyle/>
          <a:p>
            <a:fld id="{DB6C60F1-D9D7-452D-8F51-4FED64DC9328}" type="slidenum">
              <a:rPr lang="en-US" smtClean="0"/>
              <a:pPr/>
              <a:t>10</a:t>
            </a:fld>
            <a:endParaRPr lang="en-US"/>
          </a:p>
        </p:txBody>
      </p:sp>
    </p:spTree>
    <p:extLst>
      <p:ext uri="{BB962C8B-B14F-4D97-AF65-F5344CB8AC3E}">
        <p14:creationId xmlns:p14="http://schemas.microsoft.com/office/powerpoint/2010/main" val="1395576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accessed the activity record, you may edit accordingly. Note here that a small asterisk indicates a required field.</a:t>
            </a:r>
          </a:p>
        </p:txBody>
      </p:sp>
      <p:sp>
        <p:nvSpPr>
          <p:cNvPr id="4" name="Slide Number Placeholder 3"/>
          <p:cNvSpPr>
            <a:spLocks noGrp="1"/>
          </p:cNvSpPr>
          <p:nvPr>
            <p:ph type="sldNum" sz="quarter" idx="5"/>
          </p:nvPr>
        </p:nvSpPr>
        <p:spPr/>
        <p:txBody>
          <a:bodyPr/>
          <a:lstStyle/>
          <a:p>
            <a:fld id="{DB6C60F1-D9D7-452D-8F51-4FED64DC9328}" type="slidenum">
              <a:rPr lang="en-US" smtClean="0"/>
              <a:pPr/>
              <a:t>11</a:t>
            </a:fld>
            <a:endParaRPr lang="en-US"/>
          </a:p>
        </p:txBody>
      </p:sp>
    </p:spTree>
    <p:extLst>
      <p:ext uri="{BB962C8B-B14F-4D97-AF65-F5344CB8AC3E}">
        <p14:creationId xmlns:p14="http://schemas.microsoft.com/office/powerpoint/2010/main" val="1617758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Publications Activity area, you may wish to import citation data in bulk.</a:t>
            </a:r>
            <a:r>
              <a:rPr lang="en-US" sz="1200" dirty="0"/>
              <a:t> Click on the ‘IMPORT’ button at the upper right of the screen.</a:t>
            </a:r>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12</a:t>
            </a:fld>
            <a:endParaRPr lang="en-US"/>
          </a:p>
        </p:txBody>
      </p:sp>
    </p:spTree>
    <p:extLst>
      <p:ext uri="{BB962C8B-B14F-4D97-AF65-F5344CB8AC3E}">
        <p14:creationId xmlns:p14="http://schemas.microsoft.com/office/powerpoint/2010/main" val="952462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i="0" u="none" strike="noStrike" kern="1200" cap="none" spc="0" normalizeH="0" baseline="0" noProof="0" dirty="0">
                <a:ln>
                  <a:noFill/>
                </a:ln>
                <a:solidFill>
                  <a:prstClr val="black"/>
                </a:solidFill>
                <a:effectLst/>
                <a:uLnTx/>
                <a:uFillTx/>
                <a:ea typeface="+mn-ea"/>
                <a:cs typeface="Arial" pitchFamily="34" charset="0"/>
              </a:rPr>
              <a:t>There are two ways for you to bring citations into Faculty Success in bulk from other databases The first is to import </a:t>
            </a:r>
            <a:r>
              <a:rPr kumimoji="0" lang="en-US" sz="1200" i="0" u="none" strike="noStrike" kern="1200" cap="none" spc="0" normalizeH="0" baseline="0" noProof="0" dirty="0" err="1">
                <a:ln>
                  <a:noFill/>
                </a:ln>
                <a:solidFill>
                  <a:prstClr val="black"/>
                </a:solidFill>
                <a:effectLst/>
                <a:uLnTx/>
                <a:uFillTx/>
                <a:ea typeface="+mn-ea"/>
                <a:cs typeface="Arial" pitchFamily="34" charset="0"/>
              </a:rPr>
              <a:t>BibTeX</a:t>
            </a:r>
            <a:r>
              <a:rPr kumimoji="0" lang="en-US" sz="1200" i="0" u="none" strike="noStrike" kern="1200" cap="none" spc="0" normalizeH="0" baseline="0" noProof="0" dirty="0">
                <a:ln>
                  <a:noFill/>
                </a:ln>
                <a:solidFill>
                  <a:prstClr val="black"/>
                </a:solidFill>
                <a:effectLst/>
                <a:uLnTx/>
                <a:uFillTx/>
                <a:ea typeface="+mn-ea"/>
                <a:cs typeface="Arial" pitchFamily="34" charset="0"/>
              </a:rPr>
              <a:t> files from EndNote, </a:t>
            </a:r>
            <a:r>
              <a:rPr lang="en-US" sz="1200" dirty="0"/>
              <a:t>Google Scholar, Mendeley, RefWorks, </a:t>
            </a:r>
            <a:r>
              <a:rPr lang="en-US" sz="1200" dirty="0" err="1"/>
              <a:t>HeinOnline</a:t>
            </a:r>
            <a:r>
              <a:rPr lang="en-US" sz="1200" dirty="0"/>
              <a:t>, or Zotero. There are instructions that differ slightly for each product, so we recommend consulting this helpful article from Watermark, linked in this slide as well as the final slide of resource links. Likewise, you may import directly from </a:t>
            </a:r>
            <a:r>
              <a:rPr lang="en-US" sz="1200" dirty="0" err="1"/>
              <a:t>Crossref</a:t>
            </a:r>
            <a:r>
              <a:rPr lang="en-US" sz="1200" dirty="0"/>
              <a:t>, Scopus and PubMed third Party platforms. Again, there is a more detailed article about importing from each platform embedded in this slide as well as the final slide of resource links.</a:t>
            </a:r>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13</a:t>
            </a:fld>
            <a:endParaRPr lang="en-US"/>
          </a:p>
        </p:txBody>
      </p:sp>
    </p:spTree>
    <p:extLst>
      <p:ext uri="{BB962C8B-B14F-4D97-AF65-F5344CB8AC3E}">
        <p14:creationId xmlns:p14="http://schemas.microsoft.com/office/powerpoint/2010/main" val="1356054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way to upload data in bulk is by way of the </a:t>
            </a:r>
            <a:r>
              <a:rPr lang="en-US" dirty="0"/>
              <a:t>CV Imports tool. CV Imports allows you to </a:t>
            </a:r>
            <a:r>
              <a:rPr lang="en-US" sz="1200" dirty="0"/>
              <a:t>upload data from your CV and convert it into activity records. Note the possible file extensions allowable. </a:t>
            </a:r>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14</a:t>
            </a:fld>
            <a:endParaRPr lang="en-US"/>
          </a:p>
        </p:txBody>
      </p:sp>
    </p:spTree>
    <p:extLst>
      <p:ext uri="{BB962C8B-B14F-4D97-AF65-F5344CB8AC3E}">
        <p14:creationId xmlns:p14="http://schemas.microsoft.com/office/powerpoint/2010/main" val="132647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essentially three phases in using the CV Imports tool: uploading the CV – highlighting or designating content  - Reviewing content. Note all CVs previously uploaded will appear in the section below the upload box. You can choose to continue to work where you left off by selecting the ‘Open’ button. Note that if you are already in progress and delete the CV you are working with, the deletion will erase the progress you have already made and cannot be undone.</a:t>
            </a:r>
          </a:p>
          <a:p>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15</a:t>
            </a:fld>
            <a:endParaRPr lang="en-US"/>
          </a:p>
        </p:txBody>
      </p:sp>
    </p:spTree>
    <p:extLst>
      <p:ext uri="{BB962C8B-B14F-4D97-AF65-F5344CB8AC3E}">
        <p14:creationId xmlns:p14="http://schemas.microsoft.com/office/powerpoint/2010/main" val="3597276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After you have uploaded your CV, you will select the ‘Activity Type’ you want to begin working with.</a:t>
            </a:r>
            <a:r>
              <a:rPr lang="en-US" dirty="0"/>
              <a:t/>
            </a:r>
            <a:br>
              <a:rPr lang="en-US" dirty="0"/>
            </a:br>
            <a:r>
              <a:rPr lang="en-US" sz="1200" dirty="0"/>
              <a:t>Select </a:t>
            </a:r>
            <a:r>
              <a:rPr lang="en-US" sz="1200" i="0" dirty="0">
                <a:effectLst/>
              </a:rPr>
              <a:t>the activity from the menu at the right. You may need to use the scroll bar to view all options.</a:t>
            </a:r>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16</a:t>
            </a:fld>
            <a:endParaRPr lang="en-US"/>
          </a:p>
        </p:txBody>
      </p:sp>
    </p:spTree>
    <p:extLst>
      <p:ext uri="{BB962C8B-B14F-4D97-AF65-F5344CB8AC3E}">
        <p14:creationId xmlns:p14="http://schemas.microsoft.com/office/powerpoint/2010/main" val="2417504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Then highlight the entries you wish to add. To continue, click on the ‘NEXT’ button. Here is a screen shot of an example.</a:t>
            </a:r>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17</a:t>
            </a:fld>
            <a:endParaRPr lang="en-US"/>
          </a:p>
        </p:txBody>
      </p:sp>
    </p:spTree>
    <p:extLst>
      <p:ext uri="{BB962C8B-B14F-4D97-AF65-F5344CB8AC3E}">
        <p14:creationId xmlns:p14="http://schemas.microsoft.com/office/powerpoint/2010/main" val="406276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Confirm entries. If there are entries you now wish to remove, click on the </a:t>
            </a:r>
            <a:br>
              <a:rPr lang="en-US" sz="1200" dirty="0"/>
            </a:br>
            <a:r>
              <a:rPr lang="en-US" sz="1200" dirty="0"/>
              <a:t>trash can icon. If everything looks correct, then move on to the next section.</a:t>
            </a:r>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18</a:t>
            </a:fld>
            <a:endParaRPr lang="en-US"/>
          </a:p>
        </p:txBody>
      </p:sp>
    </p:spTree>
    <p:extLst>
      <p:ext uri="{BB962C8B-B14F-4D97-AF65-F5344CB8AC3E}">
        <p14:creationId xmlns:p14="http://schemas.microsoft.com/office/powerpoint/2010/main" val="3372780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“Highlight Fields” screen displays the recommended and required fields for you to work with. All required fields are followed with an asterisk (*). Click on the ‘NEXT’ button at the bottom right of the screen to continue. </a:t>
            </a:r>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19</a:t>
            </a:fld>
            <a:endParaRPr lang="en-US"/>
          </a:p>
        </p:txBody>
      </p:sp>
    </p:spTree>
    <p:extLst>
      <p:ext uri="{BB962C8B-B14F-4D97-AF65-F5344CB8AC3E}">
        <p14:creationId xmlns:p14="http://schemas.microsoft.com/office/powerpoint/2010/main" val="488097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What Faculty Success is. How to access it. How to enter activities. How to import citation data. How to use the CV Imports Tool. How to generate reports. How to submit your FAAR. The application for Tenure and/or Promotion, (though only briefly mentioned at this point). And links to helpful resources.</a:t>
            </a:r>
          </a:p>
        </p:txBody>
      </p:sp>
      <p:sp>
        <p:nvSpPr>
          <p:cNvPr id="4" name="Slide Number Placeholder 3"/>
          <p:cNvSpPr>
            <a:spLocks noGrp="1"/>
          </p:cNvSpPr>
          <p:nvPr>
            <p:ph type="sldNum" sz="quarter" idx="5"/>
          </p:nvPr>
        </p:nvSpPr>
        <p:spPr/>
        <p:txBody>
          <a:bodyPr/>
          <a:lstStyle/>
          <a:p>
            <a:fld id="{DB6C60F1-D9D7-452D-8F51-4FED64DC9328}" type="slidenum">
              <a:rPr lang="en-US" smtClean="0"/>
              <a:pPr/>
              <a:t>2</a:t>
            </a:fld>
            <a:endParaRPr lang="en-US"/>
          </a:p>
        </p:txBody>
      </p:sp>
    </p:spTree>
    <p:extLst>
      <p:ext uri="{BB962C8B-B14F-4D97-AF65-F5344CB8AC3E}">
        <p14:creationId xmlns:p14="http://schemas.microsoft.com/office/powerpoint/2010/main" val="2928172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program moves on through each recommended field, in this example it is the opportunity to add the</a:t>
            </a:r>
            <a:r>
              <a:rPr lang="en-US" sz="1600" baseline="0" dirty="0"/>
              <a:t> </a:t>
            </a:r>
            <a:r>
              <a:rPr lang="en-US" sz="1600" dirty="0"/>
              <a:t>‘Contribution Type.’ The possibilities listed in the pull-down menus are:  </a:t>
            </a:r>
            <a:r>
              <a:rPr lang="en-US" sz="1200" dirty="0"/>
              <a:t>Book, Book Chapter, Book Review, Conference Proceeding, Instructional Material, Journal Article, Magazine/Trade Publication, Newsletter, Newspaper Article, Software, Technical Report, Textbook, Other. Note that you can also select one format from top-most box ‘Apply to All’ if all formats are the same.</a:t>
            </a:r>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20</a:t>
            </a:fld>
            <a:endParaRPr lang="en-US"/>
          </a:p>
        </p:txBody>
      </p:sp>
    </p:spTree>
    <p:extLst>
      <p:ext uri="{BB962C8B-B14F-4D97-AF65-F5344CB8AC3E}">
        <p14:creationId xmlns:p14="http://schemas.microsoft.com/office/powerpoint/2010/main" val="4230319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edit</a:t>
            </a:r>
            <a:r>
              <a:rPr lang="en-US" baseline="0" dirty="0"/>
              <a:t> the ‘Current Status.’ I</a:t>
            </a:r>
            <a:r>
              <a:rPr lang="en-US" dirty="0"/>
              <a:t>n this example we selected a status from the ‘Apply to All’ pull-down menu, as all entries listed have already been published.</a:t>
            </a:r>
          </a:p>
        </p:txBody>
      </p:sp>
      <p:sp>
        <p:nvSpPr>
          <p:cNvPr id="4" name="Slide Number Placeholder 3"/>
          <p:cNvSpPr>
            <a:spLocks noGrp="1"/>
          </p:cNvSpPr>
          <p:nvPr>
            <p:ph type="sldNum" sz="quarter" idx="5"/>
          </p:nvPr>
        </p:nvSpPr>
        <p:spPr/>
        <p:txBody>
          <a:bodyPr/>
          <a:lstStyle/>
          <a:p>
            <a:fld id="{DB6C60F1-D9D7-452D-8F51-4FED64DC9328}" type="slidenum">
              <a:rPr lang="en-US" smtClean="0"/>
              <a:pPr/>
              <a:t>21</a:t>
            </a:fld>
            <a:endParaRPr lang="en-US"/>
          </a:p>
        </p:txBody>
      </p:sp>
    </p:spTree>
    <p:extLst>
      <p:ext uri="{BB962C8B-B14F-4D97-AF65-F5344CB8AC3E}">
        <p14:creationId xmlns:p14="http://schemas.microsoft.com/office/powerpoint/2010/main" val="4123021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 designate data for specific fields, you will sometimes need to highlight specific sections of information. In this case the title of the work. Note that we can view the record in progress by clicking on the little arrow at the end of each entry.</a:t>
            </a:r>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22</a:t>
            </a:fld>
            <a:endParaRPr lang="en-US"/>
          </a:p>
        </p:txBody>
      </p:sp>
    </p:spTree>
    <p:extLst>
      <p:ext uri="{BB962C8B-B14F-4D97-AF65-F5344CB8AC3E}">
        <p14:creationId xmlns:p14="http://schemas.microsoft.com/office/powerpoint/2010/main" val="3668865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like so, we can view the progress of the first entry.</a:t>
            </a:r>
          </a:p>
        </p:txBody>
      </p:sp>
      <p:sp>
        <p:nvSpPr>
          <p:cNvPr id="4" name="Slide Number Placeholder 3"/>
          <p:cNvSpPr>
            <a:spLocks noGrp="1"/>
          </p:cNvSpPr>
          <p:nvPr>
            <p:ph type="sldNum" sz="quarter" idx="5"/>
          </p:nvPr>
        </p:nvSpPr>
        <p:spPr/>
        <p:txBody>
          <a:bodyPr/>
          <a:lstStyle/>
          <a:p>
            <a:fld id="{DB6C60F1-D9D7-452D-8F51-4FED64DC9328}" type="slidenum">
              <a:rPr lang="en-US" smtClean="0"/>
              <a:pPr/>
              <a:t>23</a:t>
            </a:fld>
            <a:endParaRPr lang="en-US"/>
          </a:p>
        </p:txBody>
      </p:sp>
    </p:spTree>
    <p:extLst>
      <p:ext uri="{BB962C8B-B14F-4D97-AF65-F5344CB8AC3E}">
        <p14:creationId xmlns:p14="http://schemas.microsoft.com/office/powerpoint/2010/main" val="2993220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Continuing with this example, confirm or add authors, editors, and/or translators. We need to enter all author, editor, or translator information. If this step is skipped, the information will not be transferred to the activity record. Where your own authorship is concerned, you should search for yourself in the ‘People at Wichita State University’ field. When complete, proceed by selecting the ‘Next’ button. </a:t>
            </a:r>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24</a:t>
            </a:fld>
            <a:endParaRPr lang="en-US"/>
          </a:p>
        </p:txBody>
      </p:sp>
    </p:spTree>
    <p:extLst>
      <p:ext uri="{BB962C8B-B14F-4D97-AF65-F5344CB8AC3E}">
        <p14:creationId xmlns:p14="http://schemas.microsoft.com/office/powerpoint/2010/main" val="1482845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move on to “Expected Date of Submission.” A</a:t>
            </a:r>
            <a:r>
              <a:rPr lang="en-US" sz="1200" dirty="0"/>
              <a:t>s all entries have been published, we will skip this section along with ‘Date Submitted,’ and ‘Date Accepted’ and we will click on the ‘NEXT’ button until we reach the ‘Date Published’ area.</a:t>
            </a:r>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25</a:t>
            </a:fld>
            <a:endParaRPr lang="en-US"/>
          </a:p>
        </p:txBody>
      </p:sp>
    </p:spTree>
    <p:extLst>
      <p:ext uri="{BB962C8B-B14F-4D97-AF65-F5344CB8AC3E}">
        <p14:creationId xmlns:p14="http://schemas.microsoft.com/office/powerpoint/2010/main" val="3813665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this example, we enter the date information, to ensure that this information is included in the Activity Record. Again, if we skip this step, the information will not be transferred and the citations will be incomplete.</a:t>
            </a:r>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26</a:t>
            </a:fld>
            <a:endParaRPr lang="en-US"/>
          </a:p>
        </p:txBody>
      </p:sp>
    </p:spTree>
    <p:extLst>
      <p:ext uri="{BB962C8B-B14F-4D97-AF65-F5344CB8AC3E}">
        <p14:creationId xmlns:p14="http://schemas.microsoft.com/office/powerpoint/2010/main" val="1160700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review and confirm by clicking on the ‘NEXT’ button.</a:t>
            </a:r>
          </a:p>
        </p:txBody>
      </p:sp>
      <p:sp>
        <p:nvSpPr>
          <p:cNvPr id="4" name="Slide Number Placeholder 3"/>
          <p:cNvSpPr>
            <a:spLocks noGrp="1"/>
          </p:cNvSpPr>
          <p:nvPr>
            <p:ph type="sldNum" sz="quarter" idx="5"/>
          </p:nvPr>
        </p:nvSpPr>
        <p:spPr/>
        <p:txBody>
          <a:bodyPr/>
          <a:lstStyle/>
          <a:p>
            <a:fld id="{DB6C60F1-D9D7-452D-8F51-4FED64DC9328}" type="slidenum">
              <a:rPr lang="en-US" smtClean="0"/>
              <a:pPr/>
              <a:t>27</a:t>
            </a:fld>
            <a:endParaRPr lang="en-US"/>
          </a:p>
        </p:txBody>
      </p:sp>
    </p:spTree>
    <p:extLst>
      <p:ext uri="{BB962C8B-B14F-4D97-AF65-F5344CB8AC3E}">
        <p14:creationId xmlns:p14="http://schemas.microsoft.com/office/powerpoint/2010/main" val="223975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utilize the Reports function, perhaps to </a:t>
            </a:r>
            <a:r>
              <a:rPr lang="en-US" sz="1200" dirty="0"/>
              <a:t>see what your Faculty Annual Activity Report (FAAR) or your Faculty Personnel Record for Tenure and/or Promotion looks like, or to generate a new CV select one of the report rows listed on the Reports screen. If you wish to create an entirely new report from your data, select the ‘Create a New Report’ button. </a:t>
            </a:r>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28</a:t>
            </a:fld>
            <a:endParaRPr lang="en-US"/>
          </a:p>
        </p:txBody>
      </p:sp>
    </p:spTree>
    <p:extLst>
      <p:ext uri="{BB962C8B-B14F-4D97-AF65-F5344CB8AC3E}">
        <p14:creationId xmlns:p14="http://schemas.microsoft.com/office/powerpoint/2010/main" val="3249891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To view a copy of your FAAR, select the Faculty Annual Activity Report, the first report listed on the Reports screen, adjust the Date Range for the applicable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calendar year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and click the ‘RUN REPORT’ button. Find the report in your ‘Downloads’ folder. Here is a screen shot of the first portion of a fictitious example of a FAAR from 2020.</a:t>
            </a:r>
          </a:p>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29</a:t>
            </a:fld>
            <a:endParaRPr lang="en-US"/>
          </a:p>
        </p:txBody>
      </p:sp>
    </p:spTree>
    <p:extLst>
      <p:ext uri="{BB962C8B-B14F-4D97-AF65-F5344CB8AC3E}">
        <p14:creationId xmlns:p14="http://schemas.microsoft.com/office/powerpoint/2010/main" val="127005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slide states…  This is a platform developed by Watermark, </a:t>
            </a:r>
            <a:r>
              <a:rPr lang="en-US" sz="1200" dirty="0"/>
              <a:t>a streamlined system for the gathering of faculty activity information for accreditation, annual review, promotion and tenure.</a:t>
            </a:r>
            <a:r>
              <a:rPr lang="en-US" dirty="0"/>
              <a:t> It has the capability to generate reports quickly; track teaching, research, and service activities;  import data from existing campus systems such as Banner; move us from static to real-time reports; and in future, reduce redundancy in record keeping. </a:t>
            </a:r>
          </a:p>
        </p:txBody>
      </p:sp>
      <p:sp>
        <p:nvSpPr>
          <p:cNvPr id="4" name="Slide Number Placeholder 3"/>
          <p:cNvSpPr>
            <a:spLocks noGrp="1"/>
          </p:cNvSpPr>
          <p:nvPr>
            <p:ph type="sldNum" sz="quarter" idx="5"/>
          </p:nvPr>
        </p:nvSpPr>
        <p:spPr/>
        <p:txBody>
          <a:bodyPr/>
          <a:lstStyle/>
          <a:p>
            <a:fld id="{DB6C60F1-D9D7-452D-8F51-4FED64DC9328}" type="slidenum">
              <a:rPr lang="en-US" smtClean="0"/>
              <a:pPr/>
              <a:t>3</a:t>
            </a:fld>
            <a:endParaRPr lang="en-US"/>
          </a:p>
        </p:txBody>
      </p:sp>
    </p:spTree>
    <p:extLst>
      <p:ext uri="{BB962C8B-B14F-4D97-AF65-F5344CB8AC3E}">
        <p14:creationId xmlns:p14="http://schemas.microsoft.com/office/powerpoint/2010/main" val="230461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Likewise, to </a:t>
            </a:r>
            <a:r>
              <a:rPr lang="en-US" sz="1200" dirty="0"/>
              <a:t>view a copy of your Faculty Personnel Record for T&amp;P, select the appropriate link from the list of Reports on the ‘Reports’ screen, adjust the Date Range for the applicable calendar years and click the ‘RUN REPORT’ button. Find the report in your ‘Downloads’ folder. Here again is a </a:t>
            </a:r>
            <a:r>
              <a:rPr lang="en-US" sz="1200" i="0" dirty="0"/>
              <a:t>fictitious example of the beginning portion of a Faculty Personnel Record. </a:t>
            </a:r>
          </a:p>
          <a:p>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30</a:t>
            </a:fld>
            <a:endParaRPr lang="en-US"/>
          </a:p>
        </p:txBody>
      </p:sp>
    </p:spTree>
    <p:extLst>
      <p:ext uri="{BB962C8B-B14F-4D97-AF65-F5344CB8AC3E}">
        <p14:creationId xmlns:p14="http://schemas.microsoft.com/office/powerpoint/2010/main" val="2312927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wish to create an all-new CV by selecting the ‘Vita’ link, which opens a Watermark Vita template.</a:t>
            </a:r>
          </a:p>
          <a:p>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31</a:t>
            </a:fld>
            <a:endParaRPr lang="en-US"/>
          </a:p>
        </p:txBody>
      </p:sp>
    </p:spTree>
    <p:extLst>
      <p:ext uri="{BB962C8B-B14F-4D97-AF65-F5344CB8AC3E}">
        <p14:creationId xmlns:p14="http://schemas.microsoft.com/office/powerpoint/2010/main" val="399682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 create a Vita with a different layout, or a completely new report by clicking on the ‘CREATE A NEW REPORT’ button. Then choose from a Blank Document or Vita option. Embedded in this slide is another helpful article with additional information. This link is also listed on the final slide.</a:t>
            </a:r>
          </a:p>
          <a:p>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32</a:t>
            </a:fld>
            <a:endParaRPr lang="en-US"/>
          </a:p>
        </p:txBody>
      </p:sp>
    </p:spTree>
    <p:extLst>
      <p:ext uri="{BB962C8B-B14F-4D97-AF65-F5344CB8AC3E}">
        <p14:creationId xmlns:p14="http://schemas.microsoft.com/office/powerpoint/2010/main" val="1530667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As stated earlier, you may not initially see a Workflow tab on your navigation bar. However, o</a:t>
            </a:r>
            <a:r>
              <a:rPr lang="en-US" sz="1200" dirty="0"/>
              <a:t>nce you are notified by email that it is time to submit your FAAR, one will appear. When you click on the link in the email message, you will arrive by default at the Workflow screen. </a:t>
            </a:r>
            <a:r>
              <a:rPr lang="en-US" sz="1200" dirty="0">
                <a:latin typeface="Arial" panose="020B0604020202020204" pitchFamily="34" charset="0"/>
                <a:cs typeface="Arial" panose="020B0604020202020204" pitchFamily="34" charset="0"/>
              </a:rPr>
              <a:t>If you have more activities to enter before submission, select the ‘Activities’ tab. </a:t>
            </a:r>
          </a:p>
          <a:p>
            <a:pPr lvl="1"/>
            <a:r>
              <a:rPr lang="en-US" sz="1200" dirty="0">
                <a:latin typeface="Arial" panose="020B0604020202020204" pitchFamily="34" charset="0"/>
                <a:cs typeface="Arial" panose="020B0604020202020204" pitchFamily="34" charset="0"/>
              </a:rPr>
              <a:t>If you want to review your FAAR before proceeding through the submission process, click on the ‘Reports’ tab and run a report of your FAAR. </a:t>
            </a:r>
          </a:p>
          <a:p>
            <a:pPr lvl="1"/>
            <a:r>
              <a:rPr lang="en-US" sz="1200" dirty="0">
                <a:latin typeface="Arial" panose="020B0604020202020204" pitchFamily="34" charset="0"/>
                <a:cs typeface="Arial" panose="020B0604020202020204" pitchFamily="34" charset="0"/>
              </a:rPr>
              <a:t>When you are ready to begin the submission, click on the link provided in the Workflow Inbox. Here is a sample of the screen of a faculty member that participated in a submission test, so there is no current FAAR listed to submit in the Inbox, but this is generally what the Workflow screen will look like.</a:t>
            </a:r>
          </a:p>
          <a:p>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33</a:t>
            </a:fld>
            <a:endParaRPr lang="en-US"/>
          </a:p>
        </p:txBody>
      </p:sp>
    </p:spTree>
    <p:extLst>
      <p:ext uri="{BB962C8B-B14F-4D97-AF65-F5344CB8AC3E}">
        <p14:creationId xmlns:p14="http://schemas.microsoft.com/office/powerpoint/2010/main" val="3015449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2024, Annual Reviews will be processed by way of Watermark Faculty Success. In 2025, Tenure and Promotion reviews will be submitted by way of Watermark Faculty Success. More details will be available in the coming months.</a:t>
            </a:r>
          </a:p>
        </p:txBody>
      </p:sp>
      <p:sp>
        <p:nvSpPr>
          <p:cNvPr id="4" name="Slide Number Placeholder 3"/>
          <p:cNvSpPr>
            <a:spLocks noGrp="1"/>
          </p:cNvSpPr>
          <p:nvPr>
            <p:ph type="sldNum" sz="quarter" idx="5"/>
          </p:nvPr>
        </p:nvSpPr>
        <p:spPr/>
        <p:txBody>
          <a:bodyPr/>
          <a:lstStyle/>
          <a:p>
            <a:fld id="{DB6C60F1-D9D7-452D-8F51-4FED64DC9328}" type="slidenum">
              <a:rPr lang="en-US" smtClean="0"/>
              <a:pPr/>
              <a:t>34</a:t>
            </a:fld>
            <a:endParaRPr lang="en-US"/>
          </a:p>
        </p:txBody>
      </p:sp>
    </p:spTree>
    <p:extLst>
      <p:ext uri="{BB962C8B-B14F-4D97-AF65-F5344CB8AC3E}">
        <p14:creationId xmlns:p14="http://schemas.microsoft.com/office/powerpoint/2010/main" val="809192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listing of resources. Thank you for your time and attention.</a:t>
            </a:r>
          </a:p>
        </p:txBody>
      </p:sp>
      <p:sp>
        <p:nvSpPr>
          <p:cNvPr id="4" name="Slide Number Placeholder 3"/>
          <p:cNvSpPr>
            <a:spLocks noGrp="1"/>
          </p:cNvSpPr>
          <p:nvPr>
            <p:ph type="sldNum" sz="quarter" idx="5"/>
          </p:nvPr>
        </p:nvSpPr>
        <p:spPr/>
        <p:txBody>
          <a:bodyPr/>
          <a:lstStyle/>
          <a:p>
            <a:fld id="{DB6C60F1-D9D7-452D-8F51-4FED64DC9328}" type="slidenum">
              <a:rPr lang="en-US" smtClean="0"/>
              <a:pPr/>
              <a:t>35</a:t>
            </a:fld>
            <a:endParaRPr lang="en-US"/>
          </a:p>
        </p:txBody>
      </p:sp>
    </p:spTree>
    <p:extLst>
      <p:ext uri="{BB962C8B-B14F-4D97-AF65-F5344CB8AC3E}">
        <p14:creationId xmlns:p14="http://schemas.microsoft.com/office/powerpoint/2010/main" val="3283382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access Watermark Faculty Success, log in to links located on the </a:t>
            </a:r>
            <a:r>
              <a:rPr lang="en-US" dirty="0" err="1"/>
              <a:t>MyWSU</a:t>
            </a:r>
            <a:r>
              <a:rPr lang="en-US" dirty="0"/>
              <a:t> Portal or on the Academic Affairs webpage. On the Portal the link is found on the Faculty/Staff tab, in the Employee Toolbox, under the </a:t>
            </a:r>
            <a:r>
              <a:rPr lang="en-US" dirty="0" err="1"/>
              <a:t>MyTools</a:t>
            </a:r>
            <a:r>
              <a:rPr lang="en-US" dirty="0"/>
              <a:t> heading. The link on the WSU </a:t>
            </a:r>
            <a:r>
              <a:rPr lang="en-US" sz="1200" kern="0" dirty="0">
                <a:ea typeface="Calibri"/>
                <a:sym typeface="Calibri"/>
              </a:rPr>
              <a:t>Academic Affairs webpage is listed under the heading for Academic Forms and Calendars, labeled as Performance Evaluation Forms (FAAR). </a:t>
            </a:r>
            <a:endParaRPr kumimoji="0" lang="en-US" sz="1200" b="0" i="0" u="none" strike="noStrike" kern="0" cap="none" spc="0" normalizeH="0" baseline="0" noProof="0" dirty="0">
              <a:ln>
                <a:noFill/>
              </a:ln>
              <a:effectLst/>
              <a:uLnTx/>
              <a:uFillTx/>
              <a:ea typeface="Calibri"/>
              <a:sym typeface="Calibri"/>
            </a:endParaRPr>
          </a:p>
          <a:p>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4</a:t>
            </a:fld>
            <a:endParaRPr lang="en-US"/>
          </a:p>
        </p:txBody>
      </p:sp>
    </p:spTree>
    <p:extLst>
      <p:ext uri="{BB962C8B-B14F-4D97-AF65-F5344CB8AC3E}">
        <p14:creationId xmlns:p14="http://schemas.microsoft.com/office/powerpoint/2010/main" val="369401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confirm your acceptance of the service.</a:t>
            </a:r>
          </a:p>
        </p:txBody>
      </p:sp>
      <p:sp>
        <p:nvSpPr>
          <p:cNvPr id="4" name="Slide Number Placeholder 3"/>
          <p:cNvSpPr>
            <a:spLocks noGrp="1"/>
          </p:cNvSpPr>
          <p:nvPr>
            <p:ph type="sldNum" sz="quarter" idx="5"/>
          </p:nvPr>
        </p:nvSpPr>
        <p:spPr/>
        <p:txBody>
          <a:bodyPr/>
          <a:lstStyle/>
          <a:p>
            <a:fld id="{DB6C60F1-D9D7-452D-8F51-4FED64DC9328}" type="slidenum">
              <a:rPr lang="en-US" smtClean="0"/>
              <a:pPr/>
              <a:t>5</a:t>
            </a:fld>
            <a:endParaRPr lang="en-US"/>
          </a:p>
        </p:txBody>
      </p:sp>
    </p:spTree>
    <p:extLst>
      <p:ext uri="{BB962C8B-B14F-4D97-AF65-F5344CB8AC3E}">
        <p14:creationId xmlns:p14="http://schemas.microsoft.com/office/powerpoint/2010/main" val="640840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logging in directly by way of the Portal or the Academic Affairs webpage, the Activities Screen is the default. Depending on the college, you will see a difference in the Activity Fields available to you. For example, in the area of Teaching/Mentoring, the College of Health Professions has a unique Activity Field for ‘Clinical Teaching.’</a:t>
            </a:r>
          </a:p>
        </p:txBody>
      </p:sp>
      <p:sp>
        <p:nvSpPr>
          <p:cNvPr id="4" name="Slide Number Placeholder 3"/>
          <p:cNvSpPr>
            <a:spLocks noGrp="1"/>
          </p:cNvSpPr>
          <p:nvPr>
            <p:ph type="sldNum" sz="quarter" idx="5"/>
          </p:nvPr>
        </p:nvSpPr>
        <p:spPr/>
        <p:txBody>
          <a:bodyPr/>
          <a:lstStyle/>
          <a:p>
            <a:fld id="{DB6C60F1-D9D7-452D-8F51-4FED64DC9328}" type="slidenum">
              <a:rPr lang="en-US" smtClean="0"/>
              <a:pPr/>
              <a:t>6</a:t>
            </a:fld>
            <a:endParaRPr lang="en-US"/>
          </a:p>
        </p:txBody>
      </p:sp>
    </p:spTree>
    <p:extLst>
      <p:ext uri="{BB962C8B-B14F-4D97-AF65-F5344CB8AC3E}">
        <p14:creationId xmlns:p14="http://schemas.microsoft.com/office/powerpoint/2010/main" val="3648527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1400"/>
              </a:spcBef>
              <a:spcAft>
                <a:spcPts val="0"/>
              </a:spcAft>
              <a:buNone/>
            </a:pPr>
            <a:r>
              <a:rPr lang="en-US" dirty="0">
                <a:solidFill>
                  <a:schemeClr val="tx1"/>
                </a:solidFill>
              </a:rPr>
              <a:t>You will also note the navigation </a:t>
            </a:r>
            <a:r>
              <a:rPr lang="en-US" sz="1200" dirty="0">
                <a:solidFill>
                  <a:schemeClr val="tx1"/>
                </a:solidFill>
                <a:highlight>
                  <a:srgbClr val="FFFFFF"/>
                </a:highlight>
                <a:latin typeface="Arial" panose="020B0604020202020204" pitchFamily="34" charset="0"/>
                <a:ea typeface="Calibri"/>
                <a:cs typeface="Arial" panose="020B0604020202020204" pitchFamily="34" charset="0"/>
                <a:sym typeface="Calibri"/>
              </a:rPr>
              <a:t>bar at the top of the screen displays three main utilities: </a:t>
            </a:r>
            <a:r>
              <a:rPr lang="en-US" sz="1200" b="1" dirty="0">
                <a:solidFill>
                  <a:schemeClr val="tx1"/>
                </a:solidFill>
                <a:highlight>
                  <a:srgbClr val="FFFFFF"/>
                </a:highlight>
                <a:latin typeface="Arial" panose="020B0604020202020204" pitchFamily="34" charset="0"/>
                <a:ea typeface="Calibri"/>
                <a:cs typeface="Arial" panose="020B0604020202020204" pitchFamily="34" charset="0"/>
                <a:sym typeface="Calibri"/>
              </a:rPr>
              <a:t>Activities, CV Imports</a:t>
            </a:r>
            <a:r>
              <a:rPr lang="en-US" sz="1200" dirty="0">
                <a:solidFill>
                  <a:schemeClr val="tx1"/>
                </a:solidFill>
                <a:highlight>
                  <a:srgbClr val="FFFFFF"/>
                </a:highlight>
                <a:latin typeface="Arial" panose="020B0604020202020204" pitchFamily="34" charset="0"/>
                <a:ea typeface="Calibri"/>
                <a:cs typeface="Arial" panose="020B0604020202020204" pitchFamily="34" charset="0"/>
                <a:sym typeface="Calibri"/>
              </a:rPr>
              <a:t> and </a:t>
            </a:r>
            <a:r>
              <a:rPr lang="en-US" sz="1200" b="1" dirty="0">
                <a:solidFill>
                  <a:schemeClr val="tx1"/>
                </a:solidFill>
                <a:highlight>
                  <a:srgbClr val="FFFFFF"/>
                </a:highlight>
                <a:latin typeface="Arial" panose="020B0604020202020204" pitchFamily="34" charset="0"/>
                <a:ea typeface="Calibri"/>
                <a:cs typeface="Arial" panose="020B0604020202020204" pitchFamily="34" charset="0"/>
                <a:sym typeface="Calibri"/>
              </a:rPr>
              <a:t>Reports</a:t>
            </a:r>
            <a:r>
              <a:rPr lang="en-US" sz="1200" dirty="0">
                <a:solidFill>
                  <a:schemeClr val="tx1"/>
                </a:solidFill>
                <a:highlight>
                  <a:srgbClr val="FFFFFF"/>
                </a:highlight>
                <a:latin typeface="Arial" panose="020B0604020202020204" pitchFamily="34" charset="0"/>
                <a:ea typeface="Calibri"/>
                <a:cs typeface="Arial" panose="020B0604020202020204" pitchFamily="34" charset="0"/>
                <a:sym typeface="Calibri"/>
              </a:rPr>
              <a:t>. </a:t>
            </a:r>
            <a:r>
              <a:rPr lang="en-US" dirty="0">
                <a:solidFill>
                  <a:schemeClr val="tx1"/>
                </a:solidFill>
                <a:highlight>
                  <a:srgbClr val="FFFFFF"/>
                </a:highlight>
                <a:latin typeface="Arial" panose="020B0604020202020204" pitchFamily="34" charset="0"/>
                <a:ea typeface="Calibri"/>
                <a:cs typeface="Arial" panose="020B0604020202020204" pitchFamily="34" charset="0"/>
                <a:sym typeface="Calibri"/>
              </a:rPr>
              <a:t>O</a:t>
            </a:r>
            <a:r>
              <a:rPr lang="en-US" sz="1200" dirty="0">
                <a:solidFill>
                  <a:schemeClr val="tx1"/>
                </a:solidFill>
                <a:highlight>
                  <a:srgbClr val="FFFFFF"/>
                </a:highlight>
                <a:latin typeface="Arial" panose="020B0604020202020204" pitchFamily="34" charset="0"/>
                <a:ea typeface="Calibri"/>
                <a:cs typeface="Arial" panose="020B0604020202020204" pitchFamily="34" charset="0"/>
                <a:sym typeface="Calibri"/>
              </a:rPr>
              <a:t>nce you are notified that it is time to submit your FAAR, you will see a fourth option for </a:t>
            </a:r>
            <a:r>
              <a:rPr lang="en-US" sz="1200" b="1" dirty="0">
                <a:solidFill>
                  <a:schemeClr val="tx1"/>
                </a:solidFill>
                <a:highlight>
                  <a:srgbClr val="FFFFFF"/>
                </a:highlight>
                <a:latin typeface="Arial" panose="020B0604020202020204" pitchFamily="34" charset="0"/>
                <a:ea typeface="Calibri"/>
                <a:cs typeface="Arial" panose="020B0604020202020204" pitchFamily="34" charset="0"/>
                <a:sym typeface="Calibri"/>
              </a:rPr>
              <a:t>Workflow</a:t>
            </a:r>
            <a:r>
              <a:rPr lang="en-US" sz="1200" dirty="0">
                <a:solidFill>
                  <a:schemeClr val="tx1"/>
                </a:solidFill>
                <a:highlight>
                  <a:srgbClr val="FFFFFF"/>
                </a:highlight>
                <a:latin typeface="Arial" panose="020B0604020202020204" pitchFamily="34" charset="0"/>
                <a:ea typeface="Calibri"/>
                <a:cs typeface="Arial" panose="020B0604020202020204" pitchFamily="34" charset="0"/>
                <a:sym typeface="Calibri"/>
              </a:rPr>
              <a:t>. Use the Activities screen to enter or update information about your activities and accomplishments. Change to the CV Imports tab to import your CV and convert entries into Activity Records. Utilize the Reports screen to run custom-built reports or generate new reports (including a new and up-to-date Vita). Also very important, the </a:t>
            </a:r>
            <a:r>
              <a:rPr lang="en-US" dirty="0">
                <a:solidFill>
                  <a:schemeClr val="tx1"/>
                </a:solidFill>
                <a:highlight>
                  <a:srgbClr val="FFFFFF"/>
                </a:highlight>
                <a:latin typeface="Arial" panose="020B0604020202020204" pitchFamily="34" charset="0"/>
                <a:ea typeface="Calibri"/>
                <a:cs typeface="Arial" panose="020B0604020202020204" pitchFamily="34" charset="0"/>
                <a:sym typeface="Calibri"/>
              </a:rPr>
              <a:t>question mark icon (?) leads you to resources and contacts for asking questions</a:t>
            </a:r>
            <a:r>
              <a:rPr lang="en-US" sz="1100" dirty="0">
                <a:solidFill>
                  <a:schemeClr val="tx1"/>
                </a:solidFill>
                <a:highlight>
                  <a:srgbClr val="FFFFFF"/>
                </a:highlight>
                <a:latin typeface="Arial" panose="020B0604020202020204" pitchFamily="34" charset="0"/>
                <a:ea typeface="Calibri"/>
                <a:cs typeface="Arial" panose="020B0604020202020204" pitchFamily="34" charset="0"/>
                <a:sym typeface="Calibri"/>
              </a:rPr>
              <a:t>.</a:t>
            </a:r>
            <a:endParaRPr lang="en-US" sz="1200" dirty="0">
              <a:solidFill>
                <a:schemeClr val="tx1"/>
              </a:solidFill>
              <a:highlight>
                <a:srgbClr val="FFFFFF"/>
              </a:highlight>
              <a:latin typeface="Arial" panose="020B0604020202020204" pitchFamily="34" charset="0"/>
              <a:ea typeface="Calibri"/>
              <a:cs typeface="Arial" panose="020B0604020202020204" pitchFamily="34" charset="0"/>
              <a:sym typeface="Calibri"/>
            </a:endParaRPr>
          </a:p>
        </p:txBody>
      </p:sp>
      <p:sp>
        <p:nvSpPr>
          <p:cNvPr id="4" name="Slide Number Placeholder 3"/>
          <p:cNvSpPr>
            <a:spLocks noGrp="1"/>
          </p:cNvSpPr>
          <p:nvPr>
            <p:ph type="sldNum" sz="quarter" idx="5"/>
          </p:nvPr>
        </p:nvSpPr>
        <p:spPr/>
        <p:txBody>
          <a:bodyPr/>
          <a:lstStyle/>
          <a:p>
            <a:fld id="{DB6C60F1-D9D7-452D-8F51-4FED64DC9328}" type="slidenum">
              <a:rPr lang="en-US" smtClean="0"/>
              <a:pPr/>
              <a:t>7</a:t>
            </a:fld>
            <a:endParaRPr lang="en-US"/>
          </a:p>
        </p:txBody>
      </p:sp>
    </p:spTree>
    <p:extLst>
      <p:ext uri="{BB962C8B-B14F-4D97-AF65-F5344CB8AC3E}">
        <p14:creationId xmlns:p14="http://schemas.microsoft.com/office/powerpoint/2010/main" val="3507165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Back to the Activities Screen. In this example we have selected the link for Awards and Honors. The resulting screen displays previously entered records. Click on the ‘ADD NEW’ button to create a new entry.</a:t>
            </a:r>
          </a:p>
          <a:p>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8</a:t>
            </a:fld>
            <a:endParaRPr lang="en-US"/>
          </a:p>
        </p:txBody>
      </p:sp>
    </p:spTree>
    <p:extLst>
      <p:ext uri="{BB962C8B-B14F-4D97-AF65-F5344CB8AC3E}">
        <p14:creationId xmlns:p14="http://schemas.microsoft.com/office/powerpoint/2010/main" val="81370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what the fields look like for an Awards and Honors Activity Record.</a:t>
            </a:r>
            <a:r>
              <a:rPr lang="en-US" sz="1200" dirty="0"/>
              <a:t> After entering your information, click the ‘SAVE’ or ‘SAVE + ADD NEW’ buttons.</a:t>
            </a:r>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9</a:t>
            </a:fld>
            <a:endParaRPr lang="en-US"/>
          </a:p>
        </p:txBody>
      </p:sp>
    </p:spTree>
    <p:extLst>
      <p:ext uri="{BB962C8B-B14F-4D97-AF65-F5344CB8AC3E}">
        <p14:creationId xmlns:p14="http://schemas.microsoft.com/office/powerpoint/2010/main" val="1516624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406776"/>
            <a:ext cx="10972800" cy="1470025"/>
          </a:xfrm>
        </p:spPr>
        <p:txBody>
          <a:bodyPr>
            <a:normAutofit/>
          </a:bodyPr>
          <a:lstStyle>
            <a:lvl1pPr>
              <a:defRPr sz="4000"/>
            </a:lvl1pPr>
          </a:lstStyle>
          <a:p>
            <a:r>
              <a:rPr lang="en-US" dirty="0"/>
              <a:t>Click to edit Master title style</a:t>
            </a:r>
          </a:p>
        </p:txBody>
      </p:sp>
      <p:sp>
        <p:nvSpPr>
          <p:cNvPr id="3" name="Subtitle 2"/>
          <p:cNvSpPr>
            <a:spLocks noGrp="1"/>
          </p:cNvSpPr>
          <p:nvPr>
            <p:ph type="subTitle" idx="1"/>
          </p:nvPr>
        </p:nvSpPr>
        <p:spPr>
          <a:xfrm>
            <a:off x="609600" y="533400"/>
            <a:ext cx="8534400" cy="1752600"/>
          </a:xfrm>
        </p:spPr>
        <p:txBody>
          <a:bodyPr>
            <a:normAutofit/>
          </a:bodyPr>
          <a:lstStyle>
            <a:lvl1pPr marL="0" indent="0" algn="l">
              <a:lnSpc>
                <a:spcPct val="1000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6154F0F3-24E1-4FEA-9150-3ED778817A4D}" type="datetimeFigureOut">
              <a:rPr lang="en-US"/>
              <a:pPr>
                <a:defRPr/>
              </a:pPr>
              <a:t>9/12/2024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2283" y="274639"/>
            <a:ext cx="11333316" cy="846239"/>
          </a:xfrm>
        </p:spPr>
        <p:txBody>
          <a:bodyPr/>
          <a:lstStyle/>
          <a:p>
            <a:r>
              <a:rPr lang="en-US" dirty="0"/>
              <a:t>Click to edit Master title style</a:t>
            </a:r>
          </a:p>
        </p:txBody>
      </p:sp>
      <p:sp>
        <p:nvSpPr>
          <p:cNvPr id="3" name="Content Placeholder 2"/>
          <p:cNvSpPr>
            <a:spLocks noGrp="1"/>
          </p:cNvSpPr>
          <p:nvPr>
            <p:ph idx="1"/>
          </p:nvPr>
        </p:nvSpPr>
        <p:spPr>
          <a:xfrm>
            <a:off x="452283"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B44BC7-56F9-4E43-ADAF-DDFD7D739370}" type="datetimeFigureOut">
              <a:rPr lang="en-US"/>
              <a:pPr>
                <a:defRPr/>
              </a:pPr>
              <a:t>9/12/2024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F66FE96-7082-4275-8480-8E137B3422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B25BC88B-1D0C-43DE-B958-659244EAF7DF}" type="datetimeFigureOut">
              <a:rPr lang="en-US"/>
              <a:pPr>
                <a:defRPr/>
              </a:pPr>
              <a:t>9/12/2024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F8F53CE-C738-412C-BB10-594FF92FA1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1712192A-E72E-4314-BE6A-1F0A319E599B}" type="datetimeFigureOut">
              <a:rPr lang="en-US"/>
              <a:pPr>
                <a:defRPr/>
              </a:pPr>
              <a:t>9/12/2024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29FE80B-D460-4A0B-ABF9-C8BCEBDFDE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810A440-C240-4BC4-A0FF-554628E557D7}" type="datetimeFigureOut">
              <a:rPr lang="en-US"/>
              <a:pPr>
                <a:defRPr/>
              </a:pPr>
              <a:t>9/12/2024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4EC7972-CB53-45A8-AF6F-23D870EDF89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203200" y="6432550"/>
            <a:ext cx="1117600" cy="501650"/>
          </a:xfrm>
          <a:prstGeom prst="rect">
            <a:avLst/>
          </a:prstGeom>
        </p:spPr>
        <p:txBody>
          <a:bodyPr/>
          <a:lstStyle/>
          <a:p>
            <a:pPr fontAlgn="auto">
              <a:spcBef>
                <a:spcPts val="0"/>
              </a:spcBef>
              <a:spcAft>
                <a:spcPts val="0"/>
              </a:spcAft>
              <a:defRPr/>
            </a:pPr>
            <a:fld id="{12073121-80F2-4A27-A972-3FCE9B2C70D8}" type="slidenum">
              <a:rPr lang="en-US" sz="1200">
                <a:solidFill>
                  <a:schemeClr val="bg1">
                    <a:lumMod val="50000"/>
                  </a:schemeClr>
                </a:solidFill>
                <a:latin typeface="+mn-lt"/>
                <a:cs typeface="+mn-cs"/>
              </a:rPr>
              <a:pPr fontAlgn="auto">
                <a:spcBef>
                  <a:spcPts val="0"/>
                </a:spcBef>
                <a:spcAft>
                  <a:spcPts val="0"/>
                </a:spcAft>
                <a:defRPr/>
              </a:pPr>
              <a:t>‹#›</a:t>
            </a:fld>
            <a:endParaRPr lang="en-US" sz="1200" dirty="0">
              <a:solidFill>
                <a:schemeClr val="bg1">
                  <a:lumMod val="50000"/>
                </a:schemeClr>
              </a:solidFill>
              <a:latin typeface="+mn-lt"/>
              <a:cs typeface="+mn-cs"/>
            </a:endParaRPr>
          </a:p>
        </p:txBody>
      </p:sp>
      <p:sp>
        <p:nvSpPr>
          <p:cNvPr id="1029" name="Title Placeholder 1"/>
          <p:cNvSpPr>
            <a:spLocks noGrp="1"/>
          </p:cNvSpPr>
          <p:nvPr>
            <p:ph type="title"/>
          </p:nvPr>
        </p:nvSpPr>
        <p:spPr bwMode="auto">
          <a:xfrm>
            <a:off x="452968" y="274639"/>
            <a:ext cx="11332633" cy="846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12496800" y="632460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n-lt"/>
                <a:cs typeface="+mn-cs"/>
              </a:defRPr>
            </a:lvl1pPr>
          </a:lstStyle>
          <a:p>
            <a:pPr>
              <a:defRPr/>
            </a:pPr>
            <a:fld id="{3034C992-68AD-4F2E-8AAE-90B6BB4DC0D4}" type="datetimeFigureOut">
              <a:rPr lang="en-US"/>
              <a:pPr>
                <a:defRPr/>
              </a:pPr>
              <a:t>9/12/2024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6" r:id="rId4"/>
    <p:sldLayoutId id="2147483677" r:id="rId5"/>
  </p:sldLayoutIdLst>
  <p:txStyles>
    <p:titleStyle>
      <a:lvl1pPr algn="l" rtl="0" fontAlgn="base">
        <a:spcBef>
          <a:spcPct val="0"/>
        </a:spcBef>
        <a:spcAft>
          <a:spcPct val="0"/>
        </a:spcAft>
        <a:defRPr sz="3200" b="1" kern="1200">
          <a:solidFill>
            <a:schemeClr val="tx1"/>
          </a:solidFill>
          <a:latin typeface="Georgia" pitchFamily="18" charset="0"/>
          <a:ea typeface="+mj-ea"/>
          <a:cs typeface="+mj-cs"/>
        </a:defRPr>
      </a:lvl1pPr>
      <a:lvl2pPr algn="l" rtl="0" fontAlgn="base">
        <a:spcBef>
          <a:spcPct val="0"/>
        </a:spcBef>
        <a:spcAft>
          <a:spcPct val="0"/>
        </a:spcAft>
        <a:defRPr sz="3200" b="1">
          <a:solidFill>
            <a:schemeClr val="tx1"/>
          </a:solidFill>
          <a:latin typeface="Georgia" pitchFamily="18" charset="0"/>
        </a:defRPr>
      </a:lvl2pPr>
      <a:lvl3pPr algn="l" rtl="0" fontAlgn="base">
        <a:spcBef>
          <a:spcPct val="0"/>
        </a:spcBef>
        <a:spcAft>
          <a:spcPct val="0"/>
        </a:spcAft>
        <a:defRPr sz="3200" b="1">
          <a:solidFill>
            <a:schemeClr val="tx1"/>
          </a:solidFill>
          <a:latin typeface="Georgia" pitchFamily="18" charset="0"/>
        </a:defRPr>
      </a:lvl3pPr>
      <a:lvl4pPr algn="l" rtl="0" fontAlgn="base">
        <a:spcBef>
          <a:spcPct val="0"/>
        </a:spcBef>
        <a:spcAft>
          <a:spcPct val="0"/>
        </a:spcAft>
        <a:defRPr sz="3200" b="1">
          <a:solidFill>
            <a:schemeClr val="tx1"/>
          </a:solidFill>
          <a:latin typeface="Georgia" pitchFamily="18" charset="0"/>
        </a:defRPr>
      </a:lvl4pPr>
      <a:lvl5pPr algn="l" rtl="0" fontAlgn="base">
        <a:spcBef>
          <a:spcPct val="0"/>
        </a:spcBef>
        <a:spcAft>
          <a:spcPct val="0"/>
        </a:spcAft>
        <a:defRPr sz="3200" b="1">
          <a:solidFill>
            <a:schemeClr val="tx1"/>
          </a:solidFill>
          <a:latin typeface="Georgia" pitchFamily="18" charset="0"/>
        </a:defRPr>
      </a:lvl5pPr>
      <a:lvl6pPr marL="457200" algn="l" rtl="0" fontAlgn="base">
        <a:spcBef>
          <a:spcPct val="0"/>
        </a:spcBef>
        <a:spcAft>
          <a:spcPct val="0"/>
        </a:spcAft>
        <a:defRPr sz="3200" b="1">
          <a:solidFill>
            <a:schemeClr val="tx1"/>
          </a:solidFill>
          <a:latin typeface="Georgia" pitchFamily="18" charset="0"/>
        </a:defRPr>
      </a:lvl6pPr>
      <a:lvl7pPr marL="914400" algn="l" rtl="0" fontAlgn="base">
        <a:spcBef>
          <a:spcPct val="0"/>
        </a:spcBef>
        <a:spcAft>
          <a:spcPct val="0"/>
        </a:spcAft>
        <a:defRPr sz="3200" b="1">
          <a:solidFill>
            <a:schemeClr val="tx1"/>
          </a:solidFill>
          <a:latin typeface="Georgia" pitchFamily="18" charset="0"/>
        </a:defRPr>
      </a:lvl7pPr>
      <a:lvl8pPr marL="1371600" algn="l" rtl="0" fontAlgn="base">
        <a:spcBef>
          <a:spcPct val="0"/>
        </a:spcBef>
        <a:spcAft>
          <a:spcPct val="0"/>
        </a:spcAft>
        <a:defRPr sz="3200" b="1">
          <a:solidFill>
            <a:schemeClr val="tx1"/>
          </a:solidFill>
          <a:latin typeface="Georgia" pitchFamily="18" charset="0"/>
        </a:defRPr>
      </a:lvl8pPr>
      <a:lvl9pPr marL="1828800" algn="l" rtl="0" fontAlgn="base">
        <a:spcBef>
          <a:spcPct val="0"/>
        </a:spcBef>
        <a:spcAft>
          <a:spcPct val="0"/>
        </a:spcAft>
        <a:defRPr sz="3200" b="1">
          <a:solidFill>
            <a:schemeClr val="tx1"/>
          </a:solidFill>
          <a:latin typeface="Georgia" pitchFamily="18" charset="0"/>
        </a:defRPr>
      </a:lvl9pPr>
    </p:titleStyle>
    <p:bodyStyle>
      <a:lvl1pPr marL="342900" indent="-342900" algn="l" rtl="0" fontAlgn="base">
        <a:lnSpc>
          <a:spcPct val="90000"/>
        </a:lnSpc>
        <a:spcBef>
          <a:spcPts val="600"/>
        </a:spcBef>
        <a:spcAft>
          <a:spcPts val="600"/>
        </a:spcAft>
        <a:buClr>
          <a:srgbClr val="FFC000"/>
        </a:buClr>
        <a:buFont typeface="Arial" charset="0"/>
        <a:buChar char="•"/>
        <a:defRPr sz="2800" kern="1200">
          <a:solidFill>
            <a:schemeClr val="tx1"/>
          </a:solidFill>
          <a:latin typeface="Arial" pitchFamily="34" charset="0"/>
          <a:ea typeface="+mn-ea"/>
          <a:cs typeface="Arial" pitchFamily="34" charset="0"/>
        </a:defRPr>
      </a:lvl1pPr>
      <a:lvl2pPr marL="742950" indent="-285750" algn="l" rtl="0" fontAlgn="base">
        <a:lnSpc>
          <a:spcPct val="90000"/>
        </a:lnSpc>
        <a:spcBef>
          <a:spcPts val="400"/>
        </a:spcBef>
        <a:spcAft>
          <a:spcPts val="400"/>
        </a:spcAft>
        <a:buClr>
          <a:srgbClr val="FFC000"/>
        </a:buClr>
        <a:buFont typeface="Arial" charset="0"/>
        <a:buChar char="–"/>
        <a:defRPr sz="2400" kern="1200">
          <a:solidFill>
            <a:schemeClr val="tx1"/>
          </a:solidFill>
          <a:latin typeface="+mn-lt"/>
          <a:ea typeface="+mn-ea"/>
          <a:cs typeface="Arial" charset="0"/>
        </a:defRPr>
      </a:lvl2pPr>
      <a:lvl3pPr marL="1143000" indent="-228600" algn="l" rtl="0" fontAlgn="base">
        <a:lnSpc>
          <a:spcPct val="90000"/>
        </a:lnSpc>
        <a:spcBef>
          <a:spcPts val="350"/>
        </a:spcBef>
        <a:spcAft>
          <a:spcPts val="350"/>
        </a:spcAft>
        <a:buClr>
          <a:srgbClr val="FFC000"/>
        </a:buClr>
        <a:buFont typeface="Arial" charset="0"/>
        <a:buChar char="•"/>
        <a:defRPr sz="2000" kern="1200">
          <a:solidFill>
            <a:schemeClr val="tx1"/>
          </a:solidFill>
          <a:latin typeface="+mn-lt"/>
          <a:ea typeface="+mn-ea"/>
          <a:cs typeface="Arial" charset="0"/>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upport.watermarkinsights.com/hc/en-us/articles/5349888615451-BibTeX-Impor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support.watermarkinsights.com/hc/en-us/articles/4409240052763-Publication-Import-Overview"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upport.watermarkinsights.com/hc/en-us/articles/5220924375835-Custom-Reports-in-Faculty-Succes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support.watermarkinsights.com/hc/en-us/articles/4409240052763-Publication-Import-Overview" TargetMode="External"/><Relationship Id="rId3" Type="http://schemas.openxmlformats.org/officeDocument/2006/relationships/hyperlink" Target="https://watermarkinsights.hubs.vidyard.com/watch/Abr5Q57a8kUYv5VJeWTNEo" TargetMode="External"/><Relationship Id="rId7" Type="http://schemas.openxmlformats.org/officeDocument/2006/relationships/hyperlink" Target="https://support.watermarkinsights.com/hc/en-us/articles/5349888615451-BibTeX-Imports" TargetMode="External"/><Relationship Id="rId12" Type="http://schemas.openxmlformats.org/officeDocument/2006/relationships/hyperlink" Target="mailto:Rachel.Crane@wichita.ed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support.watermarkinsights.com/hc/en-us/articles/5193405933595-Faculty-Success-Overview" TargetMode="External"/><Relationship Id="rId11" Type="http://schemas.openxmlformats.org/officeDocument/2006/relationships/hyperlink" Target="https://support.watermarkinsights.com/hc/en-us/categories/4409237050523-Faculty-Success" TargetMode="External"/><Relationship Id="rId5" Type="http://schemas.openxmlformats.org/officeDocument/2006/relationships/hyperlink" Target="https://www.wichita.edu/services/mrc/OIR/Watermark/facultysuccess.php" TargetMode="External"/><Relationship Id="rId10" Type="http://schemas.openxmlformats.org/officeDocument/2006/relationships/hyperlink" Target="https://support.watermarkinsights.com/hc/en-us/articles/5197574823195-Frequently-Asked-Questions-FAQs" TargetMode="External"/><Relationship Id="rId4" Type="http://schemas.openxmlformats.org/officeDocument/2006/relationships/hyperlink" Target="https://shib.wichita.edu/idp/profile/SAML2/Redirect/SSO?execution=e1s1" TargetMode="External"/><Relationship Id="rId9" Type="http://schemas.openxmlformats.org/officeDocument/2006/relationships/hyperlink" Target="https://support.watermarkinsights.com/hc/en-us/articles/5220924375835-Custom-Reports-in-Faculty-Succes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MyWSUID@Wichita.ed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266700" y="2666999"/>
            <a:ext cx="11658600" cy="1524001"/>
          </a:xfrm>
        </p:spPr>
        <p:txBody>
          <a:bodyPr>
            <a:normAutofit/>
          </a:bodyPr>
          <a:lstStyle/>
          <a:p>
            <a:pPr algn="ctr"/>
            <a:r>
              <a:rPr lang="en-US" dirty="0"/>
              <a:t>Faculty Annual Activity Reports:</a:t>
            </a:r>
            <a:br>
              <a:rPr lang="en-US" dirty="0"/>
            </a:br>
            <a:r>
              <a:rPr lang="en-US" dirty="0"/>
              <a:t>Essential Skills </a:t>
            </a:r>
          </a:p>
        </p:txBody>
      </p:sp>
      <p:sp>
        <p:nvSpPr>
          <p:cNvPr id="13315" name="Subtitle 2"/>
          <p:cNvSpPr>
            <a:spLocks noGrp="1"/>
          </p:cNvSpPr>
          <p:nvPr>
            <p:ph type="subTitle" idx="1"/>
          </p:nvPr>
        </p:nvSpPr>
        <p:spPr>
          <a:xfrm>
            <a:off x="3124200" y="4648200"/>
            <a:ext cx="5562600" cy="1752600"/>
          </a:xfrm>
        </p:spPr>
        <p:txBody>
          <a:bodyPr/>
          <a:lstStyle/>
          <a:p>
            <a:pPr algn="ctr"/>
            <a:r>
              <a:rPr lang="en-US" dirty="0">
                <a:latin typeface="Arial" charset="0"/>
                <a:cs typeface="Arial" charset="0"/>
              </a:rPr>
              <a:t>Rachel Crane </a:t>
            </a:r>
          </a:p>
          <a:p>
            <a:pPr algn="ctr"/>
            <a:r>
              <a:rPr lang="en-US" dirty="0">
                <a:latin typeface="Arial" charset="0"/>
                <a:cs typeface="Arial" charset="0"/>
              </a:rPr>
              <a:t>Chair, Faculty Evaluation Alignment Committee</a:t>
            </a:r>
          </a:p>
          <a:p>
            <a:pPr algn="ctr"/>
            <a:r>
              <a:rPr lang="en-US" dirty="0">
                <a:latin typeface="Arial" charset="0"/>
                <a:cs typeface="Arial" charset="0"/>
              </a:rPr>
              <a:t>Fall 2024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81B67-F56B-DB40-B220-9D08E90178F5}"/>
              </a:ext>
            </a:extLst>
          </p:cNvPr>
          <p:cNvSpPr>
            <a:spLocks noGrp="1"/>
          </p:cNvSpPr>
          <p:nvPr>
            <p:ph type="title"/>
          </p:nvPr>
        </p:nvSpPr>
        <p:spPr/>
        <p:txBody>
          <a:bodyPr/>
          <a:lstStyle/>
          <a:p>
            <a:r>
              <a:rPr lang="en-US" sz="2000" dirty="0"/>
              <a:t>To edit or view a previously entered activity record, click anywhere in the record row.</a:t>
            </a:r>
          </a:p>
        </p:txBody>
      </p:sp>
      <p:pic>
        <p:nvPicPr>
          <p:cNvPr id="4" name="Content Placeholder 3" title="image of what the screen looks like with a previously entered activity record">
            <a:extLst>
              <a:ext uri="{FF2B5EF4-FFF2-40B4-BE49-F238E27FC236}">
                <a16:creationId xmlns:a16="http://schemas.microsoft.com/office/drawing/2014/main" id="{DCD9C8C0-147F-15C4-8B1C-8E3E0881A1FB}"/>
              </a:ext>
            </a:extLst>
          </p:cNvPr>
          <p:cNvPicPr>
            <a:picLocks noGrp="1" noChangeAspect="1"/>
          </p:cNvPicPr>
          <p:nvPr>
            <p:ph idx="1"/>
          </p:nvPr>
        </p:nvPicPr>
        <p:blipFill>
          <a:blip r:embed="rId3"/>
          <a:stretch>
            <a:fillRect/>
          </a:stretch>
        </p:blipFill>
        <p:spPr>
          <a:xfrm>
            <a:off x="1020640" y="1480995"/>
            <a:ext cx="10150720" cy="2091109"/>
          </a:xfrm>
          <a:prstGeom prst="rect">
            <a:avLst/>
          </a:prstGeom>
          <a:ln w="25400">
            <a:solidFill>
              <a:schemeClr val="accent1"/>
            </a:solidFill>
          </a:ln>
        </p:spPr>
      </p:pic>
      <p:cxnSp>
        <p:nvCxnSpPr>
          <p:cNvPr id="6" name="Straight Arrow Connector 5" title="&quot; &quot;">
            <a:extLst>
              <a:ext uri="{FF2B5EF4-FFF2-40B4-BE49-F238E27FC236}">
                <a16:creationId xmlns:a16="http://schemas.microsoft.com/office/drawing/2014/main" id="{565C3042-11BE-BFCF-673E-9DA6F6A59431}"/>
              </a:ext>
              <a:ext uri="{C183D7F6-B498-43B3-948B-1728B52AA6E4}">
                <adec:decorative xmlns:adec="http://schemas.microsoft.com/office/drawing/2017/decorative" xmlns="" val="1"/>
              </a:ext>
            </a:extLst>
          </p:cNvPr>
          <p:cNvCxnSpPr>
            <a:cxnSpLocks/>
          </p:cNvCxnSpPr>
          <p:nvPr/>
        </p:nvCxnSpPr>
        <p:spPr>
          <a:xfrm>
            <a:off x="381000" y="3276600"/>
            <a:ext cx="796508"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9" name="Picture 8" descr="image of the Faculty/Staff Rank field,&#10;as a sample of what a restricted field indicator looks like">
            <a:extLst>
              <a:ext uri="{FF2B5EF4-FFF2-40B4-BE49-F238E27FC236}">
                <a16:creationId xmlns:a16="http://schemas.microsoft.com/office/drawing/2014/main" id="{87E7EAC9-2858-E61D-6306-D2CC4E65D50C}"/>
              </a:ext>
            </a:extLst>
          </p:cNvPr>
          <p:cNvPicPr>
            <a:picLocks noChangeAspect="1"/>
          </p:cNvPicPr>
          <p:nvPr/>
        </p:nvPicPr>
        <p:blipFill>
          <a:blip r:embed="rId4"/>
          <a:stretch>
            <a:fillRect/>
          </a:stretch>
        </p:blipFill>
        <p:spPr>
          <a:xfrm>
            <a:off x="2667000" y="5688469"/>
            <a:ext cx="5449060" cy="752580"/>
          </a:xfrm>
          <a:prstGeom prst="rect">
            <a:avLst/>
          </a:prstGeom>
          <a:ln w="25400">
            <a:solidFill>
              <a:schemeClr val="accent1"/>
            </a:solidFill>
          </a:ln>
        </p:spPr>
      </p:pic>
      <p:sp>
        <p:nvSpPr>
          <p:cNvPr id="10" name="TextBox 9">
            <a:extLst>
              <a:ext uri="{FF2B5EF4-FFF2-40B4-BE49-F238E27FC236}">
                <a16:creationId xmlns:a16="http://schemas.microsoft.com/office/drawing/2014/main" id="{FF06D740-9EC2-A15F-BC6D-D91624A40D59}"/>
              </a:ext>
            </a:extLst>
          </p:cNvPr>
          <p:cNvSpPr txBox="1"/>
          <p:nvPr/>
        </p:nvSpPr>
        <p:spPr>
          <a:xfrm>
            <a:off x="914400" y="3621773"/>
            <a:ext cx="10092993" cy="1738809"/>
          </a:xfrm>
          <a:prstGeom prst="rect">
            <a:avLst/>
          </a:prstGeom>
          <a:noFill/>
        </p:spPr>
        <p:txBody>
          <a:bodyPr wrap="square" rtlCol="0">
            <a:spAutoFit/>
          </a:bodyPr>
          <a:lstStyle/>
          <a:p>
            <a:pPr marL="114300" lvl="1">
              <a:lnSpc>
                <a:spcPct val="112500"/>
              </a:lnSpc>
              <a:spcBef>
                <a:spcPts val="0"/>
              </a:spcBef>
              <a:buClr>
                <a:srgbClr val="000000"/>
              </a:buClr>
              <a:buSzPts val="1800"/>
            </a:pPr>
            <a:r>
              <a:rPr lang="en-US" sz="1600" b="1" i="1" dirty="0">
                <a:highlight>
                  <a:srgbClr val="FFFFFF"/>
                </a:highlight>
                <a:latin typeface="Arial" panose="020B0604020202020204" pitchFamily="34" charset="0"/>
                <a:ea typeface="Calibri"/>
                <a:cs typeface="Arial" panose="020B0604020202020204" pitchFamily="34" charset="0"/>
                <a:sym typeface="Calibri"/>
              </a:rPr>
              <a:t>Note:</a:t>
            </a:r>
            <a:r>
              <a:rPr lang="en-US" sz="1600" i="1" dirty="0">
                <a:highlight>
                  <a:srgbClr val="FFFFFF"/>
                </a:highlight>
                <a:latin typeface="Arial" panose="020B0604020202020204" pitchFamily="34" charset="0"/>
                <a:ea typeface="Calibri"/>
                <a:cs typeface="Arial" panose="020B0604020202020204" pitchFamily="34" charset="0"/>
                <a:sym typeface="Calibri"/>
              </a:rPr>
              <a:t> Some activity records have been added to the system for you. </a:t>
            </a:r>
          </a:p>
          <a:p>
            <a:pPr marL="114300" lvl="1">
              <a:lnSpc>
                <a:spcPct val="112500"/>
              </a:lnSpc>
              <a:spcBef>
                <a:spcPts val="0"/>
              </a:spcBef>
              <a:buClr>
                <a:srgbClr val="000000"/>
              </a:buClr>
              <a:buSzPts val="1800"/>
            </a:pPr>
            <a:endParaRPr lang="en-US" sz="1600" i="1" dirty="0">
              <a:highlight>
                <a:srgbClr val="FFFFFF"/>
              </a:highlight>
              <a:latin typeface="Arial" panose="020B0604020202020204" pitchFamily="34" charset="0"/>
              <a:ea typeface="Calibri"/>
              <a:cs typeface="Arial" panose="020B0604020202020204" pitchFamily="34" charset="0"/>
              <a:sym typeface="Calibri"/>
            </a:endParaRPr>
          </a:p>
          <a:p>
            <a:pPr marL="114300" lvl="1">
              <a:lnSpc>
                <a:spcPct val="112500"/>
              </a:lnSpc>
              <a:spcBef>
                <a:spcPts val="0"/>
              </a:spcBef>
              <a:buClr>
                <a:srgbClr val="000000"/>
              </a:buClr>
              <a:buSzPts val="1800"/>
            </a:pPr>
            <a:r>
              <a:rPr lang="en-US" sz="1600" i="1" dirty="0">
                <a:highlight>
                  <a:srgbClr val="FFFFFF"/>
                </a:highlight>
                <a:latin typeface="Arial" panose="020B0604020202020204" pitchFamily="34" charset="0"/>
                <a:ea typeface="Calibri"/>
                <a:cs typeface="Arial" panose="020B0604020202020204" pitchFamily="34" charset="0"/>
                <a:sym typeface="Calibri"/>
              </a:rPr>
              <a:t>Additionally, some fields may have access restrictions and therefore cannot be edited. Restricted fields are indicated by a red ‘R’ (      ) at the end of the field title. If revisions are needed to restricted records, contact your Faculty Success Administrator using the </a:t>
            </a:r>
            <a:r>
              <a:rPr lang="en-US" sz="1600" b="1" i="1" dirty="0">
                <a:highlight>
                  <a:srgbClr val="FFFFFF"/>
                </a:highlight>
                <a:latin typeface="Arial" panose="020B0604020202020204" pitchFamily="34" charset="0"/>
                <a:ea typeface="Calibri"/>
                <a:cs typeface="Arial" panose="020B0604020202020204" pitchFamily="34" charset="0"/>
                <a:sym typeface="Calibri"/>
              </a:rPr>
              <a:t>Help</a:t>
            </a:r>
            <a:r>
              <a:rPr lang="en-US" sz="1600" i="1" dirty="0">
                <a:highlight>
                  <a:srgbClr val="FFFFFF"/>
                </a:highlight>
                <a:latin typeface="Arial" panose="020B0604020202020204" pitchFamily="34" charset="0"/>
                <a:ea typeface="Calibri"/>
                <a:cs typeface="Arial" panose="020B0604020202020204" pitchFamily="34" charset="0"/>
                <a:sym typeface="Calibri"/>
              </a:rPr>
              <a:t> link. For example, the ‘Rank’ field is a pre-populated, restricted field:</a:t>
            </a:r>
          </a:p>
        </p:txBody>
      </p:sp>
      <p:pic>
        <p:nvPicPr>
          <p:cNvPr id="13" name="Picture 12" descr="screen capture of the red capital letter r, to show how the font appears">
            <a:extLst>
              <a:ext uri="{FF2B5EF4-FFF2-40B4-BE49-F238E27FC236}">
                <a16:creationId xmlns:a16="http://schemas.microsoft.com/office/drawing/2014/main" id="{FEE0EA6E-5618-6485-4BA0-A708643CABA5}"/>
              </a:ext>
            </a:extLst>
          </p:cNvPr>
          <p:cNvPicPr>
            <a:picLocks noChangeAspect="1"/>
          </p:cNvPicPr>
          <p:nvPr/>
        </p:nvPicPr>
        <p:blipFill>
          <a:blip r:embed="rId5"/>
          <a:stretch>
            <a:fillRect/>
          </a:stretch>
        </p:blipFill>
        <p:spPr>
          <a:xfrm>
            <a:off x="3200400" y="4491177"/>
            <a:ext cx="258800" cy="276961"/>
          </a:xfrm>
          <a:prstGeom prst="rect">
            <a:avLst/>
          </a:prstGeom>
        </p:spPr>
      </p:pic>
    </p:spTree>
    <p:extLst>
      <p:ext uri="{BB962C8B-B14F-4D97-AF65-F5344CB8AC3E}">
        <p14:creationId xmlns:p14="http://schemas.microsoft.com/office/powerpoint/2010/main" val="803115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E623-AD64-587A-3FFC-22D607878753}"/>
              </a:ext>
            </a:extLst>
          </p:cNvPr>
          <p:cNvSpPr>
            <a:spLocks noGrp="1"/>
          </p:cNvSpPr>
          <p:nvPr>
            <p:ph type="title"/>
          </p:nvPr>
        </p:nvSpPr>
        <p:spPr/>
        <p:txBody>
          <a:bodyPr/>
          <a:lstStyle/>
          <a:p>
            <a:r>
              <a:rPr lang="en-US" sz="2000" dirty="0"/>
              <a:t>…and edit accordingly</a:t>
            </a:r>
          </a:p>
        </p:txBody>
      </p:sp>
      <p:pic>
        <p:nvPicPr>
          <p:cNvPr id="5" name="Content Placeholder 4" descr="the fields are: media type pull down menu, article/segement title, program/media outlet name, web address, description, publication/air date field with an arrow pointing to the asterisk at the end of the year field indicating a requried field, which you must enter before you can save the entry" title="image of the fields of a Media Appearances and interviews record">
            <a:extLst>
              <a:ext uri="{FF2B5EF4-FFF2-40B4-BE49-F238E27FC236}">
                <a16:creationId xmlns:a16="http://schemas.microsoft.com/office/drawing/2014/main" id="{9D5FB33C-A45F-16A1-B732-D8F3C816DF04}"/>
              </a:ext>
            </a:extLst>
          </p:cNvPr>
          <p:cNvPicPr>
            <a:picLocks noGrp="1" noChangeAspect="1"/>
          </p:cNvPicPr>
          <p:nvPr>
            <p:ph idx="1"/>
          </p:nvPr>
        </p:nvPicPr>
        <p:blipFill>
          <a:blip r:embed="rId3"/>
          <a:stretch>
            <a:fillRect/>
          </a:stretch>
        </p:blipFill>
        <p:spPr>
          <a:xfrm>
            <a:off x="685800" y="1600200"/>
            <a:ext cx="8411264" cy="4525963"/>
          </a:xfrm>
          <a:ln w="25400">
            <a:solidFill>
              <a:schemeClr val="accent1"/>
            </a:solidFill>
          </a:ln>
        </p:spPr>
      </p:pic>
      <p:sp>
        <p:nvSpPr>
          <p:cNvPr id="6" name="TextBox 5">
            <a:extLst>
              <a:ext uri="{FF2B5EF4-FFF2-40B4-BE49-F238E27FC236}">
                <a16:creationId xmlns:a16="http://schemas.microsoft.com/office/drawing/2014/main" id="{DD748DC6-FD6E-9F5E-2933-C1EFF66FE8EC}"/>
              </a:ext>
            </a:extLst>
          </p:cNvPr>
          <p:cNvSpPr txBox="1"/>
          <p:nvPr/>
        </p:nvSpPr>
        <p:spPr>
          <a:xfrm>
            <a:off x="6100880" y="3216850"/>
            <a:ext cx="2971800" cy="646331"/>
          </a:xfrm>
          <a:prstGeom prst="rect">
            <a:avLst/>
          </a:prstGeom>
          <a:noFill/>
        </p:spPr>
        <p:txBody>
          <a:bodyPr wrap="square" rtlCol="0">
            <a:spAutoFit/>
          </a:bodyPr>
          <a:lstStyle/>
          <a:p>
            <a:r>
              <a:rPr lang="en-US" dirty="0"/>
              <a:t>Please note that asterisks (*) indicate required fields.</a:t>
            </a:r>
          </a:p>
        </p:txBody>
      </p:sp>
      <p:cxnSp>
        <p:nvCxnSpPr>
          <p:cNvPr id="4" name="Straight Arrow Connector 3" title="&quot; &quot;">
            <a:extLst>
              <a:ext uri="{FF2B5EF4-FFF2-40B4-BE49-F238E27FC236}">
                <a16:creationId xmlns:a16="http://schemas.microsoft.com/office/drawing/2014/main" id="{49A05239-E94E-6EB9-8425-4BB862A9E244}"/>
              </a:ext>
              <a:ext uri="{C183D7F6-B498-43B3-948B-1728B52AA6E4}">
                <adec:decorative xmlns:adec="http://schemas.microsoft.com/office/drawing/2017/decorative" xmlns="" val="1"/>
              </a:ext>
            </a:extLst>
          </p:cNvPr>
          <p:cNvCxnSpPr>
            <a:cxnSpLocks/>
          </p:cNvCxnSpPr>
          <p:nvPr/>
        </p:nvCxnSpPr>
        <p:spPr>
          <a:xfrm flipH="1">
            <a:off x="2895600" y="3886202"/>
            <a:ext cx="3124200" cy="17526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988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3D527-C5BD-A242-94E1-EC2AD4D26743}"/>
              </a:ext>
            </a:extLst>
          </p:cNvPr>
          <p:cNvSpPr>
            <a:spLocks noGrp="1"/>
          </p:cNvSpPr>
          <p:nvPr>
            <p:ph type="title"/>
          </p:nvPr>
        </p:nvSpPr>
        <p:spPr>
          <a:xfrm>
            <a:off x="452283" y="152401"/>
            <a:ext cx="11333316" cy="1295400"/>
          </a:xfrm>
        </p:spPr>
        <p:txBody>
          <a:bodyPr/>
          <a:lstStyle/>
          <a:p>
            <a:r>
              <a:rPr lang="en-US" dirty="0"/>
              <a:t>Importing Citation Data </a:t>
            </a:r>
            <a:br>
              <a:rPr lang="en-US" dirty="0"/>
            </a:br>
            <a:r>
              <a:rPr lang="en-US" sz="2000" dirty="0"/>
              <a:t>Available in ‘Publications,’ in the Scholarship/Research section, you may import citations in bulk. Click on the ‘IMPORT’ button at the upper right of the screen.</a:t>
            </a:r>
          </a:p>
        </p:txBody>
      </p:sp>
      <p:pic>
        <p:nvPicPr>
          <p:cNvPr id="5" name="Content Placeholder 4" descr="image of the publications area with a listing of previously entered publications entries. The Import button is circled. ">
            <a:extLst>
              <a:ext uri="{FF2B5EF4-FFF2-40B4-BE49-F238E27FC236}">
                <a16:creationId xmlns:a16="http://schemas.microsoft.com/office/drawing/2014/main" id="{EB529FF0-C2D5-8F53-0279-D21F0042E093}"/>
              </a:ext>
            </a:extLst>
          </p:cNvPr>
          <p:cNvPicPr>
            <a:picLocks noGrp="1" noChangeAspect="1"/>
          </p:cNvPicPr>
          <p:nvPr>
            <p:ph idx="1"/>
          </p:nvPr>
        </p:nvPicPr>
        <p:blipFill rotWithShape="1">
          <a:blip r:embed="rId3"/>
          <a:srcRect b="22554"/>
          <a:stretch/>
        </p:blipFill>
        <p:spPr>
          <a:xfrm>
            <a:off x="707163" y="1981200"/>
            <a:ext cx="10823121" cy="4038600"/>
          </a:xfrm>
        </p:spPr>
      </p:pic>
      <p:sp>
        <p:nvSpPr>
          <p:cNvPr id="6" name="Oval 5" title="&quot; &quot;">
            <a:extLst>
              <a:ext uri="{FF2B5EF4-FFF2-40B4-BE49-F238E27FC236}">
                <a16:creationId xmlns:a16="http://schemas.microsoft.com/office/drawing/2014/main" id="{3AD6A9CE-9468-2F9D-6E8B-540FEACC54C0}"/>
              </a:ext>
              <a:ext uri="{C183D7F6-B498-43B3-948B-1728B52AA6E4}">
                <adec:decorative xmlns:adec="http://schemas.microsoft.com/office/drawing/2017/decorative" xmlns="" val="1"/>
              </a:ext>
            </a:extLst>
          </p:cNvPr>
          <p:cNvSpPr/>
          <p:nvPr/>
        </p:nvSpPr>
        <p:spPr>
          <a:xfrm>
            <a:off x="10363200" y="1905000"/>
            <a:ext cx="1066800" cy="533400"/>
          </a:xfrm>
          <a:prstGeom prst="ellipse">
            <a:avLst/>
          </a:prstGeom>
          <a:solidFill>
            <a:schemeClr val="accent1">
              <a:alpha val="0"/>
            </a:schemeClr>
          </a:solid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522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1DDD-434A-27DB-F492-94A10D5D1AB5}"/>
              </a:ext>
            </a:extLst>
          </p:cNvPr>
          <p:cNvSpPr>
            <a:spLocks noGrp="1"/>
          </p:cNvSpPr>
          <p:nvPr>
            <p:ph type="title"/>
          </p:nvPr>
        </p:nvSpPr>
        <p:spPr/>
        <p:txBody>
          <a:bodyPr/>
          <a:lstStyle/>
          <a:p>
            <a:pPr marL="0" marR="0" lvl="0" indent="0" algn="l" defTabSz="914400" rtl="0" eaLnBrk="1" fontAlgn="base" latinLnBrk="0" hangingPunct="1">
              <a:lnSpc>
                <a:spcPct val="90000"/>
              </a:lnSpc>
              <a:spcBef>
                <a:spcPts val="600"/>
              </a:spcBef>
              <a:spcAft>
                <a:spcPts val="600"/>
              </a:spcAft>
              <a:buClr>
                <a:srgbClr val="FFC000"/>
              </a:buClr>
              <a:buSzTx/>
              <a:buFont typeface="Arial" charset="0"/>
              <a:buNone/>
              <a:tabLst/>
              <a:defRPr/>
            </a:pPr>
            <a:r>
              <a:rPr lang="en-US" dirty="0"/>
              <a:t/>
            </a:r>
            <a:br>
              <a:rPr lang="en-US" dirty="0"/>
            </a:br>
            <a:r>
              <a:rPr kumimoji="0" lang="en-US" sz="2000" i="0" u="none" strike="noStrike" kern="1200" cap="none" spc="0" normalizeH="0" baseline="0" noProof="0" dirty="0">
                <a:ln>
                  <a:noFill/>
                </a:ln>
                <a:solidFill>
                  <a:prstClr val="black"/>
                </a:solidFill>
                <a:effectLst/>
                <a:uLnTx/>
                <a:uFillTx/>
                <a:ea typeface="+mn-ea"/>
                <a:cs typeface="Arial" pitchFamily="34" charset="0"/>
              </a:rPr>
              <a:t>There are two ways for you to bring citations into Faculty Success in bulk from other databases:</a:t>
            </a:r>
            <a:endParaRPr lang="en-US" sz="2000" dirty="0"/>
          </a:p>
        </p:txBody>
      </p:sp>
      <p:sp>
        <p:nvSpPr>
          <p:cNvPr id="3" name="Content Placeholder 2">
            <a:extLst>
              <a:ext uri="{FF2B5EF4-FFF2-40B4-BE49-F238E27FC236}">
                <a16:creationId xmlns:a16="http://schemas.microsoft.com/office/drawing/2014/main" id="{0C608D63-D4FC-0EE8-04CC-C3F1B5058A49}"/>
              </a:ext>
            </a:extLst>
          </p:cNvPr>
          <p:cNvSpPr>
            <a:spLocks noGrp="1"/>
          </p:cNvSpPr>
          <p:nvPr>
            <p:ph idx="1"/>
          </p:nvPr>
        </p:nvSpPr>
        <p:spPr>
          <a:xfrm>
            <a:off x="533400" y="1219200"/>
            <a:ext cx="10972800" cy="4876800"/>
          </a:xfrm>
        </p:spPr>
        <p:txBody>
          <a:bodyPr/>
          <a:lstStyle/>
          <a:p>
            <a:pPr marL="0" indent="0">
              <a:buNone/>
            </a:pPr>
            <a:endParaRPr lang="en-US" sz="3000" dirty="0"/>
          </a:p>
          <a:p>
            <a:r>
              <a:rPr lang="en-US" sz="2000" b="1" dirty="0"/>
              <a:t>Import </a:t>
            </a:r>
            <a:r>
              <a:rPr lang="en-US" sz="2000" b="1" dirty="0" err="1"/>
              <a:t>BibTeX</a:t>
            </a:r>
            <a:r>
              <a:rPr lang="en-US" sz="2000" b="1" dirty="0"/>
              <a:t> files  </a:t>
            </a:r>
            <a:r>
              <a:rPr lang="en-US" sz="2000" dirty="0"/>
              <a:t>for example, EndNote, Google Scholar, Mendeley, RefWorks, </a:t>
            </a:r>
            <a:r>
              <a:rPr lang="en-US" sz="2000" dirty="0" err="1"/>
              <a:t>HeinOnline</a:t>
            </a:r>
            <a:r>
              <a:rPr lang="en-US" sz="2000" dirty="0"/>
              <a:t>, or Zotero. For more information on </a:t>
            </a:r>
            <a:r>
              <a:rPr lang="en-US" sz="2000" dirty="0" err="1"/>
              <a:t>BibTeX</a:t>
            </a:r>
            <a:r>
              <a:rPr lang="en-US" sz="2000" dirty="0"/>
              <a:t> Imports. For more details, please consult this article: </a:t>
            </a:r>
            <a:r>
              <a:rPr lang="en-US" sz="2000" dirty="0">
                <a:hlinkClick r:id="rId3"/>
              </a:rPr>
              <a:t>Click here for more details</a:t>
            </a:r>
            <a:r>
              <a:rPr lang="en-US" sz="2000" dirty="0"/>
              <a:t>.</a:t>
            </a:r>
          </a:p>
          <a:p>
            <a:r>
              <a:rPr lang="en-US" sz="2000" b="1" dirty="0"/>
              <a:t>Import directly from </a:t>
            </a:r>
            <a:r>
              <a:rPr lang="en-US" sz="2000" b="1" dirty="0" err="1"/>
              <a:t>Crossref</a:t>
            </a:r>
            <a:r>
              <a:rPr lang="en-US" sz="2000" b="1" dirty="0"/>
              <a:t>, Scopus, and PubMed. </a:t>
            </a:r>
            <a:r>
              <a:rPr lang="en-US" sz="2000" dirty="0"/>
              <a:t>For more details, please consult this article: </a:t>
            </a:r>
            <a:r>
              <a:rPr lang="en-US" sz="2000" dirty="0">
                <a:hlinkClick r:id="rId4"/>
              </a:rPr>
              <a:t>Click here for more details. </a:t>
            </a:r>
            <a:endParaRPr lang="en-US" sz="2000" dirty="0"/>
          </a:p>
          <a:p>
            <a:endParaRPr lang="en-US" dirty="0"/>
          </a:p>
        </p:txBody>
      </p:sp>
      <p:pic>
        <p:nvPicPr>
          <p:cNvPr id="4" name="Picture 3" descr="image of the import publications screen with the import from bibtex files on the left and import from a third party options on the right">
            <a:extLst>
              <a:ext uri="{FF2B5EF4-FFF2-40B4-BE49-F238E27FC236}">
                <a16:creationId xmlns:a16="http://schemas.microsoft.com/office/drawing/2014/main" id="{7DE5F6DC-365D-DF3A-5D84-39B00635B8C0}"/>
              </a:ext>
            </a:extLst>
          </p:cNvPr>
          <p:cNvPicPr>
            <a:picLocks noChangeAspect="1"/>
          </p:cNvPicPr>
          <p:nvPr/>
        </p:nvPicPr>
        <p:blipFill>
          <a:blip r:embed="rId5"/>
          <a:stretch>
            <a:fillRect/>
          </a:stretch>
        </p:blipFill>
        <p:spPr>
          <a:xfrm>
            <a:off x="1866900" y="3449782"/>
            <a:ext cx="8458200" cy="2617644"/>
          </a:xfrm>
          <a:prstGeom prst="rect">
            <a:avLst/>
          </a:prstGeom>
          <a:ln w="25400">
            <a:solidFill>
              <a:schemeClr val="accent1"/>
            </a:solidFill>
          </a:ln>
        </p:spPr>
      </p:pic>
    </p:spTree>
    <p:extLst>
      <p:ext uri="{BB962C8B-B14F-4D97-AF65-F5344CB8AC3E}">
        <p14:creationId xmlns:p14="http://schemas.microsoft.com/office/powerpoint/2010/main" val="2733092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B060-0C43-72E2-E1E3-AD576A84828F}"/>
              </a:ext>
            </a:extLst>
          </p:cNvPr>
          <p:cNvSpPr>
            <a:spLocks noGrp="1"/>
          </p:cNvSpPr>
          <p:nvPr>
            <p:ph type="title"/>
          </p:nvPr>
        </p:nvSpPr>
        <p:spPr>
          <a:xfrm>
            <a:off x="452283" y="76201"/>
            <a:ext cx="11333316" cy="1447800"/>
          </a:xfrm>
        </p:spPr>
        <p:txBody>
          <a:bodyPr/>
          <a:lstStyle/>
          <a:p>
            <a:r>
              <a:rPr lang="en-US" sz="2800" dirty="0"/>
              <a:t>CV Imports </a:t>
            </a:r>
            <a:br>
              <a:rPr lang="en-US" sz="2800" dirty="0"/>
            </a:br>
            <a:r>
              <a:rPr lang="en-US" sz="2000" dirty="0"/>
              <a:t>Allows you to upload data from your CV and convert it into activity records. This tool uses highlighting technology to assist you in identifying areas of your CV that correspond to specific activity screens within Faculty Success.</a:t>
            </a:r>
          </a:p>
        </p:txBody>
      </p:sp>
      <p:pic>
        <p:nvPicPr>
          <p:cNvPr id="4" name="Content Placeholder 3" descr="image of the CV Imports area with an arrow pointing to the 'drop file' area ">
            <a:extLst>
              <a:ext uri="{FF2B5EF4-FFF2-40B4-BE49-F238E27FC236}">
                <a16:creationId xmlns:a16="http://schemas.microsoft.com/office/drawing/2014/main" id="{66E6ADE9-DF05-ECEE-EF33-DDFAA56E31AD}"/>
              </a:ext>
              <a:ext uri="{C183D7F6-B498-43B3-948B-1728B52AA6E4}">
                <adec:decorative xmlns:adec="http://schemas.microsoft.com/office/drawing/2017/decorative" xmlns="" val="0"/>
              </a:ext>
            </a:extLst>
          </p:cNvPr>
          <p:cNvPicPr>
            <a:picLocks noGrp="1" noChangeAspect="1"/>
          </p:cNvPicPr>
          <p:nvPr>
            <p:ph idx="1"/>
          </p:nvPr>
        </p:nvPicPr>
        <p:blipFill>
          <a:blip r:embed="rId3"/>
          <a:stretch>
            <a:fillRect/>
          </a:stretch>
        </p:blipFill>
        <p:spPr>
          <a:xfrm>
            <a:off x="1828800" y="1524000"/>
            <a:ext cx="9028959" cy="4462659"/>
          </a:xfrm>
          <a:prstGeom prst="rect">
            <a:avLst/>
          </a:prstGeom>
          <a:ln w="25400">
            <a:solidFill>
              <a:schemeClr val="accent1"/>
            </a:solidFill>
          </a:ln>
        </p:spPr>
      </p:pic>
    </p:spTree>
    <p:extLst>
      <p:ext uri="{BB962C8B-B14F-4D97-AF65-F5344CB8AC3E}">
        <p14:creationId xmlns:p14="http://schemas.microsoft.com/office/powerpoint/2010/main" val="3520673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an image of the CV Imports screen with a previously uploaded CV indicated">
            <a:extLst>
              <a:ext uri="{FF2B5EF4-FFF2-40B4-BE49-F238E27FC236}">
                <a16:creationId xmlns:a16="http://schemas.microsoft.com/office/drawing/2014/main" id="{9DFC7A94-65DF-B0E8-58C4-B06FF9E087F7}"/>
              </a:ext>
            </a:extLst>
          </p:cNvPr>
          <p:cNvPicPr>
            <a:picLocks noGrp="1" noChangeAspect="1"/>
          </p:cNvPicPr>
          <p:nvPr>
            <p:ph idx="1"/>
          </p:nvPr>
        </p:nvPicPr>
        <p:blipFill>
          <a:blip r:embed="rId3"/>
          <a:stretch>
            <a:fillRect/>
          </a:stretch>
        </p:blipFill>
        <p:spPr>
          <a:xfrm>
            <a:off x="4003868" y="1600200"/>
            <a:ext cx="3869939" cy="4525963"/>
          </a:xfrm>
          <a:prstGeom prst="rect">
            <a:avLst/>
          </a:prstGeom>
          <a:ln>
            <a:solidFill>
              <a:schemeClr val="accent1"/>
            </a:solidFill>
          </a:ln>
        </p:spPr>
      </p:pic>
      <p:sp>
        <p:nvSpPr>
          <p:cNvPr id="2" name="Title 1">
            <a:extLst>
              <a:ext uri="{FF2B5EF4-FFF2-40B4-BE49-F238E27FC236}">
                <a16:creationId xmlns:a16="http://schemas.microsoft.com/office/drawing/2014/main" id="{DB30463E-9152-2995-4A66-0AA2333EDB9B}"/>
              </a:ext>
            </a:extLst>
          </p:cNvPr>
          <p:cNvSpPr>
            <a:spLocks noGrp="1"/>
          </p:cNvSpPr>
          <p:nvPr>
            <p:ph type="title"/>
          </p:nvPr>
        </p:nvSpPr>
        <p:spPr/>
        <p:txBody>
          <a:bodyPr/>
          <a:lstStyle/>
          <a:p>
            <a:r>
              <a:rPr lang="en-US" sz="2000" dirty="0">
                <a:cs typeface="Calibri" panose="020F0502020204030204" pitchFamily="34" charset="0"/>
              </a:rPr>
              <a:t>Three steps: </a:t>
            </a:r>
            <a:br>
              <a:rPr lang="en-US" sz="2000" dirty="0">
                <a:cs typeface="Calibri" panose="020F0502020204030204" pitchFamily="34" charset="0"/>
              </a:rPr>
            </a:br>
            <a:r>
              <a:rPr lang="en-US" sz="2000" dirty="0">
                <a:cs typeface="Calibri" panose="020F0502020204030204" pitchFamily="34" charset="0"/>
              </a:rPr>
              <a:t>Upload CV –&gt; Highlight Content –&gt; Review</a:t>
            </a:r>
          </a:p>
        </p:txBody>
      </p:sp>
      <p:sp>
        <p:nvSpPr>
          <p:cNvPr id="6" name="TextBox 5">
            <a:extLst>
              <a:ext uri="{FF2B5EF4-FFF2-40B4-BE49-F238E27FC236}">
                <a16:creationId xmlns:a16="http://schemas.microsoft.com/office/drawing/2014/main" id="{CA94011D-FB9D-8576-069B-E0A351020321}"/>
              </a:ext>
            </a:extLst>
          </p:cNvPr>
          <p:cNvSpPr txBox="1"/>
          <p:nvPr/>
        </p:nvSpPr>
        <p:spPr>
          <a:xfrm>
            <a:off x="8229600" y="2590800"/>
            <a:ext cx="3276600" cy="3231654"/>
          </a:xfrm>
          <a:prstGeom prst="rect">
            <a:avLst/>
          </a:prstGeom>
          <a:noFill/>
        </p:spPr>
        <p:txBody>
          <a:bodyPr wrap="square" rtlCol="0">
            <a:spAutoFit/>
          </a:bodyPr>
          <a:lstStyle/>
          <a:p>
            <a:r>
              <a:rPr lang="en-US" b="1" dirty="0"/>
              <a:t>My CVs</a:t>
            </a:r>
            <a:r>
              <a:rPr lang="en-US" dirty="0"/>
              <a:t>: All CVs you have previously uploaded will appear in this section. You can choose to continue to work where you left off by selecting the ‘Open’ button or the red trash can icon        to permanently delete the CV. </a:t>
            </a:r>
          </a:p>
          <a:p>
            <a:endParaRPr lang="en-US" dirty="0"/>
          </a:p>
          <a:p>
            <a:r>
              <a:rPr lang="en-US" sz="1400" dirty="0"/>
              <a:t>(Note that deleting a CV will erase any progress you had made, and this action cannot be undone.)</a:t>
            </a:r>
          </a:p>
        </p:txBody>
      </p:sp>
      <p:cxnSp>
        <p:nvCxnSpPr>
          <p:cNvPr id="8" name="Straight Arrow Connector 7" title="&quot; &quot;">
            <a:extLst>
              <a:ext uri="{FF2B5EF4-FFF2-40B4-BE49-F238E27FC236}">
                <a16:creationId xmlns:a16="http://schemas.microsoft.com/office/drawing/2014/main" id="{812F901B-6536-2CC1-1A25-5564AE86D5CA}"/>
              </a:ext>
              <a:ext uri="{C183D7F6-B498-43B3-948B-1728B52AA6E4}">
                <adec:decorative xmlns:adec="http://schemas.microsoft.com/office/drawing/2017/decorative" xmlns="" val="1"/>
              </a:ext>
            </a:extLst>
          </p:cNvPr>
          <p:cNvCxnSpPr>
            <a:cxnSpLocks/>
          </p:cNvCxnSpPr>
          <p:nvPr/>
        </p:nvCxnSpPr>
        <p:spPr>
          <a:xfrm flipH="1">
            <a:off x="5410200" y="4887962"/>
            <a:ext cx="2628902" cy="0"/>
          </a:xfrm>
          <a:prstGeom prst="straightConnector1">
            <a:avLst/>
          </a:prstGeom>
          <a:ln w="635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7" name="Picture 16" descr="image of the trash can icon">
            <a:extLst>
              <a:ext uri="{FF2B5EF4-FFF2-40B4-BE49-F238E27FC236}">
                <a16:creationId xmlns:a16="http://schemas.microsoft.com/office/drawing/2014/main" id="{3ABFFAF5-B6A4-F8EA-6950-8531E7862249}"/>
              </a:ext>
            </a:extLst>
          </p:cNvPr>
          <p:cNvPicPr>
            <a:picLocks noChangeAspect="1"/>
          </p:cNvPicPr>
          <p:nvPr/>
        </p:nvPicPr>
        <p:blipFill>
          <a:blip r:embed="rId4"/>
          <a:stretch>
            <a:fillRect/>
          </a:stretch>
        </p:blipFill>
        <p:spPr>
          <a:xfrm>
            <a:off x="10591800" y="4267200"/>
            <a:ext cx="390178" cy="335309"/>
          </a:xfrm>
          <a:prstGeom prst="rect">
            <a:avLst/>
          </a:prstGeom>
        </p:spPr>
      </p:pic>
    </p:spTree>
    <p:extLst>
      <p:ext uri="{BB962C8B-B14F-4D97-AF65-F5344CB8AC3E}">
        <p14:creationId xmlns:p14="http://schemas.microsoft.com/office/powerpoint/2010/main" val="2605873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EED2E-5231-7442-4068-E949C38C7359}"/>
              </a:ext>
            </a:extLst>
          </p:cNvPr>
          <p:cNvSpPr>
            <a:spLocks noGrp="1"/>
          </p:cNvSpPr>
          <p:nvPr>
            <p:ph type="title"/>
          </p:nvPr>
        </p:nvSpPr>
        <p:spPr>
          <a:xfrm>
            <a:off x="429342" y="491409"/>
            <a:ext cx="11333316" cy="846239"/>
          </a:xfrm>
        </p:spPr>
        <p:txBody>
          <a:bodyPr/>
          <a:lstStyle/>
          <a:p>
            <a:r>
              <a:rPr lang="en-US" sz="2000" dirty="0"/>
              <a:t>After you have uploaded your CV, you will want to select and ‘Activity Type.’</a:t>
            </a:r>
            <a:r>
              <a:rPr lang="en-US" dirty="0"/>
              <a:t/>
            </a:r>
            <a:br>
              <a:rPr lang="en-US" dirty="0"/>
            </a:br>
            <a:r>
              <a:rPr lang="en-US" sz="2000" dirty="0"/>
              <a:t>Click </a:t>
            </a:r>
            <a:r>
              <a:rPr lang="en-US" sz="2000" i="0" dirty="0">
                <a:effectLst/>
              </a:rPr>
              <a:t>on the activity at the right-hand side menu, - view all options by using the scroll bar.</a:t>
            </a:r>
            <a:endParaRPr lang="en-US" sz="2000" dirty="0"/>
          </a:p>
        </p:txBody>
      </p:sp>
      <p:sp>
        <p:nvSpPr>
          <p:cNvPr id="8" name="Content Placeholder 7">
            <a:extLst>
              <a:ext uri="{FF2B5EF4-FFF2-40B4-BE49-F238E27FC236}">
                <a16:creationId xmlns:a16="http://schemas.microsoft.com/office/drawing/2014/main" id="{3B13C454-23AF-B873-881F-480F16297F57}"/>
              </a:ext>
            </a:extLst>
          </p:cNvPr>
          <p:cNvSpPr>
            <a:spLocks noGrp="1"/>
          </p:cNvSpPr>
          <p:nvPr>
            <p:ph idx="1"/>
          </p:nvPr>
        </p:nvSpPr>
        <p:spPr>
          <a:xfrm>
            <a:off x="1981200" y="1631654"/>
            <a:ext cx="5715000" cy="2514600"/>
          </a:xfrm>
          <a:ln w="25400">
            <a:noFill/>
          </a:ln>
        </p:spPr>
        <p:txBody>
          <a:bodyPr/>
          <a:lstStyle/>
          <a:p>
            <a:pPr lvl="1"/>
            <a:endParaRPr lang="en-US" dirty="0"/>
          </a:p>
        </p:txBody>
      </p:sp>
      <p:pic>
        <p:nvPicPr>
          <p:cNvPr id="5" name="Picture 4" descr="an image of the cv imports screen in the second step of the process with the 'select activity type' menu displayed">
            <a:extLst>
              <a:ext uri="{FF2B5EF4-FFF2-40B4-BE49-F238E27FC236}">
                <a16:creationId xmlns:a16="http://schemas.microsoft.com/office/drawing/2014/main" id="{0E8DDBFF-396D-0658-242A-01605CA29412}"/>
              </a:ext>
            </a:extLst>
          </p:cNvPr>
          <p:cNvPicPr>
            <a:picLocks noChangeAspect="1"/>
          </p:cNvPicPr>
          <p:nvPr/>
        </p:nvPicPr>
        <p:blipFill>
          <a:blip r:embed="rId3"/>
          <a:stretch>
            <a:fillRect/>
          </a:stretch>
        </p:blipFill>
        <p:spPr>
          <a:xfrm>
            <a:off x="762000" y="1555104"/>
            <a:ext cx="8462523" cy="5182299"/>
          </a:xfrm>
          <a:prstGeom prst="rect">
            <a:avLst/>
          </a:prstGeom>
          <a:ln w="25400">
            <a:solidFill>
              <a:schemeClr val="accent1"/>
            </a:solidFill>
          </a:ln>
        </p:spPr>
      </p:pic>
      <p:cxnSp>
        <p:nvCxnSpPr>
          <p:cNvPr id="6" name="Straight Arrow Connector 5" title="&quot; &quot;">
            <a:extLst>
              <a:ext uri="{FF2B5EF4-FFF2-40B4-BE49-F238E27FC236}">
                <a16:creationId xmlns:a16="http://schemas.microsoft.com/office/drawing/2014/main" id="{A09E6D88-A9C6-05B2-3C4E-3CF22C6F506B}"/>
              </a:ext>
              <a:ext uri="{C183D7F6-B498-43B3-948B-1728B52AA6E4}">
                <adec:decorative xmlns:adec="http://schemas.microsoft.com/office/drawing/2017/decorative" xmlns="" val="1"/>
              </a:ext>
            </a:extLst>
          </p:cNvPr>
          <p:cNvCxnSpPr>
            <a:cxnSpLocks/>
          </p:cNvCxnSpPr>
          <p:nvPr/>
        </p:nvCxnSpPr>
        <p:spPr>
          <a:xfrm flipH="1" flipV="1">
            <a:off x="9450961" y="1828800"/>
            <a:ext cx="970991" cy="9906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901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A214-6E44-1162-E31F-10B222AF8B6C}"/>
              </a:ext>
            </a:extLst>
          </p:cNvPr>
          <p:cNvSpPr>
            <a:spLocks noGrp="1"/>
          </p:cNvSpPr>
          <p:nvPr>
            <p:ph type="title"/>
          </p:nvPr>
        </p:nvSpPr>
        <p:spPr/>
        <p:txBody>
          <a:bodyPr/>
          <a:lstStyle/>
          <a:p>
            <a:r>
              <a:rPr lang="en-US" sz="2000" dirty="0"/>
              <a:t>Then highlight the entries you wish to add. To continue, click on the ‘NEXT’ button. For example:</a:t>
            </a:r>
          </a:p>
        </p:txBody>
      </p:sp>
      <p:pic>
        <p:nvPicPr>
          <p:cNvPr id="16" name="Content Placeholder 15" descr="an image of an uploaded cv with three publications highlighted for import. an arrow points to the 'next' button.">
            <a:extLst>
              <a:ext uri="{FF2B5EF4-FFF2-40B4-BE49-F238E27FC236}">
                <a16:creationId xmlns:a16="http://schemas.microsoft.com/office/drawing/2014/main" id="{5EE8E166-D83C-64EF-2A5A-7F9837257A6E}"/>
              </a:ext>
            </a:extLst>
          </p:cNvPr>
          <p:cNvPicPr>
            <a:picLocks noGrp="1" noChangeAspect="1"/>
          </p:cNvPicPr>
          <p:nvPr>
            <p:ph idx="1"/>
          </p:nvPr>
        </p:nvPicPr>
        <p:blipFill>
          <a:blip r:embed="rId3"/>
          <a:stretch>
            <a:fillRect/>
          </a:stretch>
        </p:blipFill>
        <p:spPr>
          <a:xfrm>
            <a:off x="2359528" y="1447800"/>
            <a:ext cx="6541463" cy="5334000"/>
          </a:xfrm>
          <a:ln w="25400">
            <a:solidFill>
              <a:schemeClr val="accent1"/>
            </a:solidFill>
          </a:ln>
        </p:spPr>
      </p:pic>
      <p:cxnSp>
        <p:nvCxnSpPr>
          <p:cNvPr id="7" name="Straight Arrow Connector 6" title="&quot; &quot;">
            <a:extLst>
              <a:ext uri="{FF2B5EF4-FFF2-40B4-BE49-F238E27FC236}">
                <a16:creationId xmlns:a16="http://schemas.microsoft.com/office/drawing/2014/main" id="{5EAC95AA-444B-7894-9646-381F397EC152}"/>
              </a:ext>
              <a:ext uri="{C183D7F6-B498-43B3-948B-1728B52AA6E4}">
                <adec:decorative xmlns:adec="http://schemas.microsoft.com/office/drawing/2017/decorative" xmlns="" val="1"/>
              </a:ext>
            </a:extLst>
          </p:cNvPr>
          <p:cNvCxnSpPr/>
          <p:nvPr/>
        </p:nvCxnSpPr>
        <p:spPr>
          <a:xfrm flipH="1">
            <a:off x="8686800" y="5638800"/>
            <a:ext cx="685800" cy="762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418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0F7D9-035E-39C8-5764-76DEAFE4096C}"/>
              </a:ext>
            </a:extLst>
          </p:cNvPr>
          <p:cNvSpPr>
            <a:spLocks noGrp="1"/>
          </p:cNvSpPr>
          <p:nvPr>
            <p:ph type="title"/>
          </p:nvPr>
        </p:nvSpPr>
        <p:spPr>
          <a:xfrm>
            <a:off x="429342" y="553554"/>
            <a:ext cx="11333316" cy="846239"/>
          </a:xfrm>
        </p:spPr>
        <p:txBody>
          <a:bodyPr/>
          <a:lstStyle/>
          <a:p>
            <a:r>
              <a:rPr lang="en-US" dirty="0"/>
              <a:t/>
            </a:r>
            <a:br>
              <a:rPr lang="en-US" dirty="0"/>
            </a:br>
            <a:r>
              <a:rPr lang="en-US" sz="2000" dirty="0"/>
              <a:t>Confirm entries. (If you notice any entries you wish to remove, click on the </a:t>
            </a:r>
            <a:br>
              <a:rPr lang="en-US" sz="2000" dirty="0"/>
            </a:br>
            <a:r>
              <a:rPr lang="en-US" sz="2000" dirty="0"/>
              <a:t>trash can         	icon.) If everything looks correct, then move on to the next section:</a:t>
            </a:r>
          </a:p>
        </p:txBody>
      </p:sp>
      <p:pic>
        <p:nvPicPr>
          <p:cNvPr id="11" name="Picture 10" title="&quot; &quot;">
            <a:extLst>
              <a:ext uri="{FF2B5EF4-FFF2-40B4-BE49-F238E27FC236}">
                <a16:creationId xmlns:a16="http://schemas.microsoft.com/office/drawing/2014/main" id="{6F8D1235-DDA4-08F4-8DBF-1062913D326E}"/>
              </a:ext>
              <a:ext uri="{C183D7F6-B498-43B3-948B-1728B52AA6E4}">
                <adec:decorative xmlns:adec="http://schemas.microsoft.com/office/drawing/2017/decorative" xmlns="" val="1"/>
              </a:ext>
            </a:extLst>
          </p:cNvPr>
          <p:cNvPicPr>
            <a:picLocks noChangeAspect="1"/>
          </p:cNvPicPr>
          <p:nvPr/>
        </p:nvPicPr>
        <p:blipFill rotWithShape="1">
          <a:blip r:embed="rId3"/>
          <a:srcRect l="18005" t="33507" r="2007" b="33507"/>
          <a:stretch/>
        </p:blipFill>
        <p:spPr>
          <a:xfrm>
            <a:off x="1828800" y="1025019"/>
            <a:ext cx="381000" cy="304800"/>
          </a:xfrm>
          <a:prstGeom prst="rect">
            <a:avLst/>
          </a:prstGeom>
        </p:spPr>
      </p:pic>
      <p:pic>
        <p:nvPicPr>
          <p:cNvPr id="14" name="Content Placeholder 13" descr="an image of the cv imports screen with the same three entries displayed and a button for merging or splitting entries. arrows point to a trash can icon and the next button.">
            <a:extLst>
              <a:ext uri="{FF2B5EF4-FFF2-40B4-BE49-F238E27FC236}">
                <a16:creationId xmlns:a16="http://schemas.microsoft.com/office/drawing/2014/main" id="{D3243727-4005-8983-3917-88C2414C9A7B}"/>
              </a:ext>
            </a:extLst>
          </p:cNvPr>
          <p:cNvPicPr>
            <a:picLocks noGrp="1" noChangeAspect="1"/>
          </p:cNvPicPr>
          <p:nvPr>
            <p:ph idx="1"/>
          </p:nvPr>
        </p:nvPicPr>
        <p:blipFill>
          <a:blip r:embed="rId4"/>
          <a:stretch>
            <a:fillRect/>
          </a:stretch>
        </p:blipFill>
        <p:spPr>
          <a:xfrm>
            <a:off x="2041852" y="1524000"/>
            <a:ext cx="7104028" cy="5181600"/>
          </a:xfrm>
          <a:ln w="25400">
            <a:solidFill>
              <a:schemeClr val="accent1"/>
            </a:solidFill>
          </a:ln>
        </p:spPr>
      </p:pic>
      <p:cxnSp>
        <p:nvCxnSpPr>
          <p:cNvPr id="7" name="Straight Arrow Connector 6" title="&quot; &quot;">
            <a:extLst>
              <a:ext uri="{FF2B5EF4-FFF2-40B4-BE49-F238E27FC236}">
                <a16:creationId xmlns:a16="http://schemas.microsoft.com/office/drawing/2014/main" id="{70BF3541-5078-6244-6FB9-32BE8DFD9A61}"/>
              </a:ext>
              <a:ext uri="{C183D7F6-B498-43B3-948B-1728B52AA6E4}">
                <adec:decorative xmlns:adec="http://schemas.microsoft.com/office/drawing/2017/decorative" xmlns="" val="1"/>
              </a:ext>
            </a:extLst>
          </p:cNvPr>
          <p:cNvCxnSpPr/>
          <p:nvPr/>
        </p:nvCxnSpPr>
        <p:spPr>
          <a:xfrm flipH="1">
            <a:off x="6400800" y="2819400"/>
            <a:ext cx="457200" cy="5334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title="&quot; &quot;">
            <a:extLst>
              <a:ext uri="{FF2B5EF4-FFF2-40B4-BE49-F238E27FC236}">
                <a16:creationId xmlns:a16="http://schemas.microsoft.com/office/drawing/2014/main" id="{BA01C3D3-5A8C-02F6-8CDA-81439A559376}"/>
              </a:ext>
              <a:ext uri="{C183D7F6-B498-43B3-948B-1728B52AA6E4}">
                <adec:decorative xmlns:adec="http://schemas.microsoft.com/office/drawing/2017/decorative" xmlns="" val="1"/>
              </a:ext>
            </a:extLst>
          </p:cNvPr>
          <p:cNvCxnSpPr/>
          <p:nvPr/>
        </p:nvCxnSpPr>
        <p:spPr>
          <a:xfrm>
            <a:off x="8001000" y="5486400"/>
            <a:ext cx="609600" cy="9144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294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n image of the cv imports 'highlight fields' screen">
            <a:extLst>
              <a:ext uri="{FF2B5EF4-FFF2-40B4-BE49-F238E27FC236}">
                <a16:creationId xmlns:a16="http://schemas.microsoft.com/office/drawing/2014/main" id="{CDFE3E15-767A-9FF2-72F4-6E5C76A4D03F}"/>
              </a:ext>
            </a:extLst>
          </p:cNvPr>
          <p:cNvPicPr>
            <a:picLocks noGrp="1" noChangeAspect="1"/>
          </p:cNvPicPr>
          <p:nvPr>
            <p:ph idx="1"/>
          </p:nvPr>
        </p:nvPicPr>
        <p:blipFill>
          <a:blip r:embed="rId3"/>
          <a:stretch>
            <a:fillRect/>
          </a:stretch>
        </p:blipFill>
        <p:spPr>
          <a:xfrm>
            <a:off x="2019524" y="1524000"/>
            <a:ext cx="7144732" cy="5181600"/>
          </a:xfrm>
          <a:ln w="25400">
            <a:solidFill>
              <a:schemeClr val="accent1"/>
            </a:solidFill>
          </a:ln>
        </p:spPr>
      </p:pic>
      <p:sp>
        <p:nvSpPr>
          <p:cNvPr id="2" name="Title 1">
            <a:extLst>
              <a:ext uri="{FF2B5EF4-FFF2-40B4-BE49-F238E27FC236}">
                <a16:creationId xmlns:a16="http://schemas.microsoft.com/office/drawing/2014/main" id="{172EDB4F-9857-2CF6-BB02-178FFF9F6ADE}"/>
              </a:ext>
            </a:extLst>
          </p:cNvPr>
          <p:cNvSpPr>
            <a:spLocks noGrp="1"/>
          </p:cNvSpPr>
          <p:nvPr>
            <p:ph type="title"/>
          </p:nvPr>
        </p:nvSpPr>
        <p:spPr>
          <a:xfrm>
            <a:off x="429342" y="381000"/>
            <a:ext cx="11333316" cy="969961"/>
          </a:xfrm>
        </p:spPr>
        <p:txBody>
          <a:bodyPr/>
          <a:lstStyle/>
          <a:p>
            <a:r>
              <a:rPr lang="en-US" sz="2000" dirty="0"/>
              <a:t>The “Highlight Fields” screen displays the recommended and required fields for you to work with. All required fields are followed with an asterisk (*). Click the ‘NEXT’ button at the bottom right of the screen to continue. </a:t>
            </a:r>
            <a:endParaRPr lang="en-US" dirty="0"/>
          </a:p>
        </p:txBody>
      </p:sp>
      <p:cxnSp>
        <p:nvCxnSpPr>
          <p:cNvPr id="11" name="Straight Arrow Connector 10" title="&quot; &quot;">
            <a:extLst>
              <a:ext uri="{FF2B5EF4-FFF2-40B4-BE49-F238E27FC236}">
                <a16:creationId xmlns:a16="http://schemas.microsoft.com/office/drawing/2014/main" id="{53323A9E-0A2F-A007-002D-5BF3C24F230E}"/>
              </a:ext>
              <a:ext uri="{C183D7F6-B498-43B3-948B-1728B52AA6E4}">
                <adec:decorative xmlns:adec="http://schemas.microsoft.com/office/drawing/2017/decorative" xmlns="" val="1"/>
              </a:ext>
            </a:extLst>
          </p:cNvPr>
          <p:cNvCxnSpPr/>
          <p:nvPr/>
        </p:nvCxnSpPr>
        <p:spPr>
          <a:xfrm flipH="1">
            <a:off x="8610600" y="5541961"/>
            <a:ext cx="685800" cy="762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387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DCD2-5FD9-3C4F-AFDF-44E03558B13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07387E5-A80C-B54A-9010-1FF03356D97B}"/>
              </a:ext>
            </a:extLst>
          </p:cNvPr>
          <p:cNvSpPr>
            <a:spLocks noGrp="1"/>
          </p:cNvSpPr>
          <p:nvPr>
            <p:ph idx="1"/>
          </p:nvPr>
        </p:nvSpPr>
        <p:spPr>
          <a:xfrm>
            <a:off x="1635841" y="1447800"/>
            <a:ext cx="8920317" cy="4525963"/>
          </a:xfrm>
        </p:spPr>
        <p:txBody>
          <a:bodyPr/>
          <a:lstStyle/>
          <a:p>
            <a:r>
              <a:rPr lang="en-US" sz="2400" dirty="0"/>
              <a:t>About Faculty Success</a:t>
            </a:r>
          </a:p>
          <a:p>
            <a:r>
              <a:rPr lang="en-US" sz="2400" dirty="0"/>
              <a:t>Logging In</a:t>
            </a:r>
          </a:p>
          <a:p>
            <a:r>
              <a:rPr lang="en-US" sz="2400" dirty="0"/>
              <a:t>Entering Activities</a:t>
            </a:r>
          </a:p>
          <a:p>
            <a:r>
              <a:rPr lang="en-US" sz="2400" dirty="0">
                <a:latin typeface="+mn-lt"/>
              </a:rPr>
              <a:t>Importing Citation Data</a:t>
            </a:r>
            <a:endParaRPr lang="en-US" sz="2400" dirty="0"/>
          </a:p>
          <a:p>
            <a:r>
              <a:rPr lang="en-US" sz="2400" dirty="0"/>
              <a:t>CV Imports</a:t>
            </a:r>
          </a:p>
          <a:p>
            <a:r>
              <a:rPr lang="en-US" sz="2400" dirty="0"/>
              <a:t>Reports</a:t>
            </a:r>
          </a:p>
          <a:p>
            <a:r>
              <a:rPr lang="en-US" sz="2400" dirty="0"/>
              <a:t>Submitting the Faculty Annual Activity Report (FAAR)</a:t>
            </a:r>
          </a:p>
          <a:p>
            <a:r>
              <a:rPr lang="en-US" sz="2400" dirty="0"/>
              <a:t>Submitting the Faculty Personnel Record for Tenure &amp; Promotion</a:t>
            </a:r>
          </a:p>
          <a:p>
            <a:r>
              <a:rPr lang="en-US" sz="2400" dirty="0"/>
              <a:t>Resources</a:t>
            </a:r>
          </a:p>
        </p:txBody>
      </p:sp>
    </p:spTree>
    <p:extLst>
      <p:ext uri="{BB962C8B-B14F-4D97-AF65-F5344CB8AC3E}">
        <p14:creationId xmlns:p14="http://schemas.microsoft.com/office/powerpoint/2010/main" val="1145330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ontent Placeholder 26" descr="an image of the cv import 'contribution type' screen for designating the format of the publication. arrows point to the pull down menus">
            <a:extLst>
              <a:ext uri="{FF2B5EF4-FFF2-40B4-BE49-F238E27FC236}">
                <a16:creationId xmlns:a16="http://schemas.microsoft.com/office/drawing/2014/main" id="{B07D0B79-657E-0494-41FD-6CAFA55B4A9A}"/>
              </a:ext>
            </a:extLst>
          </p:cNvPr>
          <p:cNvPicPr>
            <a:picLocks noGrp="1" noChangeAspect="1"/>
          </p:cNvPicPr>
          <p:nvPr>
            <p:ph idx="1"/>
          </p:nvPr>
        </p:nvPicPr>
        <p:blipFill>
          <a:blip r:embed="rId3"/>
          <a:stretch>
            <a:fillRect/>
          </a:stretch>
        </p:blipFill>
        <p:spPr>
          <a:xfrm>
            <a:off x="758621" y="1462536"/>
            <a:ext cx="8461579" cy="5243064"/>
          </a:xfrm>
          <a:ln w="25400">
            <a:solidFill>
              <a:schemeClr val="accent1"/>
            </a:solidFill>
          </a:ln>
        </p:spPr>
      </p:pic>
      <p:sp>
        <p:nvSpPr>
          <p:cNvPr id="8" name="Title 7">
            <a:extLst>
              <a:ext uri="{FF2B5EF4-FFF2-40B4-BE49-F238E27FC236}">
                <a16:creationId xmlns:a16="http://schemas.microsoft.com/office/drawing/2014/main" id="{BFB8B3EE-0DB3-0185-941B-50A737F35621}"/>
              </a:ext>
            </a:extLst>
          </p:cNvPr>
          <p:cNvSpPr>
            <a:spLocks noGrp="1"/>
          </p:cNvSpPr>
          <p:nvPr>
            <p:ph type="title"/>
          </p:nvPr>
        </p:nvSpPr>
        <p:spPr>
          <a:xfrm>
            <a:off x="429342" y="226148"/>
            <a:ext cx="11333316" cy="1173161"/>
          </a:xfrm>
        </p:spPr>
        <p:txBody>
          <a:bodyPr/>
          <a:lstStyle/>
          <a:p>
            <a:r>
              <a:rPr lang="en-US" sz="2000" dirty="0"/>
              <a:t>The program moves on through each recommended field, in this case ‘Add Contribution Type’ </a:t>
            </a:r>
            <a:r>
              <a:rPr lang="en-US" sz="1600" dirty="0"/>
              <a:t>(Book, Book Chapter, Book Review, Conference Proceeding, Instructional Material, Journal Article, Magazine/Trade Publication, Newsletter, Newspaper Article, Software, Technical Report, Textbook, Other)</a:t>
            </a:r>
            <a:r>
              <a:rPr lang="en-US" sz="2000" dirty="0"/>
              <a:t>:</a:t>
            </a:r>
          </a:p>
        </p:txBody>
      </p:sp>
      <p:cxnSp>
        <p:nvCxnSpPr>
          <p:cNvPr id="10" name="Straight Arrow Connector 9" title="&quot; &quot;">
            <a:extLst>
              <a:ext uri="{FF2B5EF4-FFF2-40B4-BE49-F238E27FC236}">
                <a16:creationId xmlns:a16="http://schemas.microsoft.com/office/drawing/2014/main" id="{554EEBF8-4CA4-0BCE-23CB-82956F654C0F}"/>
              </a:ext>
              <a:ext uri="{C183D7F6-B498-43B3-948B-1728B52AA6E4}">
                <adec:decorative xmlns:adec="http://schemas.microsoft.com/office/drawing/2017/decorative" xmlns="" val="1"/>
              </a:ext>
            </a:extLst>
          </p:cNvPr>
          <p:cNvCxnSpPr/>
          <p:nvPr/>
        </p:nvCxnSpPr>
        <p:spPr>
          <a:xfrm flipH="1">
            <a:off x="9154927" y="1714500"/>
            <a:ext cx="762000" cy="5334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title="&quot; &quot;">
            <a:extLst>
              <a:ext uri="{FF2B5EF4-FFF2-40B4-BE49-F238E27FC236}">
                <a16:creationId xmlns:a16="http://schemas.microsoft.com/office/drawing/2014/main" id="{F066F3AE-69BE-2592-6FAD-380294214C42}"/>
              </a:ext>
              <a:ext uri="{C183D7F6-B498-43B3-948B-1728B52AA6E4}">
                <adec:decorative xmlns:adec="http://schemas.microsoft.com/office/drawing/2017/decorative" xmlns="" val="1"/>
              </a:ext>
            </a:extLst>
          </p:cNvPr>
          <p:cNvCxnSpPr/>
          <p:nvPr/>
        </p:nvCxnSpPr>
        <p:spPr>
          <a:xfrm flipH="1">
            <a:off x="9161854" y="2831670"/>
            <a:ext cx="457200" cy="3048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title="&quot; &quot;">
            <a:extLst>
              <a:ext uri="{FF2B5EF4-FFF2-40B4-BE49-F238E27FC236}">
                <a16:creationId xmlns:a16="http://schemas.microsoft.com/office/drawing/2014/main" id="{B8207D04-EC18-56BE-8FC6-87D92D3203F4}"/>
              </a:ext>
              <a:ext uri="{C183D7F6-B498-43B3-948B-1728B52AA6E4}">
                <adec:decorative xmlns:adec="http://schemas.microsoft.com/office/drawing/2017/decorative" xmlns="" val="1"/>
              </a:ext>
            </a:extLst>
          </p:cNvPr>
          <p:cNvCxnSpPr>
            <a:cxnSpLocks/>
          </p:cNvCxnSpPr>
          <p:nvPr/>
        </p:nvCxnSpPr>
        <p:spPr>
          <a:xfrm flipH="1">
            <a:off x="9154927" y="3620213"/>
            <a:ext cx="457200" cy="3048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title="&quot; &quot;">
            <a:extLst>
              <a:ext uri="{FF2B5EF4-FFF2-40B4-BE49-F238E27FC236}">
                <a16:creationId xmlns:a16="http://schemas.microsoft.com/office/drawing/2014/main" id="{9B71029E-A62B-3B6D-21B5-0DA16D8AE5AB}"/>
              </a:ext>
              <a:ext uri="{C183D7F6-B498-43B3-948B-1728B52AA6E4}">
                <adec:decorative xmlns:adec="http://schemas.microsoft.com/office/drawing/2017/decorative" xmlns="" val="1"/>
              </a:ext>
            </a:extLst>
          </p:cNvPr>
          <p:cNvCxnSpPr/>
          <p:nvPr/>
        </p:nvCxnSpPr>
        <p:spPr>
          <a:xfrm flipH="1">
            <a:off x="9154927" y="4366180"/>
            <a:ext cx="457200" cy="3048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411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descr="an image of the cv import 'current status' screen for designating the publication status of each entry. arrows point to the pull down menus">
            <a:extLst>
              <a:ext uri="{FF2B5EF4-FFF2-40B4-BE49-F238E27FC236}">
                <a16:creationId xmlns:a16="http://schemas.microsoft.com/office/drawing/2014/main" id="{8980559B-F6D5-99C7-2B4F-CFBF5CB8EC2B}"/>
              </a:ext>
            </a:extLst>
          </p:cNvPr>
          <p:cNvPicPr>
            <a:picLocks noGrp="1" noChangeAspect="1"/>
          </p:cNvPicPr>
          <p:nvPr>
            <p:ph idx="1"/>
          </p:nvPr>
        </p:nvPicPr>
        <p:blipFill>
          <a:blip r:embed="rId3"/>
          <a:stretch>
            <a:fillRect/>
          </a:stretch>
        </p:blipFill>
        <p:spPr>
          <a:xfrm>
            <a:off x="609600" y="1458737"/>
            <a:ext cx="8484840" cy="5305197"/>
          </a:xfrm>
          <a:ln w="25400">
            <a:solidFill>
              <a:schemeClr val="accent1"/>
            </a:solidFill>
          </a:ln>
        </p:spPr>
      </p:pic>
      <p:sp>
        <p:nvSpPr>
          <p:cNvPr id="2" name="Title 1">
            <a:extLst>
              <a:ext uri="{FF2B5EF4-FFF2-40B4-BE49-F238E27FC236}">
                <a16:creationId xmlns:a16="http://schemas.microsoft.com/office/drawing/2014/main" id="{A6B74ACE-7A04-535E-A4B0-ECA96592E3DF}"/>
              </a:ext>
            </a:extLst>
          </p:cNvPr>
          <p:cNvSpPr>
            <a:spLocks noGrp="1"/>
          </p:cNvSpPr>
          <p:nvPr>
            <p:ph type="title"/>
          </p:nvPr>
        </p:nvSpPr>
        <p:spPr>
          <a:xfrm>
            <a:off x="533400" y="312737"/>
            <a:ext cx="11333316" cy="838200"/>
          </a:xfrm>
        </p:spPr>
        <p:txBody>
          <a:bodyPr/>
          <a:lstStyle/>
          <a:p>
            <a:r>
              <a:rPr lang="en-US" dirty="0"/>
              <a:t>In this example we now ‘Add Current Status’</a:t>
            </a:r>
            <a:br>
              <a:rPr lang="en-US" dirty="0"/>
            </a:br>
            <a:r>
              <a:rPr lang="en-US" sz="1600" dirty="0"/>
              <a:t>(In Preparation; Not Yet Submitted, Working Paper, Submitted, Not Accepted, Accepted, or Published)</a:t>
            </a:r>
          </a:p>
        </p:txBody>
      </p:sp>
      <p:cxnSp>
        <p:nvCxnSpPr>
          <p:cNvPr id="7" name="Straight Arrow Connector 6" title="&quot; &quot;">
            <a:extLst>
              <a:ext uri="{FF2B5EF4-FFF2-40B4-BE49-F238E27FC236}">
                <a16:creationId xmlns:a16="http://schemas.microsoft.com/office/drawing/2014/main" id="{9068C67F-7526-EDC5-35FB-07DA9EC0FDFD}"/>
              </a:ext>
              <a:ext uri="{C183D7F6-B498-43B3-948B-1728B52AA6E4}">
                <adec:decorative xmlns:adec="http://schemas.microsoft.com/office/drawing/2017/decorative" xmlns="" val="1"/>
              </a:ext>
            </a:extLst>
          </p:cNvPr>
          <p:cNvCxnSpPr/>
          <p:nvPr/>
        </p:nvCxnSpPr>
        <p:spPr>
          <a:xfrm flipH="1">
            <a:off x="9094096" y="1676400"/>
            <a:ext cx="685800" cy="6858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title="&quot; &quot;">
            <a:extLst>
              <a:ext uri="{FF2B5EF4-FFF2-40B4-BE49-F238E27FC236}">
                <a16:creationId xmlns:a16="http://schemas.microsoft.com/office/drawing/2014/main" id="{B006288C-F935-9B04-15A3-1516BB51F4EF}"/>
              </a:ext>
              <a:ext uri="{C183D7F6-B498-43B3-948B-1728B52AA6E4}">
                <adec:decorative xmlns:adec="http://schemas.microsoft.com/office/drawing/2017/decorative" xmlns="" val="1"/>
              </a:ext>
            </a:extLst>
          </p:cNvPr>
          <p:cNvCxnSpPr/>
          <p:nvPr/>
        </p:nvCxnSpPr>
        <p:spPr>
          <a:xfrm flipH="1">
            <a:off x="9069383" y="2895136"/>
            <a:ext cx="367613" cy="3048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title="&quot; &quot;">
            <a:extLst>
              <a:ext uri="{FF2B5EF4-FFF2-40B4-BE49-F238E27FC236}">
                <a16:creationId xmlns:a16="http://schemas.microsoft.com/office/drawing/2014/main" id="{E9E2617A-183B-3857-2E35-2B2D7F1CD6B2}"/>
              </a:ext>
              <a:ext uri="{C183D7F6-B498-43B3-948B-1728B52AA6E4}">
                <adec:decorative xmlns:adec="http://schemas.microsoft.com/office/drawing/2017/decorative" xmlns="" val="1"/>
              </a:ext>
            </a:extLst>
          </p:cNvPr>
          <p:cNvCxnSpPr>
            <a:cxnSpLocks/>
          </p:cNvCxnSpPr>
          <p:nvPr/>
        </p:nvCxnSpPr>
        <p:spPr>
          <a:xfrm flipH="1">
            <a:off x="9069383" y="3624479"/>
            <a:ext cx="342900" cy="3048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title="&quot; &quot;">
            <a:extLst>
              <a:ext uri="{FF2B5EF4-FFF2-40B4-BE49-F238E27FC236}">
                <a16:creationId xmlns:a16="http://schemas.microsoft.com/office/drawing/2014/main" id="{0060269A-75FA-59AD-B390-96D3522DBB3C}"/>
              </a:ext>
              <a:ext uri="{C183D7F6-B498-43B3-948B-1728B52AA6E4}">
                <adec:decorative xmlns:adec="http://schemas.microsoft.com/office/drawing/2017/decorative" xmlns="" val="1"/>
              </a:ext>
            </a:extLst>
          </p:cNvPr>
          <p:cNvCxnSpPr/>
          <p:nvPr/>
        </p:nvCxnSpPr>
        <p:spPr>
          <a:xfrm flipH="1">
            <a:off x="9055848" y="4344039"/>
            <a:ext cx="342900" cy="3429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696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an image of the cv imports screen for highlighting the title of the contribution such as the article title, book title, chapter title, and so forth. an arrow point to highlighting instructions. a link for viewing the parts of the record already in progress is circled.">
            <a:extLst>
              <a:ext uri="{FF2B5EF4-FFF2-40B4-BE49-F238E27FC236}">
                <a16:creationId xmlns:a16="http://schemas.microsoft.com/office/drawing/2014/main" id="{0D83694D-8F7D-61C8-567D-F0AB3DE167AD}"/>
              </a:ext>
            </a:extLst>
          </p:cNvPr>
          <p:cNvPicPr>
            <a:picLocks noGrp="1" noChangeAspect="1"/>
          </p:cNvPicPr>
          <p:nvPr>
            <p:ph idx="1"/>
          </p:nvPr>
        </p:nvPicPr>
        <p:blipFill>
          <a:blip r:embed="rId3"/>
          <a:stretch>
            <a:fillRect/>
          </a:stretch>
        </p:blipFill>
        <p:spPr>
          <a:xfrm>
            <a:off x="3188282" y="1600200"/>
            <a:ext cx="5501112" cy="4525963"/>
          </a:xfrm>
        </p:spPr>
      </p:pic>
      <p:sp>
        <p:nvSpPr>
          <p:cNvPr id="2" name="Title 1">
            <a:extLst>
              <a:ext uri="{FF2B5EF4-FFF2-40B4-BE49-F238E27FC236}">
                <a16:creationId xmlns:a16="http://schemas.microsoft.com/office/drawing/2014/main" id="{F447B3BE-32D1-6858-17C4-6D260BEDDA0C}"/>
              </a:ext>
            </a:extLst>
          </p:cNvPr>
          <p:cNvSpPr>
            <a:spLocks noGrp="1"/>
          </p:cNvSpPr>
          <p:nvPr>
            <p:ph type="title"/>
          </p:nvPr>
        </p:nvSpPr>
        <p:spPr>
          <a:xfrm>
            <a:off x="452283" y="274639"/>
            <a:ext cx="11333316" cy="846239"/>
          </a:xfrm>
        </p:spPr>
        <p:txBody>
          <a:bodyPr/>
          <a:lstStyle/>
          <a:p>
            <a:r>
              <a:rPr lang="en-US" sz="2000" dirty="0"/>
              <a:t>To designate data for specific fields, you will sometimes need to highlight specific sections of information/data. Here we highlight the ‘Title of Contribution’ (the title of the work).</a:t>
            </a:r>
          </a:p>
        </p:txBody>
      </p:sp>
      <p:cxnSp>
        <p:nvCxnSpPr>
          <p:cNvPr id="7" name="Straight Arrow Connector 6" title="&quot; &quot;">
            <a:extLst>
              <a:ext uri="{FF2B5EF4-FFF2-40B4-BE49-F238E27FC236}">
                <a16:creationId xmlns:a16="http://schemas.microsoft.com/office/drawing/2014/main" id="{EF5E7704-B6CA-3E3E-D154-7E69F3A36A3A}"/>
              </a:ext>
              <a:ext uri="{C183D7F6-B498-43B3-948B-1728B52AA6E4}">
                <adec:decorative xmlns:adec="http://schemas.microsoft.com/office/drawing/2017/decorative" xmlns="" val="1"/>
              </a:ext>
            </a:extLst>
          </p:cNvPr>
          <p:cNvCxnSpPr/>
          <p:nvPr/>
        </p:nvCxnSpPr>
        <p:spPr>
          <a:xfrm flipH="1">
            <a:off x="6858000" y="2133600"/>
            <a:ext cx="129540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title="&quot; &quot;">
            <a:extLst>
              <a:ext uri="{FF2B5EF4-FFF2-40B4-BE49-F238E27FC236}">
                <a16:creationId xmlns:a16="http://schemas.microsoft.com/office/drawing/2014/main" id="{FFC3005C-E1C8-7D9E-A64E-5E386E4CCFCA}"/>
              </a:ext>
              <a:ext uri="{C183D7F6-B498-43B3-948B-1728B52AA6E4}">
                <adec:decorative xmlns:adec="http://schemas.microsoft.com/office/drawing/2017/decorative" xmlns="" val="1"/>
              </a:ext>
            </a:extLst>
          </p:cNvPr>
          <p:cNvSpPr/>
          <p:nvPr/>
        </p:nvSpPr>
        <p:spPr>
          <a:xfrm>
            <a:off x="4110038" y="3200400"/>
            <a:ext cx="1828800" cy="304800"/>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671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F46D5-2F48-FFC5-5E0F-E1C5B1B96BD4}"/>
              </a:ext>
            </a:extLst>
          </p:cNvPr>
          <p:cNvSpPr>
            <a:spLocks noGrp="1"/>
          </p:cNvSpPr>
          <p:nvPr>
            <p:ph type="title"/>
          </p:nvPr>
        </p:nvSpPr>
        <p:spPr/>
        <p:txBody>
          <a:bodyPr/>
          <a:lstStyle/>
          <a:p>
            <a:r>
              <a:rPr lang="en-US" dirty="0"/>
              <a:t>…a view of the Entry 1, in progress</a:t>
            </a:r>
          </a:p>
        </p:txBody>
      </p:sp>
      <p:pic>
        <p:nvPicPr>
          <p:cNvPr id="5" name="Content Placeholder 4" descr="an image of publication entry number one with the details previously completed displayed">
            <a:extLst>
              <a:ext uri="{FF2B5EF4-FFF2-40B4-BE49-F238E27FC236}">
                <a16:creationId xmlns:a16="http://schemas.microsoft.com/office/drawing/2014/main" id="{C824F6AB-9FEF-B94A-AF10-E8E8A504FCE1}"/>
              </a:ext>
            </a:extLst>
          </p:cNvPr>
          <p:cNvPicPr>
            <a:picLocks noGrp="1" noChangeAspect="1"/>
          </p:cNvPicPr>
          <p:nvPr>
            <p:ph idx="1"/>
          </p:nvPr>
        </p:nvPicPr>
        <p:blipFill>
          <a:blip r:embed="rId3"/>
          <a:stretch>
            <a:fillRect/>
          </a:stretch>
        </p:blipFill>
        <p:spPr>
          <a:xfrm>
            <a:off x="2890984" y="1600200"/>
            <a:ext cx="6095707" cy="4525963"/>
          </a:xfrm>
          <a:ln w="25400">
            <a:solidFill>
              <a:schemeClr val="accent1"/>
            </a:solidFill>
          </a:ln>
        </p:spPr>
      </p:pic>
    </p:spTree>
    <p:extLst>
      <p:ext uri="{BB962C8B-B14F-4D97-AF65-F5344CB8AC3E}">
        <p14:creationId xmlns:p14="http://schemas.microsoft.com/office/powerpoint/2010/main" val="1735559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625ED-3C62-B677-FC14-DC739B554039}"/>
              </a:ext>
            </a:extLst>
          </p:cNvPr>
          <p:cNvSpPr>
            <a:spLocks noGrp="1"/>
          </p:cNvSpPr>
          <p:nvPr>
            <p:ph type="title"/>
          </p:nvPr>
        </p:nvSpPr>
        <p:spPr>
          <a:xfrm>
            <a:off x="436418" y="525463"/>
            <a:ext cx="11332633" cy="846137"/>
          </a:xfrm>
        </p:spPr>
        <p:txBody>
          <a:bodyPr/>
          <a:lstStyle/>
          <a:p>
            <a:r>
              <a:rPr lang="en-US" sz="2000" dirty="0"/>
              <a:t>Continuing with this example, confirm or add authors, editors, and/or translators. As stated in the directions, add in the contributors in order of contribution. Note that the ‘Role’ field is required (options are Author, editor, or translator). The ‘Actions’ pull-down option allows you to add, move or delete rows.</a:t>
            </a:r>
          </a:p>
        </p:txBody>
      </p:sp>
      <p:pic>
        <p:nvPicPr>
          <p:cNvPr id="14" name="Content Placeholder 13" descr="an image of the cv imports screen for confirming and adding authors, editors, or translators">
            <a:extLst>
              <a:ext uri="{FF2B5EF4-FFF2-40B4-BE49-F238E27FC236}">
                <a16:creationId xmlns:a16="http://schemas.microsoft.com/office/drawing/2014/main" id="{A33FF462-6E4E-4D9B-0A3B-97345251767D}"/>
              </a:ext>
            </a:extLst>
          </p:cNvPr>
          <p:cNvPicPr>
            <a:picLocks noGrp="1" noChangeAspect="1"/>
          </p:cNvPicPr>
          <p:nvPr>
            <p:ph sz="half" idx="1"/>
          </p:nvPr>
        </p:nvPicPr>
        <p:blipFill>
          <a:blip r:embed="rId3"/>
          <a:stretch>
            <a:fillRect/>
          </a:stretch>
        </p:blipFill>
        <p:spPr>
          <a:xfrm>
            <a:off x="156338" y="1905000"/>
            <a:ext cx="5249924" cy="4041888"/>
          </a:xfrm>
          <a:ln w="25400">
            <a:solidFill>
              <a:schemeClr val="accent1"/>
            </a:solidFill>
          </a:ln>
        </p:spPr>
      </p:pic>
      <p:pic>
        <p:nvPicPr>
          <p:cNvPr id="17" name="Content Placeholder 16" descr="an image of the same cv imports screen for confirming authors, editors, or translators with the menu for entering the specific information open to the right. arrows point to the fields for 'people at wichita state university' and the 'role' pull down menu. the 'Actions' button and the 'add row' button are circled.  ">
            <a:extLst>
              <a:ext uri="{FF2B5EF4-FFF2-40B4-BE49-F238E27FC236}">
                <a16:creationId xmlns:a16="http://schemas.microsoft.com/office/drawing/2014/main" id="{186EC527-DF1B-EE0E-454C-6A6D5B213FF5}"/>
              </a:ext>
            </a:extLst>
          </p:cNvPr>
          <p:cNvPicPr>
            <a:picLocks noGrp="1" noChangeAspect="1"/>
          </p:cNvPicPr>
          <p:nvPr>
            <p:ph sz="half" idx="2"/>
          </p:nvPr>
        </p:nvPicPr>
        <p:blipFill>
          <a:blip r:embed="rId4"/>
          <a:stretch>
            <a:fillRect/>
          </a:stretch>
        </p:blipFill>
        <p:spPr>
          <a:xfrm>
            <a:off x="5486400" y="1371600"/>
            <a:ext cx="6458267" cy="4623355"/>
          </a:xfrm>
          <a:ln w="25400">
            <a:solidFill>
              <a:schemeClr val="accent1"/>
            </a:solidFill>
          </a:ln>
        </p:spPr>
      </p:pic>
      <p:cxnSp>
        <p:nvCxnSpPr>
          <p:cNvPr id="19" name="Straight Arrow Connector 18" title="&quot; &quot;">
            <a:extLst>
              <a:ext uri="{FF2B5EF4-FFF2-40B4-BE49-F238E27FC236}">
                <a16:creationId xmlns:a16="http://schemas.microsoft.com/office/drawing/2014/main" id="{34B6A0DE-22CC-8000-3BE0-53377FB6DA58}"/>
              </a:ext>
            </a:extLst>
          </p:cNvPr>
          <p:cNvCxnSpPr/>
          <p:nvPr/>
        </p:nvCxnSpPr>
        <p:spPr>
          <a:xfrm>
            <a:off x="9144000" y="4191000"/>
            <a:ext cx="68580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title="&quot; &quot;">
            <a:extLst>
              <a:ext uri="{FF2B5EF4-FFF2-40B4-BE49-F238E27FC236}">
                <a16:creationId xmlns:a16="http://schemas.microsoft.com/office/drawing/2014/main" id="{EF78CA5A-B3CD-F018-F591-C21314E3A2E9}"/>
              </a:ext>
            </a:extLst>
          </p:cNvPr>
          <p:cNvSpPr/>
          <p:nvPr/>
        </p:nvSpPr>
        <p:spPr>
          <a:xfrm>
            <a:off x="10896600" y="2667000"/>
            <a:ext cx="1048067" cy="381000"/>
          </a:xfrm>
          <a:prstGeom prst="ellipse">
            <a:avLst/>
          </a:prstGeom>
          <a:no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title="&quot; &quot;">
            <a:extLst>
              <a:ext uri="{FF2B5EF4-FFF2-40B4-BE49-F238E27FC236}">
                <a16:creationId xmlns:a16="http://schemas.microsoft.com/office/drawing/2014/main" id="{7C7E7DC8-CCD2-66D1-6319-2267E03853C0}"/>
              </a:ext>
            </a:extLst>
          </p:cNvPr>
          <p:cNvSpPr/>
          <p:nvPr/>
        </p:nvSpPr>
        <p:spPr>
          <a:xfrm>
            <a:off x="10363200" y="4343400"/>
            <a:ext cx="914400" cy="304800"/>
          </a:xfrm>
          <a:prstGeom prst="ellipse">
            <a:avLst/>
          </a:prstGeom>
          <a:no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title="&quot; &quot;">
            <a:extLst>
              <a:ext uri="{FF2B5EF4-FFF2-40B4-BE49-F238E27FC236}">
                <a16:creationId xmlns:a16="http://schemas.microsoft.com/office/drawing/2014/main" id="{CD134493-70D7-2FC9-2353-C655176F0935}"/>
              </a:ext>
            </a:extLst>
          </p:cNvPr>
          <p:cNvCxnSpPr/>
          <p:nvPr/>
        </p:nvCxnSpPr>
        <p:spPr>
          <a:xfrm>
            <a:off x="9144000" y="3200400"/>
            <a:ext cx="76200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993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2C9-5D2B-3DFA-91D7-756176F7FC94}"/>
              </a:ext>
            </a:extLst>
          </p:cNvPr>
          <p:cNvSpPr>
            <a:spLocks noGrp="1"/>
          </p:cNvSpPr>
          <p:nvPr>
            <p:ph type="title"/>
          </p:nvPr>
        </p:nvSpPr>
        <p:spPr/>
        <p:txBody>
          <a:bodyPr/>
          <a:lstStyle/>
          <a:p>
            <a:r>
              <a:rPr lang="en-US" sz="2000" dirty="0"/>
              <a:t>‘Expected Date of Submission,’ ‘Date Submitted,’ ‘Date Accepted,’ do not apply in this example as all entries here have been published. </a:t>
            </a:r>
            <a:r>
              <a:rPr lang="en-US" sz="2000" dirty="0" err="1"/>
              <a:t>Therefore,we</a:t>
            </a:r>
            <a:r>
              <a:rPr lang="en-US" sz="2000" dirty="0"/>
              <a:t> will click on the next button until we reach the ‘Date Published’ area.</a:t>
            </a:r>
          </a:p>
        </p:txBody>
      </p:sp>
      <p:pic>
        <p:nvPicPr>
          <p:cNvPr id="10" name="Content Placeholder 9" descr="an image of the beginning of the expected date of submission step. the 'next' button is circled">
            <a:extLst>
              <a:ext uri="{FF2B5EF4-FFF2-40B4-BE49-F238E27FC236}">
                <a16:creationId xmlns:a16="http://schemas.microsoft.com/office/drawing/2014/main" id="{D8B339BA-C2B9-ABB3-AEFA-96EE0B8CB7CE}"/>
              </a:ext>
            </a:extLst>
          </p:cNvPr>
          <p:cNvPicPr>
            <a:picLocks noGrp="1" noChangeAspect="1"/>
          </p:cNvPicPr>
          <p:nvPr>
            <p:ph idx="1"/>
          </p:nvPr>
        </p:nvPicPr>
        <p:blipFill>
          <a:blip r:embed="rId3"/>
          <a:stretch>
            <a:fillRect/>
          </a:stretch>
        </p:blipFill>
        <p:spPr>
          <a:xfrm>
            <a:off x="2319128" y="1498016"/>
            <a:ext cx="6596272" cy="5207584"/>
          </a:xfrm>
          <a:ln w="25400">
            <a:solidFill>
              <a:schemeClr val="accent1"/>
            </a:solidFill>
          </a:ln>
        </p:spPr>
      </p:pic>
      <p:sp>
        <p:nvSpPr>
          <p:cNvPr id="11" name="Oval 10" title="&quot; &quot;">
            <a:extLst>
              <a:ext uri="{FF2B5EF4-FFF2-40B4-BE49-F238E27FC236}">
                <a16:creationId xmlns:a16="http://schemas.microsoft.com/office/drawing/2014/main" id="{529935F1-E42B-9022-8EF8-C3AA1DAD44C6}"/>
              </a:ext>
            </a:extLst>
          </p:cNvPr>
          <p:cNvSpPr/>
          <p:nvPr/>
        </p:nvSpPr>
        <p:spPr>
          <a:xfrm>
            <a:off x="8001000" y="6400800"/>
            <a:ext cx="1143000" cy="304800"/>
          </a:xfrm>
          <a:prstGeom prst="ellipse">
            <a:avLst/>
          </a:prstGeom>
          <a:no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238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descr="image of the 'date published' cv imports screen with the data entry area open at the right">
            <a:extLst>
              <a:ext uri="{FF2B5EF4-FFF2-40B4-BE49-F238E27FC236}">
                <a16:creationId xmlns:a16="http://schemas.microsoft.com/office/drawing/2014/main" id="{3CC2B81D-DE1F-575E-FCF4-BBA9DA95A60A}"/>
              </a:ext>
            </a:extLst>
          </p:cNvPr>
          <p:cNvPicPr>
            <a:picLocks noGrp="1" noChangeAspect="1"/>
          </p:cNvPicPr>
          <p:nvPr>
            <p:ph idx="1"/>
          </p:nvPr>
        </p:nvPicPr>
        <p:blipFill>
          <a:blip r:embed="rId3"/>
          <a:stretch>
            <a:fillRect/>
          </a:stretch>
        </p:blipFill>
        <p:spPr>
          <a:xfrm>
            <a:off x="1650484" y="1524000"/>
            <a:ext cx="7722116" cy="5207010"/>
          </a:xfrm>
          <a:ln w="25400">
            <a:solidFill>
              <a:schemeClr val="accent1"/>
            </a:solidFill>
          </a:ln>
        </p:spPr>
      </p:pic>
      <p:sp>
        <p:nvSpPr>
          <p:cNvPr id="5" name="Title 4">
            <a:extLst>
              <a:ext uri="{FF2B5EF4-FFF2-40B4-BE49-F238E27FC236}">
                <a16:creationId xmlns:a16="http://schemas.microsoft.com/office/drawing/2014/main" id="{E536A326-C5CB-5E5E-B04D-9F51230A986B}"/>
              </a:ext>
            </a:extLst>
          </p:cNvPr>
          <p:cNvSpPr>
            <a:spLocks noGrp="1"/>
          </p:cNvSpPr>
          <p:nvPr>
            <p:ph type="title"/>
          </p:nvPr>
        </p:nvSpPr>
        <p:spPr>
          <a:xfrm>
            <a:off x="429342" y="449161"/>
            <a:ext cx="11333316" cy="846239"/>
          </a:xfrm>
        </p:spPr>
        <p:txBody>
          <a:bodyPr/>
          <a:lstStyle/>
          <a:p>
            <a:r>
              <a:rPr lang="en-US" sz="2000" dirty="0"/>
              <a:t>In this example, we enter the date information, to ensure that this information is included in the Activity Record. Again, if we skip this step, the information will not be transferred.</a:t>
            </a:r>
          </a:p>
        </p:txBody>
      </p:sp>
      <p:sp>
        <p:nvSpPr>
          <p:cNvPr id="8" name="Oval 7" title="&quot; &quot;">
            <a:extLst>
              <a:ext uri="{FF2B5EF4-FFF2-40B4-BE49-F238E27FC236}">
                <a16:creationId xmlns:a16="http://schemas.microsoft.com/office/drawing/2014/main" id="{B6D775F9-AF9C-6A5C-D95C-7BB91B873544}"/>
              </a:ext>
            </a:extLst>
          </p:cNvPr>
          <p:cNvSpPr/>
          <p:nvPr/>
        </p:nvSpPr>
        <p:spPr>
          <a:xfrm>
            <a:off x="2514600" y="3276600"/>
            <a:ext cx="457200" cy="381000"/>
          </a:xfrm>
          <a:prstGeom prst="ellipse">
            <a:avLst/>
          </a:prstGeom>
          <a:no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title="&quot; &quot;">
            <a:extLst>
              <a:ext uri="{FF2B5EF4-FFF2-40B4-BE49-F238E27FC236}">
                <a16:creationId xmlns:a16="http://schemas.microsoft.com/office/drawing/2014/main" id="{1D91D252-C6C4-3BE2-5827-4B352E83042D}"/>
              </a:ext>
            </a:extLst>
          </p:cNvPr>
          <p:cNvSpPr/>
          <p:nvPr/>
        </p:nvSpPr>
        <p:spPr>
          <a:xfrm>
            <a:off x="8305800" y="2514600"/>
            <a:ext cx="609600" cy="457200"/>
          </a:xfrm>
          <a:prstGeom prst="ellipse">
            <a:avLst/>
          </a:prstGeom>
          <a:no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title="&quot; &quot;">
            <a:extLst>
              <a:ext uri="{FF2B5EF4-FFF2-40B4-BE49-F238E27FC236}">
                <a16:creationId xmlns:a16="http://schemas.microsoft.com/office/drawing/2014/main" id="{118D59D3-98C6-5FCB-67C9-E8E3E6C9E5C3}"/>
              </a:ext>
            </a:extLst>
          </p:cNvPr>
          <p:cNvCxnSpPr>
            <a:cxnSpLocks/>
            <a:stCxn id="8" idx="6"/>
            <a:endCxn id="9" idx="2"/>
          </p:cNvCxnSpPr>
          <p:nvPr/>
        </p:nvCxnSpPr>
        <p:spPr>
          <a:xfrm flipV="1">
            <a:off x="2971800" y="2743200"/>
            <a:ext cx="5334000" cy="723900"/>
          </a:xfrm>
          <a:prstGeom prst="line">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185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E905-004D-73B7-6983-E661A14B2BDF}"/>
              </a:ext>
            </a:extLst>
          </p:cNvPr>
          <p:cNvSpPr>
            <a:spLocks noGrp="1"/>
          </p:cNvSpPr>
          <p:nvPr>
            <p:ph type="title"/>
          </p:nvPr>
        </p:nvSpPr>
        <p:spPr>
          <a:xfrm>
            <a:off x="452283" y="274639"/>
            <a:ext cx="11333316" cy="846239"/>
          </a:xfrm>
        </p:spPr>
        <p:txBody>
          <a:bodyPr/>
          <a:lstStyle/>
          <a:p>
            <a:r>
              <a:rPr lang="en-US" dirty="0"/>
              <a:t/>
            </a:r>
            <a:br>
              <a:rPr lang="en-US" dirty="0"/>
            </a:br>
            <a:r>
              <a:rPr lang="en-US" dirty="0"/>
              <a:t>Review and confirm by clicking on the ‘Next’ button.</a:t>
            </a:r>
          </a:p>
        </p:txBody>
      </p:sp>
      <p:pic>
        <p:nvPicPr>
          <p:cNvPr id="6" name="Content Placeholder 5" descr="an image of the final screen in the cv imports process with details of entry record number 1 displayed. the 'next' button is circled.">
            <a:extLst>
              <a:ext uri="{FF2B5EF4-FFF2-40B4-BE49-F238E27FC236}">
                <a16:creationId xmlns:a16="http://schemas.microsoft.com/office/drawing/2014/main" id="{F439D53A-F02F-E4BD-41E1-A6C85439CBDD}"/>
              </a:ext>
            </a:extLst>
          </p:cNvPr>
          <p:cNvPicPr>
            <a:picLocks noGrp="1" noChangeAspect="1"/>
          </p:cNvPicPr>
          <p:nvPr>
            <p:ph idx="1"/>
          </p:nvPr>
        </p:nvPicPr>
        <p:blipFill>
          <a:blip r:embed="rId3"/>
          <a:stretch>
            <a:fillRect/>
          </a:stretch>
        </p:blipFill>
        <p:spPr>
          <a:xfrm>
            <a:off x="2133600" y="1447800"/>
            <a:ext cx="6858000" cy="5274880"/>
          </a:xfrm>
          <a:ln w="25400">
            <a:solidFill>
              <a:schemeClr val="accent1"/>
            </a:solidFill>
          </a:ln>
        </p:spPr>
      </p:pic>
      <p:sp>
        <p:nvSpPr>
          <p:cNvPr id="8" name="Oval 7" title="&quot; &quot;">
            <a:extLst>
              <a:ext uri="{FF2B5EF4-FFF2-40B4-BE49-F238E27FC236}">
                <a16:creationId xmlns:a16="http://schemas.microsoft.com/office/drawing/2014/main" id="{0F6AEFD5-4444-817F-538E-D60152EE190F}"/>
              </a:ext>
            </a:extLst>
          </p:cNvPr>
          <p:cNvSpPr/>
          <p:nvPr/>
        </p:nvSpPr>
        <p:spPr>
          <a:xfrm>
            <a:off x="8153400" y="6324600"/>
            <a:ext cx="762000" cy="381000"/>
          </a:xfrm>
          <a:prstGeom prst="ellipse">
            <a:avLst/>
          </a:prstGeom>
          <a:no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899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 image of the 'reports' screen displaying the three links of report template options: faculty annual activity report, T and P review faculty personnel record, and vita. arrows point to the 'reports' tab and to the button for creating a new report. the 'faculty annual activity report' link is circled">
            <a:extLst>
              <a:ext uri="{FF2B5EF4-FFF2-40B4-BE49-F238E27FC236}">
                <a16:creationId xmlns:a16="http://schemas.microsoft.com/office/drawing/2014/main" id="{1972553A-E1E5-1E2F-A422-6692791A6FA6}"/>
              </a:ext>
            </a:extLst>
          </p:cNvPr>
          <p:cNvPicPr>
            <a:picLocks noGrp="1" noChangeAspect="1"/>
          </p:cNvPicPr>
          <p:nvPr>
            <p:ph idx="1"/>
          </p:nvPr>
        </p:nvPicPr>
        <p:blipFill rotWithShape="1">
          <a:blip r:embed="rId3"/>
          <a:srcRect l="7500" r="2500" b="16133"/>
          <a:stretch/>
        </p:blipFill>
        <p:spPr>
          <a:xfrm>
            <a:off x="452438" y="2467876"/>
            <a:ext cx="10972800" cy="3019211"/>
          </a:xfrm>
          <a:prstGeom prst="rect">
            <a:avLst/>
          </a:prstGeom>
          <a:ln w="25400">
            <a:solidFill>
              <a:schemeClr val="accent1"/>
            </a:solidFill>
          </a:ln>
        </p:spPr>
      </p:pic>
      <p:sp>
        <p:nvSpPr>
          <p:cNvPr id="2" name="Title 1">
            <a:extLst>
              <a:ext uri="{FF2B5EF4-FFF2-40B4-BE49-F238E27FC236}">
                <a16:creationId xmlns:a16="http://schemas.microsoft.com/office/drawing/2014/main" id="{270E900C-A36C-01F1-DDA5-735874516E25}"/>
              </a:ext>
            </a:extLst>
          </p:cNvPr>
          <p:cNvSpPr>
            <a:spLocks noGrp="1"/>
          </p:cNvSpPr>
          <p:nvPr>
            <p:ph type="title"/>
          </p:nvPr>
        </p:nvSpPr>
        <p:spPr>
          <a:xfrm>
            <a:off x="452283" y="654402"/>
            <a:ext cx="11333316" cy="846239"/>
          </a:xfrm>
        </p:spPr>
        <p:txBody>
          <a:bodyPr/>
          <a:lstStyle/>
          <a:p>
            <a:r>
              <a:rPr lang="en-US" dirty="0"/>
              <a:t>Reports</a:t>
            </a:r>
            <a:br>
              <a:rPr lang="en-US" dirty="0"/>
            </a:br>
            <a:r>
              <a:rPr lang="en-US" sz="2000" dirty="0"/>
              <a:t>To see what your Faculty Annual Activity Report (FAAR) or your Faculty Personnel Record for Tenure and/or Promotion looks like, to generate a new CV, or create a new report of your data, select the ‘Create a New Report’ button. </a:t>
            </a:r>
            <a:endParaRPr lang="en-US" dirty="0"/>
          </a:p>
        </p:txBody>
      </p:sp>
      <p:cxnSp>
        <p:nvCxnSpPr>
          <p:cNvPr id="9" name="Straight Arrow Connector 8" title="&quot; &quot;">
            <a:extLst>
              <a:ext uri="{FF2B5EF4-FFF2-40B4-BE49-F238E27FC236}">
                <a16:creationId xmlns:a16="http://schemas.microsoft.com/office/drawing/2014/main" id="{1CFDCC09-54C2-770C-222E-154098928B7E}"/>
              </a:ext>
            </a:extLst>
          </p:cNvPr>
          <p:cNvCxnSpPr/>
          <p:nvPr/>
        </p:nvCxnSpPr>
        <p:spPr>
          <a:xfrm flipH="1" flipV="1">
            <a:off x="2895600" y="2895600"/>
            <a:ext cx="609600" cy="4572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title="&quot; &quot;">
            <a:extLst>
              <a:ext uri="{FF2B5EF4-FFF2-40B4-BE49-F238E27FC236}">
                <a16:creationId xmlns:a16="http://schemas.microsoft.com/office/drawing/2014/main" id="{DF6916F5-CA63-EA70-C0B5-8FF2DACE1058}"/>
              </a:ext>
            </a:extLst>
          </p:cNvPr>
          <p:cNvCxnSpPr/>
          <p:nvPr/>
        </p:nvCxnSpPr>
        <p:spPr>
          <a:xfrm>
            <a:off x="8534400" y="3124200"/>
            <a:ext cx="121920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Oval 2" title="&quot; &quot;">
            <a:extLst>
              <a:ext uri="{FF2B5EF4-FFF2-40B4-BE49-F238E27FC236}">
                <a16:creationId xmlns:a16="http://schemas.microsoft.com/office/drawing/2014/main" id="{DB383F16-B790-B4A9-D287-DAC6D56C048E}"/>
              </a:ext>
            </a:extLst>
          </p:cNvPr>
          <p:cNvSpPr/>
          <p:nvPr/>
        </p:nvSpPr>
        <p:spPr>
          <a:xfrm>
            <a:off x="304800" y="4114800"/>
            <a:ext cx="2438400" cy="304800"/>
          </a:xfrm>
          <a:prstGeom prst="ellipse">
            <a:avLst/>
          </a:prstGeom>
          <a:no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216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black"/>
                </a:solidFill>
              </a:rPr>
              <a:t>To view a copy of your FAAR, </a:t>
            </a:r>
            <a:r>
              <a:rPr lang="en-US" sz="2000" u="sng" dirty="0">
                <a:solidFill>
                  <a:prstClr val="black"/>
                </a:solidFill>
              </a:rPr>
              <a:t>adjust the Date Range</a:t>
            </a:r>
            <a:r>
              <a:rPr lang="en-US" sz="2000" dirty="0">
                <a:solidFill>
                  <a:prstClr val="black"/>
                </a:solidFill>
              </a:rPr>
              <a:t> for the applicable </a:t>
            </a:r>
            <a:r>
              <a:rPr lang="en-US" sz="2000" u="sng" dirty="0">
                <a:solidFill>
                  <a:prstClr val="black"/>
                </a:solidFill>
              </a:rPr>
              <a:t>calendar year </a:t>
            </a:r>
            <a:r>
              <a:rPr lang="en-US" sz="2000" dirty="0">
                <a:solidFill>
                  <a:prstClr val="black"/>
                </a:solidFill>
              </a:rPr>
              <a:t>and click the ‘RUN REPORT’ button.</a:t>
            </a:r>
            <a:endParaRPr lang="en-US" dirty="0"/>
          </a:p>
        </p:txBody>
      </p:sp>
      <p:pic>
        <p:nvPicPr>
          <p:cNvPr id="4" name="Content Placeholder 3" descr="an image of the run report screen with the date range fields circled. an arrow points to the 'run report' button"/>
          <p:cNvPicPr>
            <a:picLocks noGrp="1" noChangeAspect="1"/>
          </p:cNvPicPr>
          <p:nvPr>
            <p:ph idx="1"/>
          </p:nvPr>
        </p:nvPicPr>
        <p:blipFill>
          <a:blip r:embed="rId3"/>
          <a:stretch>
            <a:fillRect/>
          </a:stretch>
        </p:blipFill>
        <p:spPr>
          <a:xfrm>
            <a:off x="609600" y="2057400"/>
            <a:ext cx="5864860" cy="981541"/>
          </a:xfrm>
          <a:prstGeom prst="rect">
            <a:avLst/>
          </a:prstGeom>
        </p:spPr>
      </p:pic>
      <p:pic>
        <p:nvPicPr>
          <p:cNvPr id="5" name="Picture 4" title="&quot; &quot;"/>
          <p:cNvPicPr>
            <a:picLocks noChangeAspect="1"/>
          </p:cNvPicPr>
          <p:nvPr/>
        </p:nvPicPr>
        <p:blipFill>
          <a:blip r:embed="rId4"/>
          <a:stretch>
            <a:fillRect/>
          </a:stretch>
        </p:blipFill>
        <p:spPr>
          <a:xfrm>
            <a:off x="2743200" y="2362200"/>
            <a:ext cx="2347163" cy="762066"/>
          </a:xfrm>
          <a:prstGeom prst="rect">
            <a:avLst/>
          </a:prstGeom>
        </p:spPr>
      </p:pic>
      <p:pic>
        <p:nvPicPr>
          <p:cNvPr id="6" name="Picture 5" title="&quot; &quot;"/>
          <p:cNvPicPr>
            <a:picLocks noChangeAspect="1"/>
          </p:cNvPicPr>
          <p:nvPr/>
        </p:nvPicPr>
        <p:blipFill>
          <a:blip r:embed="rId5"/>
          <a:stretch>
            <a:fillRect/>
          </a:stretch>
        </p:blipFill>
        <p:spPr>
          <a:xfrm>
            <a:off x="5950159" y="1371600"/>
            <a:ext cx="524301" cy="816935"/>
          </a:xfrm>
          <a:prstGeom prst="rect">
            <a:avLst/>
          </a:prstGeom>
        </p:spPr>
      </p:pic>
      <p:pic>
        <p:nvPicPr>
          <p:cNvPr id="7" name="Picture 6" descr="an image of the the 'faculty annual activity report' as listed in the downloads folder for 'today'"/>
          <p:cNvPicPr>
            <a:picLocks noChangeAspect="1"/>
          </p:cNvPicPr>
          <p:nvPr/>
        </p:nvPicPr>
        <p:blipFill>
          <a:blip r:embed="rId6"/>
          <a:stretch>
            <a:fillRect/>
          </a:stretch>
        </p:blipFill>
        <p:spPr>
          <a:xfrm>
            <a:off x="783351" y="4495800"/>
            <a:ext cx="5517358" cy="1219306"/>
          </a:xfrm>
          <a:prstGeom prst="rect">
            <a:avLst/>
          </a:prstGeom>
        </p:spPr>
      </p:pic>
      <p:sp>
        <p:nvSpPr>
          <p:cNvPr id="8" name="TextBox 7" descr="text box: find the report in your 'downloads' folder on your computer"/>
          <p:cNvSpPr txBox="1"/>
          <p:nvPr/>
        </p:nvSpPr>
        <p:spPr>
          <a:xfrm>
            <a:off x="1351033" y="3579178"/>
            <a:ext cx="4114800" cy="707886"/>
          </a:xfrm>
          <a:prstGeom prst="rect">
            <a:avLst/>
          </a:prstGeom>
          <a:noFill/>
        </p:spPr>
        <p:txBody>
          <a:bodyPr wrap="square" rtlCol="0">
            <a:spAutoFit/>
          </a:bodyPr>
          <a:lstStyle/>
          <a:p>
            <a:pPr lvl="0"/>
            <a:r>
              <a:rPr lang="en-US" sz="2000" dirty="0">
                <a:solidFill>
                  <a:prstClr val="black"/>
                </a:solidFill>
              </a:rPr>
              <a:t>Find the report in your ‘Downloads’ folder. </a:t>
            </a:r>
            <a:r>
              <a:rPr lang="en-US" sz="2000" i="1" dirty="0">
                <a:solidFill>
                  <a:prstClr val="black"/>
                </a:solidFill>
              </a:rPr>
              <a:t>See fictitious example</a:t>
            </a:r>
            <a:endParaRPr lang="en-US" sz="2000" dirty="0">
              <a:solidFill>
                <a:prstClr val="black"/>
              </a:solidFill>
            </a:endParaRPr>
          </a:p>
        </p:txBody>
      </p:sp>
      <p:pic>
        <p:nvPicPr>
          <p:cNvPr id="9" name="Picture 8" descr="image of the first page of the faculty annual activity report of fictious faculty member testy test"/>
          <p:cNvPicPr>
            <a:picLocks noChangeAspect="1"/>
          </p:cNvPicPr>
          <p:nvPr/>
        </p:nvPicPr>
        <p:blipFill>
          <a:blip r:embed="rId7"/>
          <a:stretch>
            <a:fillRect/>
          </a:stretch>
        </p:blipFill>
        <p:spPr>
          <a:xfrm>
            <a:off x="7197865" y="1447800"/>
            <a:ext cx="4285859" cy="4572396"/>
          </a:xfrm>
          <a:prstGeom prst="rect">
            <a:avLst/>
          </a:prstGeom>
        </p:spPr>
      </p:pic>
      <p:pic>
        <p:nvPicPr>
          <p:cNvPr id="10" name="Picture 9" title="&quot; &quot;"/>
          <p:cNvPicPr>
            <a:picLocks noChangeAspect="1"/>
          </p:cNvPicPr>
          <p:nvPr/>
        </p:nvPicPr>
        <p:blipFill>
          <a:blip r:embed="rId8"/>
          <a:stretch>
            <a:fillRect/>
          </a:stretch>
        </p:blipFill>
        <p:spPr>
          <a:xfrm>
            <a:off x="5020271" y="3954354"/>
            <a:ext cx="2337933" cy="377985"/>
          </a:xfrm>
          <a:prstGeom prst="rect">
            <a:avLst/>
          </a:prstGeom>
        </p:spPr>
      </p:pic>
    </p:spTree>
    <p:extLst>
      <p:ext uri="{BB962C8B-B14F-4D97-AF65-F5344CB8AC3E}">
        <p14:creationId xmlns:p14="http://schemas.microsoft.com/office/powerpoint/2010/main" val="3002125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5E871-A69B-FFA6-82CB-8D4D09A707DB}"/>
              </a:ext>
            </a:extLst>
          </p:cNvPr>
          <p:cNvSpPr>
            <a:spLocks noGrp="1"/>
          </p:cNvSpPr>
          <p:nvPr>
            <p:ph type="title"/>
          </p:nvPr>
        </p:nvSpPr>
        <p:spPr/>
        <p:txBody>
          <a:bodyPr/>
          <a:lstStyle/>
          <a:p>
            <a:r>
              <a:rPr lang="en-US" dirty="0"/>
              <a:t>About</a:t>
            </a:r>
          </a:p>
        </p:txBody>
      </p:sp>
      <p:sp>
        <p:nvSpPr>
          <p:cNvPr id="3" name="Content Placeholder 2">
            <a:extLst>
              <a:ext uri="{FF2B5EF4-FFF2-40B4-BE49-F238E27FC236}">
                <a16:creationId xmlns:a16="http://schemas.microsoft.com/office/drawing/2014/main" id="{3B95D443-8645-80CB-71F4-484711FECA90}"/>
              </a:ext>
            </a:extLst>
          </p:cNvPr>
          <p:cNvSpPr>
            <a:spLocks noGrp="1"/>
          </p:cNvSpPr>
          <p:nvPr>
            <p:ph idx="1"/>
          </p:nvPr>
        </p:nvSpPr>
        <p:spPr/>
        <p:txBody>
          <a:bodyPr/>
          <a:lstStyle/>
          <a:p>
            <a:pPr marL="0" indent="0">
              <a:buNone/>
            </a:pPr>
            <a:endParaRPr lang="en-US" dirty="0"/>
          </a:p>
          <a:p>
            <a:pPr marL="0" indent="0">
              <a:buNone/>
            </a:pPr>
            <a:r>
              <a:rPr lang="en-US" dirty="0"/>
              <a:t>Faculty Success by Watermark (Watermark Insights)</a:t>
            </a:r>
          </a:p>
          <a:p>
            <a:pPr marL="0" indent="0">
              <a:buNone/>
            </a:pPr>
            <a:r>
              <a:rPr lang="en-US" sz="1800" dirty="0"/>
              <a:t>Faculty Success is a streamlined system for managing and reporting on faculty activity information for accreditation, annual review, promotion and tenure. It is already in use on hundreds of campuses in over twenty-five countries.</a:t>
            </a:r>
          </a:p>
          <a:p>
            <a:pPr marL="0" indent="0">
              <a:buNone/>
            </a:pPr>
            <a:r>
              <a:rPr lang="en-US" sz="1800" dirty="0"/>
              <a:t>Faculty Success will allow us to: </a:t>
            </a:r>
          </a:p>
          <a:p>
            <a:r>
              <a:rPr lang="en-US" sz="1800" b="1" dirty="0"/>
              <a:t>Quickly generate reports for Faculty Annual Activity Review, Tenure and Promotion Review, as well as create customized CVs </a:t>
            </a:r>
          </a:p>
          <a:p>
            <a:r>
              <a:rPr lang="en-US" sz="1800" b="1" dirty="0"/>
              <a:t>Track teaching, research, and service activities  </a:t>
            </a:r>
          </a:p>
          <a:p>
            <a:r>
              <a:rPr lang="en-US" sz="1800" b="1" dirty="0"/>
              <a:t>Import data from existing campus systems, including information on courses taught and grants </a:t>
            </a:r>
          </a:p>
          <a:p>
            <a:r>
              <a:rPr lang="en-US" sz="1800" b="1" dirty="0"/>
              <a:t>Move from static to real-time reports</a:t>
            </a:r>
          </a:p>
          <a:p>
            <a:pPr marL="0" indent="0">
              <a:buNone/>
            </a:pPr>
            <a:r>
              <a:rPr lang="en-US" sz="1800" b="1" dirty="0"/>
              <a:t>Note: </a:t>
            </a:r>
            <a:r>
              <a:rPr lang="en-US" sz="1800" dirty="0"/>
              <a:t>The Barton School of Business is in the process of migrating from Sedona to Faculty Success (as of 9/3/24). </a:t>
            </a:r>
            <a:endParaRPr lang="en-US" sz="1800" b="1" dirty="0"/>
          </a:p>
          <a:p>
            <a:pPr marL="0" indent="0">
              <a:buNone/>
            </a:pPr>
            <a:endParaRPr lang="en-US" sz="1800" b="1" dirty="0"/>
          </a:p>
          <a:p>
            <a:pPr marL="0" indent="0">
              <a:buNone/>
            </a:pPr>
            <a:endParaRPr lang="en-US" dirty="0"/>
          </a:p>
        </p:txBody>
      </p:sp>
    </p:spTree>
    <p:extLst>
      <p:ext uri="{BB962C8B-B14F-4D97-AF65-F5344CB8AC3E}">
        <p14:creationId xmlns:p14="http://schemas.microsoft.com/office/powerpoint/2010/main" val="905142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image of the first page of the 'tenure and promotion review faculty personnel record for facitious faculty member testy test">
            <a:extLst>
              <a:ext uri="{FF2B5EF4-FFF2-40B4-BE49-F238E27FC236}">
                <a16:creationId xmlns:a16="http://schemas.microsoft.com/office/drawing/2014/main" id="{AFBA0F91-C8FE-1B80-BABC-067CDEEFCE57}"/>
              </a:ext>
            </a:extLst>
          </p:cNvPr>
          <p:cNvPicPr>
            <a:picLocks noGrp="1" noChangeAspect="1"/>
          </p:cNvPicPr>
          <p:nvPr>
            <p:ph sz="half" idx="2"/>
          </p:nvPr>
        </p:nvPicPr>
        <p:blipFill>
          <a:blip r:embed="rId3"/>
          <a:stretch>
            <a:fillRect/>
          </a:stretch>
        </p:blipFill>
        <p:spPr>
          <a:xfrm>
            <a:off x="6934200" y="1447800"/>
            <a:ext cx="3904633" cy="4588368"/>
          </a:xfrm>
          <a:ln w="25400">
            <a:solidFill>
              <a:schemeClr val="accent1"/>
            </a:solidFill>
          </a:ln>
        </p:spPr>
      </p:pic>
      <p:pic>
        <p:nvPicPr>
          <p:cNvPr id="6" name="Picture 5" descr="an image of the run report screen with date range fields. an arrow points to the 'run report' button">
            <a:extLst>
              <a:ext uri="{FF2B5EF4-FFF2-40B4-BE49-F238E27FC236}">
                <a16:creationId xmlns:a16="http://schemas.microsoft.com/office/drawing/2014/main" id="{A8842DB5-C7BB-4DED-19B3-576C6760B2C4}"/>
              </a:ext>
            </a:extLst>
          </p:cNvPr>
          <p:cNvPicPr>
            <a:picLocks noChangeAspect="1"/>
          </p:cNvPicPr>
          <p:nvPr/>
        </p:nvPicPr>
        <p:blipFill>
          <a:blip r:embed="rId4"/>
          <a:stretch>
            <a:fillRect/>
          </a:stretch>
        </p:blipFill>
        <p:spPr>
          <a:xfrm>
            <a:off x="761613" y="2365384"/>
            <a:ext cx="5511024" cy="893679"/>
          </a:xfrm>
          <a:prstGeom prst="rect">
            <a:avLst/>
          </a:prstGeom>
          <a:ln w="25400">
            <a:solidFill>
              <a:schemeClr val="accent1"/>
            </a:solidFill>
          </a:ln>
        </p:spPr>
      </p:pic>
      <p:cxnSp>
        <p:nvCxnSpPr>
          <p:cNvPr id="8" name="Straight Arrow Connector 7" title="&quot; &quot;">
            <a:extLst>
              <a:ext uri="{FF2B5EF4-FFF2-40B4-BE49-F238E27FC236}">
                <a16:creationId xmlns:a16="http://schemas.microsoft.com/office/drawing/2014/main" id="{EE476147-0738-2C04-2EC3-00FD1EFAADBE}"/>
              </a:ext>
            </a:extLst>
          </p:cNvPr>
          <p:cNvCxnSpPr/>
          <p:nvPr/>
        </p:nvCxnSpPr>
        <p:spPr>
          <a:xfrm flipH="1">
            <a:off x="6090053" y="1679141"/>
            <a:ext cx="353269" cy="60730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B66BB329-E4A6-4BBD-CDF2-E13963EB8C4E}"/>
              </a:ext>
            </a:extLst>
          </p:cNvPr>
          <p:cNvSpPr>
            <a:spLocks noGrp="1"/>
          </p:cNvSpPr>
          <p:nvPr>
            <p:ph type="title"/>
          </p:nvPr>
        </p:nvSpPr>
        <p:spPr>
          <a:xfrm>
            <a:off x="452438" y="274638"/>
            <a:ext cx="11333162" cy="846137"/>
          </a:xfrm>
        </p:spPr>
        <p:txBody>
          <a:bodyPr/>
          <a:lstStyle/>
          <a:p>
            <a:r>
              <a:rPr lang="en-US" sz="2000" dirty="0"/>
              <a:t/>
            </a:r>
            <a:br>
              <a:rPr lang="en-US" sz="2000" dirty="0"/>
            </a:br>
            <a:r>
              <a:rPr lang="en-US" sz="2000" dirty="0"/>
              <a:t>To view a copy of your Faculty Personnel Record for T&amp;P, adjust the Date Range for the applicable calendar years and click the ‘RUN REPORT’ button.</a:t>
            </a:r>
          </a:p>
        </p:txBody>
      </p:sp>
      <p:sp>
        <p:nvSpPr>
          <p:cNvPr id="15" name="Content Placeholder 2" descr="textbox with instructions to find report in your downloads folder.">
            <a:extLst>
              <a:ext uri="{FF2B5EF4-FFF2-40B4-BE49-F238E27FC236}">
                <a16:creationId xmlns:a16="http://schemas.microsoft.com/office/drawing/2014/main" id="{767BB264-DF3A-5BCD-4D3A-D00368F286AF}"/>
              </a:ext>
            </a:extLst>
          </p:cNvPr>
          <p:cNvSpPr txBox="1">
            <a:spLocks noGrp="1"/>
          </p:cNvSpPr>
          <p:nvPr>
            <p:ph sz="half" idx="1"/>
          </p:nvPr>
        </p:nvSpPr>
        <p:spPr bwMode="auto">
          <a:xfrm>
            <a:off x="609600" y="1600200"/>
            <a:ext cx="538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0000"/>
              </a:lnSpc>
              <a:spcBef>
                <a:spcPts val="600"/>
              </a:spcBef>
              <a:spcAft>
                <a:spcPts val="600"/>
              </a:spcAft>
              <a:buClr>
                <a:srgbClr val="FFC000"/>
              </a:buClr>
              <a:buFont typeface="Arial" charset="0"/>
              <a:buChar char="•"/>
              <a:defRPr sz="2800" kern="1200">
                <a:solidFill>
                  <a:schemeClr val="tx1"/>
                </a:solidFill>
                <a:latin typeface="Arial" pitchFamily="34" charset="0"/>
                <a:ea typeface="+mn-ea"/>
                <a:cs typeface="Arial" pitchFamily="34" charset="0"/>
              </a:defRPr>
            </a:lvl1pPr>
            <a:lvl2pPr marL="742950" indent="-285750" algn="l" rtl="0" fontAlgn="base">
              <a:lnSpc>
                <a:spcPct val="90000"/>
              </a:lnSpc>
              <a:spcBef>
                <a:spcPts val="400"/>
              </a:spcBef>
              <a:spcAft>
                <a:spcPts val="400"/>
              </a:spcAft>
              <a:buClr>
                <a:srgbClr val="FFC000"/>
              </a:buClr>
              <a:buFont typeface="Arial" charset="0"/>
              <a:buChar char="–"/>
              <a:defRPr sz="2400" kern="1200">
                <a:solidFill>
                  <a:schemeClr val="tx1"/>
                </a:solidFill>
                <a:latin typeface="+mn-lt"/>
                <a:ea typeface="+mn-ea"/>
                <a:cs typeface="Arial" charset="0"/>
              </a:defRPr>
            </a:lvl2pPr>
            <a:lvl3pPr marL="1143000" indent="-228600" algn="l" rtl="0" fontAlgn="base">
              <a:lnSpc>
                <a:spcPct val="90000"/>
              </a:lnSpc>
              <a:spcBef>
                <a:spcPts val="350"/>
              </a:spcBef>
              <a:spcAft>
                <a:spcPts val="350"/>
              </a:spcAft>
              <a:buClr>
                <a:srgbClr val="FFC000"/>
              </a:buClr>
              <a:buFont typeface="Arial" charset="0"/>
              <a:buChar char="•"/>
              <a:defRPr sz="2000" kern="1200">
                <a:solidFill>
                  <a:schemeClr val="tx1"/>
                </a:solidFill>
                <a:latin typeface="+mn-lt"/>
                <a:ea typeface="+mn-ea"/>
                <a:cs typeface="Arial" charset="0"/>
              </a:defRPr>
            </a:lvl3pPr>
            <a:lvl4pPr marL="1600200" indent="-228600" algn="l" rtl="0" fontAlgn="base">
              <a:spcBef>
                <a:spcPct val="20000"/>
              </a:spcBef>
              <a:spcAft>
                <a:spcPct val="0"/>
              </a:spcAft>
              <a:buFont typeface="Arial" charset="0"/>
              <a:buChar char="–"/>
              <a:defRPr sz="1800" kern="120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n-US" sz="2000" dirty="0"/>
          </a:p>
          <a:p>
            <a:endParaRPr lang="en-US" sz="2000" dirty="0"/>
          </a:p>
          <a:p>
            <a:pPr marL="0" indent="0">
              <a:buFont typeface="Arial" charset="0"/>
              <a:buNone/>
            </a:pPr>
            <a:endParaRPr lang="en-US" sz="2000" dirty="0"/>
          </a:p>
          <a:p>
            <a:pPr marL="0" indent="0">
              <a:buFont typeface="Arial" charset="0"/>
              <a:buNone/>
            </a:pPr>
            <a:endParaRPr lang="en-US" sz="2000" dirty="0"/>
          </a:p>
          <a:p>
            <a:pPr marL="0" indent="0">
              <a:buFont typeface="Arial" charset="0"/>
              <a:buNone/>
            </a:pPr>
            <a:endParaRPr lang="en-US" sz="2000" dirty="0"/>
          </a:p>
          <a:p>
            <a:pPr marL="0" indent="0">
              <a:buFont typeface="Arial" charset="0"/>
              <a:buNone/>
            </a:pPr>
            <a:endParaRPr lang="en-US" sz="2000" dirty="0"/>
          </a:p>
          <a:p>
            <a:pPr marL="0" indent="0">
              <a:buFont typeface="Arial" charset="0"/>
              <a:buNone/>
            </a:pPr>
            <a:r>
              <a:rPr lang="en-US" sz="2000" dirty="0"/>
              <a:t>Find the report in your ‘Downloads’ folder. </a:t>
            </a:r>
            <a:r>
              <a:rPr lang="en-US" sz="2000" i="1" dirty="0"/>
              <a:t>See fictitious example </a:t>
            </a:r>
            <a:endParaRPr lang="en-US" sz="2000" dirty="0"/>
          </a:p>
        </p:txBody>
      </p:sp>
      <p:cxnSp>
        <p:nvCxnSpPr>
          <p:cNvPr id="3" name="Straight Arrow Connector 2" title="&quot; &quot;">
            <a:extLst>
              <a:ext uri="{FF2B5EF4-FFF2-40B4-BE49-F238E27FC236}">
                <a16:creationId xmlns:a16="http://schemas.microsoft.com/office/drawing/2014/main" id="{CFEF0A38-B98D-D403-D049-AE94124D6A03}"/>
              </a:ext>
            </a:extLst>
          </p:cNvPr>
          <p:cNvCxnSpPr/>
          <p:nvPr/>
        </p:nvCxnSpPr>
        <p:spPr>
          <a:xfrm>
            <a:off x="2895600" y="4572000"/>
            <a:ext cx="365760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1451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Create a new CV</a:t>
            </a:r>
            <a:endParaRPr lang="en-US" dirty="0"/>
          </a:p>
        </p:txBody>
      </p:sp>
      <p:sp>
        <p:nvSpPr>
          <p:cNvPr id="3" name="Content Placeholder 2">
            <a:extLst>
              <a:ext uri="{FF2B5EF4-FFF2-40B4-BE49-F238E27FC236}">
                <a16:creationId xmlns:a16="http://schemas.microsoft.com/office/drawing/2014/main" id="{A2F7926C-BD9C-3B1F-BAA2-F37D1D3573BE}"/>
              </a:ext>
            </a:extLst>
          </p:cNvPr>
          <p:cNvSpPr>
            <a:spLocks noGrp="1"/>
          </p:cNvSpPr>
          <p:nvPr>
            <p:ph idx="1"/>
          </p:nvPr>
        </p:nvSpPr>
        <p:spPr/>
        <p:txBody>
          <a:bodyPr/>
          <a:lstStyle/>
          <a:p>
            <a:r>
              <a:rPr lang="en-US" dirty="0" smtClean="0"/>
              <a:t>by selecting the ‘Vita’ link, which opens a Watermark Vita template.</a:t>
            </a:r>
          </a:p>
          <a:p>
            <a:endParaRPr lang="en-US" dirty="0"/>
          </a:p>
        </p:txBody>
      </p:sp>
      <p:pic>
        <p:nvPicPr>
          <p:cNvPr id="4" name="Picture 3" descr="an image of the 'reports' screen with an arrow pointing to the link for the  watermark vita template ">
            <a:extLst>
              <a:ext uri="{FF2B5EF4-FFF2-40B4-BE49-F238E27FC236}">
                <a16:creationId xmlns:a16="http://schemas.microsoft.com/office/drawing/2014/main" id="{AC2FF6CA-7369-A3BB-85A6-1AE86C0C5ADB}"/>
              </a:ext>
            </a:extLst>
          </p:cNvPr>
          <p:cNvPicPr>
            <a:picLocks noChangeAspect="1"/>
          </p:cNvPicPr>
          <p:nvPr/>
        </p:nvPicPr>
        <p:blipFill>
          <a:blip r:embed="rId3"/>
          <a:stretch>
            <a:fillRect/>
          </a:stretch>
        </p:blipFill>
        <p:spPr>
          <a:xfrm>
            <a:off x="578642" y="2667000"/>
            <a:ext cx="11034716" cy="3078747"/>
          </a:xfrm>
          <a:prstGeom prst="rect">
            <a:avLst/>
          </a:prstGeom>
        </p:spPr>
      </p:pic>
      <p:cxnSp>
        <p:nvCxnSpPr>
          <p:cNvPr id="6" name="Straight Arrow Connector 5" title="&quot; &quot;">
            <a:extLst>
              <a:ext uri="{FF2B5EF4-FFF2-40B4-BE49-F238E27FC236}">
                <a16:creationId xmlns:a16="http://schemas.microsoft.com/office/drawing/2014/main" id="{3A91752B-20A8-A3F1-695B-CD0A0E191F69}"/>
              </a:ext>
            </a:extLst>
          </p:cNvPr>
          <p:cNvCxnSpPr/>
          <p:nvPr/>
        </p:nvCxnSpPr>
        <p:spPr>
          <a:xfrm flipH="1">
            <a:off x="1371600" y="5334000"/>
            <a:ext cx="68580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144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OR create a new CV…</a:t>
            </a:r>
            <a:endParaRPr lang="en-US" dirty="0"/>
          </a:p>
        </p:txBody>
      </p:sp>
      <p:sp>
        <p:nvSpPr>
          <p:cNvPr id="3" name="Content Placeholder 2">
            <a:extLst>
              <a:ext uri="{FF2B5EF4-FFF2-40B4-BE49-F238E27FC236}">
                <a16:creationId xmlns:a16="http://schemas.microsoft.com/office/drawing/2014/main" id="{733E9117-7293-B7F7-E86F-93C905E30EA3}"/>
              </a:ext>
            </a:extLst>
          </p:cNvPr>
          <p:cNvSpPr>
            <a:spLocks noGrp="1"/>
          </p:cNvSpPr>
          <p:nvPr>
            <p:ph idx="1"/>
          </p:nvPr>
        </p:nvSpPr>
        <p:spPr/>
        <p:txBody>
          <a:bodyPr/>
          <a:lstStyle/>
          <a:p>
            <a:r>
              <a:rPr lang="en-US" dirty="0" smtClean="0"/>
              <a:t>with a different layout, or a completely new report by clicking on the ‘CREATE A NEW REPORT’ button. Then choose from a Blank Document or Vita option.</a:t>
            </a:r>
          </a:p>
          <a:p>
            <a:endParaRPr lang="en-US" dirty="0" smtClean="0"/>
          </a:p>
          <a:p>
            <a:endParaRPr lang="en-US" dirty="0" smtClean="0"/>
          </a:p>
          <a:p>
            <a:endParaRPr lang="en-US" dirty="0" smtClean="0"/>
          </a:p>
          <a:p>
            <a:endParaRPr lang="en-US" dirty="0" smtClean="0"/>
          </a:p>
          <a:p>
            <a:endParaRPr lang="en-US" dirty="0" smtClean="0"/>
          </a:p>
          <a:p>
            <a:r>
              <a:rPr lang="en-US" dirty="0" smtClean="0"/>
              <a:t>For more detailed information see the article </a:t>
            </a:r>
            <a:r>
              <a:rPr lang="en-US" dirty="0" smtClean="0">
                <a:hlinkClick r:id="rId3"/>
              </a:rPr>
              <a:t>“Custom Reports in Faculty Success”</a:t>
            </a:r>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 name="Picture 3" descr="an image of the 'reports' screen with the option to create a report selected and the icons for a blank document or vita option presented. the 'create a new report' button is circled">
            <a:extLst>
              <a:ext uri="{FF2B5EF4-FFF2-40B4-BE49-F238E27FC236}">
                <a16:creationId xmlns:a16="http://schemas.microsoft.com/office/drawing/2014/main" id="{29E4CB31-D6D4-417C-B1B2-00CC9703F289}"/>
              </a:ext>
            </a:extLst>
          </p:cNvPr>
          <p:cNvPicPr>
            <a:picLocks noChangeAspect="1"/>
          </p:cNvPicPr>
          <p:nvPr/>
        </p:nvPicPr>
        <p:blipFill>
          <a:blip r:embed="rId4"/>
          <a:stretch>
            <a:fillRect/>
          </a:stretch>
        </p:blipFill>
        <p:spPr>
          <a:xfrm>
            <a:off x="2286000" y="3034620"/>
            <a:ext cx="6781800" cy="2146980"/>
          </a:xfrm>
          <a:prstGeom prst="rect">
            <a:avLst/>
          </a:prstGeom>
          <a:ln w="25400">
            <a:solidFill>
              <a:schemeClr val="accent1"/>
            </a:solidFill>
          </a:ln>
        </p:spPr>
      </p:pic>
      <p:sp>
        <p:nvSpPr>
          <p:cNvPr id="7" name="Oval 6" title="&quot; &quot;">
            <a:extLst>
              <a:ext uri="{FF2B5EF4-FFF2-40B4-BE49-F238E27FC236}">
                <a16:creationId xmlns:a16="http://schemas.microsoft.com/office/drawing/2014/main" id="{E71F4773-8630-E913-B535-C3C9E6123A0B}"/>
              </a:ext>
            </a:extLst>
          </p:cNvPr>
          <p:cNvSpPr/>
          <p:nvPr/>
        </p:nvSpPr>
        <p:spPr>
          <a:xfrm>
            <a:off x="7590576" y="3352800"/>
            <a:ext cx="1447800" cy="381000"/>
          </a:xfrm>
          <a:prstGeom prst="ellipse">
            <a:avLst/>
          </a:prstGeom>
          <a:no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64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43AF-2E46-2F7B-2F12-8CB8906885A9}"/>
              </a:ext>
            </a:extLst>
          </p:cNvPr>
          <p:cNvSpPr>
            <a:spLocks noGrp="1"/>
          </p:cNvSpPr>
          <p:nvPr>
            <p:ph type="title"/>
          </p:nvPr>
        </p:nvSpPr>
        <p:spPr>
          <a:xfrm>
            <a:off x="304800" y="308716"/>
            <a:ext cx="11811000" cy="846239"/>
          </a:xfrm>
        </p:spPr>
        <p:txBody>
          <a:bodyPr/>
          <a:lstStyle/>
          <a:p>
            <a:r>
              <a:rPr lang="en-US" dirty="0"/>
              <a:t>Submitting the Faculty Annual Activity Report (FAAR)</a:t>
            </a:r>
          </a:p>
        </p:txBody>
      </p:sp>
      <p:sp>
        <p:nvSpPr>
          <p:cNvPr id="3" name="Content Placeholder 2">
            <a:extLst>
              <a:ext uri="{FF2B5EF4-FFF2-40B4-BE49-F238E27FC236}">
                <a16:creationId xmlns:a16="http://schemas.microsoft.com/office/drawing/2014/main" id="{C0262998-F137-A813-A020-94605F4C8518}"/>
              </a:ext>
            </a:extLst>
          </p:cNvPr>
          <p:cNvSpPr>
            <a:spLocks noGrp="1"/>
          </p:cNvSpPr>
          <p:nvPr>
            <p:ph idx="1"/>
          </p:nvPr>
        </p:nvSpPr>
        <p:spPr>
          <a:xfrm>
            <a:off x="457200" y="1752600"/>
            <a:ext cx="10972800" cy="4602163"/>
          </a:xfrm>
        </p:spPr>
        <p:txBody>
          <a:bodyPr/>
          <a:lstStyle/>
          <a:p>
            <a:pPr marL="0" indent="0">
              <a:buNone/>
            </a:pPr>
            <a:r>
              <a:rPr lang="en-US" sz="2000" dirty="0"/>
              <a:t>Initially, you may not see a Workflow tab. However, once you are notified by email that it is time to submit your FAAR, one will appear. The email message link will default to the Workflow screen. </a:t>
            </a:r>
          </a:p>
          <a:p>
            <a:pPr lvl="1"/>
            <a:r>
              <a:rPr lang="en-US" sz="1600" dirty="0">
                <a:latin typeface="Arial" panose="020B0604020202020204" pitchFamily="34" charset="0"/>
                <a:cs typeface="Arial" panose="020B0604020202020204" pitchFamily="34" charset="0"/>
              </a:rPr>
              <a:t>If you have more activities to enter before submission, select the ‘Activities’ tab. </a:t>
            </a:r>
          </a:p>
          <a:p>
            <a:pPr lvl="1"/>
            <a:r>
              <a:rPr lang="en-US" sz="1600" dirty="0">
                <a:latin typeface="Arial" panose="020B0604020202020204" pitchFamily="34" charset="0"/>
                <a:cs typeface="Arial" panose="020B0604020202020204" pitchFamily="34" charset="0"/>
              </a:rPr>
              <a:t>If you want to review your FAAR before proceeding through the submission process, click on the ‘Reports’ tab and run a report of your FAAR. </a:t>
            </a:r>
          </a:p>
          <a:p>
            <a:pPr lvl="1"/>
            <a:r>
              <a:rPr lang="en-US" sz="1600" dirty="0">
                <a:latin typeface="Arial" panose="020B0604020202020204" pitchFamily="34" charset="0"/>
                <a:cs typeface="Arial" panose="020B0604020202020204" pitchFamily="34" charset="0"/>
              </a:rPr>
              <a:t>When you are ready to begin the submission, click on the link provided in the Workflow Inbox. Here is a sample of the screen:</a:t>
            </a:r>
          </a:p>
          <a:p>
            <a:endParaRPr lang="en-US" dirty="0"/>
          </a:p>
        </p:txBody>
      </p:sp>
      <p:pic>
        <p:nvPicPr>
          <p:cNvPr id="4" name="Picture 3" descr="an image of the 'workflow' screen open">
            <a:extLst>
              <a:ext uri="{FF2B5EF4-FFF2-40B4-BE49-F238E27FC236}">
                <a16:creationId xmlns:a16="http://schemas.microsoft.com/office/drawing/2014/main" id="{FB6D3FE2-7A5A-E015-F57A-508B8F5846F3}"/>
              </a:ext>
            </a:extLst>
          </p:cNvPr>
          <p:cNvPicPr>
            <a:picLocks noChangeAspect="1"/>
          </p:cNvPicPr>
          <p:nvPr/>
        </p:nvPicPr>
        <p:blipFill rotWithShape="1">
          <a:blip r:embed="rId3"/>
          <a:srcRect l="1876" r="3709" b="13775"/>
          <a:stretch/>
        </p:blipFill>
        <p:spPr>
          <a:xfrm>
            <a:off x="2580702" y="4053681"/>
            <a:ext cx="6725796" cy="2543416"/>
          </a:xfrm>
          <a:prstGeom prst="rect">
            <a:avLst/>
          </a:prstGeom>
          <a:ln w="25400">
            <a:solidFill>
              <a:schemeClr val="accent1"/>
            </a:solidFill>
          </a:ln>
        </p:spPr>
      </p:pic>
    </p:spTree>
    <p:extLst>
      <p:ext uri="{BB962C8B-B14F-4D97-AF65-F5344CB8AC3E}">
        <p14:creationId xmlns:p14="http://schemas.microsoft.com/office/powerpoint/2010/main" val="1967482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A35C-9022-D5B2-84FE-D27F2FE44497}"/>
              </a:ext>
            </a:extLst>
          </p:cNvPr>
          <p:cNvSpPr>
            <a:spLocks noGrp="1"/>
          </p:cNvSpPr>
          <p:nvPr>
            <p:ph type="title"/>
          </p:nvPr>
        </p:nvSpPr>
        <p:spPr>
          <a:xfrm>
            <a:off x="429342" y="457200"/>
            <a:ext cx="11333316" cy="846239"/>
          </a:xfrm>
        </p:spPr>
        <p:txBody>
          <a:bodyPr/>
          <a:lstStyle/>
          <a:p>
            <a:r>
              <a:rPr lang="en-US" dirty="0"/>
              <a:t>Submitting the Faculty Personnel Record for Tenure &amp; Promotion Review</a:t>
            </a:r>
          </a:p>
        </p:txBody>
      </p:sp>
      <p:sp>
        <p:nvSpPr>
          <p:cNvPr id="3" name="Content Placeholder 2">
            <a:extLst>
              <a:ext uri="{FF2B5EF4-FFF2-40B4-BE49-F238E27FC236}">
                <a16:creationId xmlns:a16="http://schemas.microsoft.com/office/drawing/2014/main" id="{CB9446AC-AF47-77A2-0FB5-F71BD851E676}"/>
              </a:ext>
            </a:extLst>
          </p:cNvPr>
          <p:cNvSpPr>
            <a:spLocks noGrp="1"/>
          </p:cNvSpPr>
          <p:nvPr>
            <p:ph idx="1"/>
          </p:nvPr>
        </p:nvSpPr>
        <p:spPr>
          <a:xfrm>
            <a:off x="609600" y="2057401"/>
            <a:ext cx="10972800" cy="3657600"/>
          </a:xfrm>
        </p:spPr>
        <p:txBody>
          <a:bodyPr/>
          <a:lstStyle/>
          <a:p>
            <a:r>
              <a:rPr lang="en-US" dirty="0"/>
              <a:t>Coming in 2025</a:t>
            </a:r>
          </a:p>
          <a:p>
            <a:r>
              <a:rPr lang="en-US" dirty="0"/>
              <a:t>You should receive an email notification when the submission process is open to you.</a:t>
            </a:r>
          </a:p>
          <a:p>
            <a:r>
              <a:rPr lang="en-US" dirty="0"/>
              <a:t>To </a:t>
            </a:r>
            <a:r>
              <a:rPr lang="en-US" sz="2800" dirty="0"/>
              <a:t>review </a:t>
            </a:r>
            <a:r>
              <a:rPr lang="en-US" dirty="0"/>
              <a:t>and begin to create your Faculty Personnel Record in advance of </a:t>
            </a:r>
            <a:r>
              <a:rPr lang="en-US" sz="2800" dirty="0"/>
              <a:t>the submission process, click on the ‘Reports’ tab and run a report of your ‘T&amp;P Review Faculty Personnel Record.’</a:t>
            </a:r>
          </a:p>
          <a:p>
            <a:pPr marL="342900" marR="0" lvl="0" indent="-342900" algn="l" defTabSz="914400" rtl="0" eaLnBrk="1" fontAlgn="base" latinLnBrk="0" hangingPunct="1">
              <a:lnSpc>
                <a:spcPct val="90000"/>
              </a:lnSpc>
              <a:spcBef>
                <a:spcPts val="600"/>
              </a:spcBef>
              <a:spcAft>
                <a:spcPts val="600"/>
              </a:spcAft>
              <a:buClr>
                <a:srgbClr val="FFC000"/>
              </a:buClr>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More details will be available </a:t>
            </a:r>
            <a:r>
              <a:rPr lang="en-US" dirty="0">
                <a:solidFill>
                  <a:prstClr val="black"/>
                </a:solidFill>
              </a:rPr>
              <a:t>in the coming months</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a:p>
            <a:endParaRPr lang="en-US" dirty="0"/>
          </a:p>
        </p:txBody>
      </p:sp>
    </p:spTree>
    <p:extLst>
      <p:ext uri="{BB962C8B-B14F-4D97-AF65-F5344CB8AC3E}">
        <p14:creationId xmlns:p14="http://schemas.microsoft.com/office/powerpoint/2010/main" val="2182032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7B82B-D96A-44BC-09C5-5E0EC0BC3905}"/>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36861C1-4CF6-2C0E-E233-47A180E7D31C}"/>
              </a:ext>
            </a:extLst>
          </p:cNvPr>
          <p:cNvSpPr>
            <a:spLocks noGrp="1"/>
          </p:cNvSpPr>
          <p:nvPr>
            <p:ph idx="1"/>
          </p:nvPr>
        </p:nvSpPr>
        <p:spPr>
          <a:xfrm>
            <a:off x="436439" y="1219200"/>
            <a:ext cx="10972800" cy="4572000"/>
          </a:xfrm>
        </p:spPr>
        <p:txBody>
          <a:bodyPr/>
          <a:lstStyle/>
          <a:p>
            <a:endParaRPr lang="en-US" dirty="0">
              <a:hlinkClick r:id="rId3"/>
            </a:endParaRPr>
          </a:p>
          <a:p>
            <a:r>
              <a:rPr lang="en-US" sz="1600" dirty="0">
                <a:hlinkClick r:id="rId4"/>
              </a:rPr>
              <a:t>Faculty Success Login</a:t>
            </a:r>
            <a:endParaRPr lang="en-US" sz="1600" dirty="0"/>
          </a:p>
          <a:p>
            <a:r>
              <a:rPr lang="en-US" sz="1600" dirty="0">
                <a:hlinkClick r:id="rId5"/>
              </a:rPr>
              <a:t>Faculty Success on WSU Watermark Tools webpages</a:t>
            </a:r>
            <a:endParaRPr lang="en-US" sz="1600" dirty="0"/>
          </a:p>
          <a:p>
            <a:r>
              <a:rPr lang="en-US" sz="1600" dirty="0">
                <a:hlinkClick r:id="rId6"/>
              </a:rPr>
              <a:t>Faculty Success Overview</a:t>
            </a:r>
            <a:r>
              <a:rPr lang="en-US" sz="1600" dirty="0"/>
              <a:t> </a:t>
            </a:r>
            <a:r>
              <a:rPr lang="en-US" sz="1600" dirty="0">
                <a:hlinkClick r:id="rId6"/>
              </a:rPr>
              <a:t>https://support.watermarkinsights.com/hc/en-us/articles/5193405933595-Faculty-Success-Overview</a:t>
            </a:r>
            <a:endParaRPr lang="en-US" sz="1600" dirty="0"/>
          </a:p>
          <a:p>
            <a:r>
              <a:rPr lang="en-US" sz="1600" dirty="0" err="1">
                <a:hlinkClick r:id="rId7"/>
              </a:rPr>
              <a:t>BibTeX</a:t>
            </a:r>
            <a:r>
              <a:rPr lang="en-US" sz="1600" dirty="0">
                <a:hlinkClick r:id="rId7"/>
              </a:rPr>
              <a:t> Imports</a:t>
            </a:r>
            <a:endParaRPr lang="en-US" sz="1600" dirty="0"/>
          </a:p>
          <a:p>
            <a:r>
              <a:rPr lang="en-US" sz="1600" dirty="0">
                <a:hlinkClick r:id="rId8"/>
              </a:rPr>
              <a:t>Publication Import Overview (Importing directly from </a:t>
            </a:r>
            <a:r>
              <a:rPr lang="en-US" sz="1600" dirty="0" err="1">
                <a:hlinkClick r:id="rId8"/>
              </a:rPr>
              <a:t>Crossref</a:t>
            </a:r>
            <a:r>
              <a:rPr lang="en-US" sz="1600" dirty="0">
                <a:hlinkClick r:id="rId8"/>
              </a:rPr>
              <a:t>, Scopus, and PubMed)</a:t>
            </a:r>
            <a:endParaRPr lang="en-US" sz="1600" dirty="0">
              <a:hlinkClick r:id="rId3"/>
            </a:endParaRPr>
          </a:p>
          <a:p>
            <a:r>
              <a:rPr lang="en-US" sz="1600" dirty="0">
                <a:hlinkClick r:id="rId3"/>
              </a:rPr>
              <a:t>CV Imports (video) https://watermarkinsights.hubs.vidyard.com/watch/Abr5Q57a8kUYv5VJeWTNEo</a:t>
            </a:r>
            <a:endParaRPr lang="en-US" sz="1600" dirty="0"/>
          </a:p>
          <a:p>
            <a:r>
              <a:rPr lang="en-US" sz="1600" dirty="0">
                <a:hlinkClick r:id="rId9"/>
              </a:rPr>
              <a:t>Creating Custom Reports in Faculty Success</a:t>
            </a:r>
            <a:endParaRPr lang="en-US" sz="1600" dirty="0"/>
          </a:p>
          <a:p>
            <a:r>
              <a:rPr lang="en-US" sz="1600" dirty="0">
                <a:hlinkClick r:id="rId10"/>
              </a:rPr>
              <a:t>Frequently Asked Questions [FAQs] https://support.watermarkinsights.com/hc/en-us/articles/5197574823195-Frequently-Asked-Questions-FAQs </a:t>
            </a:r>
            <a:endParaRPr lang="en-US" sz="1600" dirty="0">
              <a:hlinkClick r:id="rId11"/>
            </a:endParaRPr>
          </a:p>
          <a:p>
            <a:r>
              <a:rPr lang="en-US" sz="1600" dirty="0">
                <a:hlinkClick r:id="rId11"/>
              </a:rPr>
              <a:t>Watermark Faculty Success Help Center https://support.watermarkinsights.com/hc/en-us/categories/4409237050523-Faculty-Success </a:t>
            </a:r>
            <a:endParaRPr lang="en-US" sz="1600" dirty="0"/>
          </a:p>
          <a:p>
            <a:r>
              <a:rPr lang="en-US" sz="1600" dirty="0"/>
              <a:t>WSU Faculty Success System Administrator, Rachel Crane </a:t>
            </a:r>
            <a:r>
              <a:rPr lang="en-US" sz="1800" dirty="0">
                <a:hlinkClick r:id="rId12"/>
              </a:rPr>
              <a:t>Rachel.Crane@wichita.edu</a:t>
            </a:r>
            <a:r>
              <a:rPr lang="en-US" sz="1800" dirty="0"/>
              <a:t>  316-978-5078</a:t>
            </a:r>
          </a:p>
          <a:p>
            <a:endParaRPr lang="en-US" dirty="0"/>
          </a:p>
        </p:txBody>
      </p:sp>
    </p:spTree>
    <p:extLst>
      <p:ext uri="{BB962C8B-B14F-4D97-AF65-F5344CB8AC3E}">
        <p14:creationId xmlns:p14="http://schemas.microsoft.com/office/powerpoint/2010/main" val="3543159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153C9-61F2-624E-AFEF-788DF2877EE2}"/>
              </a:ext>
            </a:extLst>
          </p:cNvPr>
          <p:cNvSpPr>
            <a:spLocks noGrp="1"/>
          </p:cNvSpPr>
          <p:nvPr>
            <p:ph type="title"/>
          </p:nvPr>
        </p:nvSpPr>
        <p:spPr/>
        <p:txBody>
          <a:bodyPr/>
          <a:lstStyle/>
          <a:p>
            <a:r>
              <a:rPr lang="en-US" dirty="0"/>
              <a:t>Logging In</a:t>
            </a:r>
          </a:p>
        </p:txBody>
      </p:sp>
      <p:sp>
        <p:nvSpPr>
          <p:cNvPr id="3" name="Content Placeholder 2">
            <a:extLst>
              <a:ext uri="{FF2B5EF4-FFF2-40B4-BE49-F238E27FC236}">
                <a16:creationId xmlns:a16="http://schemas.microsoft.com/office/drawing/2014/main" id="{D68EC9C6-44C4-3740-BE69-7862305B0774}"/>
              </a:ext>
            </a:extLst>
          </p:cNvPr>
          <p:cNvSpPr>
            <a:spLocks noGrp="1"/>
          </p:cNvSpPr>
          <p:nvPr>
            <p:ph sz="half" idx="1"/>
          </p:nvPr>
        </p:nvSpPr>
        <p:spPr>
          <a:xfrm>
            <a:off x="609600" y="1600201"/>
            <a:ext cx="10896600" cy="4983160"/>
          </a:xfrm>
        </p:spPr>
        <p:txBody>
          <a:bodyPr/>
          <a:lstStyle/>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r>
              <a:rPr kumimoji="0" lang="en-US" sz="2400" b="1" i="0" u="none" strike="noStrike" kern="0" cap="none" spc="0" normalizeH="0" baseline="0" noProof="0" dirty="0">
                <a:ln>
                  <a:noFill/>
                </a:ln>
                <a:effectLst/>
                <a:uLnTx/>
                <a:uFillTx/>
                <a:ea typeface="Calibri"/>
                <a:sym typeface="Calibri"/>
              </a:rPr>
              <a:t>Log in using your </a:t>
            </a:r>
            <a:r>
              <a:rPr kumimoji="0" lang="en-US" sz="2400" b="1" u="none" strike="noStrike" kern="0" cap="none" spc="0" normalizeH="0" baseline="0" noProof="0" dirty="0">
                <a:ln>
                  <a:noFill/>
                </a:ln>
                <a:effectLst/>
                <a:uLnTx/>
                <a:uFillTx/>
                <a:ea typeface="Calibri"/>
                <a:sym typeface="Calibri"/>
                <a:hlinkClick r:id="rId3"/>
              </a:rPr>
              <a:t>MyWSUID</a:t>
            </a:r>
            <a:r>
              <a:rPr kumimoji="0" lang="en-US" sz="2400" b="1" i="0" u="none" strike="noStrike" kern="0" cap="none" spc="0" normalizeH="0" baseline="0" noProof="0" dirty="0">
                <a:ln>
                  <a:noFill/>
                </a:ln>
                <a:effectLst/>
                <a:uLnTx/>
                <a:uFillTx/>
                <a:ea typeface="Calibri"/>
                <a:sym typeface="Calibri"/>
                <a:hlinkClick r:id="rId3"/>
              </a:rPr>
              <a:t>@Wichita.edu</a:t>
            </a:r>
            <a:r>
              <a:rPr kumimoji="0" lang="en-US" sz="2400" b="1" i="0" u="none" strike="noStrike" kern="0" cap="none" spc="0" normalizeH="0" baseline="0" noProof="0" dirty="0">
                <a:ln>
                  <a:noFill/>
                </a:ln>
                <a:effectLst/>
                <a:uLnTx/>
                <a:uFillTx/>
                <a:ea typeface="Calibri"/>
                <a:sym typeface="Calibri"/>
              </a:rPr>
              <a:t> and Password on the Portal:</a:t>
            </a:r>
          </a:p>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r>
              <a:rPr kumimoji="0" lang="en-US" sz="1200" b="0" i="0" u="none" strike="noStrike" kern="0" cap="none" spc="0" normalizeH="0" baseline="0" noProof="0" dirty="0">
                <a:ln>
                  <a:noFill/>
                </a:ln>
                <a:effectLst/>
                <a:uLnTx/>
                <a:uFillTx/>
                <a:ea typeface="Calibri"/>
                <a:sym typeface="Calibri"/>
              </a:rPr>
              <a:t>(Note: Watermark Faculty Success was formerly known as Digital Measures.) </a:t>
            </a:r>
          </a:p>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endParaRPr kumimoji="0" lang="en-US" sz="1200" b="0" i="0" u="none" strike="noStrike" kern="0" cap="none" spc="0" normalizeH="0" baseline="0" noProof="0" dirty="0">
              <a:ln>
                <a:noFill/>
              </a:ln>
              <a:effectLst/>
              <a:uLnTx/>
              <a:uFillTx/>
              <a:ea typeface="Calibri"/>
              <a:sym typeface="Calibri"/>
            </a:endParaRPr>
          </a:p>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endParaRPr lang="en-US" sz="1400" kern="0" dirty="0">
              <a:ea typeface="Calibri"/>
              <a:sym typeface="Calibri"/>
            </a:endParaRPr>
          </a:p>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endParaRPr lang="en-US" sz="1400" kern="0" dirty="0">
              <a:ea typeface="Calibri"/>
              <a:sym typeface="Calibri"/>
            </a:endParaRPr>
          </a:p>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endParaRPr lang="en-US" sz="1400" kern="0" dirty="0">
              <a:ea typeface="Calibri"/>
              <a:sym typeface="Calibri"/>
            </a:endParaRPr>
          </a:p>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endParaRPr lang="en-US" sz="1400" kern="0" dirty="0">
              <a:ea typeface="Calibri"/>
              <a:sym typeface="Calibri"/>
            </a:endParaRPr>
          </a:p>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endParaRPr lang="en-US" sz="1400" kern="0" dirty="0">
              <a:ea typeface="Calibri"/>
              <a:sym typeface="Calibri"/>
            </a:endParaRPr>
          </a:p>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endParaRPr lang="en-US" sz="1400" kern="0" dirty="0">
              <a:ea typeface="Calibri"/>
              <a:sym typeface="Calibri"/>
            </a:endParaRPr>
          </a:p>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endParaRPr lang="en-US" sz="1400" kern="0" dirty="0">
              <a:ea typeface="Calibri"/>
              <a:sym typeface="Calibri"/>
            </a:endParaRPr>
          </a:p>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endParaRPr lang="en-US" sz="1400" kern="0" dirty="0">
              <a:ea typeface="Calibri"/>
              <a:sym typeface="Calibri"/>
            </a:endParaRPr>
          </a:p>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endParaRPr lang="en-US" sz="1400" kern="0" dirty="0">
              <a:ea typeface="Calibri"/>
              <a:sym typeface="Calibri"/>
            </a:endParaRPr>
          </a:p>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endParaRPr lang="en-US" sz="1400" kern="0" dirty="0">
              <a:ea typeface="Calibri"/>
              <a:sym typeface="Calibri"/>
            </a:endParaRPr>
          </a:p>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endParaRPr lang="en-US" sz="1400" kern="0" dirty="0">
              <a:ea typeface="Calibri"/>
              <a:sym typeface="Calibri"/>
            </a:endParaRPr>
          </a:p>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endParaRPr lang="en-US" sz="1400" kern="0" dirty="0">
              <a:ea typeface="Calibri"/>
              <a:sym typeface="Calibri"/>
            </a:endParaRPr>
          </a:p>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endParaRPr lang="en-US" sz="1400" kern="0" dirty="0">
              <a:ea typeface="Calibri"/>
              <a:sym typeface="Calibri"/>
            </a:endParaRPr>
          </a:p>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endParaRPr lang="en-US" sz="1400" kern="0" dirty="0">
              <a:ea typeface="Calibri"/>
              <a:sym typeface="Calibri"/>
            </a:endParaRPr>
          </a:p>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endParaRPr lang="en-US" sz="1400" kern="0" dirty="0">
              <a:ea typeface="Calibri"/>
              <a:sym typeface="Calibri"/>
            </a:endParaRPr>
          </a:p>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r>
              <a:rPr lang="en-US" sz="1400" kern="0" dirty="0">
                <a:ea typeface="Calibri"/>
                <a:sym typeface="Calibri"/>
              </a:rPr>
              <a:t>A Link is also located on the WSU Academic Affairs - Academic Forms and Calendars – </a:t>
            </a:r>
          </a:p>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r>
              <a:rPr lang="en-US" sz="1400" kern="0" dirty="0">
                <a:ea typeface="Calibri"/>
                <a:sym typeface="Calibri"/>
              </a:rPr>
              <a:t>Performance Evaluation Forms (FAAR), webpage.</a:t>
            </a:r>
            <a:endParaRPr kumimoji="0" lang="en-US" sz="1400" b="0" i="0" u="none" strike="noStrike" kern="0" cap="none" spc="0" normalizeH="0" baseline="0" noProof="0" dirty="0">
              <a:ln>
                <a:noFill/>
              </a:ln>
              <a:effectLst/>
              <a:uLnTx/>
              <a:uFillTx/>
              <a:ea typeface="Calibri"/>
              <a:sym typeface="Calibri"/>
            </a:endParaRPr>
          </a:p>
          <a:p>
            <a:pPr marL="0" marR="0" lvl="0" indent="0" algn="l" defTabSz="914400" rtl="0" eaLnBrk="1" fontAlgn="auto" latinLnBrk="0" hangingPunct="1">
              <a:lnSpc>
                <a:spcPct val="112500"/>
              </a:lnSpc>
              <a:spcBef>
                <a:spcPts val="0"/>
              </a:spcBef>
              <a:spcAft>
                <a:spcPts val="0"/>
              </a:spcAft>
              <a:buClr>
                <a:srgbClr val="FFFFFF"/>
              </a:buClr>
              <a:buSzPts val="2400"/>
              <a:buFont typeface="Arial"/>
              <a:buNone/>
              <a:tabLst/>
              <a:defRPr/>
            </a:pPr>
            <a:endParaRPr kumimoji="0" lang="en-US" sz="1200" b="1" i="0" u="none" strike="noStrike" kern="0" cap="none" spc="0" normalizeH="0" baseline="0" noProof="0" dirty="0">
              <a:ln>
                <a:noFill/>
              </a:ln>
              <a:solidFill>
                <a:srgbClr val="2A1B43"/>
              </a:solidFill>
              <a:effectLst/>
              <a:uLnTx/>
              <a:uFillTx/>
              <a:ea typeface="Calibri"/>
              <a:sym typeface="Calibri"/>
            </a:endParaRPr>
          </a:p>
          <a:p>
            <a:endParaRPr lang="en-US" dirty="0"/>
          </a:p>
        </p:txBody>
      </p:sp>
      <p:pic>
        <p:nvPicPr>
          <p:cNvPr id="4" name="Picture 3" descr="showing that in the portal, the link to watermark faculty success is located on the Faculty/Staff tab, in the employee toolbox, and listed alphabetically under the tools heading" title="image of the mywsu portal screen "/>
          <p:cNvPicPr>
            <a:picLocks noChangeAspect="1"/>
          </p:cNvPicPr>
          <p:nvPr/>
        </p:nvPicPr>
        <p:blipFill>
          <a:blip r:embed="rId4"/>
          <a:stretch>
            <a:fillRect/>
          </a:stretch>
        </p:blipFill>
        <p:spPr>
          <a:xfrm>
            <a:off x="1066800" y="2316478"/>
            <a:ext cx="6839724" cy="3672532"/>
          </a:xfrm>
          <a:prstGeom prst="rect">
            <a:avLst/>
          </a:prstGeom>
          <a:ln w="31750">
            <a:solidFill>
              <a:schemeClr val="accent1"/>
            </a:solidFill>
          </a:ln>
        </p:spPr>
      </p:pic>
      <p:pic>
        <p:nvPicPr>
          <p:cNvPr id="5" name="Content Placeholder 4" descr="illustrating the fields to enter your mywsuid@wichita.edu and then your password to be authenticated in the system" title="image of the log in screen">
            <a:extLst>
              <a:ext uri="{FF2B5EF4-FFF2-40B4-BE49-F238E27FC236}">
                <a16:creationId xmlns:a16="http://schemas.microsoft.com/office/drawing/2014/main" id="{08ECAE62-1833-C343-8177-14685EC18A86}"/>
              </a:ext>
            </a:extLst>
          </p:cNvPr>
          <p:cNvPicPr>
            <a:picLocks noGrp="1" noChangeAspect="1"/>
          </p:cNvPicPr>
          <p:nvPr>
            <p:ph sz="half" idx="2"/>
          </p:nvPr>
        </p:nvPicPr>
        <p:blipFill>
          <a:blip r:embed="rId5"/>
          <a:stretch>
            <a:fillRect/>
          </a:stretch>
        </p:blipFill>
        <p:spPr>
          <a:xfrm>
            <a:off x="8540264" y="2057400"/>
            <a:ext cx="2806790" cy="3931610"/>
          </a:xfrm>
          <a:prstGeom prst="rect">
            <a:avLst/>
          </a:prstGeom>
          <a:ln w="25400">
            <a:solidFill>
              <a:schemeClr val="accent1"/>
            </a:solidFill>
          </a:ln>
        </p:spPr>
      </p:pic>
      <p:cxnSp>
        <p:nvCxnSpPr>
          <p:cNvPr id="7" name="Straight Arrow Connector 6" title="&quot; &quot;">
            <a:extLst>
              <a:ext uri="{C183D7F6-B498-43B3-948B-1728B52AA6E4}">
                <adec:decorative xmlns:adec="http://schemas.microsoft.com/office/drawing/2017/decorative" xmlns="" val="1"/>
              </a:ext>
            </a:extLst>
          </p:cNvPr>
          <p:cNvCxnSpPr/>
          <p:nvPr/>
        </p:nvCxnSpPr>
        <p:spPr>
          <a:xfrm>
            <a:off x="685800" y="5181600"/>
            <a:ext cx="533400" cy="5334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title="&quot; &quot;">
            <a:extLst>
              <a:ext uri="{C183D7F6-B498-43B3-948B-1728B52AA6E4}">
                <adec:decorative xmlns:adec="http://schemas.microsoft.com/office/drawing/2017/decorative" xmlns="" val="1"/>
              </a:ext>
            </a:extLst>
          </p:cNvPr>
          <p:cNvCxnSpPr/>
          <p:nvPr/>
        </p:nvCxnSpPr>
        <p:spPr>
          <a:xfrm flipH="1">
            <a:off x="2362200" y="5715000"/>
            <a:ext cx="99060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916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B596F-3647-EC4E-E46B-148A05D64E73}"/>
              </a:ext>
            </a:extLst>
          </p:cNvPr>
          <p:cNvSpPr>
            <a:spLocks noGrp="1"/>
          </p:cNvSpPr>
          <p:nvPr>
            <p:ph type="title"/>
          </p:nvPr>
        </p:nvSpPr>
        <p:spPr/>
        <p:txBody>
          <a:bodyPr/>
          <a:lstStyle/>
          <a:p>
            <a:r>
              <a:rPr lang="en-US" dirty="0"/>
              <a:t>Logging In (continued)</a:t>
            </a:r>
          </a:p>
        </p:txBody>
      </p:sp>
      <p:sp>
        <p:nvSpPr>
          <p:cNvPr id="3" name="Content Placeholder 2">
            <a:extLst>
              <a:ext uri="{FF2B5EF4-FFF2-40B4-BE49-F238E27FC236}">
                <a16:creationId xmlns:a16="http://schemas.microsoft.com/office/drawing/2014/main" id="{1084CC6B-B8E9-3F04-20D8-A205D8E72BF4}"/>
              </a:ext>
            </a:extLst>
          </p:cNvPr>
          <p:cNvSpPr>
            <a:spLocks noGrp="1"/>
          </p:cNvSpPr>
          <p:nvPr>
            <p:ph idx="1"/>
          </p:nvPr>
        </p:nvSpPr>
        <p:spPr>
          <a:xfrm>
            <a:off x="452283" y="1600201"/>
            <a:ext cx="4881717" cy="4525963"/>
          </a:xfrm>
        </p:spPr>
        <p:txBody>
          <a:bodyPr/>
          <a:lstStyle/>
          <a:p>
            <a:pPr marL="0" indent="0">
              <a:buNone/>
            </a:pPr>
            <a:endParaRPr lang="en-US" dirty="0">
              <a:latin typeface="Georgia" panose="02040502050405020303" pitchFamily="18" charset="0"/>
            </a:endParaRPr>
          </a:p>
          <a:p>
            <a:pPr marL="0" indent="0">
              <a:buNone/>
            </a:pPr>
            <a:endParaRPr lang="en-US" dirty="0">
              <a:latin typeface="Georgia" panose="02040502050405020303" pitchFamily="18" charset="0"/>
            </a:endParaRPr>
          </a:p>
          <a:p>
            <a:pPr marL="0" indent="0">
              <a:buNone/>
            </a:pPr>
            <a:r>
              <a:rPr lang="en-US" dirty="0">
                <a:latin typeface="Georgia" panose="02040502050405020303" pitchFamily="18" charset="0"/>
              </a:rPr>
              <a:t>Confirm your acceptance                                                                    of the service:</a:t>
            </a:r>
          </a:p>
          <a:p>
            <a:pPr marL="0" indent="0">
              <a:buNone/>
            </a:pPr>
            <a:endParaRPr lang="en-US" dirty="0">
              <a:latin typeface="Georgia" panose="02040502050405020303" pitchFamily="18" charset="0"/>
            </a:endParaRPr>
          </a:p>
        </p:txBody>
      </p:sp>
      <p:pic>
        <p:nvPicPr>
          <p:cNvPr id="4" name="Picture 3" title="image of a sample acceptance screen">
            <a:extLst>
              <a:ext uri="{FF2B5EF4-FFF2-40B4-BE49-F238E27FC236}">
                <a16:creationId xmlns:a16="http://schemas.microsoft.com/office/drawing/2014/main" id="{5F951D8E-DBEE-4A13-16E7-B638F0D7BB03}"/>
              </a:ext>
            </a:extLst>
          </p:cNvPr>
          <p:cNvPicPr>
            <a:picLocks noChangeAspect="1"/>
          </p:cNvPicPr>
          <p:nvPr/>
        </p:nvPicPr>
        <p:blipFill>
          <a:blip r:embed="rId3"/>
          <a:stretch>
            <a:fillRect/>
          </a:stretch>
        </p:blipFill>
        <p:spPr>
          <a:xfrm>
            <a:off x="5791200" y="274639"/>
            <a:ext cx="4515353" cy="5686000"/>
          </a:xfrm>
          <a:prstGeom prst="rect">
            <a:avLst/>
          </a:prstGeom>
          <a:ln w="25400">
            <a:solidFill>
              <a:schemeClr val="accent1"/>
            </a:solidFill>
          </a:ln>
        </p:spPr>
      </p:pic>
    </p:spTree>
    <p:extLst>
      <p:ext uri="{BB962C8B-B14F-4D97-AF65-F5344CB8AC3E}">
        <p14:creationId xmlns:p14="http://schemas.microsoft.com/office/powerpoint/2010/main" val="4290483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4CF0-072A-DA7F-47E6-59A92D08F41C}"/>
              </a:ext>
            </a:extLst>
          </p:cNvPr>
          <p:cNvSpPr>
            <a:spLocks noGrp="1"/>
          </p:cNvSpPr>
          <p:nvPr>
            <p:ph type="title"/>
          </p:nvPr>
        </p:nvSpPr>
        <p:spPr/>
        <p:txBody>
          <a:bodyPr/>
          <a:lstStyle/>
          <a:p>
            <a:r>
              <a:rPr lang="en-US" sz="2000" dirty="0"/>
              <a:t>The Activities Screen </a:t>
            </a:r>
            <a:r>
              <a:rPr lang="en-US" sz="2000" b="0" dirty="0"/>
              <a:t>-</a:t>
            </a:r>
            <a:r>
              <a:rPr lang="en-US" b="0" dirty="0"/>
              <a:t> </a:t>
            </a:r>
            <a:r>
              <a:rPr lang="en-US" sz="2000" dirty="0"/>
              <a:t>Choose a link to enter an activity:</a:t>
            </a:r>
          </a:p>
        </p:txBody>
      </p:sp>
      <p:pic>
        <p:nvPicPr>
          <p:cNvPr id="6" name="Content Placeholder 5" descr="illustrating the types of activities for which data may be entered. for example general credentials, career information, teaching and mentorship, scholarship and research, service and administrative data" title="image of the activities screen">
            <a:extLst>
              <a:ext uri="{FF2B5EF4-FFF2-40B4-BE49-F238E27FC236}">
                <a16:creationId xmlns:a16="http://schemas.microsoft.com/office/drawing/2014/main" id="{907CF4E9-5853-0565-1139-A42A2BEE7CF9}"/>
              </a:ext>
            </a:extLst>
          </p:cNvPr>
          <p:cNvPicPr>
            <a:picLocks noGrp="1" noChangeAspect="1"/>
          </p:cNvPicPr>
          <p:nvPr>
            <p:ph idx="1"/>
          </p:nvPr>
        </p:nvPicPr>
        <p:blipFill>
          <a:blip r:embed="rId3"/>
          <a:stretch>
            <a:fillRect/>
          </a:stretch>
        </p:blipFill>
        <p:spPr>
          <a:xfrm>
            <a:off x="2895600" y="1142629"/>
            <a:ext cx="5662220" cy="5620381"/>
          </a:xfrm>
          <a:ln w="25400">
            <a:solidFill>
              <a:schemeClr val="accent1"/>
            </a:solidFill>
          </a:ln>
        </p:spPr>
      </p:pic>
    </p:spTree>
    <p:extLst>
      <p:ext uri="{BB962C8B-B14F-4D97-AF65-F5344CB8AC3E}">
        <p14:creationId xmlns:p14="http://schemas.microsoft.com/office/powerpoint/2010/main" val="1366428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50515-0DC1-7319-78D3-637769275341}"/>
              </a:ext>
            </a:extLst>
          </p:cNvPr>
          <p:cNvSpPr>
            <a:spLocks noGrp="1"/>
          </p:cNvSpPr>
          <p:nvPr>
            <p:ph type="title"/>
          </p:nvPr>
        </p:nvSpPr>
        <p:spPr/>
        <p:txBody>
          <a:bodyPr/>
          <a:lstStyle/>
          <a:p>
            <a:r>
              <a:rPr lang="en-US" dirty="0"/>
              <a:t>Entering Activities </a:t>
            </a:r>
            <a:br>
              <a:rPr lang="en-US" dirty="0"/>
            </a:br>
            <a:r>
              <a:rPr lang="en-US" sz="2000" dirty="0"/>
              <a:t>–Navigation Bar</a:t>
            </a:r>
          </a:p>
        </p:txBody>
      </p:sp>
      <p:pic>
        <p:nvPicPr>
          <p:cNvPr id="6" name="Content Placeholder 5" descr="a screen shot of the navigation bar with an arrow pointing to help icon, a question mark." title="image of the programs navigation bar ">
            <a:extLst>
              <a:ext uri="{FF2B5EF4-FFF2-40B4-BE49-F238E27FC236}">
                <a16:creationId xmlns:a16="http://schemas.microsoft.com/office/drawing/2014/main" id="{EBDBFE93-BA35-8F3C-27CF-D3B2EC65493F}"/>
              </a:ext>
            </a:extLst>
          </p:cNvPr>
          <p:cNvPicPr>
            <a:picLocks noGrp="1" noChangeAspect="1"/>
          </p:cNvPicPr>
          <p:nvPr>
            <p:ph idx="1"/>
          </p:nvPr>
        </p:nvPicPr>
        <p:blipFill rotWithShape="1">
          <a:blip r:embed="rId3"/>
          <a:srcRect b="86531"/>
          <a:stretch/>
        </p:blipFill>
        <p:spPr>
          <a:xfrm>
            <a:off x="902624" y="1838131"/>
            <a:ext cx="10862759" cy="846239"/>
          </a:xfrm>
          <a:prstGeom prst="rect">
            <a:avLst/>
          </a:prstGeom>
          <a:noFill/>
          <a:ln w="25400">
            <a:solidFill>
              <a:schemeClr val="accent1"/>
            </a:solidFill>
          </a:ln>
        </p:spPr>
      </p:pic>
      <p:sp>
        <p:nvSpPr>
          <p:cNvPr id="10" name="TextBox 9">
            <a:extLst>
              <a:ext uri="{FF2B5EF4-FFF2-40B4-BE49-F238E27FC236}">
                <a16:creationId xmlns:a16="http://schemas.microsoft.com/office/drawing/2014/main" id="{2357D2FC-6B7E-BB67-459C-885E6AF2E6D8}"/>
              </a:ext>
            </a:extLst>
          </p:cNvPr>
          <p:cNvSpPr txBox="1"/>
          <p:nvPr/>
        </p:nvSpPr>
        <p:spPr>
          <a:xfrm>
            <a:off x="1000003" y="2819400"/>
            <a:ext cx="10668000" cy="3395866"/>
          </a:xfrm>
          <a:prstGeom prst="rect">
            <a:avLst/>
          </a:prstGeom>
          <a:noFill/>
        </p:spPr>
        <p:txBody>
          <a:bodyPr wrap="square">
            <a:spAutoFit/>
          </a:bodyPr>
          <a:lstStyle/>
          <a:p>
            <a:pPr marL="0" lvl="0" indent="0" algn="l" rtl="0">
              <a:lnSpc>
                <a:spcPct val="100000"/>
              </a:lnSpc>
              <a:spcBef>
                <a:spcPts val="1400"/>
              </a:spcBef>
              <a:spcAft>
                <a:spcPts val="0"/>
              </a:spcAft>
              <a:buNone/>
            </a:pPr>
            <a:r>
              <a:rPr lang="en-US" sz="1800" dirty="0">
                <a:solidFill>
                  <a:srgbClr val="000000"/>
                </a:solidFill>
                <a:highlight>
                  <a:srgbClr val="FFFFFF"/>
                </a:highlight>
                <a:latin typeface="Arial" panose="020B0604020202020204" pitchFamily="34" charset="0"/>
                <a:ea typeface="Calibri"/>
                <a:cs typeface="Arial" panose="020B0604020202020204" pitchFamily="34" charset="0"/>
                <a:sym typeface="Calibri"/>
              </a:rPr>
              <a:t>The navigation bar at the top of the screen displays three main utilities: </a:t>
            </a:r>
            <a:r>
              <a:rPr lang="en-US" sz="1800" b="1" dirty="0">
                <a:solidFill>
                  <a:srgbClr val="000000"/>
                </a:solidFill>
                <a:highlight>
                  <a:srgbClr val="FFFFFF"/>
                </a:highlight>
                <a:latin typeface="Arial" panose="020B0604020202020204" pitchFamily="34" charset="0"/>
                <a:ea typeface="Calibri"/>
                <a:cs typeface="Arial" panose="020B0604020202020204" pitchFamily="34" charset="0"/>
                <a:sym typeface="Calibri"/>
              </a:rPr>
              <a:t>Activities, CV Imports</a:t>
            </a:r>
            <a:r>
              <a:rPr lang="en-US" sz="1800" dirty="0">
                <a:solidFill>
                  <a:srgbClr val="000000"/>
                </a:solidFill>
                <a:highlight>
                  <a:srgbClr val="FFFFFF"/>
                </a:highlight>
                <a:latin typeface="Arial" panose="020B0604020202020204" pitchFamily="34" charset="0"/>
                <a:ea typeface="Calibri"/>
                <a:cs typeface="Arial" panose="020B0604020202020204" pitchFamily="34" charset="0"/>
                <a:sym typeface="Calibri"/>
              </a:rPr>
              <a:t> and </a:t>
            </a:r>
            <a:r>
              <a:rPr lang="en-US" sz="1800" b="1" dirty="0">
                <a:solidFill>
                  <a:srgbClr val="000000"/>
                </a:solidFill>
                <a:highlight>
                  <a:srgbClr val="FFFFFF"/>
                </a:highlight>
                <a:latin typeface="Arial" panose="020B0604020202020204" pitchFamily="34" charset="0"/>
                <a:ea typeface="Calibri"/>
                <a:cs typeface="Arial" panose="020B0604020202020204" pitchFamily="34" charset="0"/>
                <a:sym typeface="Calibri"/>
              </a:rPr>
              <a:t>Reports</a:t>
            </a:r>
            <a:r>
              <a:rPr lang="en-US" sz="1800" dirty="0">
                <a:solidFill>
                  <a:srgbClr val="000000"/>
                </a:solidFill>
                <a:highlight>
                  <a:srgbClr val="FFFFFF"/>
                </a:highlight>
                <a:latin typeface="Arial" panose="020B0604020202020204" pitchFamily="34" charset="0"/>
                <a:ea typeface="Calibri"/>
                <a:cs typeface="Arial" panose="020B0604020202020204" pitchFamily="34" charset="0"/>
                <a:sym typeface="Calibri"/>
              </a:rPr>
              <a:t>. </a:t>
            </a:r>
            <a:r>
              <a:rPr lang="en-US" dirty="0">
                <a:solidFill>
                  <a:srgbClr val="000000"/>
                </a:solidFill>
                <a:highlight>
                  <a:srgbClr val="FFFFFF"/>
                </a:highlight>
                <a:latin typeface="Arial" panose="020B0604020202020204" pitchFamily="34" charset="0"/>
                <a:ea typeface="Calibri"/>
                <a:cs typeface="Arial" panose="020B0604020202020204" pitchFamily="34" charset="0"/>
                <a:sym typeface="Calibri"/>
              </a:rPr>
              <a:t>O</a:t>
            </a:r>
            <a:r>
              <a:rPr lang="en-US" sz="1800" dirty="0">
                <a:solidFill>
                  <a:srgbClr val="000000"/>
                </a:solidFill>
                <a:highlight>
                  <a:srgbClr val="FFFFFF"/>
                </a:highlight>
                <a:latin typeface="Arial" panose="020B0604020202020204" pitchFamily="34" charset="0"/>
                <a:ea typeface="Calibri"/>
                <a:cs typeface="Arial" panose="020B0604020202020204" pitchFamily="34" charset="0"/>
                <a:sym typeface="Calibri"/>
              </a:rPr>
              <a:t>nce you are notified that it is time to submit your FAAR, you will see a </a:t>
            </a:r>
            <a:r>
              <a:rPr lang="en-US" sz="1800" b="1" dirty="0">
                <a:solidFill>
                  <a:srgbClr val="000000"/>
                </a:solidFill>
                <a:highlight>
                  <a:srgbClr val="FFFFFF"/>
                </a:highlight>
                <a:latin typeface="Arial" panose="020B0604020202020204" pitchFamily="34" charset="0"/>
                <a:ea typeface="Calibri"/>
                <a:cs typeface="Arial" panose="020B0604020202020204" pitchFamily="34" charset="0"/>
                <a:sym typeface="Calibri"/>
              </a:rPr>
              <a:t>Workflow</a:t>
            </a:r>
            <a:r>
              <a:rPr lang="en-US" sz="1800" dirty="0">
                <a:solidFill>
                  <a:srgbClr val="000000"/>
                </a:solidFill>
                <a:highlight>
                  <a:srgbClr val="FFFFFF"/>
                </a:highlight>
                <a:latin typeface="Arial" panose="020B0604020202020204" pitchFamily="34" charset="0"/>
                <a:ea typeface="Calibri"/>
                <a:cs typeface="Arial" panose="020B0604020202020204" pitchFamily="34" charset="0"/>
                <a:sym typeface="Calibri"/>
              </a:rPr>
              <a:t> option.</a:t>
            </a:r>
          </a:p>
          <a:p>
            <a:pPr marL="0" lvl="0" indent="0" algn="l" rtl="0">
              <a:lnSpc>
                <a:spcPct val="100000"/>
              </a:lnSpc>
              <a:spcBef>
                <a:spcPts val="1400"/>
              </a:spcBef>
              <a:spcAft>
                <a:spcPts val="0"/>
              </a:spcAft>
            </a:pPr>
            <a:r>
              <a:rPr lang="en-US" sz="1400" b="1" dirty="0">
                <a:solidFill>
                  <a:srgbClr val="000000"/>
                </a:solidFill>
                <a:highlight>
                  <a:srgbClr val="FFFFFF"/>
                </a:highlight>
                <a:latin typeface="Arial" panose="020B0604020202020204" pitchFamily="34" charset="0"/>
                <a:ea typeface="Calibri"/>
                <a:cs typeface="Arial" panose="020B0604020202020204" pitchFamily="34" charset="0"/>
                <a:sym typeface="Calibri"/>
              </a:rPr>
              <a:t>  </a:t>
            </a:r>
          </a:p>
          <a:p>
            <a:pPr marL="400050" lvl="0" indent="-285750" algn="l" rtl="0">
              <a:lnSpc>
                <a:spcPct val="144444"/>
              </a:lnSpc>
              <a:spcBef>
                <a:spcPts val="0"/>
              </a:spcBef>
              <a:spcAft>
                <a:spcPts val="0"/>
              </a:spcAft>
              <a:buClr>
                <a:srgbClr val="000000"/>
              </a:buClr>
              <a:buSzPts val="1800"/>
              <a:buFont typeface="Arial" panose="020B0604020202020204" pitchFamily="34" charset="0"/>
              <a:buChar char="•"/>
            </a:pPr>
            <a:r>
              <a:rPr lang="en-US" b="1" dirty="0">
                <a:solidFill>
                  <a:srgbClr val="000000"/>
                </a:solidFill>
                <a:highlight>
                  <a:srgbClr val="FFFFFF"/>
                </a:highlight>
                <a:latin typeface="Arial" panose="020B0604020202020204" pitchFamily="34" charset="0"/>
                <a:ea typeface="Calibri"/>
                <a:cs typeface="Arial" panose="020B0604020202020204" pitchFamily="34" charset="0"/>
                <a:sym typeface="Calibri"/>
              </a:rPr>
              <a:t>Activities: </a:t>
            </a:r>
            <a:r>
              <a:rPr lang="en-US" dirty="0">
                <a:solidFill>
                  <a:srgbClr val="000000"/>
                </a:solidFill>
                <a:highlight>
                  <a:srgbClr val="FFFFFF"/>
                </a:highlight>
                <a:latin typeface="Arial" panose="020B0604020202020204" pitchFamily="34" charset="0"/>
                <a:ea typeface="Calibri"/>
                <a:cs typeface="Arial" panose="020B0604020202020204" pitchFamily="34" charset="0"/>
                <a:sym typeface="Calibri"/>
              </a:rPr>
              <a:t>Enter or update information about your activities and accomplishments.</a:t>
            </a:r>
            <a:endParaRPr lang="en-US" b="1" dirty="0">
              <a:solidFill>
                <a:srgbClr val="000000"/>
              </a:solidFill>
              <a:highlight>
                <a:srgbClr val="FFFFFF"/>
              </a:highlight>
              <a:latin typeface="Arial" panose="020B0604020202020204" pitchFamily="34" charset="0"/>
              <a:ea typeface="Calibri"/>
              <a:cs typeface="Arial" panose="020B0604020202020204" pitchFamily="34" charset="0"/>
              <a:sym typeface="Calibri"/>
            </a:endParaRPr>
          </a:p>
          <a:p>
            <a:pPr marL="400050" lvl="0" indent="-285750" algn="l" rtl="0">
              <a:lnSpc>
                <a:spcPct val="144444"/>
              </a:lnSpc>
              <a:spcBef>
                <a:spcPts val="0"/>
              </a:spcBef>
              <a:spcAft>
                <a:spcPts val="0"/>
              </a:spcAft>
              <a:buClr>
                <a:srgbClr val="000000"/>
              </a:buClr>
              <a:buSzPts val="1800"/>
              <a:buFont typeface="Arial" panose="020B0604020202020204" pitchFamily="34" charset="0"/>
              <a:buChar char="•"/>
            </a:pPr>
            <a:r>
              <a:rPr lang="en-US" b="1" dirty="0">
                <a:solidFill>
                  <a:srgbClr val="000000"/>
                </a:solidFill>
                <a:highlight>
                  <a:srgbClr val="FFFFFF"/>
                </a:highlight>
                <a:latin typeface="Arial" panose="020B0604020202020204" pitchFamily="34" charset="0"/>
                <a:ea typeface="Calibri"/>
                <a:cs typeface="Arial" panose="020B0604020202020204" pitchFamily="34" charset="0"/>
                <a:sym typeface="Calibri"/>
              </a:rPr>
              <a:t>CV Imports: </a:t>
            </a:r>
            <a:r>
              <a:rPr lang="en-US" dirty="0">
                <a:solidFill>
                  <a:srgbClr val="000000"/>
                </a:solidFill>
                <a:highlight>
                  <a:srgbClr val="FFFFFF"/>
                </a:highlight>
                <a:latin typeface="Arial" panose="020B0604020202020204" pitchFamily="34" charset="0"/>
                <a:ea typeface="Calibri"/>
                <a:cs typeface="Arial" panose="020B0604020202020204" pitchFamily="34" charset="0"/>
                <a:sym typeface="Calibri"/>
              </a:rPr>
              <a:t>Import your CV and convert entries into records in </a:t>
            </a:r>
            <a:r>
              <a:rPr lang="en-US" b="1" dirty="0">
                <a:solidFill>
                  <a:srgbClr val="000000"/>
                </a:solidFill>
                <a:highlight>
                  <a:srgbClr val="FFFFFF"/>
                </a:highlight>
                <a:latin typeface="Arial" panose="020B0604020202020204" pitchFamily="34" charset="0"/>
                <a:ea typeface="Calibri"/>
                <a:cs typeface="Arial" panose="020B0604020202020204" pitchFamily="34" charset="0"/>
                <a:sym typeface="Calibri"/>
              </a:rPr>
              <a:t>Activities</a:t>
            </a:r>
            <a:r>
              <a:rPr lang="en-US" dirty="0">
                <a:solidFill>
                  <a:srgbClr val="000000"/>
                </a:solidFill>
                <a:highlight>
                  <a:srgbClr val="FFFFFF"/>
                </a:highlight>
                <a:latin typeface="Arial" panose="020B0604020202020204" pitchFamily="34" charset="0"/>
                <a:ea typeface="Calibri"/>
                <a:cs typeface="Arial" panose="020B0604020202020204" pitchFamily="34" charset="0"/>
                <a:sym typeface="Calibri"/>
              </a:rPr>
              <a:t>.</a:t>
            </a:r>
          </a:p>
          <a:p>
            <a:pPr marL="400050" lvl="0" indent="-285750" algn="l" rtl="0">
              <a:lnSpc>
                <a:spcPct val="144444"/>
              </a:lnSpc>
              <a:spcBef>
                <a:spcPts val="0"/>
              </a:spcBef>
              <a:spcAft>
                <a:spcPts val="0"/>
              </a:spcAft>
              <a:buClr>
                <a:srgbClr val="000000"/>
              </a:buClr>
              <a:buSzPts val="1800"/>
              <a:buFont typeface="Arial" panose="020B0604020202020204" pitchFamily="34" charset="0"/>
              <a:buChar char="•"/>
            </a:pPr>
            <a:r>
              <a:rPr lang="en-US" b="1" dirty="0">
                <a:solidFill>
                  <a:srgbClr val="000000"/>
                </a:solidFill>
                <a:highlight>
                  <a:srgbClr val="FFFFFF"/>
                </a:highlight>
                <a:latin typeface="Arial" panose="020B0604020202020204" pitchFamily="34" charset="0"/>
                <a:ea typeface="Calibri"/>
                <a:cs typeface="Arial" panose="020B0604020202020204" pitchFamily="34" charset="0"/>
                <a:sym typeface="Calibri"/>
              </a:rPr>
              <a:t>Reports:</a:t>
            </a:r>
            <a:r>
              <a:rPr lang="en-US" dirty="0">
                <a:solidFill>
                  <a:srgbClr val="000000"/>
                </a:solidFill>
                <a:highlight>
                  <a:srgbClr val="FFFFFF"/>
                </a:highlight>
                <a:latin typeface="Arial" panose="020B0604020202020204" pitchFamily="34" charset="0"/>
                <a:ea typeface="Calibri"/>
                <a:cs typeface="Arial" panose="020B0604020202020204" pitchFamily="34" charset="0"/>
                <a:sym typeface="Calibri"/>
              </a:rPr>
              <a:t> Run reports that have been custom-built for you or generate an entirely new report</a:t>
            </a:r>
            <a:r>
              <a:rPr lang="en-US" b="1" dirty="0">
                <a:solidFill>
                  <a:srgbClr val="000000"/>
                </a:solidFill>
                <a:highlight>
                  <a:srgbClr val="FFFFFF"/>
                </a:highlight>
                <a:latin typeface="Arial" panose="020B0604020202020204" pitchFamily="34" charset="0"/>
                <a:ea typeface="Calibri"/>
                <a:cs typeface="Arial" panose="020B0604020202020204" pitchFamily="34" charset="0"/>
                <a:sym typeface="Calibri"/>
              </a:rPr>
              <a:t>.</a:t>
            </a:r>
          </a:p>
          <a:p>
            <a:pPr marL="114300" lvl="0" indent="0" algn="l" rtl="0">
              <a:lnSpc>
                <a:spcPct val="144444"/>
              </a:lnSpc>
              <a:spcBef>
                <a:spcPts val="0"/>
              </a:spcBef>
              <a:spcAft>
                <a:spcPts val="0"/>
              </a:spcAft>
              <a:buClr>
                <a:srgbClr val="000000"/>
              </a:buClr>
              <a:buSzPts val="1800"/>
            </a:pPr>
            <a:endParaRPr lang="en-US" b="1" dirty="0">
              <a:solidFill>
                <a:srgbClr val="000000"/>
              </a:solidFill>
              <a:highlight>
                <a:srgbClr val="FFFFFF"/>
              </a:highlight>
              <a:latin typeface="Arial" panose="020B0604020202020204" pitchFamily="34" charset="0"/>
              <a:ea typeface="Calibri"/>
              <a:cs typeface="Arial" panose="020B0604020202020204" pitchFamily="34" charset="0"/>
              <a:sym typeface="Calibri"/>
            </a:endParaRPr>
          </a:p>
          <a:p>
            <a:pPr marL="114300" lvl="0" indent="0" algn="l" rtl="0">
              <a:lnSpc>
                <a:spcPct val="144444"/>
              </a:lnSpc>
              <a:spcBef>
                <a:spcPts val="0"/>
              </a:spcBef>
              <a:spcAft>
                <a:spcPts val="0"/>
              </a:spcAft>
              <a:buClr>
                <a:srgbClr val="000000"/>
              </a:buClr>
              <a:buSzPts val="1800"/>
            </a:pPr>
            <a:r>
              <a:rPr lang="en-US" sz="1800" dirty="0">
                <a:solidFill>
                  <a:srgbClr val="000000"/>
                </a:solidFill>
                <a:highlight>
                  <a:srgbClr val="FFFFFF"/>
                </a:highlight>
                <a:latin typeface="Arial" panose="020B0604020202020204" pitchFamily="34" charset="0"/>
                <a:ea typeface="Calibri"/>
                <a:cs typeface="Arial" panose="020B0604020202020204" pitchFamily="34" charset="0"/>
                <a:sym typeface="Calibri"/>
              </a:rPr>
              <a:t>Additionally note the help options:</a:t>
            </a:r>
          </a:p>
          <a:p>
            <a:pPr marL="400050" lvl="0" indent="-285750" algn="l" rtl="0">
              <a:lnSpc>
                <a:spcPct val="144444"/>
              </a:lnSpc>
              <a:spcBef>
                <a:spcPts val="0"/>
              </a:spcBef>
              <a:spcAft>
                <a:spcPts val="0"/>
              </a:spcAft>
              <a:buClr>
                <a:srgbClr val="000000"/>
              </a:buClr>
              <a:buSzPts val="1800"/>
              <a:buFont typeface="Arial" panose="020B0604020202020204" pitchFamily="34" charset="0"/>
              <a:buChar char="•"/>
            </a:pPr>
            <a:r>
              <a:rPr lang="en-US" b="1" dirty="0">
                <a:solidFill>
                  <a:srgbClr val="000000"/>
                </a:solidFill>
                <a:highlight>
                  <a:srgbClr val="FFFFFF"/>
                </a:highlight>
                <a:latin typeface="Arial" panose="020B0604020202020204" pitchFamily="34" charset="0"/>
                <a:ea typeface="Calibri"/>
                <a:cs typeface="Arial" panose="020B0604020202020204" pitchFamily="34" charset="0"/>
                <a:sym typeface="Calibri"/>
              </a:rPr>
              <a:t>Help:</a:t>
            </a:r>
            <a:r>
              <a:rPr lang="en-US" dirty="0">
                <a:solidFill>
                  <a:srgbClr val="000000"/>
                </a:solidFill>
                <a:highlight>
                  <a:srgbClr val="FFFFFF"/>
                </a:highlight>
                <a:latin typeface="Arial" panose="020B0604020202020204" pitchFamily="34" charset="0"/>
                <a:ea typeface="Calibri"/>
                <a:cs typeface="Arial" panose="020B0604020202020204" pitchFamily="34" charset="0"/>
                <a:sym typeface="Calibri"/>
              </a:rPr>
              <a:t> The question mark icon (?) allows you to find helpful guides and ask questions</a:t>
            </a:r>
            <a:r>
              <a:rPr lang="en-US" sz="1600" dirty="0">
                <a:solidFill>
                  <a:srgbClr val="000000"/>
                </a:solidFill>
                <a:highlight>
                  <a:srgbClr val="FFFFFF"/>
                </a:highlight>
                <a:latin typeface="Arial" panose="020B0604020202020204" pitchFamily="34" charset="0"/>
                <a:ea typeface="Calibri"/>
                <a:cs typeface="Arial" panose="020B0604020202020204" pitchFamily="34" charset="0"/>
                <a:sym typeface="Calibri"/>
              </a:rPr>
              <a:t>.</a:t>
            </a:r>
          </a:p>
        </p:txBody>
      </p:sp>
      <p:cxnSp>
        <p:nvCxnSpPr>
          <p:cNvPr id="4" name="Straight Arrow Connector 3" title="&quot; &quot;">
            <a:extLst>
              <a:ext uri="{FF2B5EF4-FFF2-40B4-BE49-F238E27FC236}">
                <a16:creationId xmlns:a16="http://schemas.microsoft.com/office/drawing/2014/main" id="{00CF2286-FD30-A7BB-029E-7226D87E939A}"/>
              </a:ext>
              <a:ext uri="{C183D7F6-B498-43B3-948B-1728B52AA6E4}">
                <adec:decorative xmlns:adec="http://schemas.microsoft.com/office/drawing/2017/decorative" xmlns="" val="1"/>
              </a:ext>
            </a:extLst>
          </p:cNvPr>
          <p:cNvCxnSpPr/>
          <p:nvPr/>
        </p:nvCxnSpPr>
        <p:spPr>
          <a:xfrm>
            <a:off x="11353800" y="1219200"/>
            <a:ext cx="0" cy="6858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781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F87B8-30AD-E412-EDED-A6BCC96F8F93}"/>
              </a:ext>
            </a:extLst>
          </p:cNvPr>
          <p:cNvSpPr>
            <a:spLocks noGrp="1"/>
          </p:cNvSpPr>
          <p:nvPr>
            <p:ph type="title"/>
          </p:nvPr>
        </p:nvSpPr>
        <p:spPr/>
        <p:txBody>
          <a:bodyPr/>
          <a:lstStyle/>
          <a:p>
            <a:r>
              <a:rPr lang="en-US" sz="2000" dirty="0"/>
              <a:t>Back to the Activities Screen… </a:t>
            </a:r>
          </a:p>
        </p:txBody>
      </p:sp>
      <p:sp>
        <p:nvSpPr>
          <p:cNvPr id="3" name="Content Placeholder 2">
            <a:extLst>
              <a:ext uri="{FF2B5EF4-FFF2-40B4-BE49-F238E27FC236}">
                <a16:creationId xmlns:a16="http://schemas.microsoft.com/office/drawing/2014/main" id="{5BE0A6F3-EEE1-25D2-4981-0ABA2F082ED6}"/>
              </a:ext>
            </a:extLst>
          </p:cNvPr>
          <p:cNvSpPr>
            <a:spLocks noGrp="1"/>
          </p:cNvSpPr>
          <p:nvPr>
            <p:ph idx="1"/>
          </p:nvPr>
        </p:nvSpPr>
        <p:spPr>
          <a:xfrm>
            <a:off x="452283" y="1905000"/>
            <a:ext cx="10972800" cy="4221164"/>
          </a:xfrm>
        </p:spPr>
        <p:txBody>
          <a:bodyPr/>
          <a:lstStyle/>
          <a:p>
            <a:pPr marL="0" indent="0">
              <a:buNone/>
            </a:pPr>
            <a:r>
              <a:rPr lang="en-US" dirty="0"/>
              <a:t>Here, the link for Awards and Honors has been selected. The resulting screen displays past records. Click on the ‘ADD NEW’ button to create a new entry.</a:t>
            </a:r>
          </a:p>
          <a:p>
            <a:endParaRPr lang="en-US" dirty="0"/>
          </a:p>
        </p:txBody>
      </p:sp>
      <p:pic>
        <p:nvPicPr>
          <p:cNvPr id="4" name="Picture 3" descr="the add new button is circled" title="image of the awards and honors activities area">
            <a:extLst>
              <a:ext uri="{FF2B5EF4-FFF2-40B4-BE49-F238E27FC236}">
                <a16:creationId xmlns:a16="http://schemas.microsoft.com/office/drawing/2014/main" id="{868FA5CA-DA8D-8191-19D5-9FAB8A07552F}"/>
              </a:ext>
            </a:extLst>
          </p:cNvPr>
          <p:cNvPicPr>
            <a:picLocks noChangeAspect="1"/>
          </p:cNvPicPr>
          <p:nvPr/>
        </p:nvPicPr>
        <p:blipFill rotWithShape="1">
          <a:blip r:embed="rId3"/>
          <a:srcRect/>
          <a:stretch/>
        </p:blipFill>
        <p:spPr>
          <a:xfrm>
            <a:off x="423378" y="3581400"/>
            <a:ext cx="11345243" cy="2438399"/>
          </a:xfrm>
          <a:prstGeom prst="rect">
            <a:avLst/>
          </a:prstGeom>
          <a:ln w="25400">
            <a:solidFill>
              <a:schemeClr val="accent1"/>
            </a:solidFill>
          </a:ln>
        </p:spPr>
      </p:pic>
      <p:sp>
        <p:nvSpPr>
          <p:cNvPr id="5" name="Oval 4" title="&quot; &quot;">
            <a:extLst>
              <a:ext uri="{FF2B5EF4-FFF2-40B4-BE49-F238E27FC236}">
                <a16:creationId xmlns:a16="http://schemas.microsoft.com/office/drawing/2014/main" id="{A075E301-C391-DB0B-DCA4-EB66440E0B82}"/>
              </a:ext>
              <a:ext uri="{C183D7F6-B498-43B3-948B-1728B52AA6E4}">
                <adec:decorative xmlns:adec="http://schemas.microsoft.com/office/drawing/2017/decorative" xmlns="" val="1"/>
              </a:ext>
            </a:extLst>
          </p:cNvPr>
          <p:cNvSpPr/>
          <p:nvPr/>
        </p:nvSpPr>
        <p:spPr>
          <a:xfrm>
            <a:off x="3048000" y="4114800"/>
            <a:ext cx="1371600" cy="533400"/>
          </a:xfrm>
          <a:prstGeom prst="ellipse">
            <a:avLst/>
          </a:prstGeom>
          <a:no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title="&quot; &quot;">
            <a:extLst>
              <a:ext uri="{FF2B5EF4-FFF2-40B4-BE49-F238E27FC236}">
                <a16:creationId xmlns:a16="http://schemas.microsoft.com/office/drawing/2014/main" id="{8359E2F1-B105-358F-1A52-6F8879ABF90C}"/>
              </a:ext>
              <a:ext uri="{C183D7F6-B498-43B3-948B-1728B52AA6E4}">
                <adec:decorative xmlns:adec="http://schemas.microsoft.com/office/drawing/2017/decorative" xmlns="" val="1"/>
              </a:ext>
            </a:extLst>
          </p:cNvPr>
          <p:cNvCxnSpPr/>
          <p:nvPr/>
        </p:nvCxnSpPr>
        <p:spPr>
          <a:xfrm flipH="1">
            <a:off x="1600200" y="3246435"/>
            <a:ext cx="533400" cy="4572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489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3295-E5CA-E532-68E9-419E64B116A3}"/>
              </a:ext>
            </a:extLst>
          </p:cNvPr>
          <p:cNvSpPr>
            <a:spLocks noGrp="1"/>
          </p:cNvSpPr>
          <p:nvPr>
            <p:ph type="title"/>
          </p:nvPr>
        </p:nvSpPr>
        <p:spPr/>
        <p:txBody>
          <a:bodyPr/>
          <a:lstStyle/>
          <a:p>
            <a:r>
              <a:rPr lang="en-US" sz="2000" dirty="0"/>
              <a:t>After entering the information, click ‘SAVE’ or ‘SAVE + ADD NEW’</a:t>
            </a:r>
          </a:p>
        </p:txBody>
      </p:sp>
      <p:pic>
        <p:nvPicPr>
          <p:cNvPr id="8" name="Content Placeholder 7" descr="image of the Awards and Honors fields&#10;&#10;the awards and honors fields are: nominated or received pull down menu, award or honor name, organization/sponsor, purpose pull down menu, scope pull down menu, brief description/explanation, date">
            <a:extLst>
              <a:ext uri="{FF2B5EF4-FFF2-40B4-BE49-F238E27FC236}">
                <a16:creationId xmlns:a16="http://schemas.microsoft.com/office/drawing/2014/main" id="{FD32C3FE-CCA5-A9D0-EA89-886FDE9E02AF}"/>
              </a:ext>
            </a:extLst>
          </p:cNvPr>
          <p:cNvPicPr>
            <a:picLocks noGrp="1" noChangeAspect="1"/>
          </p:cNvPicPr>
          <p:nvPr>
            <p:ph idx="1"/>
          </p:nvPr>
        </p:nvPicPr>
        <p:blipFill>
          <a:blip r:embed="rId3"/>
          <a:stretch>
            <a:fillRect/>
          </a:stretch>
        </p:blipFill>
        <p:spPr>
          <a:xfrm>
            <a:off x="1447800" y="1237995"/>
            <a:ext cx="8120924" cy="4958736"/>
          </a:xfrm>
          <a:ln w="25400">
            <a:solidFill>
              <a:schemeClr val="accent1"/>
            </a:solidFill>
          </a:ln>
        </p:spPr>
      </p:pic>
      <p:cxnSp>
        <p:nvCxnSpPr>
          <p:cNvPr id="10" name="Straight Arrow Connector 9" title="&quot; &quot;">
            <a:extLst>
              <a:ext uri="{FF2B5EF4-FFF2-40B4-BE49-F238E27FC236}">
                <a16:creationId xmlns:a16="http://schemas.microsoft.com/office/drawing/2014/main" id="{67EBB0A9-5553-3B94-9844-F76790D35DC4}"/>
              </a:ext>
              <a:ext uri="{C183D7F6-B498-43B3-948B-1728B52AA6E4}">
                <adec:decorative xmlns:adec="http://schemas.microsoft.com/office/drawing/2017/decorative" xmlns="" val="1"/>
              </a:ext>
            </a:extLst>
          </p:cNvPr>
          <p:cNvCxnSpPr>
            <a:cxnSpLocks/>
          </p:cNvCxnSpPr>
          <p:nvPr/>
        </p:nvCxnSpPr>
        <p:spPr>
          <a:xfrm flipH="1" flipV="1">
            <a:off x="8100478" y="1618673"/>
            <a:ext cx="228600" cy="45720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title="&quot; &quot;">
            <a:extLst>
              <a:ext uri="{FF2B5EF4-FFF2-40B4-BE49-F238E27FC236}">
                <a16:creationId xmlns:a16="http://schemas.microsoft.com/office/drawing/2014/main" id="{19DAB601-AFD4-E5B0-F33B-36991A4123BD}"/>
              </a:ext>
              <a:ext uri="{C183D7F6-B498-43B3-948B-1728B52AA6E4}">
                <adec:decorative xmlns:adec="http://schemas.microsoft.com/office/drawing/2017/decorative" xmlns="" val="1"/>
              </a:ext>
            </a:extLst>
          </p:cNvPr>
          <p:cNvCxnSpPr>
            <a:cxnSpLocks/>
          </p:cNvCxnSpPr>
          <p:nvPr/>
        </p:nvCxnSpPr>
        <p:spPr>
          <a:xfrm flipV="1">
            <a:off x="8458200" y="1600200"/>
            <a:ext cx="540440" cy="45720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73383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0070C0"/>
      </a:dk2>
      <a:lt2>
        <a:srgbClr val="EEECE1"/>
      </a:lt2>
      <a:accent1>
        <a:srgbClr val="FEB71A"/>
      </a:accent1>
      <a:accent2>
        <a:srgbClr val="6E81D6"/>
      </a:accent2>
      <a:accent3>
        <a:srgbClr val="705E5F"/>
      </a:accent3>
      <a:accent4>
        <a:srgbClr val="CC823D"/>
      </a:accent4>
      <a:accent5>
        <a:srgbClr val="72A7C0"/>
      </a:accent5>
      <a:accent6>
        <a:srgbClr val="BECC8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7688</TotalTime>
  <Words>3676</Words>
  <Application>Microsoft Office PowerPoint</Application>
  <PresentationFormat>Widescreen</PresentationFormat>
  <Paragraphs>208</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Georgia</vt:lpstr>
      <vt:lpstr>Office Theme</vt:lpstr>
      <vt:lpstr>Faculty Annual Activity Reports: Essential Skills </vt:lpstr>
      <vt:lpstr>Outline</vt:lpstr>
      <vt:lpstr>About</vt:lpstr>
      <vt:lpstr>Logging In</vt:lpstr>
      <vt:lpstr>Logging In (continued)</vt:lpstr>
      <vt:lpstr>The Activities Screen - Choose a link to enter an activity:</vt:lpstr>
      <vt:lpstr>Entering Activities  –Navigation Bar</vt:lpstr>
      <vt:lpstr>Back to the Activities Screen… </vt:lpstr>
      <vt:lpstr>After entering the information, click ‘SAVE’ or ‘SAVE + ADD NEW’</vt:lpstr>
      <vt:lpstr>To edit or view a previously entered activity record, click anywhere in the record row.</vt:lpstr>
      <vt:lpstr>…and edit accordingly</vt:lpstr>
      <vt:lpstr>Importing Citation Data  Available in ‘Publications,’ in the Scholarship/Research section, you may import citations in bulk. Click on the ‘IMPORT’ button at the upper right of the screen.</vt:lpstr>
      <vt:lpstr> There are two ways for you to bring citations into Faculty Success in bulk from other databases:</vt:lpstr>
      <vt:lpstr>CV Imports  Allows you to upload data from your CV and convert it into activity records. This tool uses highlighting technology to assist you in identifying areas of your CV that correspond to specific activity screens within Faculty Success.</vt:lpstr>
      <vt:lpstr>Three steps:  Upload CV –&gt; Highlight Content –&gt; Review</vt:lpstr>
      <vt:lpstr>After you have uploaded your CV, you will want to select and ‘Activity Type.’ Click on the activity at the right-hand side menu, - view all options by using the scroll bar.</vt:lpstr>
      <vt:lpstr>Then highlight the entries you wish to add. To continue, click on the ‘NEXT’ button. For example:</vt:lpstr>
      <vt:lpstr> Confirm entries. (If you notice any entries you wish to remove, click on the  trash can          icon.) If everything looks correct, then move on to the next section:</vt:lpstr>
      <vt:lpstr>The “Highlight Fields” screen displays the recommended and required fields for you to work with. All required fields are followed with an asterisk (*). Click the ‘NEXT’ button at the bottom right of the screen to continue. </vt:lpstr>
      <vt:lpstr>The program moves on through each recommended field, in this case ‘Add Contribution Type’ (Book, Book Chapter, Book Review, Conference Proceeding, Instructional Material, Journal Article, Magazine/Trade Publication, Newsletter, Newspaper Article, Software, Technical Report, Textbook, Other):</vt:lpstr>
      <vt:lpstr>In this example we now ‘Add Current Status’ (In Preparation; Not Yet Submitted, Working Paper, Submitted, Not Accepted, Accepted, or Published)</vt:lpstr>
      <vt:lpstr>To designate data for specific fields, you will sometimes need to highlight specific sections of information/data. Here we highlight the ‘Title of Contribution’ (the title of the work).</vt:lpstr>
      <vt:lpstr>…a view of the Entry 1, in progress</vt:lpstr>
      <vt:lpstr>Continuing with this example, confirm or add authors, editors, and/or translators. As stated in the directions, add in the contributors in order of contribution. Note that the ‘Role’ field is required (options are Author, editor, or translator). The ‘Actions’ pull-down option allows you to add, move or delete rows.</vt:lpstr>
      <vt:lpstr>‘Expected Date of Submission,’ ‘Date Submitted,’ ‘Date Accepted,’ do not apply in this example as all entries here have been published. Therefore,we will click on the next button until we reach the ‘Date Published’ area.</vt:lpstr>
      <vt:lpstr>In this example, we enter the date information, to ensure that this information is included in the Activity Record. Again, if we skip this step, the information will not be transferred.</vt:lpstr>
      <vt:lpstr> Review and confirm by clicking on the ‘Next’ button.</vt:lpstr>
      <vt:lpstr>Reports To see what your Faculty Annual Activity Report (FAAR) or your Faculty Personnel Record for Tenure and/or Promotion looks like, to generate a new CV, or create a new report of your data, select the ‘Create a New Report’ button. </vt:lpstr>
      <vt:lpstr>To view a copy of your FAAR, adjust the Date Range for the applicable calendar year and click the ‘RUN REPORT’ button.</vt:lpstr>
      <vt:lpstr> To view a copy of your Faculty Personnel Record for T&amp;P, adjust the Date Range for the applicable calendar years and click the ‘RUN REPORT’ button.</vt:lpstr>
      <vt:lpstr> Create a new CV</vt:lpstr>
      <vt:lpstr>OR create a new CV…</vt:lpstr>
      <vt:lpstr>Submitting the Faculty Annual Activity Report (FAAR)</vt:lpstr>
      <vt:lpstr>Submitting the Faculty Personnel Record for Tenure &amp; Promotion Review</vt:lpstr>
      <vt:lpstr>Resources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Presentation Tree</dc:creator>
  <cp:lastModifiedBy>Crane, Rachel</cp:lastModifiedBy>
  <cp:revision>67</cp:revision>
  <cp:lastPrinted>2024-09-06T17:05:25Z</cp:lastPrinted>
  <dcterms:created xsi:type="dcterms:W3CDTF">2009-12-04T23:34:43Z</dcterms:created>
  <dcterms:modified xsi:type="dcterms:W3CDTF">2024-09-12T19:14:12Z</dcterms:modified>
</cp:coreProperties>
</file>