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8" r:id="rId4"/>
    <p:sldId id="259" r:id="rId5"/>
    <p:sldId id="305" r:id="rId6"/>
    <p:sldId id="306" r:id="rId7"/>
    <p:sldId id="260" r:id="rId8"/>
    <p:sldId id="304" r:id="rId9"/>
    <p:sldId id="288" r:id="rId10"/>
    <p:sldId id="292" r:id="rId11"/>
    <p:sldId id="293" r:id="rId12"/>
    <p:sldId id="294" r:id="rId13"/>
    <p:sldId id="300" r:id="rId14"/>
    <p:sldId id="295" r:id="rId15"/>
    <p:sldId id="277" r:id="rId16"/>
    <p:sldId id="278" r:id="rId17"/>
    <p:sldId id="279" r:id="rId18"/>
    <p:sldId id="280" r:id="rId19"/>
    <p:sldId id="281" r:id="rId20"/>
    <p:sldId id="282" r:id="rId21"/>
    <p:sldId id="262" r:id="rId22"/>
    <p:sldId id="263" r:id="rId23"/>
    <p:sldId id="264" r:id="rId24"/>
    <p:sldId id="268" r:id="rId25"/>
    <p:sldId id="269" r:id="rId26"/>
    <p:sldId id="271" r:id="rId27"/>
    <p:sldId id="273" r:id="rId28"/>
    <p:sldId id="303" r:id="rId29"/>
    <p:sldId id="285" r:id="rId30"/>
    <p:sldId id="297" r:id="rId31"/>
    <p:sldId id="307" r:id="rId32"/>
    <p:sldId id="284" r:id="rId33"/>
    <p:sldId id="291" r:id="rId34"/>
    <p:sldId id="267" r:id="rId35"/>
    <p:sldId id="275"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93EAE8-3BD6-4575-7964-99F21140538C}" name="Ranney, Sandra" initials="SR" userId="S::x384q699@wichita.edu::256a5c65-4ced-4ae7-b332-ded1d22e16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F9F"/>
    <a:srgbClr val="FDF6DB"/>
    <a:srgbClr val="F0EAF6"/>
    <a:srgbClr val="E4DAEE"/>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1:10:45.239"/>
    </inkml:context>
    <inkml:brush xml:id="br0">
      <inkml:brushProperty name="width" value="0.035" units="cm"/>
      <inkml:brushProperty name="height" value="0.035" units="cm"/>
      <inkml:brushProperty name="color" value="#E71224"/>
    </inkml:brush>
  </inkml:definitions>
  <inkml:trace contextRef="#ctx0" brushRef="#br0">1 16 24575,'116'2'0,"128"-5"0,-206-6-1365,-22 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1:11:27.153"/>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1:26:51.761"/>
    </inkml:context>
    <inkml:brush xml:id="br0">
      <inkml:brushProperty name="width" value="0.035" units="cm"/>
      <inkml:brushProperty name="height" value="0.035" units="cm"/>
      <inkml:brushProperty name="color" value="#E71224"/>
    </inkml:brush>
  </inkml:definitions>
  <inkml:trace contextRef="#ctx0" brushRef="#br0">454 25 24575,'0'-1'0,"-1"0"0,1 0 0,0 0 0,-1 0 0,0 0 0,1 0 0,-1 0 0,0 1 0,1-1 0,-1 0 0,0 0 0,0 0 0,0 1 0,1-1 0,-1 0 0,0 1 0,0-1 0,0 1 0,0-1 0,0 1 0,-1-1 0,1 1 0,0 0 0,0-1 0,0 1 0,0 0 0,-2 0 0,-36-4 0,34 3 0,-240-1 65,126 4-1495,99-2-5396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2:02:12.254"/>
    </inkml:context>
    <inkml:brush xml:id="br0">
      <inkml:brushProperty name="width" value="0.035" units="cm"/>
      <inkml:brushProperty name="height" value="0.035" units="cm"/>
      <inkml:brushProperty name="color" value="#E71224"/>
    </inkml:brush>
  </inkml:definitions>
  <inkml:trace contextRef="#ctx0" brushRef="#br0">0 26 24575,'40'-1'0,"51"-10"0,-52 5 0,56-1 0,1 8-1365,-76-1-5461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2:15:39.652"/>
    </inkml:context>
    <inkml:brush xml:id="br0">
      <inkml:brushProperty name="width" value="0.035" units="cm"/>
      <inkml:brushProperty name="height" value="0.035" units="cm"/>
      <inkml:brushProperty name="color" value="#E71224"/>
    </inkml:brush>
  </inkml:definitions>
  <inkml:trace contextRef="#ctx0" brushRef="#br0">491 1 24575,'0'2'0,"-1"1"0,1-1 0,-1 0 0,0 1 0,0-1 0,0 0 0,0 0 0,-1 1 0,1-1 0,-1 0 0,1 0 0,-1 0 0,0-1 0,1 1 0,-1 0 0,-2 1 0,-37 26 0,34-24 0,-26 19 0,25-17 0,0-1 0,0-1 0,-1 1 0,0-1 0,0 0 0,0-1 0,0 0 0,-11 2 0,-10 3 32,1 2 0,-1 1 0,-29 16 0,30-13-530,-1-1 1,-45 13-1,59-23-6328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2:15:47.425"/>
    </inkml:context>
    <inkml:brush xml:id="br0">
      <inkml:brushProperty name="width" value="0.035" units="cm"/>
      <inkml:brushProperty name="height" value="0.035" units="cm"/>
      <inkml:brushProperty name="color" value="#E71224"/>
    </inkml:brush>
  </inkml:definitions>
  <inkml:trace contextRef="#ctx0" brushRef="#br0">486 0 24575,'-2'8'0,"-1"0"0,0-1 0,0 0 0,0 1 0,-1-1 0,0 0 0,0-1 0,-7 8 0,6-6 0,-11 14 0,0 0 0,-2-1 0,-24 24 0,30-35 0,0 0 0,0-1 0,-1 0 0,0-1 0,0-1 0,-1 0 0,-21 8 0,-22 4-66,9-4-584,-57 28 1,88-34-6177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2:16:17.219"/>
    </inkml:context>
    <inkml:brush xml:id="br0">
      <inkml:brushProperty name="width" value="0.035" units="cm"/>
      <inkml:brushProperty name="height" value="0.035" units="cm"/>
      <inkml:brushProperty name="color" value="#E71224"/>
    </inkml:brush>
  </inkml:definitions>
  <inkml:trace contextRef="#ctx0" brushRef="#br0">333 1 24575,'-3'0'0,"0"0"0,0 0 0,0 0 0,0 0 0,0 1 0,0-1 0,0 1 0,1-1 0,-1 1 0,0 0 0,0 0 0,1 1 0,-1-1 0,1 0 0,-1 1 0,-3 3 0,2 0 0,0 0 0,1 0 0,0 0 0,0 1 0,0-1 0,-3 12 0,6-16 0,-4 7 0,1 0 0,-1-1 0,0 0-1,-1 0 1,0 0 0,0 0 0,0-1 0,-1 0-1,0 0 1,-13 10 0,0-3 16,-1-1 0,-33 14 0,29-14-721,-38 23-1,51-27-6120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22:16:45.845"/>
    </inkml:context>
    <inkml:brush xml:id="br0">
      <inkml:brushProperty name="width" value="0.035" units="cm"/>
      <inkml:brushProperty name="height" value="0.035" units="cm"/>
      <inkml:brushProperty name="color" value="#E71224"/>
    </inkml:brush>
  </inkml:definitions>
  <inkml:trace contextRef="#ctx0" brushRef="#br0">367 0 24575,'-3'2'0,"0"0"0,0 0 0,0 1 0,0-1 0,1 1 0,-1-1 0,1 1 0,0 0 0,0 0 0,0 0 0,0 0 0,-1 3 0,-6 8 0,-20 22 0,18-21 0,0 0 0,-1 0 0,-1-1 0,0-1 0,-1 0 0,-1-1 0,-25 17 0,-88 57-316,101-66-733,16-12-5777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DAAA-7D4E-E089-A3C0-159A60179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5EC44-8617-8953-CFB4-496161542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13B309-AA54-66AB-1F47-F3E81036C1AE}"/>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5" name="Footer Placeholder 4">
            <a:extLst>
              <a:ext uri="{FF2B5EF4-FFF2-40B4-BE49-F238E27FC236}">
                <a16:creationId xmlns:a16="http://schemas.microsoft.com/office/drawing/2014/main" id="{DA92266F-FACA-15F2-20D0-B19E07E6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FA870-4BC7-A533-B8EF-BC326D38679A}"/>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261595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4EE4-3348-ADAD-9182-4A5D34475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AA1A08-E0A0-9F68-BDE4-DC13D072DF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A927D-4865-EF64-6936-18E5659FCDC8}"/>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5" name="Footer Placeholder 4">
            <a:extLst>
              <a:ext uri="{FF2B5EF4-FFF2-40B4-BE49-F238E27FC236}">
                <a16:creationId xmlns:a16="http://schemas.microsoft.com/office/drawing/2014/main" id="{5D2A96C9-AE2D-FCB2-F051-5FE8B7FBB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A6950-7C23-4BE9-8631-8377A9D44F49}"/>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13213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CE1CE-CEF5-3DAD-A3CB-77C68BE485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413FEF-6074-ED3B-927A-4DD73CB4A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A1BC2-8068-4579-652F-51BC53E6F140}"/>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5" name="Footer Placeholder 4">
            <a:extLst>
              <a:ext uri="{FF2B5EF4-FFF2-40B4-BE49-F238E27FC236}">
                <a16:creationId xmlns:a16="http://schemas.microsoft.com/office/drawing/2014/main" id="{379859DD-FB90-E0AC-3B0E-CB41AC44F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757A-3A29-D12E-FD21-4AEBE0D851F5}"/>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382322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A267-D4DB-B067-84D6-4A2CCF3DB2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472E7-988E-EA6C-6370-49F0A86EC9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3DCC2-93B0-1445-D8CB-8B3E376217D0}"/>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5" name="Footer Placeholder 4">
            <a:extLst>
              <a:ext uri="{FF2B5EF4-FFF2-40B4-BE49-F238E27FC236}">
                <a16:creationId xmlns:a16="http://schemas.microsoft.com/office/drawing/2014/main" id="{0D4679F8-4F53-1DFC-35CE-D2ACA9F90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A5651-E8A5-C187-7166-140C198B3DC0}"/>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151210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0211-261E-1393-0FC0-57A0350CA1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610C05-401E-04C6-98F3-49FC737C57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8E180F-670F-898A-9E9F-D17ED40C0AEE}"/>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5" name="Footer Placeholder 4">
            <a:extLst>
              <a:ext uri="{FF2B5EF4-FFF2-40B4-BE49-F238E27FC236}">
                <a16:creationId xmlns:a16="http://schemas.microsoft.com/office/drawing/2014/main" id="{B4F42AC1-2464-8654-1CD7-B9FDD2796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33A39-ECF0-F3F2-7004-2C89CCE44F3D}"/>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309326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C3E8-2C33-E2DE-1568-A0B218012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344C0-636B-2528-FB7F-9DC14842AF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377DE7-A674-4FD5-D724-99F57224F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07919C-BA8A-E252-72F0-660A4E4E5BC7}"/>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6" name="Footer Placeholder 5">
            <a:extLst>
              <a:ext uri="{FF2B5EF4-FFF2-40B4-BE49-F238E27FC236}">
                <a16:creationId xmlns:a16="http://schemas.microsoft.com/office/drawing/2014/main" id="{6F9D032B-AF10-7D47-A10E-B972C3161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7FAF9-1527-2C02-8516-DEDC5E8310F3}"/>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402158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DF01-14A8-6ABC-5762-36CB770AE3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C1F359-F77E-DE50-446C-B27CB8178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5ACCE-628B-FC81-2D0A-53CFD985F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DD168-4643-3EAA-944D-73187105E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A57D1D-D72A-64AD-3FE6-A4EA199BE3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F8C2F1-8660-9BB3-1E0F-D21355E73F57}"/>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8" name="Footer Placeholder 7">
            <a:extLst>
              <a:ext uri="{FF2B5EF4-FFF2-40B4-BE49-F238E27FC236}">
                <a16:creationId xmlns:a16="http://schemas.microsoft.com/office/drawing/2014/main" id="{B9413994-3486-1E4A-185F-2BB90580D1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F9341A-036D-B06C-A61A-EBC4E39CF5DE}"/>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368011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538B-CA1F-4D7E-BBC4-EF0BA2ADF1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5857B6-F863-765D-3674-019343D6DD95}"/>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4" name="Footer Placeholder 3">
            <a:extLst>
              <a:ext uri="{FF2B5EF4-FFF2-40B4-BE49-F238E27FC236}">
                <a16:creationId xmlns:a16="http://schemas.microsoft.com/office/drawing/2014/main" id="{725F1121-856A-5D75-A391-43EAE9FC3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980B54-00F2-6908-8338-773DA2E037CF}"/>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347352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EA9A8-6B1B-10D1-996E-87FFF6567B0F}"/>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3" name="Footer Placeholder 2">
            <a:extLst>
              <a:ext uri="{FF2B5EF4-FFF2-40B4-BE49-F238E27FC236}">
                <a16:creationId xmlns:a16="http://schemas.microsoft.com/office/drawing/2014/main" id="{EB62A74A-D297-33C7-7B4A-2506BF5BE7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7BEB74-AC83-10AF-ECAE-84A8237603F0}"/>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405622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625E-2C5F-539B-583C-9A905589D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4C4C4C-789F-D846-61E4-2BD106674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6337D1-9A8B-2331-21FB-771DFB5D2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53D2A-D5D0-A949-9BE4-1AE5128D7EB6}"/>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6" name="Footer Placeholder 5">
            <a:extLst>
              <a:ext uri="{FF2B5EF4-FFF2-40B4-BE49-F238E27FC236}">
                <a16:creationId xmlns:a16="http://schemas.microsoft.com/office/drawing/2014/main" id="{ABCD5CCA-D172-9964-0D59-72B32FC59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BA52D-1920-CDAC-5AFE-E34ECC79B003}"/>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219062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D2DB-D679-D053-7E2B-6EFDFCF94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A43A7-251C-60BC-42F4-09ED826DC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F1E55D-A8D4-8C7E-B506-8D19CAFDC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C34D1-A2DE-57F8-2EDE-5F4E0CF48974}"/>
              </a:ext>
            </a:extLst>
          </p:cNvPr>
          <p:cNvSpPr>
            <a:spLocks noGrp="1"/>
          </p:cNvSpPr>
          <p:nvPr>
            <p:ph type="dt" sz="half" idx="10"/>
          </p:nvPr>
        </p:nvSpPr>
        <p:spPr/>
        <p:txBody>
          <a:bodyPr/>
          <a:lstStyle/>
          <a:p>
            <a:fld id="{1EAE0B50-5080-4B42-9618-E47322E76FF1}" type="datetimeFigureOut">
              <a:rPr lang="en-US" smtClean="0"/>
              <a:t>1/13/2025</a:t>
            </a:fld>
            <a:endParaRPr lang="en-US"/>
          </a:p>
        </p:txBody>
      </p:sp>
      <p:sp>
        <p:nvSpPr>
          <p:cNvPr id="6" name="Footer Placeholder 5">
            <a:extLst>
              <a:ext uri="{FF2B5EF4-FFF2-40B4-BE49-F238E27FC236}">
                <a16:creationId xmlns:a16="http://schemas.microsoft.com/office/drawing/2014/main" id="{806FDF81-881B-2BDC-AC0B-990C40E96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1B0AF-7840-46B9-57D3-B2DEEF029A8A}"/>
              </a:ext>
            </a:extLst>
          </p:cNvPr>
          <p:cNvSpPr>
            <a:spLocks noGrp="1"/>
          </p:cNvSpPr>
          <p:nvPr>
            <p:ph type="sldNum" sz="quarter" idx="12"/>
          </p:nvPr>
        </p:nvSpPr>
        <p:spPr/>
        <p:txBody>
          <a:bodyPr/>
          <a:lstStyle/>
          <a:p>
            <a:fld id="{AD3F4F2A-3FE1-4C97-A403-11A29D59A87B}" type="slidenum">
              <a:rPr lang="en-US" smtClean="0"/>
              <a:t>‹#›</a:t>
            </a:fld>
            <a:endParaRPr lang="en-US"/>
          </a:p>
        </p:txBody>
      </p:sp>
    </p:spTree>
    <p:extLst>
      <p:ext uri="{BB962C8B-B14F-4D97-AF65-F5344CB8AC3E}">
        <p14:creationId xmlns:p14="http://schemas.microsoft.com/office/powerpoint/2010/main" val="174619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310DA-0812-DC81-5680-9B135E499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3A1710-3A2D-5976-D897-D81112618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3AF6D-1934-3E77-BB48-6BBA175CE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E0B50-5080-4B42-9618-E47322E76FF1}" type="datetimeFigureOut">
              <a:rPr lang="en-US" smtClean="0"/>
              <a:t>1/13/2025</a:t>
            </a:fld>
            <a:endParaRPr lang="en-US"/>
          </a:p>
        </p:txBody>
      </p:sp>
      <p:sp>
        <p:nvSpPr>
          <p:cNvPr id="5" name="Footer Placeholder 4">
            <a:extLst>
              <a:ext uri="{FF2B5EF4-FFF2-40B4-BE49-F238E27FC236}">
                <a16:creationId xmlns:a16="http://schemas.microsoft.com/office/drawing/2014/main" id="{70B55B04-3578-3DD3-4568-D411954CD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67338A-5E53-59F6-C545-954556317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F4F2A-3FE1-4C97-A403-11A29D59A87B}" type="slidenum">
              <a:rPr lang="en-US" smtClean="0"/>
              <a:t>‹#›</a:t>
            </a:fld>
            <a:endParaRPr lang="en-US"/>
          </a:p>
        </p:txBody>
      </p:sp>
    </p:spTree>
    <p:extLst>
      <p:ext uri="{BB962C8B-B14F-4D97-AF65-F5344CB8AC3E}">
        <p14:creationId xmlns:p14="http://schemas.microsoft.com/office/powerpoint/2010/main" val="51525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customXml" Target="../ink/ink6.xml"/><Relationship Id="rId10" Type="http://schemas.openxmlformats.org/officeDocument/2006/relationships/customXml" Target="../ink/ink8.xml"/><Relationship Id="rId4" Type="http://schemas.openxmlformats.org/officeDocument/2006/relationships/image" Target="../media/image27.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andra.ranney@wichita.edu" TargetMode="External"/><Relationship Id="rId2" Type="http://schemas.openxmlformats.org/officeDocument/2006/relationships/image" Target="../media/image46.jpg"/><Relationship Id="rId1" Type="http://schemas.openxmlformats.org/officeDocument/2006/relationships/slideLayout" Target="../slideLayouts/slideLayout4.xml"/><Relationship Id="rId4" Type="http://schemas.openxmlformats.org/officeDocument/2006/relationships/hyperlink" Target="https://wichita.edu/watermar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7000">
              <a:schemeClr val="accent6">
                <a:lumMod val="20000"/>
                <a:lumOff val="80000"/>
              </a:schemeClr>
            </a:gs>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BD02-E588-583B-6027-8A43D38E6BB8}"/>
              </a:ext>
            </a:extLst>
          </p:cNvPr>
          <p:cNvSpPr>
            <a:spLocks noGrp="1"/>
          </p:cNvSpPr>
          <p:nvPr>
            <p:ph type="ctrTitle"/>
          </p:nvPr>
        </p:nvSpPr>
        <p:spPr>
          <a:xfrm>
            <a:off x="1411856" y="1451523"/>
            <a:ext cx="9144000" cy="1258528"/>
          </a:xfrm>
        </p:spPr>
        <p:txBody>
          <a:bodyPr>
            <a:normAutofit fontScale="90000"/>
          </a:bodyPr>
          <a:lstStyle/>
          <a:p>
            <a:br>
              <a:rPr lang="en-US" sz="6400" b="1" dirty="0"/>
            </a:br>
            <a:br>
              <a:rPr lang="en-US" dirty="0"/>
            </a:br>
            <a:r>
              <a:rPr lang="en-US" sz="5400" dirty="0"/>
              <a:t>Navigating Your CES Results</a:t>
            </a:r>
            <a:endParaRPr lang="en-US" sz="4900" dirty="0"/>
          </a:p>
        </p:txBody>
      </p:sp>
      <p:sp>
        <p:nvSpPr>
          <p:cNvPr id="3" name="Subtitle 2">
            <a:extLst>
              <a:ext uri="{FF2B5EF4-FFF2-40B4-BE49-F238E27FC236}">
                <a16:creationId xmlns:a16="http://schemas.microsoft.com/office/drawing/2014/main" id="{6B1C90AF-B047-7882-0AD1-728E57A4676A}"/>
              </a:ext>
            </a:extLst>
          </p:cNvPr>
          <p:cNvSpPr>
            <a:spLocks noGrp="1"/>
          </p:cNvSpPr>
          <p:nvPr>
            <p:ph type="subTitle" idx="1"/>
          </p:nvPr>
        </p:nvSpPr>
        <p:spPr>
          <a:xfrm>
            <a:off x="957618" y="3429000"/>
            <a:ext cx="10276763" cy="1655762"/>
          </a:xfrm>
        </p:spPr>
        <p:txBody>
          <a:bodyPr anchor="ctr">
            <a:normAutofit/>
          </a:bodyPr>
          <a:lstStyle/>
          <a:p>
            <a:r>
              <a:rPr lang="en-US" sz="3600" dirty="0"/>
              <a:t>What happens after course evaluations are done?</a:t>
            </a:r>
            <a:br>
              <a:rPr lang="en-US" sz="3600" dirty="0"/>
            </a:br>
            <a:endParaRPr lang="en-US" sz="3600" dirty="0"/>
          </a:p>
        </p:txBody>
      </p:sp>
    </p:spTree>
    <p:extLst>
      <p:ext uri="{BB962C8B-B14F-4D97-AF65-F5344CB8AC3E}">
        <p14:creationId xmlns:p14="http://schemas.microsoft.com/office/powerpoint/2010/main" val="160194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6EC0-7CB3-A111-4F9D-CC5B21098F30}"/>
              </a:ext>
            </a:extLst>
          </p:cNvPr>
          <p:cNvSpPr>
            <a:spLocks noGrp="1"/>
          </p:cNvSpPr>
          <p:nvPr>
            <p:ph type="title"/>
          </p:nvPr>
        </p:nvSpPr>
        <p:spPr>
          <a:xfrm>
            <a:off x="838200" y="365126"/>
            <a:ext cx="10515600" cy="782188"/>
          </a:xfrm>
        </p:spPr>
        <p:txBody>
          <a:bodyPr>
            <a:normAutofit fontScale="90000"/>
          </a:bodyPr>
          <a:lstStyle/>
          <a:p>
            <a:br>
              <a:rPr lang="en-US" sz="4200" dirty="0"/>
            </a:br>
            <a:r>
              <a:rPr lang="en-US" sz="4200" dirty="0"/>
              <a:t>Results Home – Project Spotlight</a:t>
            </a:r>
            <a:br>
              <a:rPr lang="en-US" dirty="0"/>
            </a:br>
            <a:endParaRPr lang="en-US" dirty="0"/>
          </a:p>
        </p:txBody>
      </p:sp>
      <p:pic>
        <p:nvPicPr>
          <p:cNvPr id="5" name="Content Placeholder 4" descr="A screenshot of a project performance report&#10;&#10;Description automatically generated">
            <a:extLst>
              <a:ext uri="{FF2B5EF4-FFF2-40B4-BE49-F238E27FC236}">
                <a16:creationId xmlns:a16="http://schemas.microsoft.com/office/drawing/2014/main" id="{F999B8A7-FD75-CCB4-EA73-A63D489425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8746" y="1259457"/>
            <a:ext cx="4800508" cy="4917506"/>
          </a:xfrm>
          <a:ln w="3175">
            <a:solidFill>
              <a:schemeClr val="tx1"/>
            </a:solidFill>
          </a:ln>
        </p:spPr>
      </p:pic>
      <p:sp>
        <p:nvSpPr>
          <p:cNvPr id="6" name="Content Placeholder 5">
            <a:extLst>
              <a:ext uri="{FF2B5EF4-FFF2-40B4-BE49-F238E27FC236}">
                <a16:creationId xmlns:a16="http://schemas.microsoft.com/office/drawing/2014/main" id="{B3F3C1F6-0393-97F8-70F6-60C439544CBF}"/>
              </a:ext>
            </a:extLst>
          </p:cNvPr>
          <p:cNvSpPr>
            <a:spLocks noGrp="1"/>
          </p:cNvSpPr>
          <p:nvPr>
            <p:ph sz="half" idx="2"/>
          </p:nvPr>
        </p:nvSpPr>
        <p:spPr>
          <a:xfrm>
            <a:off x="6172200" y="1259458"/>
            <a:ext cx="5181600" cy="4917506"/>
          </a:xfrm>
        </p:spPr>
        <p:txBody>
          <a:bodyPr>
            <a:normAutofit fontScale="92500" lnSpcReduction="20000"/>
          </a:bodyPr>
          <a:lstStyle/>
          <a:p>
            <a:r>
              <a:rPr lang="en-US" sz="2800" kern="100" dirty="0">
                <a:effectLst/>
                <a:ea typeface="Aptos" panose="020B0004020202020204" pitchFamily="34" charset="0"/>
                <a:cs typeface="Times New Roman" panose="02020603050405020304" pitchFamily="18" charset="0"/>
              </a:rPr>
              <a:t>The Project Spotlight section is where you can choose to view results for a specific semester’s project, course(s), and even by question on the Main Course Evaluation.</a:t>
            </a:r>
            <a:endParaRPr lang="en-US" dirty="0"/>
          </a:p>
          <a:p>
            <a:r>
              <a:rPr lang="en-US" dirty="0"/>
              <a:t>This is where you can get a quick glance at your results in the project.</a:t>
            </a:r>
          </a:p>
          <a:p>
            <a:r>
              <a:rPr lang="en-US" dirty="0"/>
              <a:t>You can select one course or multiple courses in that project.</a:t>
            </a:r>
          </a:p>
          <a:p>
            <a:r>
              <a:rPr lang="en-US" dirty="0"/>
              <a:t>You can even select a particular question to see how the responses were distributed across a single course or multiple courses.</a:t>
            </a:r>
          </a:p>
        </p:txBody>
      </p:sp>
    </p:spTree>
    <p:extLst>
      <p:ext uri="{BB962C8B-B14F-4D97-AF65-F5344CB8AC3E}">
        <p14:creationId xmlns:p14="http://schemas.microsoft.com/office/powerpoint/2010/main" val="111391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31C5-1EC2-5768-C85F-DACEE746B2DE}"/>
              </a:ext>
            </a:extLst>
          </p:cNvPr>
          <p:cNvSpPr>
            <a:spLocks noGrp="1"/>
          </p:cNvSpPr>
          <p:nvPr>
            <p:ph type="title"/>
          </p:nvPr>
        </p:nvSpPr>
        <p:spPr/>
        <p:txBody>
          <a:bodyPr/>
          <a:lstStyle/>
          <a:p>
            <a:r>
              <a:rPr lang="en-US" dirty="0"/>
              <a:t>Project Spotlight:  Courses Portion</a:t>
            </a:r>
          </a:p>
        </p:txBody>
      </p:sp>
      <p:pic>
        <p:nvPicPr>
          <p:cNvPr id="6" name="Content Placeholder 5">
            <a:extLst>
              <a:ext uri="{FF2B5EF4-FFF2-40B4-BE49-F238E27FC236}">
                <a16:creationId xmlns:a16="http://schemas.microsoft.com/office/drawing/2014/main" id="{1096A24A-4033-F836-9B39-D34903C28D56}"/>
              </a:ext>
            </a:extLst>
          </p:cNvPr>
          <p:cNvPicPr>
            <a:picLocks noGrp="1" noChangeAspect="1"/>
          </p:cNvPicPr>
          <p:nvPr>
            <p:ph idx="1"/>
          </p:nvPr>
        </p:nvPicPr>
        <p:blipFill>
          <a:blip r:embed="rId2"/>
          <a:stretch>
            <a:fillRect/>
          </a:stretch>
        </p:blipFill>
        <p:spPr>
          <a:xfrm>
            <a:off x="1654260" y="1825625"/>
            <a:ext cx="8883479" cy="4351338"/>
          </a:xfrm>
          <a:ln w="3175">
            <a:solidFill>
              <a:schemeClr val="tx1"/>
            </a:solidFill>
          </a:ln>
        </p:spPr>
      </p:pic>
      <p:pic>
        <p:nvPicPr>
          <p:cNvPr id="3" name="Picture 2">
            <a:extLst>
              <a:ext uri="{FF2B5EF4-FFF2-40B4-BE49-F238E27FC236}">
                <a16:creationId xmlns:a16="http://schemas.microsoft.com/office/drawing/2014/main" id="{FA852C65-823D-4771-AA36-0A753DC54EE9}"/>
              </a:ext>
            </a:extLst>
          </p:cNvPr>
          <p:cNvPicPr>
            <a:picLocks noChangeAspect="1"/>
          </p:cNvPicPr>
          <p:nvPr/>
        </p:nvPicPr>
        <p:blipFill>
          <a:blip r:embed="rId3"/>
          <a:stretch>
            <a:fillRect/>
          </a:stretch>
        </p:blipFill>
        <p:spPr>
          <a:xfrm>
            <a:off x="2366987" y="2313933"/>
            <a:ext cx="2316681" cy="256739"/>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C71799D-E5C8-E58E-D6F5-DD21B97CF0E3}"/>
                  </a:ext>
                </a:extLst>
              </p14:cNvPr>
              <p14:cNvContentPartPr/>
              <p14:nvPr/>
            </p14:nvContentPartPr>
            <p14:xfrm>
              <a:off x="2277625" y="2423377"/>
              <a:ext cx="163800" cy="9360"/>
            </p14:xfrm>
          </p:contentPart>
        </mc:Choice>
        <mc:Fallback xmlns="">
          <p:pic>
            <p:nvPicPr>
              <p:cNvPr id="4" name="Ink 3">
                <a:extLst>
                  <a:ext uri="{FF2B5EF4-FFF2-40B4-BE49-F238E27FC236}">
                    <a16:creationId xmlns:a16="http://schemas.microsoft.com/office/drawing/2014/main" id="{6C71799D-E5C8-E58E-D6F5-DD21B97CF0E3}"/>
                  </a:ext>
                </a:extLst>
              </p:cNvPr>
              <p:cNvPicPr/>
              <p:nvPr/>
            </p:nvPicPr>
            <p:blipFill>
              <a:blip r:embed="rId5"/>
              <a:stretch>
                <a:fillRect/>
              </a:stretch>
            </p:blipFill>
            <p:spPr>
              <a:xfrm>
                <a:off x="2271505" y="2417257"/>
                <a:ext cx="176040" cy="21600"/>
              </a:xfrm>
              <a:prstGeom prst="rect">
                <a:avLst/>
              </a:prstGeom>
            </p:spPr>
          </p:pic>
        </mc:Fallback>
      </mc:AlternateContent>
    </p:spTree>
    <p:extLst>
      <p:ext uri="{BB962C8B-B14F-4D97-AF65-F5344CB8AC3E}">
        <p14:creationId xmlns:p14="http://schemas.microsoft.com/office/powerpoint/2010/main" val="204306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806-D2AC-8323-4AF6-B5BB9E3400F5}"/>
              </a:ext>
            </a:extLst>
          </p:cNvPr>
          <p:cNvSpPr>
            <a:spLocks noGrp="1"/>
          </p:cNvSpPr>
          <p:nvPr>
            <p:ph type="title"/>
          </p:nvPr>
        </p:nvSpPr>
        <p:spPr/>
        <p:txBody>
          <a:bodyPr/>
          <a:lstStyle/>
          <a:p>
            <a:r>
              <a:rPr lang="en-US" dirty="0"/>
              <a:t>Project Spotlight:  Question Portion</a:t>
            </a:r>
          </a:p>
        </p:txBody>
      </p:sp>
      <p:pic>
        <p:nvPicPr>
          <p:cNvPr id="6" name="Content Placeholder 5">
            <a:extLst>
              <a:ext uri="{FF2B5EF4-FFF2-40B4-BE49-F238E27FC236}">
                <a16:creationId xmlns:a16="http://schemas.microsoft.com/office/drawing/2014/main" id="{04AA2F1E-2DFE-22FC-54CD-468D129B4BA7}"/>
              </a:ext>
            </a:extLst>
          </p:cNvPr>
          <p:cNvPicPr>
            <a:picLocks noGrp="1" noChangeAspect="1"/>
          </p:cNvPicPr>
          <p:nvPr>
            <p:ph idx="1"/>
          </p:nvPr>
        </p:nvPicPr>
        <p:blipFill>
          <a:blip r:embed="rId2"/>
          <a:stretch>
            <a:fillRect/>
          </a:stretch>
        </p:blipFill>
        <p:spPr>
          <a:xfrm>
            <a:off x="980351" y="1690688"/>
            <a:ext cx="7956840" cy="4802187"/>
          </a:xfrm>
          <a:prstGeom prst="rect">
            <a:avLst/>
          </a:prstGeom>
          <a:ln w="3175">
            <a:solidFill>
              <a:schemeClr val="tx1"/>
            </a:solidFill>
          </a:ln>
        </p:spPr>
      </p:pic>
    </p:spTree>
    <p:extLst>
      <p:ext uri="{BB962C8B-B14F-4D97-AF65-F5344CB8AC3E}">
        <p14:creationId xmlns:p14="http://schemas.microsoft.com/office/powerpoint/2010/main" val="300272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43C07-998E-F91A-4A04-22B9A8934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08CDF-0400-5888-1DDF-5A7B52D25808}"/>
              </a:ext>
            </a:extLst>
          </p:cNvPr>
          <p:cNvSpPr>
            <a:spLocks noGrp="1"/>
          </p:cNvSpPr>
          <p:nvPr>
            <p:ph type="title"/>
          </p:nvPr>
        </p:nvSpPr>
        <p:spPr>
          <a:xfrm>
            <a:off x="838200" y="365126"/>
            <a:ext cx="10515600" cy="1077176"/>
          </a:xfrm>
        </p:spPr>
        <p:txBody>
          <a:bodyPr>
            <a:normAutofit/>
          </a:bodyPr>
          <a:lstStyle/>
          <a:p>
            <a:r>
              <a:rPr lang="en-US" dirty="0"/>
              <a:t>Result Options for Building a Report</a:t>
            </a:r>
            <a:br>
              <a:rPr lang="en-US" dirty="0"/>
            </a:br>
            <a:r>
              <a:rPr lang="en-US" sz="2400" dirty="0"/>
              <a:t>	Description of each report</a:t>
            </a:r>
            <a:endParaRPr lang="en-US" dirty="0"/>
          </a:p>
        </p:txBody>
      </p:sp>
      <p:sp>
        <p:nvSpPr>
          <p:cNvPr id="3" name="Content Placeholder 2">
            <a:extLst>
              <a:ext uri="{FF2B5EF4-FFF2-40B4-BE49-F238E27FC236}">
                <a16:creationId xmlns:a16="http://schemas.microsoft.com/office/drawing/2014/main" id="{8AE42098-890A-017D-4884-51396E2CA7C7}"/>
              </a:ext>
            </a:extLst>
          </p:cNvPr>
          <p:cNvSpPr>
            <a:spLocks noGrp="1"/>
          </p:cNvSpPr>
          <p:nvPr>
            <p:ph idx="1"/>
          </p:nvPr>
        </p:nvSpPr>
        <p:spPr/>
        <p:txBody>
          <a:bodyPr>
            <a:normAutofit lnSpcReduction="10000"/>
          </a:bodyPr>
          <a:lstStyle/>
          <a:p>
            <a:r>
              <a:rPr lang="en-US" u="sng" dirty="0"/>
              <a:t>Response Rate Tracker</a:t>
            </a:r>
            <a:r>
              <a:rPr lang="en-US" dirty="0"/>
              <a:t>:  Overview of the response rates for your courses. </a:t>
            </a:r>
          </a:p>
          <a:p>
            <a:r>
              <a:rPr lang="en-US" u="sng" dirty="0"/>
              <a:t>Project Results</a:t>
            </a:r>
            <a:r>
              <a:rPr lang="en-US" dirty="0"/>
              <a:t>:  Response data from a specific project.</a:t>
            </a:r>
          </a:p>
          <a:p>
            <a:r>
              <a:rPr lang="en-US" u="sng" dirty="0"/>
              <a:t>Instructor Results</a:t>
            </a:r>
            <a:r>
              <a:rPr lang="en-US" dirty="0"/>
              <a:t>:  To search for your courses that have results in more than one project.</a:t>
            </a:r>
          </a:p>
          <a:p>
            <a:r>
              <a:rPr lang="en-US" u="sng" dirty="0"/>
              <a:t>Report Builder</a:t>
            </a:r>
            <a:r>
              <a:rPr lang="en-US" dirty="0"/>
              <a:t>:  Start a report from scratch by selecting your own data sets and filters.</a:t>
            </a:r>
          </a:p>
          <a:p>
            <a:r>
              <a:rPr lang="en-US" u="sng" dirty="0"/>
              <a:t>Results Feedback</a:t>
            </a:r>
            <a:r>
              <a:rPr lang="en-US" dirty="0"/>
              <a:t>:  This option is not available at WSU as university officials do not have access to your results.  However, it can be used for personal notes regarding the evaluated courses.</a:t>
            </a:r>
          </a:p>
        </p:txBody>
      </p:sp>
    </p:spTree>
    <p:extLst>
      <p:ext uri="{BB962C8B-B14F-4D97-AF65-F5344CB8AC3E}">
        <p14:creationId xmlns:p14="http://schemas.microsoft.com/office/powerpoint/2010/main" val="117846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EA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26D6-FCB0-4708-5C01-C37DF487CB07}"/>
              </a:ext>
            </a:extLst>
          </p:cNvPr>
          <p:cNvSpPr>
            <a:spLocks noGrp="1"/>
          </p:cNvSpPr>
          <p:nvPr>
            <p:ph type="title"/>
          </p:nvPr>
        </p:nvSpPr>
        <p:spPr>
          <a:xfrm>
            <a:off x="838200" y="365125"/>
            <a:ext cx="10515600" cy="2050271"/>
          </a:xfrm>
        </p:spPr>
        <p:txBody>
          <a:bodyPr>
            <a:normAutofit fontScale="90000"/>
          </a:bodyPr>
          <a:lstStyle/>
          <a:p>
            <a:r>
              <a:rPr lang="en-US" dirty="0"/>
              <a:t>Building a Report:  Response Rate Tracker </a:t>
            </a:r>
            <a:br>
              <a:rPr lang="en-US" sz="2400" dirty="0"/>
            </a:br>
            <a:r>
              <a:rPr lang="en-US" sz="2400" dirty="0"/>
              <a:t>	</a:t>
            </a:r>
            <a:br>
              <a:rPr lang="en-US" sz="2400" dirty="0"/>
            </a:br>
            <a:r>
              <a:rPr lang="en-US" sz="2700" dirty="0"/>
              <a:t>This report can be used as a record to show that you requested evaluations in the event you received the notification of “no courses found.”  It can also be used to create an Excel report that displays the number of responses per course.  </a:t>
            </a:r>
            <a:br>
              <a:rPr lang="en-US" sz="2700" dirty="0">
                <a:highlight>
                  <a:srgbClr val="FFFF00"/>
                </a:highlight>
              </a:rPr>
            </a:br>
            <a:endParaRPr lang="en-US" sz="2700" dirty="0">
              <a:highlight>
                <a:srgbClr val="FFFF00"/>
              </a:highlight>
            </a:endParaRPr>
          </a:p>
        </p:txBody>
      </p:sp>
      <p:sp>
        <p:nvSpPr>
          <p:cNvPr id="3" name="Content Placeholder 2">
            <a:extLst>
              <a:ext uri="{FF2B5EF4-FFF2-40B4-BE49-F238E27FC236}">
                <a16:creationId xmlns:a16="http://schemas.microsoft.com/office/drawing/2014/main" id="{4BA696B2-7A37-D444-C193-56C9CCD21A6F}"/>
              </a:ext>
            </a:extLst>
          </p:cNvPr>
          <p:cNvSpPr>
            <a:spLocks noGrp="1"/>
          </p:cNvSpPr>
          <p:nvPr>
            <p:ph sz="half" idx="1"/>
          </p:nvPr>
        </p:nvSpPr>
        <p:spPr>
          <a:xfrm>
            <a:off x="838200" y="2606725"/>
            <a:ext cx="5181600" cy="3570237"/>
          </a:xfrm>
        </p:spPr>
        <p:txBody>
          <a:bodyPr>
            <a:normAutofit/>
          </a:bodyPr>
          <a:lstStyle/>
          <a:p>
            <a:pPr marL="0" indent="0">
              <a:buNone/>
            </a:pPr>
            <a:r>
              <a:rPr lang="en-US" sz="2400" dirty="0"/>
              <a:t>Process:</a:t>
            </a:r>
          </a:p>
          <a:p>
            <a:pPr marL="457200" indent="-457200">
              <a:buFont typeface="+mj-lt"/>
              <a:buAutoNum type="arabicPeriod"/>
            </a:pPr>
            <a:r>
              <a:rPr lang="en-US" sz="2400" dirty="0"/>
              <a:t>Select Response Rate Tracker option.</a:t>
            </a:r>
          </a:p>
          <a:p>
            <a:pPr marL="457200" indent="-457200">
              <a:buFont typeface="+mj-lt"/>
              <a:buAutoNum type="arabicPeriod"/>
            </a:pPr>
            <a:r>
              <a:rPr lang="en-US" sz="2400" b="0" dirty="0"/>
              <a:t>It will only list the current semester’s project if it is still In-Progress.</a:t>
            </a:r>
          </a:p>
          <a:p>
            <a:pPr marL="514350" indent="-514350">
              <a:buFont typeface="+mj-lt"/>
              <a:buAutoNum type="arabicPeriod"/>
            </a:pPr>
            <a:endParaRPr lang="en-US" b="0" dirty="0"/>
          </a:p>
          <a:p>
            <a:endParaRPr lang="en-US" dirty="0"/>
          </a:p>
        </p:txBody>
      </p:sp>
      <p:sp>
        <p:nvSpPr>
          <p:cNvPr id="5" name="Content Placeholder 4">
            <a:extLst>
              <a:ext uri="{FF2B5EF4-FFF2-40B4-BE49-F238E27FC236}">
                <a16:creationId xmlns:a16="http://schemas.microsoft.com/office/drawing/2014/main" id="{B1C6FFCC-65FC-DD15-C914-3F3485E89E7F}"/>
              </a:ext>
            </a:extLst>
          </p:cNvPr>
          <p:cNvSpPr>
            <a:spLocks noGrp="1"/>
          </p:cNvSpPr>
          <p:nvPr>
            <p:ph sz="half" idx="2"/>
          </p:nvPr>
        </p:nvSpPr>
        <p:spPr>
          <a:xfrm>
            <a:off x="6172200" y="2606725"/>
            <a:ext cx="5181600" cy="3570238"/>
          </a:xfrm>
        </p:spPr>
        <p:txBody>
          <a:bodyPr/>
          <a:lstStyle/>
          <a:p>
            <a:endParaRPr lang="en-US" dirty="0"/>
          </a:p>
        </p:txBody>
      </p:sp>
      <p:pic>
        <p:nvPicPr>
          <p:cNvPr id="2049" name="Picture 1" descr="A screenshot of a computer&#10;&#10;Description automatically generated">
            <a:extLst>
              <a:ext uri="{FF2B5EF4-FFF2-40B4-BE49-F238E27FC236}">
                <a16:creationId xmlns:a16="http://schemas.microsoft.com/office/drawing/2014/main" id="{93EA5174-6501-427A-A075-D6A08375B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06726"/>
            <a:ext cx="5552303" cy="278913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7DE781-414C-2C95-C812-0B988B950AA9}"/>
              </a:ext>
            </a:extLst>
          </p:cNvPr>
          <p:cNvPicPr>
            <a:picLocks noChangeAspect="1"/>
          </p:cNvPicPr>
          <p:nvPr/>
        </p:nvPicPr>
        <p:blipFill>
          <a:blip r:embed="rId3"/>
          <a:stretch>
            <a:fillRect/>
          </a:stretch>
        </p:blipFill>
        <p:spPr>
          <a:xfrm>
            <a:off x="7330248" y="3580633"/>
            <a:ext cx="164606" cy="420660"/>
          </a:xfrm>
          <a:prstGeom prst="rect">
            <a:avLst/>
          </a:prstGeom>
        </p:spPr>
      </p:pic>
    </p:spTree>
    <p:extLst>
      <p:ext uri="{BB962C8B-B14F-4D97-AF65-F5344CB8AC3E}">
        <p14:creationId xmlns:p14="http://schemas.microsoft.com/office/powerpoint/2010/main" val="111956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EAF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749206-1460-889C-A291-0F6865E04668}"/>
              </a:ext>
            </a:extLst>
          </p:cNvPr>
          <p:cNvSpPr>
            <a:spLocks noGrp="1"/>
          </p:cNvSpPr>
          <p:nvPr>
            <p:ph type="title"/>
          </p:nvPr>
        </p:nvSpPr>
        <p:spPr>
          <a:xfrm>
            <a:off x="838200" y="365126"/>
            <a:ext cx="10515600" cy="721802"/>
          </a:xfrm>
        </p:spPr>
        <p:txBody>
          <a:bodyPr>
            <a:normAutofit/>
          </a:bodyPr>
          <a:lstStyle/>
          <a:p>
            <a:r>
              <a:rPr lang="en-US" sz="3600" dirty="0"/>
              <a:t>To Locate the Response Rate for Previous Semesters</a:t>
            </a:r>
          </a:p>
        </p:txBody>
      </p:sp>
      <p:sp>
        <p:nvSpPr>
          <p:cNvPr id="8" name="Content Placeholder 7">
            <a:extLst>
              <a:ext uri="{FF2B5EF4-FFF2-40B4-BE49-F238E27FC236}">
                <a16:creationId xmlns:a16="http://schemas.microsoft.com/office/drawing/2014/main" id="{717B22DC-AAD2-99C8-14E6-ADDEF37BA249}"/>
              </a:ext>
            </a:extLst>
          </p:cNvPr>
          <p:cNvSpPr>
            <a:spLocks noGrp="1"/>
          </p:cNvSpPr>
          <p:nvPr>
            <p:ph idx="1"/>
          </p:nvPr>
        </p:nvSpPr>
        <p:spPr>
          <a:xfrm>
            <a:off x="838200" y="1552755"/>
            <a:ext cx="10515600" cy="4624208"/>
          </a:xfrm>
        </p:spPr>
        <p:txBody>
          <a:bodyPr/>
          <a:lstStyle/>
          <a:p>
            <a:r>
              <a:rPr lang="en-US" sz="2400" dirty="0"/>
              <a:t>On the Project Response Rates screen, click on the drop down under Status.</a:t>
            </a:r>
          </a:p>
          <a:p>
            <a:r>
              <a:rPr lang="en-US" sz="2400" dirty="0"/>
              <a:t>Change the option to Ended.</a:t>
            </a:r>
          </a:p>
          <a:p>
            <a:r>
              <a:rPr lang="en-US" sz="2400" dirty="0"/>
              <a:t>Click Search.</a:t>
            </a:r>
          </a:p>
          <a:p>
            <a:endParaRPr lang="en-US" dirty="0"/>
          </a:p>
        </p:txBody>
      </p:sp>
      <p:pic>
        <p:nvPicPr>
          <p:cNvPr id="9" name="Picture 8">
            <a:extLst>
              <a:ext uri="{FF2B5EF4-FFF2-40B4-BE49-F238E27FC236}">
                <a16:creationId xmlns:a16="http://schemas.microsoft.com/office/drawing/2014/main" id="{45080B4E-919C-9820-4CCA-AB38DCC7DB68}"/>
              </a:ext>
            </a:extLst>
          </p:cNvPr>
          <p:cNvPicPr>
            <a:picLocks noChangeAspect="1"/>
          </p:cNvPicPr>
          <p:nvPr/>
        </p:nvPicPr>
        <p:blipFill>
          <a:blip r:embed="rId2"/>
          <a:stretch>
            <a:fillRect/>
          </a:stretch>
        </p:blipFill>
        <p:spPr>
          <a:xfrm>
            <a:off x="1317107" y="3286664"/>
            <a:ext cx="7806208" cy="2890299"/>
          </a:xfrm>
          <a:prstGeom prst="rect">
            <a:avLst/>
          </a:prstGeom>
          <a:ln w="3175">
            <a:solidFill>
              <a:schemeClr val="tx1"/>
            </a:solidFill>
          </a:ln>
        </p:spPr>
      </p:pic>
      <p:cxnSp>
        <p:nvCxnSpPr>
          <p:cNvPr id="11" name="Straight Arrow Connector 10">
            <a:extLst>
              <a:ext uri="{FF2B5EF4-FFF2-40B4-BE49-F238E27FC236}">
                <a16:creationId xmlns:a16="http://schemas.microsoft.com/office/drawing/2014/main" id="{C9981B87-3F78-7A80-EB46-0649424002B4}"/>
              </a:ext>
            </a:extLst>
          </p:cNvPr>
          <p:cNvCxnSpPr>
            <a:cxnSpLocks/>
          </p:cNvCxnSpPr>
          <p:nvPr/>
        </p:nvCxnSpPr>
        <p:spPr>
          <a:xfrm flipH="1">
            <a:off x="4037162" y="5080958"/>
            <a:ext cx="181155" cy="2242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20E41A2-72F2-9665-4CD6-16A3092B31C9}"/>
              </a:ext>
            </a:extLst>
          </p:cNvPr>
          <p:cNvCxnSpPr>
            <a:cxnSpLocks/>
          </p:cNvCxnSpPr>
          <p:nvPr/>
        </p:nvCxnSpPr>
        <p:spPr>
          <a:xfrm>
            <a:off x="1155940" y="5779698"/>
            <a:ext cx="293298" cy="1552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491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EA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ACE3-CA21-579C-B5FC-FA8861163935}"/>
              </a:ext>
            </a:extLst>
          </p:cNvPr>
          <p:cNvSpPr>
            <a:spLocks noGrp="1"/>
          </p:cNvSpPr>
          <p:nvPr>
            <p:ph type="title"/>
          </p:nvPr>
        </p:nvSpPr>
        <p:spPr>
          <a:xfrm>
            <a:off x="838200" y="365126"/>
            <a:ext cx="10515600" cy="782885"/>
          </a:xfrm>
        </p:spPr>
        <p:txBody>
          <a:bodyPr>
            <a:normAutofit fontScale="90000"/>
          </a:bodyPr>
          <a:lstStyle/>
          <a:p>
            <a:r>
              <a:rPr lang="en-US" sz="3600" dirty="0"/>
              <a:t>To Locate the Response Rate of Course Evaluation Projects</a:t>
            </a:r>
          </a:p>
        </p:txBody>
      </p:sp>
      <p:sp>
        <p:nvSpPr>
          <p:cNvPr id="3" name="Content Placeholder 2">
            <a:extLst>
              <a:ext uri="{FF2B5EF4-FFF2-40B4-BE49-F238E27FC236}">
                <a16:creationId xmlns:a16="http://schemas.microsoft.com/office/drawing/2014/main" id="{BB191587-1C6A-6F16-22A5-33A9EA546950}"/>
              </a:ext>
            </a:extLst>
          </p:cNvPr>
          <p:cNvSpPr>
            <a:spLocks noGrp="1"/>
          </p:cNvSpPr>
          <p:nvPr>
            <p:ph idx="1"/>
          </p:nvPr>
        </p:nvSpPr>
        <p:spPr>
          <a:xfrm>
            <a:off x="838200" y="1233578"/>
            <a:ext cx="10515600" cy="5114972"/>
          </a:xfrm>
        </p:spPr>
        <p:txBody>
          <a:bodyPr/>
          <a:lstStyle/>
          <a:p>
            <a:pPr marL="0" indent="0">
              <a:buNone/>
            </a:pPr>
            <a:r>
              <a:rPr lang="en-US" sz="2400" dirty="0"/>
              <a:t>This is the overall completed semester project information.  </a:t>
            </a:r>
          </a:p>
          <a:p>
            <a:r>
              <a:rPr lang="en-US" sz="2400" dirty="0"/>
              <a:t>It </a:t>
            </a:r>
            <a:r>
              <a:rPr lang="en-US" sz="2400" b="1" dirty="0"/>
              <a:t>shows</a:t>
            </a:r>
            <a:r>
              <a:rPr lang="en-US" sz="2400" dirty="0"/>
              <a:t> the start/end dates for the semester project. </a:t>
            </a:r>
          </a:p>
          <a:p>
            <a:r>
              <a:rPr lang="en-US" sz="2400" dirty="0"/>
              <a:t>It </a:t>
            </a:r>
            <a:r>
              <a:rPr lang="en-US" sz="2400" b="1" dirty="0"/>
              <a:t>does not show </a:t>
            </a:r>
            <a:r>
              <a:rPr lang="en-US" sz="2400" dirty="0"/>
              <a:t>the dates when your evaluations were distributed and completed.  </a:t>
            </a:r>
          </a:p>
          <a:p>
            <a:r>
              <a:rPr lang="en-US" sz="2400" dirty="0"/>
              <a:t>The response rate information is the total for all your courses in that project.</a:t>
            </a:r>
          </a:p>
          <a:p>
            <a:pPr lvl="1"/>
            <a:r>
              <a:rPr lang="en-US" sz="2000" dirty="0"/>
              <a:t>The Opted-Out column is in reference to any students who have opted-out from the evaluation.</a:t>
            </a:r>
          </a:p>
          <a:p>
            <a:pPr lvl="1"/>
            <a:endParaRPr lang="en-US" sz="2000" dirty="0"/>
          </a:p>
          <a:p>
            <a:pPr lvl="1"/>
            <a:endParaRPr lang="en-US" sz="2000" dirty="0"/>
          </a:p>
        </p:txBody>
      </p:sp>
      <p:pic>
        <p:nvPicPr>
          <p:cNvPr id="4" name="Picture 3">
            <a:extLst>
              <a:ext uri="{FF2B5EF4-FFF2-40B4-BE49-F238E27FC236}">
                <a16:creationId xmlns:a16="http://schemas.microsoft.com/office/drawing/2014/main" id="{3FC0F7CD-B04B-A38F-7FDA-A87B030DE41D}"/>
              </a:ext>
            </a:extLst>
          </p:cNvPr>
          <p:cNvPicPr>
            <a:picLocks noChangeAspect="1"/>
          </p:cNvPicPr>
          <p:nvPr/>
        </p:nvPicPr>
        <p:blipFill>
          <a:blip r:embed="rId2"/>
          <a:stretch>
            <a:fillRect/>
          </a:stretch>
        </p:blipFill>
        <p:spPr>
          <a:xfrm>
            <a:off x="3129022" y="3833049"/>
            <a:ext cx="7592940" cy="2601068"/>
          </a:xfrm>
          <a:prstGeom prst="rect">
            <a:avLst/>
          </a:prstGeom>
          <a:ln w="3175">
            <a:solidFill>
              <a:schemeClr val="tx1"/>
            </a:solidFill>
          </a:ln>
        </p:spPr>
      </p:pic>
    </p:spTree>
    <p:extLst>
      <p:ext uri="{BB962C8B-B14F-4D97-AF65-F5344CB8AC3E}">
        <p14:creationId xmlns:p14="http://schemas.microsoft.com/office/powerpoint/2010/main" val="34415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EA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91DB-DD44-3F6E-671D-E4BCCDB57D43}"/>
              </a:ext>
            </a:extLst>
          </p:cNvPr>
          <p:cNvSpPr>
            <a:spLocks noGrp="1"/>
          </p:cNvSpPr>
          <p:nvPr>
            <p:ph type="title"/>
          </p:nvPr>
        </p:nvSpPr>
        <p:spPr>
          <a:xfrm>
            <a:off x="838200" y="365125"/>
            <a:ext cx="10515600" cy="842573"/>
          </a:xfrm>
        </p:spPr>
        <p:txBody>
          <a:bodyPr>
            <a:normAutofit/>
          </a:bodyPr>
          <a:lstStyle/>
          <a:p>
            <a:r>
              <a:rPr lang="en-US" sz="4000" dirty="0"/>
              <a:t>Finding Specific Course Response Rates</a:t>
            </a:r>
          </a:p>
        </p:txBody>
      </p:sp>
      <p:sp>
        <p:nvSpPr>
          <p:cNvPr id="3" name="Content Placeholder 2">
            <a:extLst>
              <a:ext uri="{FF2B5EF4-FFF2-40B4-BE49-F238E27FC236}">
                <a16:creationId xmlns:a16="http://schemas.microsoft.com/office/drawing/2014/main" id="{F4BB89BA-87F0-F9AE-07FF-C04381CBC898}"/>
              </a:ext>
            </a:extLst>
          </p:cNvPr>
          <p:cNvSpPr>
            <a:spLocks noGrp="1"/>
          </p:cNvSpPr>
          <p:nvPr>
            <p:ph idx="1"/>
          </p:nvPr>
        </p:nvSpPr>
        <p:spPr>
          <a:xfrm>
            <a:off x="838200" y="1285336"/>
            <a:ext cx="10515600" cy="5134318"/>
          </a:xfrm>
        </p:spPr>
        <p:txBody>
          <a:bodyPr/>
          <a:lstStyle/>
          <a:p>
            <a:pPr marL="0" indent="0">
              <a:buNone/>
            </a:pPr>
            <a:r>
              <a:rPr lang="en-US" dirty="0"/>
              <a:t>Click on the semester’s project name.  </a:t>
            </a:r>
          </a:p>
          <a:p>
            <a:pPr marL="914400" lvl="1" indent="-457200">
              <a:buFont typeface="+mj-lt"/>
              <a:buAutoNum type="arabicPeriod"/>
            </a:pPr>
            <a:r>
              <a:rPr lang="en-US" dirty="0"/>
              <a:t>The Course Response Rate screen will list your courses in that project.</a:t>
            </a:r>
          </a:p>
          <a:p>
            <a:pPr marL="914400" lvl="1" indent="-457200">
              <a:buFont typeface="+mj-lt"/>
              <a:buAutoNum type="arabicPeriod"/>
            </a:pPr>
            <a:r>
              <a:rPr lang="en-US" dirty="0"/>
              <a:t>It will display the number of responses from each course.</a:t>
            </a:r>
          </a:p>
          <a:p>
            <a:pPr marL="914400" lvl="1" indent="-457200">
              <a:buFont typeface="+mj-lt"/>
              <a:buAutoNum type="arabicPeriod"/>
            </a:pPr>
            <a:r>
              <a:rPr lang="en-US" dirty="0"/>
              <a:t>If you want, you could Export this information by clicking on the Export icon.</a:t>
            </a:r>
          </a:p>
        </p:txBody>
      </p:sp>
      <p:pic>
        <p:nvPicPr>
          <p:cNvPr id="7" name="Picture 6" descr="A screenshot of a computer&#10;&#10;Description automatically generated">
            <a:extLst>
              <a:ext uri="{FF2B5EF4-FFF2-40B4-BE49-F238E27FC236}">
                <a16:creationId xmlns:a16="http://schemas.microsoft.com/office/drawing/2014/main" id="{23C1C6FA-3C0D-42A5-A26C-C1D92D426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793" y="3174392"/>
            <a:ext cx="7413587" cy="3124637"/>
          </a:xfrm>
          <a:prstGeom prst="rect">
            <a:avLst/>
          </a:prstGeom>
          <a:ln w="3175">
            <a:solidFill>
              <a:schemeClr val="tx1"/>
            </a:solidFill>
          </a:ln>
        </p:spPr>
      </p:pic>
      <p:cxnSp>
        <p:nvCxnSpPr>
          <p:cNvPr id="9" name="Straight Arrow Connector 8">
            <a:extLst>
              <a:ext uri="{FF2B5EF4-FFF2-40B4-BE49-F238E27FC236}">
                <a16:creationId xmlns:a16="http://schemas.microsoft.com/office/drawing/2014/main" id="{7110A9DA-5879-D7D5-40E2-4ED5AB860AE6}"/>
              </a:ext>
            </a:extLst>
          </p:cNvPr>
          <p:cNvCxnSpPr>
            <a:cxnSpLocks/>
          </p:cNvCxnSpPr>
          <p:nvPr/>
        </p:nvCxnSpPr>
        <p:spPr>
          <a:xfrm>
            <a:off x="8190816" y="4637953"/>
            <a:ext cx="0" cy="3388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4" name="Picture 3">
            <a:extLst>
              <a:ext uri="{FF2B5EF4-FFF2-40B4-BE49-F238E27FC236}">
                <a16:creationId xmlns:a16="http://schemas.microsoft.com/office/drawing/2014/main" id="{B7A8B901-596E-D709-6817-183874F63585}"/>
              </a:ext>
            </a:extLst>
          </p:cNvPr>
          <p:cNvPicPr>
            <a:picLocks noChangeAspect="1"/>
          </p:cNvPicPr>
          <p:nvPr/>
        </p:nvPicPr>
        <p:blipFill>
          <a:blip r:embed="rId3"/>
          <a:stretch>
            <a:fillRect/>
          </a:stretch>
        </p:blipFill>
        <p:spPr>
          <a:xfrm rot="16200000">
            <a:off x="1853725" y="4444077"/>
            <a:ext cx="164606" cy="420660"/>
          </a:xfrm>
          <a:prstGeom prst="rect">
            <a:avLst/>
          </a:prstGeom>
        </p:spPr>
      </p:pic>
      <p:pic>
        <p:nvPicPr>
          <p:cNvPr id="5" name="Picture 4">
            <a:extLst>
              <a:ext uri="{FF2B5EF4-FFF2-40B4-BE49-F238E27FC236}">
                <a16:creationId xmlns:a16="http://schemas.microsoft.com/office/drawing/2014/main" id="{13315C81-E666-3C9E-EE8E-6CF163E78999}"/>
              </a:ext>
            </a:extLst>
          </p:cNvPr>
          <p:cNvPicPr>
            <a:picLocks noChangeAspect="1"/>
          </p:cNvPicPr>
          <p:nvPr/>
        </p:nvPicPr>
        <p:blipFill>
          <a:blip r:embed="rId4"/>
          <a:stretch>
            <a:fillRect/>
          </a:stretch>
        </p:blipFill>
        <p:spPr>
          <a:xfrm>
            <a:off x="4126776" y="3174392"/>
            <a:ext cx="2316681" cy="256054"/>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D23764-B183-C0E6-4281-D1D71330A71C}"/>
                  </a:ext>
                </a:extLst>
              </p14:cNvPr>
              <p14:cNvContentPartPr/>
              <p14:nvPr/>
            </p14:nvContentPartPr>
            <p14:xfrm>
              <a:off x="4036945" y="3311857"/>
              <a:ext cx="137520" cy="9360"/>
            </p14:xfrm>
          </p:contentPart>
        </mc:Choice>
        <mc:Fallback xmlns="">
          <p:pic>
            <p:nvPicPr>
              <p:cNvPr id="6" name="Ink 5">
                <a:extLst>
                  <a:ext uri="{FF2B5EF4-FFF2-40B4-BE49-F238E27FC236}">
                    <a16:creationId xmlns:a16="http://schemas.microsoft.com/office/drawing/2014/main" id="{38D23764-B183-C0E6-4281-D1D71330A71C}"/>
                  </a:ext>
                </a:extLst>
              </p:cNvPr>
              <p:cNvPicPr/>
              <p:nvPr/>
            </p:nvPicPr>
            <p:blipFill>
              <a:blip r:embed="rId6"/>
              <a:stretch>
                <a:fillRect/>
              </a:stretch>
            </p:blipFill>
            <p:spPr>
              <a:xfrm>
                <a:off x="4030825" y="3305737"/>
                <a:ext cx="149760" cy="21600"/>
              </a:xfrm>
              <a:prstGeom prst="rect">
                <a:avLst/>
              </a:prstGeom>
            </p:spPr>
          </p:pic>
        </mc:Fallback>
      </mc:AlternateContent>
    </p:spTree>
    <p:extLst>
      <p:ext uri="{BB962C8B-B14F-4D97-AF65-F5344CB8AC3E}">
        <p14:creationId xmlns:p14="http://schemas.microsoft.com/office/powerpoint/2010/main" val="386247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EA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7383-16B7-F153-08C0-C8600FA90A7F}"/>
              </a:ext>
            </a:extLst>
          </p:cNvPr>
          <p:cNvSpPr>
            <a:spLocks noGrp="1"/>
          </p:cNvSpPr>
          <p:nvPr>
            <p:ph type="title"/>
          </p:nvPr>
        </p:nvSpPr>
        <p:spPr>
          <a:xfrm>
            <a:off x="838200" y="365125"/>
            <a:ext cx="10515600" cy="790815"/>
          </a:xfrm>
        </p:spPr>
        <p:txBody>
          <a:bodyPr>
            <a:normAutofit fontScale="90000"/>
          </a:bodyPr>
          <a:lstStyle/>
          <a:p>
            <a:r>
              <a:rPr lang="en-US" kern="0" dirty="0">
                <a:effectLst/>
                <a:ea typeface="Times New Roman" panose="02020603050405020304" pitchFamily="18" charset="0"/>
              </a:rPr>
              <a:t>How to Retrieve Response Rate Information</a:t>
            </a:r>
            <a:br>
              <a:rPr lang="en-US" sz="2400" kern="0" dirty="0">
                <a:effectLst/>
                <a:ea typeface="Times New Roman" panose="02020603050405020304" pitchFamily="18" charset="0"/>
              </a:rPr>
            </a:br>
            <a:r>
              <a:rPr lang="en-US" sz="2400" kern="0" dirty="0">
                <a:effectLst/>
                <a:ea typeface="Times New Roman" panose="02020603050405020304" pitchFamily="18" charset="0"/>
              </a:rPr>
              <a:t>	If you had less</a:t>
            </a:r>
            <a:r>
              <a:rPr lang="en-US" sz="2700" dirty="0"/>
              <a:t> than 4 responses follow these steps.</a:t>
            </a:r>
          </a:p>
        </p:txBody>
      </p:sp>
      <p:sp>
        <p:nvSpPr>
          <p:cNvPr id="3" name="Content Placeholder 2">
            <a:extLst>
              <a:ext uri="{FF2B5EF4-FFF2-40B4-BE49-F238E27FC236}">
                <a16:creationId xmlns:a16="http://schemas.microsoft.com/office/drawing/2014/main" id="{4BBA0AFB-8054-F4B9-CC73-E3CCBBDF3490}"/>
              </a:ext>
            </a:extLst>
          </p:cNvPr>
          <p:cNvSpPr>
            <a:spLocks noGrp="1"/>
          </p:cNvSpPr>
          <p:nvPr>
            <p:ph idx="1"/>
          </p:nvPr>
        </p:nvSpPr>
        <p:spPr>
          <a:xfrm>
            <a:off x="838200" y="1552755"/>
            <a:ext cx="10515600" cy="4822166"/>
          </a:xfrm>
        </p:spPr>
        <p:txBody>
          <a:bodyPr>
            <a:normAutofit/>
          </a:bodyPr>
          <a:lstStyle/>
          <a:p>
            <a:pPr marL="0" indent="0">
              <a:buNone/>
            </a:pPr>
            <a:r>
              <a:rPr lang="en-US" sz="2600" dirty="0"/>
              <a:t>Download Course Information:</a:t>
            </a:r>
          </a:p>
          <a:p>
            <a:pPr marL="457200" indent="-457200">
              <a:buFont typeface="+mj-lt"/>
              <a:buAutoNum type="arabicPeriod"/>
            </a:pPr>
            <a:r>
              <a:rPr lang="en-US" sz="2600" dirty="0"/>
              <a:t>Click the Go Back One Page arrow in your browser to get to the previous screen.  You should now be back on the Search By Project screen (below). </a:t>
            </a:r>
          </a:p>
          <a:p>
            <a:pPr marL="457200" indent="-457200">
              <a:buFont typeface="+mj-lt"/>
              <a:buAutoNum type="arabicPeriod"/>
            </a:pPr>
            <a:r>
              <a:rPr lang="en-US" sz="2600" dirty="0"/>
              <a:t>Click on the View icon associated with the semester project needed</a:t>
            </a:r>
            <a:r>
              <a:rPr lang="en-US" sz="1600" dirty="0"/>
              <a:t> (see next page).</a:t>
            </a:r>
          </a:p>
        </p:txBody>
      </p:sp>
      <p:pic>
        <p:nvPicPr>
          <p:cNvPr id="4" name="Picture 3">
            <a:extLst>
              <a:ext uri="{FF2B5EF4-FFF2-40B4-BE49-F238E27FC236}">
                <a16:creationId xmlns:a16="http://schemas.microsoft.com/office/drawing/2014/main" id="{DB977B02-AC69-A99F-A0D4-19D0C0C6AF2C}"/>
              </a:ext>
            </a:extLst>
          </p:cNvPr>
          <p:cNvPicPr>
            <a:picLocks noChangeAspect="1"/>
          </p:cNvPicPr>
          <p:nvPr/>
        </p:nvPicPr>
        <p:blipFill>
          <a:blip r:embed="rId2"/>
          <a:stretch>
            <a:fillRect/>
          </a:stretch>
        </p:blipFill>
        <p:spPr>
          <a:xfrm>
            <a:off x="2047317" y="3372931"/>
            <a:ext cx="8763295" cy="3001990"/>
          </a:xfrm>
          <a:prstGeom prst="rect">
            <a:avLst/>
          </a:prstGeom>
          <a:ln w="3175">
            <a:solidFill>
              <a:schemeClr val="tx1"/>
            </a:solidFill>
          </a:ln>
        </p:spPr>
      </p:pic>
      <p:cxnSp>
        <p:nvCxnSpPr>
          <p:cNvPr id="6" name="Straight Arrow Connector 5">
            <a:extLst>
              <a:ext uri="{FF2B5EF4-FFF2-40B4-BE49-F238E27FC236}">
                <a16:creationId xmlns:a16="http://schemas.microsoft.com/office/drawing/2014/main" id="{86057017-C79E-8608-F0BE-076E4B329B0A}"/>
              </a:ext>
            </a:extLst>
          </p:cNvPr>
          <p:cNvCxnSpPr>
            <a:cxnSpLocks/>
          </p:cNvCxnSpPr>
          <p:nvPr/>
        </p:nvCxnSpPr>
        <p:spPr>
          <a:xfrm flipH="1">
            <a:off x="9937686" y="5417388"/>
            <a:ext cx="206997" cy="2415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470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EA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CC2-C7AC-59C0-277F-84A250114C02}"/>
              </a:ext>
            </a:extLst>
          </p:cNvPr>
          <p:cNvSpPr>
            <a:spLocks noGrp="1"/>
          </p:cNvSpPr>
          <p:nvPr>
            <p:ph type="title"/>
          </p:nvPr>
        </p:nvSpPr>
        <p:spPr>
          <a:xfrm>
            <a:off x="838200" y="365126"/>
            <a:ext cx="10515600" cy="695924"/>
          </a:xfrm>
        </p:spPr>
        <p:txBody>
          <a:bodyPr>
            <a:normAutofit fontScale="90000"/>
          </a:bodyPr>
          <a:lstStyle/>
          <a:p>
            <a:r>
              <a:rPr lang="en-US" sz="4000" dirty="0"/>
              <a:t>How to Retrieve Response Rate Information, Continued</a:t>
            </a:r>
          </a:p>
        </p:txBody>
      </p:sp>
      <p:sp>
        <p:nvSpPr>
          <p:cNvPr id="3" name="Content Placeholder 2">
            <a:extLst>
              <a:ext uri="{FF2B5EF4-FFF2-40B4-BE49-F238E27FC236}">
                <a16:creationId xmlns:a16="http://schemas.microsoft.com/office/drawing/2014/main" id="{B5BC1352-F110-A76D-F1C4-9FA5D359BC7C}"/>
              </a:ext>
            </a:extLst>
          </p:cNvPr>
          <p:cNvSpPr>
            <a:spLocks noGrp="1"/>
          </p:cNvSpPr>
          <p:nvPr>
            <p:ph idx="1"/>
          </p:nvPr>
        </p:nvSpPr>
        <p:spPr>
          <a:xfrm>
            <a:off x="838200" y="1489103"/>
            <a:ext cx="10515600" cy="5003771"/>
          </a:xfrm>
        </p:spPr>
        <p:txBody>
          <a:bodyPr>
            <a:normAutofit/>
          </a:bodyPr>
          <a:lstStyle/>
          <a:p>
            <a:pPr marL="0" indent="0">
              <a:buNone/>
            </a:pPr>
            <a:r>
              <a:rPr lang="en-US" dirty="0"/>
              <a:t>Continue download of course info:</a:t>
            </a:r>
          </a:p>
          <a:p>
            <a:pPr marL="514350" indent="-514350">
              <a:buFont typeface="+mj-lt"/>
              <a:buAutoNum type="arabicPeriod"/>
            </a:pPr>
            <a:r>
              <a:rPr lang="en-US" dirty="0"/>
              <a:t>A small courses box appears, click on it.</a:t>
            </a:r>
          </a:p>
          <a:p>
            <a:pPr lvl="1"/>
            <a:r>
              <a:rPr lang="en-US" dirty="0"/>
              <a:t>It will download the data into an Excel file.</a:t>
            </a:r>
          </a:p>
          <a:p>
            <a:pPr marL="514350" indent="-514350">
              <a:buFont typeface="+mj-lt"/>
              <a:buAutoNum type="arabicPeriod"/>
            </a:pPr>
            <a:r>
              <a:rPr lang="en-US" dirty="0"/>
              <a:t>Locate the Excel file from where your downloads are stored or open the file in the download notification box.</a:t>
            </a:r>
          </a:p>
          <a:p>
            <a:pPr lvl="1"/>
            <a:r>
              <a:rPr lang="en-US" dirty="0"/>
              <a:t>Example:  SP23MainCourseEvaluationPilot-RRCourse.xlsx</a:t>
            </a:r>
          </a:p>
          <a:p>
            <a:pPr lvl="1"/>
            <a:r>
              <a:rPr lang="en-US" dirty="0"/>
              <a:t>The information in the Excel file will be the same as shown on the Course Response Rates screen.</a:t>
            </a:r>
          </a:p>
          <a:p>
            <a:pPr lvl="1"/>
            <a:r>
              <a:rPr lang="en-US" dirty="0"/>
              <a:t>It will not have a statement of “no results” due to the low number of responses.  However, it will show the actual number of responses and that you requested this course for an evaluation.</a:t>
            </a:r>
          </a:p>
          <a:p>
            <a:pPr lvl="1"/>
            <a:r>
              <a:rPr lang="en-US" dirty="0"/>
              <a:t>The policy threshold is set by the number of responses, not the percentage.</a:t>
            </a:r>
          </a:p>
          <a:p>
            <a:pPr marL="0" indent="0">
              <a:buNone/>
            </a:pPr>
            <a:endParaRPr lang="en-US" dirty="0"/>
          </a:p>
        </p:txBody>
      </p:sp>
    </p:spTree>
    <p:extLst>
      <p:ext uri="{BB962C8B-B14F-4D97-AF65-F5344CB8AC3E}">
        <p14:creationId xmlns:p14="http://schemas.microsoft.com/office/powerpoint/2010/main" val="236774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DF75-BB91-5D6F-C61C-F00F2676A41A}"/>
              </a:ext>
            </a:extLst>
          </p:cNvPr>
          <p:cNvSpPr>
            <a:spLocks noGrp="1"/>
          </p:cNvSpPr>
          <p:nvPr>
            <p:ph type="title"/>
          </p:nvPr>
        </p:nvSpPr>
        <p:spPr>
          <a:xfrm>
            <a:off x="838200" y="365126"/>
            <a:ext cx="10515600" cy="868452"/>
          </a:xfrm>
        </p:spPr>
        <p:txBody>
          <a:bodyPr/>
          <a:lstStyle/>
          <a:p>
            <a:r>
              <a:rPr lang="en-US" dirty="0"/>
              <a:t>Results - General Information</a:t>
            </a:r>
          </a:p>
        </p:txBody>
      </p:sp>
      <p:sp>
        <p:nvSpPr>
          <p:cNvPr id="3" name="Content Placeholder 2">
            <a:extLst>
              <a:ext uri="{FF2B5EF4-FFF2-40B4-BE49-F238E27FC236}">
                <a16:creationId xmlns:a16="http://schemas.microsoft.com/office/drawing/2014/main" id="{AAA5FB59-A2E8-F4F7-6D04-281827AD38C8}"/>
              </a:ext>
            </a:extLst>
          </p:cNvPr>
          <p:cNvSpPr>
            <a:spLocks noGrp="1"/>
          </p:cNvSpPr>
          <p:nvPr>
            <p:ph idx="1"/>
          </p:nvPr>
        </p:nvSpPr>
        <p:spPr>
          <a:xfrm>
            <a:off x="838200" y="1475118"/>
            <a:ext cx="10515600" cy="4942936"/>
          </a:xfrm>
        </p:spPr>
        <p:txBody>
          <a:bodyPr>
            <a:normAutofit fontScale="62500" lnSpcReduction="20000"/>
          </a:bodyPr>
          <a:lstStyle/>
          <a:p>
            <a:r>
              <a:rPr lang="en-US" dirty="0"/>
              <a:t>The “semester’s project” refers to all courses evaluated in a semester.  CES uses the course’s part-of-term to run its tasks, but everything is combined into one project.</a:t>
            </a:r>
          </a:p>
          <a:p>
            <a:endParaRPr lang="en-US" dirty="0"/>
          </a:p>
          <a:p>
            <a:r>
              <a:rPr lang="en-US" dirty="0">
                <a:effectLst/>
                <a:ea typeface="Calibri" panose="020F0502020204030204" pitchFamily="34" charset="0"/>
                <a:cs typeface="Times New Roman" panose="02020603050405020304" pitchFamily="18" charset="0"/>
              </a:rPr>
              <a:t>The project names include the semester and year followed by Main Course Evaluation.</a:t>
            </a:r>
          </a:p>
          <a:p>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Results: The overall feedback data.</a:t>
            </a:r>
          </a:p>
          <a:p>
            <a:r>
              <a:rPr lang="en-US" dirty="0">
                <a:effectLst/>
                <a:ea typeface="Calibri" panose="020F0502020204030204" pitchFamily="34" charset="0"/>
                <a:cs typeface="Times New Roman" panose="02020603050405020304" pitchFamily="18" charset="0"/>
              </a:rPr>
              <a:t>Reports: A document created from the feedback data.</a:t>
            </a:r>
          </a:p>
          <a:p>
            <a:endParaRPr lang="en-US" dirty="0"/>
          </a:p>
          <a:p>
            <a:r>
              <a:rPr lang="en-US" dirty="0"/>
              <a:t>Course evaluation results open to instructors on the Friday after grades are due to the Registrar’s Office.  </a:t>
            </a:r>
          </a:p>
          <a:p>
            <a:pPr lvl="1"/>
            <a:r>
              <a:rPr lang="en-US" sz="2800" dirty="0"/>
              <a:t>An email from WSU Evaluations will be sent to those instructors who had a course evaluated in the semester’s project.</a:t>
            </a:r>
          </a:p>
          <a:p>
            <a:pPr lvl="2"/>
            <a:r>
              <a:rPr lang="en-US" sz="2600" dirty="0"/>
              <a:t>The Fall 2024 date was December 20</a:t>
            </a:r>
            <a:r>
              <a:rPr lang="en-US" sz="2600" baseline="30000" dirty="0"/>
              <a:t>th</a:t>
            </a:r>
            <a:r>
              <a:rPr lang="en-US" sz="2600" dirty="0"/>
              <a:t>.</a:t>
            </a:r>
            <a:br>
              <a:rPr lang="en-US" sz="2800" dirty="0"/>
            </a:br>
            <a:endParaRPr lang="en-US" sz="2800" dirty="0"/>
          </a:p>
          <a:p>
            <a:r>
              <a:rPr lang="en-US" dirty="0"/>
              <a:t>Courses that were merged in Blackboard will have merged results.</a:t>
            </a:r>
          </a:p>
          <a:p>
            <a:pPr marL="457200" lvl="1" indent="0">
              <a:buNone/>
            </a:pPr>
            <a:endParaRPr lang="en-US" sz="2800" dirty="0"/>
          </a:p>
          <a:p>
            <a:r>
              <a:rPr lang="en-US" dirty="0"/>
              <a:t>An option or procedure may evolve over time, but we will notify you when this occurs.</a:t>
            </a:r>
          </a:p>
          <a:p>
            <a:pPr lvl="1"/>
            <a:r>
              <a:rPr lang="en-US" sz="2800" dirty="0"/>
              <a:t>New Feature:  Results Home option</a:t>
            </a:r>
          </a:p>
        </p:txBody>
      </p:sp>
    </p:spTree>
    <p:extLst>
      <p:ext uri="{BB962C8B-B14F-4D97-AF65-F5344CB8AC3E}">
        <p14:creationId xmlns:p14="http://schemas.microsoft.com/office/powerpoint/2010/main" val="338070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EA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CC2-C7AC-59C0-277F-84A250114C02}"/>
              </a:ext>
            </a:extLst>
          </p:cNvPr>
          <p:cNvSpPr>
            <a:spLocks noGrp="1"/>
          </p:cNvSpPr>
          <p:nvPr>
            <p:ph type="title"/>
          </p:nvPr>
        </p:nvSpPr>
        <p:spPr>
          <a:xfrm>
            <a:off x="838200" y="365126"/>
            <a:ext cx="10515600" cy="695924"/>
          </a:xfrm>
        </p:spPr>
        <p:txBody>
          <a:bodyPr>
            <a:normAutofit fontScale="90000"/>
          </a:bodyPr>
          <a:lstStyle/>
          <a:p>
            <a:r>
              <a:rPr lang="en-US" sz="4000" dirty="0"/>
              <a:t>How to Retrieve Response Rate Information, Continued</a:t>
            </a:r>
          </a:p>
        </p:txBody>
      </p:sp>
      <p:sp>
        <p:nvSpPr>
          <p:cNvPr id="3" name="Content Placeholder 2">
            <a:extLst>
              <a:ext uri="{FF2B5EF4-FFF2-40B4-BE49-F238E27FC236}">
                <a16:creationId xmlns:a16="http://schemas.microsoft.com/office/drawing/2014/main" id="{B5BC1352-F110-A76D-F1C4-9FA5D359BC7C}"/>
              </a:ext>
            </a:extLst>
          </p:cNvPr>
          <p:cNvSpPr>
            <a:spLocks noGrp="1"/>
          </p:cNvSpPr>
          <p:nvPr>
            <p:ph idx="1"/>
          </p:nvPr>
        </p:nvSpPr>
        <p:spPr>
          <a:xfrm>
            <a:off x="838200" y="1173192"/>
            <a:ext cx="10515600" cy="5003771"/>
          </a:xfrm>
        </p:spPr>
        <p:txBody>
          <a:bodyPr/>
          <a:lstStyle/>
          <a:p>
            <a:pPr marL="0" indent="0">
              <a:buNone/>
            </a:pPr>
            <a:r>
              <a:rPr lang="en-US" dirty="0"/>
              <a:t>Downloaded Course Information:</a:t>
            </a:r>
          </a:p>
          <a:p>
            <a:r>
              <a:rPr lang="en-US" dirty="0"/>
              <a:t>Example of a downloaded Excel File</a:t>
            </a:r>
          </a:p>
          <a:p>
            <a:endParaRPr lang="en-US" dirty="0"/>
          </a:p>
        </p:txBody>
      </p:sp>
      <p:pic>
        <p:nvPicPr>
          <p:cNvPr id="6" name="Picture 5">
            <a:extLst>
              <a:ext uri="{FF2B5EF4-FFF2-40B4-BE49-F238E27FC236}">
                <a16:creationId xmlns:a16="http://schemas.microsoft.com/office/drawing/2014/main" id="{F7705D60-A575-3F84-49C1-5E672D794D54}"/>
              </a:ext>
            </a:extLst>
          </p:cNvPr>
          <p:cNvPicPr>
            <a:picLocks noChangeAspect="1"/>
          </p:cNvPicPr>
          <p:nvPr/>
        </p:nvPicPr>
        <p:blipFill>
          <a:blip r:embed="rId2"/>
          <a:stretch>
            <a:fillRect/>
          </a:stretch>
        </p:blipFill>
        <p:spPr>
          <a:xfrm>
            <a:off x="838200" y="2587964"/>
            <a:ext cx="10726647" cy="328658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73" name="TextBox 172">
            <a:extLst>
              <a:ext uri="{FF2B5EF4-FFF2-40B4-BE49-F238E27FC236}">
                <a16:creationId xmlns:a16="http://schemas.microsoft.com/office/drawing/2014/main" id="{D22C9B76-76FC-4FD2-88B2-84DD456BBE6B}"/>
              </a:ext>
            </a:extLst>
          </p:cNvPr>
          <p:cNvSpPr txBox="1"/>
          <p:nvPr/>
        </p:nvSpPr>
        <p:spPr>
          <a:xfrm>
            <a:off x="4099652" y="2484489"/>
            <a:ext cx="3992695" cy="353943"/>
          </a:xfrm>
          <a:prstGeom prst="rect">
            <a:avLst/>
          </a:prstGeom>
          <a:noFill/>
        </p:spPr>
        <p:txBody>
          <a:bodyPr wrap="none" rtlCol="0" anchor="ctr" anchorCtr="1">
            <a:spAutoFit/>
          </a:bodyPr>
          <a:lstStyle/>
          <a:p>
            <a:pPr algn="ctr"/>
            <a:r>
              <a:rPr lang="en-US" sz="1700" dirty="0">
                <a:solidFill>
                  <a:srgbClr val="E71224"/>
                </a:solidFill>
              </a:rPr>
              <a:t>FA24 MainCourseEvaluation-RRCourse.xlsx</a:t>
            </a:r>
          </a:p>
        </p:txBody>
      </p:sp>
      <p:sp>
        <p:nvSpPr>
          <p:cNvPr id="9" name="Connecteur droit 8">
            <a:extLst>
              <a:ext uri="{FF2B5EF4-FFF2-40B4-BE49-F238E27FC236}">
                <a16:creationId xmlns:a16="http://schemas.microsoft.com/office/drawing/2014/main" id="{74A6BC32-AF5C-4DA2-8983-8F0A71ED1F03}"/>
              </a:ext>
            </a:extLst>
          </p:cNvPr>
          <p:cNvSpPr/>
          <p:nvPr/>
        </p:nvSpPr>
        <p:spPr>
          <a:xfrm>
            <a:off x="4278308" y="2775862"/>
            <a:ext cx="1097280" cy="0"/>
          </a:xfrm>
          <a:prstGeom prst="line">
            <a:avLst/>
          </a:prstGeom>
          <a:solidFill>
            <a:srgbClr val="E71224">
              <a:alpha val="5000"/>
            </a:srgbClr>
          </a:solidFill>
          <a:ln w="12600">
            <a:solidFill>
              <a:srgbClr val="E7122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71224"/>
              </a:solidFill>
            </a:endParaRPr>
          </a:p>
        </p:txBody>
      </p:sp>
      <p:sp>
        <p:nvSpPr>
          <p:cNvPr id="10" name="CuadroTexto 9">
            <a:extLst>
              <a:ext uri="{FF2B5EF4-FFF2-40B4-BE49-F238E27FC236}">
                <a16:creationId xmlns:a16="http://schemas.microsoft.com/office/drawing/2014/main" id="{51BFFF13-9E3F-4100-8C0B-2EB64103608D}"/>
              </a:ext>
            </a:extLst>
          </p:cNvPr>
          <p:cNvSpPr txBox="1"/>
          <p:nvPr/>
        </p:nvSpPr>
        <p:spPr>
          <a:xfrm>
            <a:off x="6072623" y="5169749"/>
            <a:ext cx="295274" cy="353943"/>
          </a:xfrm>
          <a:prstGeom prst="rect">
            <a:avLst/>
          </a:prstGeom>
          <a:noFill/>
        </p:spPr>
        <p:txBody>
          <a:bodyPr wrap="none" rtlCol="0" anchor="ctr" anchorCtr="1">
            <a:spAutoFit/>
          </a:bodyPr>
          <a:lstStyle/>
          <a:p>
            <a:pPr algn="ctr"/>
            <a:r>
              <a:rPr lang="en-US" sz="1700" dirty="0">
                <a:solidFill>
                  <a:srgbClr val="E71224"/>
                </a:solidFill>
              </a:rPr>
              <a:t>2</a:t>
            </a:r>
          </a:p>
        </p:txBody>
      </p:sp>
      <mc:AlternateContent xmlns:mc="http://schemas.openxmlformats.org/markup-compatibility/2006" xmlns:p14="http://schemas.microsoft.com/office/powerpoint/2010/main">
        <mc:Choice Requires="p14">
          <p:contentPart p14:bwMode="auto" r:id="rId3">
            <p14:nvContentPartPr>
              <p14:cNvPr id="95" name="Ink 94">
                <a:extLst>
                  <a:ext uri="{FF2B5EF4-FFF2-40B4-BE49-F238E27FC236}">
                    <a16:creationId xmlns:a16="http://schemas.microsoft.com/office/drawing/2014/main" id="{ABA4C064-001F-6292-A3FC-C039E4C98357}"/>
                  </a:ext>
                </a:extLst>
              </p14:cNvPr>
              <p14:cNvContentPartPr/>
              <p14:nvPr/>
            </p14:nvContentPartPr>
            <p14:xfrm>
              <a:off x="6939985" y="5261977"/>
              <a:ext cx="177120" cy="95400"/>
            </p14:xfrm>
          </p:contentPart>
        </mc:Choice>
        <mc:Fallback xmlns="">
          <p:pic>
            <p:nvPicPr>
              <p:cNvPr id="95" name="Ink 94">
                <a:extLst>
                  <a:ext uri="{FF2B5EF4-FFF2-40B4-BE49-F238E27FC236}">
                    <a16:creationId xmlns:a16="http://schemas.microsoft.com/office/drawing/2014/main" id="{ABA4C064-001F-6292-A3FC-C039E4C98357}"/>
                  </a:ext>
                </a:extLst>
              </p:cNvPr>
              <p:cNvPicPr/>
              <p:nvPr/>
            </p:nvPicPr>
            <p:blipFill>
              <a:blip r:embed="rId4"/>
              <a:stretch>
                <a:fillRect/>
              </a:stretch>
            </p:blipFill>
            <p:spPr>
              <a:xfrm>
                <a:off x="6933865" y="5255857"/>
                <a:ext cx="189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6" name="Ink 95">
                <a:extLst>
                  <a:ext uri="{FF2B5EF4-FFF2-40B4-BE49-F238E27FC236}">
                    <a16:creationId xmlns:a16="http://schemas.microsoft.com/office/drawing/2014/main" id="{5E1BF579-02D5-4982-B01E-48E46C40F6D8}"/>
                  </a:ext>
                </a:extLst>
              </p14:cNvPr>
              <p14:cNvContentPartPr/>
              <p14:nvPr/>
            </p14:nvContentPartPr>
            <p14:xfrm>
              <a:off x="9400225" y="5236057"/>
              <a:ext cx="174960" cy="126360"/>
            </p14:xfrm>
          </p:contentPart>
        </mc:Choice>
        <mc:Fallback xmlns="">
          <p:pic>
            <p:nvPicPr>
              <p:cNvPr id="96" name="Ink 95">
                <a:extLst>
                  <a:ext uri="{FF2B5EF4-FFF2-40B4-BE49-F238E27FC236}">
                    <a16:creationId xmlns:a16="http://schemas.microsoft.com/office/drawing/2014/main" id="{5E1BF579-02D5-4982-B01E-48E46C40F6D8}"/>
                  </a:ext>
                </a:extLst>
              </p:cNvPr>
              <p:cNvPicPr/>
              <p:nvPr/>
            </p:nvPicPr>
            <p:blipFill>
              <a:blip r:embed="rId6"/>
              <a:stretch>
                <a:fillRect/>
              </a:stretch>
            </p:blipFill>
            <p:spPr>
              <a:xfrm>
                <a:off x="9394105" y="5229937"/>
                <a:ext cx="18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8" name="Ink 97">
                <a:extLst>
                  <a:ext uri="{FF2B5EF4-FFF2-40B4-BE49-F238E27FC236}">
                    <a16:creationId xmlns:a16="http://schemas.microsoft.com/office/drawing/2014/main" id="{BD1E2AD8-D3CA-2253-408D-46B42C3C2E55}"/>
                  </a:ext>
                </a:extLst>
              </p14:cNvPr>
              <p14:cNvContentPartPr/>
              <p14:nvPr/>
            </p14:nvContentPartPr>
            <p14:xfrm>
              <a:off x="6436345" y="5252977"/>
              <a:ext cx="119880" cy="92880"/>
            </p14:xfrm>
          </p:contentPart>
        </mc:Choice>
        <mc:Fallback xmlns="">
          <p:pic>
            <p:nvPicPr>
              <p:cNvPr id="98" name="Ink 97">
                <a:extLst>
                  <a:ext uri="{FF2B5EF4-FFF2-40B4-BE49-F238E27FC236}">
                    <a16:creationId xmlns:a16="http://schemas.microsoft.com/office/drawing/2014/main" id="{BD1E2AD8-D3CA-2253-408D-46B42C3C2E55}"/>
                  </a:ext>
                </a:extLst>
              </p:cNvPr>
              <p:cNvPicPr/>
              <p:nvPr/>
            </p:nvPicPr>
            <p:blipFill>
              <a:blip r:embed="rId8"/>
              <a:stretch>
                <a:fillRect/>
              </a:stretch>
            </p:blipFill>
            <p:spPr>
              <a:xfrm>
                <a:off x="6430225" y="5246857"/>
                <a:ext cx="132120" cy="105120"/>
              </a:xfrm>
              <a:prstGeom prst="rect">
                <a:avLst/>
              </a:prstGeom>
            </p:spPr>
          </p:pic>
        </mc:Fallback>
      </mc:AlternateContent>
      <p:pic>
        <p:nvPicPr>
          <p:cNvPr id="99" name="Picture 98">
            <a:extLst>
              <a:ext uri="{FF2B5EF4-FFF2-40B4-BE49-F238E27FC236}">
                <a16:creationId xmlns:a16="http://schemas.microsoft.com/office/drawing/2014/main" id="{95A3B78E-750D-DD1C-C4D8-53C07182890F}"/>
              </a:ext>
            </a:extLst>
          </p:cNvPr>
          <p:cNvPicPr>
            <a:picLocks noChangeAspect="1"/>
          </p:cNvPicPr>
          <p:nvPr/>
        </p:nvPicPr>
        <p:blipFill>
          <a:blip r:embed="rId9"/>
          <a:stretch>
            <a:fillRect/>
          </a:stretch>
        </p:blipFill>
        <p:spPr>
          <a:xfrm>
            <a:off x="8488960" y="5131805"/>
            <a:ext cx="371888" cy="451143"/>
          </a:xfrm>
          <a:prstGeom prst="rect">
            <a:avLst/>
          </a:prstGeom>
        </p:spPr>
      </p:pic>
      <mc:AlternateContent xmlns:mc="http://schemas.openxmlformats.org/markup-compatibility/2006" xmlns:p14="http://schemas.microsoft.com/office/powerpoint/2010/main">
        <mc:Choice Requires="p14">
          <p:contentPart p14:bwMode="auto" r:id="rId10">
            <p14:nvContentPartPr>
              <p14:cNvPr id="100" name="Ink 99">
                <a:extLst>
                  <a:ext uri="{FF2B5EF4-FFF2-40B4-BE49-F238E27FC236}">
                    <a16:creationId xmlns:a16="http://schemas.microsoft.com/office/drawing/2014/main" id="{D6E09BA2-7509-5C50-0E5C-140E844F85A2}"/>
                  </a:ext>
                </a:extLst>
              </p14:cNvPr>
              <p14:cNvContentPartPr/>
              <p14:nvPr/>
            </p14:nvContentPartPr>
            <p14:xfrm>
              <a:off x="8873905" y="5270617"/>
              <a:ext cx="132120" cy="118080"/>
            </p14:xfrm>
          </p:contentPart>
        </mc:Choice>
        <mc:Fallback xmlns="">
          <p:pic>
            <p:nvPicPr>
              <p:cNvPr id="100" name="Ink 99">
                <a:extLst>
                  <a:ext uri="{FF2B5EF4-FFF2-40B4-BE49-F238E27FC236}">
                    <a16:creationId xmlns:a16="http://schemas.microsoft.com/office/drawing/2014/main" id="{D6E09BA2-7509-5C50-0E5C-140E844F85A2}"/>
                  </a:ext>
                </a:extLst>
              </p:cNvPr>
              <p:cNvPicPr/>
              <p:nvPr/>
            </p:nvPicPr>
            <p:blipFill>
              <a:blip r:embed="rId11"/>
              <a:stretch>
                <a:fillRect/>
              </a:stretch>
            </p:blipFill>
            <p:spPr>
              <a:xfrm>
                <a:off x="8867785" y="5264497"/>
                <a:ext cx="144360" cy="130320"/>
              </a:xfrm>
              <a:prstGeom prst="rect">
                <a:avLst/>
              </a:prstGeom>
            </p:spPr>
          </p:pic>
        </mc:Fallback>
      </mc:AlternateContent>
      <p:sp>
        <p:nvSpPr>
          <p:cNvPr id="23" name="CuadroTexto 22">
            <a:extLst>
              <a:ext uri="{FF2B5EF4-FFF2-40B4-BE49-F238E27FC236}">
                <a16:creationId xmlns:a16="http://schemas.microsoft.com/office/drawing/2014/main" id="{5D3A05EA-9318-496C-A80F-680ABB36D5AB}"/>
              </a:ext>
            </a:extLst>
          </p:cNvPr>
          <p:cNvSpPr txBox="1"/>
          <p:nvPr/>
        </p:nvSpPr>
        <p:spPr>
          <a:xfrm>
            <a:off x="6557072" y="5179243"/>
            <a:ext cx="393057" cy="338554"/>
          </a:xfrm>
          <a:prstGeom prst="rect">
            <a:avLst/>
          </a:prstGeom>
          <a:noFill/>
        </p:spPr>
        <p:txBody>
          <a:bodyPr wrap="none" rtlCol="0" anchor="ctr" anchorCtr="1">
            <a:spAutoFit/>
          </a:bodyPr>
          <a:lstStyle/>
          <a:p>
            <a:pPr algn="ctr"/>
            <a:r>
              <a:rPr lang="en-US" sz="1600" dirty="0">
                <a:solidFill>
                  <a:srgbClr val="E71224"/>
                </a:solidFill>
              </a:rPr>
              <a:t>50</a:t>
            </a:r>
          </a:p>
        </p:txBody>
      </p:sp>
      <p:pic>
        <p:nvPicPr>
          <p:cNvPr id="106" name="Picture 105">
            <a:extLst>
              <a:ext uri="{FF2B5EF4-FFF2-40B4-BE49-F238E27FC236}">
                <a16:creationId xmlns:a16="http://schemas.microsoft.com/office/drawing/2014/main" id="{2BDD5487-DF4E-4DF5-5D64-27F75B6748B8}"/>
              </a:ext>
            </a:extLst>
          </p:cNvPr>
          <p:cNvPicPr>
            <a:picLocks noChangeAspect="1"/>
          </p:cNvPicPr>
          <p:nvPr/>
        </p:nvPicPr>
        <p:blipFill>
          <a:blip r:embed="rId12"/>
          <a:stretch>
            <a:fillRect/>
          </a:stretch>
        </p:blipFill>
        <p:spPr>
          <a:xfrm>
            <a:off x="8960558" y="5135027"/>
            <a:ext cx="457240" cy="432854"/>
          </a:xfrm>
          <a:prstGeom prst="rect">
            <a:avLst/>
          </a:prstGeom>
        </p:spPr>
      </p:pic>
    </p:spTree>
    <p:extLst>
      <p:ext uri="{BB962C8B-B14F-4D97-AF65-F5344CB8AC3E}">
        <p14:creationId xmlns:p14="http://schemas.microsoft.com/office/powerpoint/2010/main" val="250545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F41E-D9F8-AAF8-DD8A-D470D7243A7E}"/>
              </a:ext>
            </a:extLst>
          </p:cNvPr>
          <p:cNvSpPr>
            <a:spLocks noGrp="1"/>
          </p:cNvSpPr>
          <p:nvPr>
            <p:ph type="title"/>
          </p:nvPr>
        </p:nvSpPr>
        <p:spPr>
          <a:xfrm>
            <a:off x="838200" y="365125"/>
            <a:ext cx="10515600" cy="845365"/>
          </a:xfrm>
        </p:spPr>
        <p:txBody>
          <a:bodyPr>
            <a:normAutofit fontScale="90000"/>
          </a:bodyPr>
          <a:lstStyle/>
          <a:p>
            <a:pPr algn="ctr"/>
            <a:br>
              <a:rPr lang="en-US" sz="4000" dirty="0"/>
            </a:br>
            <a:br>
              <a:rPr lang="en-US" sz="4000" dirty="0"/>
            </a:br>
            <a:r>
              <a:rPr lang="en-US" dirty="0"/>
              <a:t>Building a Report:  Project Results – with Data</a:t>
            </a:r>
            <a:br>
              <a:rPr lang="en-US" dirty="0"/>
            </a:br>
            <a:r>
              <a:rPr lang="en-US" sz="2700" dirty="0"/>
              <a:t>This report can be used to retrieve the feedback from the student’s responses.</a:t>
            </a:r>
            <a:br>
              <a:rPr lang="en-US" sz="2700" dirty="0">
                <a:latin typeface="+mn-lt"/>
              </a:rPr>
            </a:br>
            <a:br>
              <a:rPr lang="en-US" dirty="0"/>
            </a:br>
            <a:endParaRPr lang="en-US" dirty="0"/>
          </a:p>
        </p:txBody>
      </p:sp>
      <p:sp>
        <p:nvSpPr>
          <p:cNvPr id="3" name="Content Placeholder 2">
            <a:extLst>
              <a:ext uri="{FF2B5EF4-FFF2-40B4-BE49-F238E27FC236}">
                <a16:creationId xmlns:a16="http://schemas.microsoft.com/office/drawing/2014/main" id="{DFB651D6-F28F-DD2D-F6D8-94E3765D587F}"/>
              </a:ext>
            </a:extLst>
          </p:cNvPr>
          <p:cNvSpPr>
            <a:spLocks noGrp="1"/>
          </p:cNvSpPr>
          <p:nvPr>
            <p:ph sz="half" idx="1"/>
          </p:nvPr>
        </p:nvSpPr>
        <p:spPr>
          <a:xfrm>
            <a:off x="838200" y="1404593"/>
            <a:ext cx="5181600" cy="5088281"/>
          </a:xfrm>
        </p:spPr>
        <p:txBody>
          <a:bodyPr/>
          <a:lstStyle/>
          <a:p>
            <a:pPr marL="0" indent="0">
              <a:buNone/>
            </a:pPr>
            <a:r>
              <a:rPr lang="en-US" sz="2200" i="1" dirty="0"/>
              <a:t>Reminder:  Project Results can be selected by other ways rather than just through Results Home.</a:t>
            </a:r>
          </a:p>
          <a:p>
            <a:pPr marL="457200" indent="-457200">
              <a:buFont typeface="+mj-lt"/>
              <a:buAutoNum type="arabicPeriod"/>
            </a:pPr>
            <a:r>
              <a:rPr lang="en-US" sz="2200" dirty="0"/>
              <a:t>After selecting Project Results, </a:t>
            </a:r>
            <a:r>
              <a:rPr lang="en-US" sz="2200" dirty="0">
                <a:cs typeface="Times New Roman" panose="02020603050405020304" pitchFamily="18" charset="0"/>
              </a:rPr>
              <a:t>c</a:t>
            </a:r>
            <a:r>
              <a:rPr lang="en-US" sz="2200" dirty="0">
                <a:effectLst/>
                <a:ea typeface="Calibri" panose="020F0502020204030204" pitchFamily="34" charset="0"/>
                <a:cs typeface="Times New Roman" panose="02020603050405020304" pitchFamily="18" charset="0"/>
              </a:rPr>
              <a:t>lick the icon under Report.</a:t>
            </a:r>
          </a:p>
          <a:p>
            <a:pPr marL="0" indent="0">
              <a:buNone/>
            </a:pP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a:p>
            <a:endParaRPr lang="en-US" dirty="0"/>
          </a:p>
          <a:p>
            <a:endParaRPr lang="en-US" dirty="0"/>
          </a:p>
          <a:p>
            <a:endParaRPr lang="en-US" dirty="0"/>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E9E140A2-C11C-6586-8244-F13548804D80}"/>
              </a:ext>
            </a:extLst>
          </p:cNvPr>
          <p:cNvSpPr>
            <a:spLocks noGrp="1"/>
          </p:cNvSpPr>
          <p:nvPr>
            <p:ph sz="half" idx="2"/>
          </p:nvPr>
        </p:nvSpPr>
        <p:spPr>
          <a:xfrm>
            <a:off x="6172200" y="1536569"/>
            <a:ext cx="5181600" cy="4956189"/>
          </a:xfrm>
        </p:spPr>
        <p:txBody>
          <a:bodyPr/>
          <a:lstStyle/>
          <a:p>
            <a:pPr marL="0" indent="0">
              <a:buNone/>
            </a:pPr>
            <a:r>
              <a:rPr lang="en-US" sz="2200" dirty="0">
                <a:ea typeface="Calibri" panose="020F0502020204030204" pitchFamily="34" charset="0"/>
                <a:cs typeface="Times New Roman" panose="02020603050405020304" pitchFamily="18" charset="0"/>
              </a:rPr>
              <a:t>There will be a report icon for each of your courses in that project.</a:t>
            </a:r>
          </a:p>
          <a:p>
            <a:pPr marL="457200" indent="-457200">
              <a:buFont typeface="+mj-lt"/>
              <a:buAutoNum type="arabicPeriod"/>
            </a:pPr>
            <a:r>
              <a:rPr lang="en-US" sz="2200" dirty="0">
                <a:ea typeface="Calibri" panose="020F0502020204030204" pitchFamily="34" charset="0"/>
                <a:cs typeface="Times New Roman" panose="02020603050405020304" pitchFamily="18" charset="0"/>
              </a:rPr>
              <a:t>Select the Report Options from the menu that appears.</a:t>
            </a:r>
            <a:br>
              <a:rPr lang="en-US" sz="2200" dirty="0">
                <a:effectLst/>
                <a:ea typeface="Calibri" panose="020F0502020204030204" pitchFamily="34" charset="0"/>
                <a:cs typeface="Times New Roman" panose="02020603050405020304" pitchFamily="18" charset="0"/>
              </a:rPr>
            </a:br>
            <a:endParaRPr lang="en-US" sz="2200" dirty="0"/>
          </a:p>
          <a:p>
            <a:endParaRPr lang="en-US" dirty="0"/>
          </a:p>
        </p:txBody>
      </p:sp>
      <p:pic>
        <p:nvPicPr>
          <p:cNvPr id="9" name="Picture 8" descr="A screenshot of a computer&#10;&#10;Description automatically generated">
            <a:extLst>
              <a:ext uri="{FF2B5EF4-FFF2-40B4-BE49-F238E27FC236}">
                <a16:creationId xmlns:a16="http://schemas.microsoft.com/office/drawing/2014/main" id="{32FC58E3-8D1E-0543-6507-90B1E368D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48" y="3330428"/>
            <a:ext cx="5809761" cy="2213926"/>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0F3CE98B-C675-B447-814A-EB0599E07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072" y="3330428"/>
            <a:ext cx="5859278" cy="2213925"/>
          </a:xfrm>
          <a:prstGeom prst="rect">
            <a:avLst/>
          </a:prstGeom>
        </p:spPr>
      </p:pic>
      <p:cxnSp>
        <p:nvCxnSpPr>
          <p:cNvPr id="15" name="Straight Arrow Connector 14">
            <a:extLst>
              <a:ext uri="{FF2B5EF4-FFF2-40B4-BE49-F238E27FC236}">
                <a16:creationId xmlns:a16="http://schemas.microsoft.com/office/drawing/2014/main" id="{546341EE-C303-6CDC-3739-51AD311A84D8}"/>
              </a:ext>
            </a:extLst>
          </p:cNvPr>
          <p:cNvCxnSpPr>
            <a:cxnSpLocks/>
          </p:cNvCxnSpPr>
          <p:nvPr/>
        </p:nvCxnSpPr>
        <p:spPr>
          <a:xfrm>
            <a:off x="5840083" y="3997443"/>
            <a:ext cx="0" cy="4399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9" name="Picture 18">
            <a:extLst>
              <a:ext uri="{FF2B5EF4-FFF2-40B4-BE49-F238E27FC236}">
                <a16:creationId xmlns:a16="http://schemas.microsoft.com/office/drawing/2014/main" id="{08F3160F-2974-1898-5E5D-78966962C1BF}"/>
              </a:ext>
            </a:extLst>
          </p:cNvPr>
          <p:cNvPicPr>
            <a:picLocks noChangeAspect="1"/>
          </p:cNvPicPr>
          <p:nvPr/>
        </p:nvPicPr>
        <p:blipFill>
          <a:blip r:embed="rId4"/>
          <a:stretch>
            <a:fillRect/>
          </a:stretch>
        </p:blipFill>
        <p:spPr>
          <a:xfrm>
            <a:off x="11307571" y="4437390"/>
            <a:ext cx="188992" cy="536494"/>
          </a:xfrm>
          <a:prstGeom prst="rect">
            <a:avLst/>
          </a:prstGeom>
        </p:spPr>
      </p:pic>
    </p:spTree>
    <p:extLst>
      <p:ext uri="{BB962C8B-B14F-4D97-AF65-F5344CB8AC3E}">
        <p14:creationId xmlns:p14="http://schemas.microsoft.com/office/powerpoint/2010/main" val="2693443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BE24-57AC-46F8-64FC-F9CE90E92922}"/>
              </a:ext>
            </a:extLst>
          </p:cNvPr>
          <p:cNvSpPr>
            <a:spLocks noGrp="1"/>
          </p:cNvSpPr>
          <p:nvPr>
            <p:ph type="title"/>
          </p:nvPr>
        </p:nvSpPr>
        <p:spPr>
          <a:xfrm>
            <a:off x="838200" y="365126"/>
            <a:ext cx="10515600" cy="911584"/>
          </a:xfrm>
        </p:spPr>
        <p:txBody>
          <a:bodyPr>
            <a:normAutofit fontScale="90000"/>
          </a:bodyPr>
          <a:lstStyle/>
          <a:p>
            <a:r>
              <a:rPr lang="en-US" sz="4400" dirty="0"/>
              <a:t>Building a Report:  Project Results – with No Data</a:t>
            </a:r>
            <a:endParaRPr lang="en-US" dirty="0"/>
          </a:p>
        </p:txBody>
      </p:sp>
      <p:sp>
        <p:nvSpPr>
          <p:cNvPr id="3" name="Content Placeholder 2">
            <a:extLst>
              <a:ext uri="{FF2B5EF4-FFF2-40B4-BE49-F238E27FC236}">
                <a16:creationId xmlns:a16="http://schemas.microsoft.com/office/drawing/2014/main" id="{A6DAB4E5-5970-568F-CC2A-516B2E5193A5}"/>
              </a:ext>
            </a:extLst>
          </p:cNvPr>
          <p:cNvSpPr>
            <a:spLocks noGrp="1"/>
          </p:cNvSpPr>
          <p:nvPr>
            <p:ph idx="1"/>
          </p:nvPr>
        </p:nvSpPr>
        <p:spPr>
          <a:xfrm>
            <a:off x="838200" y="1354347"/>
            <a:ext cx="10515600" cy="4822616"/>
          </a:xfrm>
        </p:spPr>
        <p:txBody>
          <a:bodyPr>
            <a:normAutofit/>
          </a:bodyPr>
          <a:lstStyle/>
          <a:p>
            <a:r>
              <a:rPr lang="en-US" sz="1800" dirty="0">
                <a:effectLst/>
                <a:latin typeface="Calibri" panose="020F0502020204030204" pitchFamily="34" charset="0"/>
                <a:ea typeface="Times New Roman" panose="02020603050405020304" pitchFamily="18" charset="0"/>
              </a:rPr>
              <a:t>After selecting Project Results and the semester’s project link, you noticed that you have no courses listed.  Therefore, the below screen will appear and display the statement of “No Courses Found.”  This statement will be shown when there are no responses collected (meaning 0 students responded) or the results are unavailable due to the policy for result restrictions</a:t>
            </a:r>
            <a:r>
              <a:rPr lang="en-US" sz="1800" dirty="0">
                <a:latin typeface="Calibri" panose="020F0502020204030204" pitchFamily="34" charset="0"/>
                <a:ea typeface="Times New Roman" panose="02020603050405020304" pitchFamily="18" charset="0"/>
              </a:rPr>
              <a:t> which requires 4 or more responses.</a:t>
            </a:r>
            <a:br>
              <a:rPr lang="en-US" sz="1800" dirty="0">
                <a:effectLst/>
                <a:latin typeface="Calibri" panose="020F0502020204030204" pitchFamily="34" charset="0"/>
                <a:ea typeface="Times New Roman" panose="02020603050405020304" pitchFamily="18" charset="0"/>
              </a:rPr>
            </a:br>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endParaRPr lang="en-US" dirty="0"/>
          </a:p>
          <a:p>
            <a:pPr marL="0" indent="0">
              <a:buNone/>
            </a:pPr>
            <a:endParaRPr lang="en-US" dirty="0"/>
          </a:p>
          <a:p>
            <a:r>
              <a:rPr lang="en-US" sz="1800" dirty="0">
                <a:effectLst/>
                <a:latin typeface="Calibri" panose="020F0502020204030204" pitchFamily="34" charset="0"/>
                <a:ea typeface="Times New Roman" panose="02020603050405020304" pitchFamily="18" charset="0"/>
              </a:rPr>
              <a:t>You can do a screen capture to save this statement for future reference. </a:t>
            </a:r>
          </a:p>
          <a:p>
            <a:r>
              <a:rPr lang="en-US" sz="1800" kern="0" dirty="0">
                <a:effectLst/>
                <a:latin typeface="Calibri" panose="020F0502020204030204" pitchFamily="34" charset="0"/>
                <a:ea typeface="Times New Roman" panose="02020603050405020304" pitchFamily="18" charset="0"/>
              </a:rPr>
              <a:t>If you would like to download information to show you requested course evaluations, but not enough data was available for a report, you can follow the instructions on </a:t>
            </a:r>
            <a:r>
              <a:rPr lang="en-US" sz="1800" u="sng" kern="0" dirty="0">
                <a:effectLst/>
                <a:latin typeface="Calibri" panose="020F0502020204030204" pitchFamily="34" charset="0"/>
                <a:ea typeface="Times New Roman" panose="02020603050405020304" pitchFamily="18" charset="0"/>
              </a:rPr>
              <a:t>How to Retrieve Response Rate Information</a:t>
            </a:r>
            <a:r>
              <a:rPr lang="en-US" sz="1800" kern="0" dirty="0">
                <a:effectLst/>
                <a:latin typeface="Calibri" panose="020F0502020204030204" pitchFamily="34" charset="0"/>
                <a:ea typeface="Times New Roman" panose="02020603050405020304" pitchFamily="18" charset="0"/>
              </a:rPr>
              <a:t> on the website or see the slides on Response Rate.</a:t>
            </a:r>
            <a:endParaRPr lang="en-US"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40F0ACCF-AE9C-CA29-E0F0-71C0AD146261}"/>
              </a:ext>
            </a:extLst>
          </p:cNvPr>
          <p:cNvPicPr>
            <a:picLocks noChangeAspect="1"/>
          </p:cNvPicPr>
          <p:nvPr/>
        </p:nvPicPr>
        <p:blipFill>
          <a:blip r:embed="rId2"/>
          <a:stretch>
            <a:fillRect/>
          </a:stretch>
        </p:blipFill>
        <p:spPr>
          <a:xfrm>
            <a:off x="1918530" y="2572890"/>
            <a:ext cx="7843106" cy="1279030"/>
          </a:xfrm>
          <a:prstGeom prst="rect">
            <a:avLst/>
          </a:prstGeom>
          <a:ln w="3175">
            <a:solidFill>
              <a:schemeClr val="tx1"/>
            </a:solidFill>
          </a:ln>
        </p:spPr>
      </p:pic>
      <p:sp>
        <p:nvSpPr>
          <p:cNvPr id="20" name="Rectangle 19">
            <a:extLst>
              <a:ext uri="{FF2B5EF4-FFF2-40B4-BE49-F238E27FC236}">
                <a16:creationId xmlns:a16="http://schemas.microsoft.com/office/drawing/2014/main" id="{1749B408-0242-4475-B328-310997B14972}"/>
              </a:ext>
            </a:extLst>
          </p:cNvPr>
          <p:cNvSpPr/>
          <p:nvPr/>
        </p:nvSpPr>
        <p:spPr>
          <a:xfrm>
            <a:off x="5502474" y="3472244"/>
            <a:ext cx="675217" cy="336655"/>
          </a:xfrm>
          <a:prstGeom prst="rect">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198418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CDC9-9DAE-4F6D-036E-C94136276E78}"/>
              </a:ext>
            </a:extLst>
          </p:cNvPr>
          <p:cNvSpPr>
            <a:spLocks noGrp="1"/>
          </p:cNvSpPr>
          <p:nvPr>
            <p:ph type="title"/>
          </p:nvPr>
        </p:nvSpPr>
        <p:spPr>
          <a:xfrm>
            <a:off x="838199" y="365126"/>
            <a:ext cx="10756769" cy="937464"/>
          </a:xfrm>
        </p:spPr>
        <p:txBody>
          <a:bodyPr>
            <a:normAutofit fontScale="90000"/>
          </a:bodyPr>
          <a:lstStyle/>
          <a:p>
            <a:r>
              <a:rPr lang="en-US" sz="4400" dirty="0"/>
              <a:t>Building a Report:  Project Results – with Some Data</a:t>
            </a:r>
            <a:endParaRPr lang="en-US" dirty="0"/>
          </a:p>
        </p:txBody>
      </p:sp>
      <p:sp>
        <p:nvSpPr>
          <p:cNvPr id="3" name="Content Placeholder 2">
            <a:extLst>
              <a:ext uri="{FF2B5EF4-FFF2-40B4-BE49-F238E27FC236}">
                <a16:creationId xmlns:a16="http://schemas.microsoft.com/office/drawing/2014/main" id="{B86CD13F-5DDF-65CB-D953-32E940B17F09}"/>
              </a:ext>
            </a:extLst>
          </p:cNvPr>
          <p:cNvSpPr>
            <a:spLocks noGrp="1"/>
          </p:cNvSpPr>
          <p:nvPr>
            <p:ph idx="1"/>
          </p:nvPr>
        </p:nvSpPr>
        <p:spPr>
          <a:xfrm>
            <a:off x="838200" y="1526875"/>
            <a:ext cx="10515600" cy="4650088"/>
          </a:xfrm>
        </p:spPr>
        <p:txBody>
          <a:bodyPr>
            <a:normAutofit/>
          </a:bodyPr>
          <a:lstStyle/>
          <a:p>
            <a:pPr>
              <a:spcBef>
                <a:spcPts val="0"/>
              </a:spcBef>
            </a:pPr>
            <a:r>
              <a:rPr lang="en-US" dirty="0">
                <a:effectLst/>
                <a:latin typeface="Calibri" panose="020F0502020204030204" pitchFamily="34" charset="0"/>
                <a:ea typeface="Times New Roman" panose="02020603050405020304" pitchFamily="18" charset="0"/>
              </a:rPr>
              <a:t>If you have some courses appear with results while other courses do not</a:t>
            </a:r>
            <a:r>
              <a:rPr lang="en-US" dirty="0">
                <a:latin typeface="Calibri" panose="020F0502020204030204" pitchFamily="34" charset="0"/>
                <a:ea typeface="Times New Roman" panose="02020603050405020304" pitchFamily="18" charset="0"/>
              </a:rPr>
              <a:t>, </a:t>
            </a:r>
            <a:r>
              <a:rPr lang="en-US" dirty="0">
                <a:effectLst/>
                <a:latin typeface="Calibri" panose="020F0502020204030204" pitchFamily="34" charset="0"/>
                <a:ea typeface="Times New Roman" panose="02020603050405020304" pitchFamily="18" charset="0"/>
              </a:rPr>
              <a:t>then the below statements might apply to you regarding the missing courses.  </a:t>
            </a:r>
            <a:endParaRPr lang="en-US" dirty="0">
              <a:effectLst/>
              <a:latin typeface="Calibri" panose="020F0502020204030204" pitchFamily="34" charset="0"/>
              <a:ea typeface="Calibri" panose="020F0502020204030204" pitchFamily="34" charset="0"/>
            </a:endParaRPr>
          </a:p>
          <a:p>
            <a:pPr lvl="1">
              <a:spcBef>
                <a:spcPts val="0"/>
              </a:spcBef>
            </a:pPr>
            <a:r>
              <a:rPr lang="en-US" dirty="0">
                <a:effectLst/>
                <a:latin typeface="Calibri" panose="020F0502020204030204" pitchFamily="34" charset="0"/>
                <a:ea typeface="Times New Roman" panose="02020603050405020304" pitchFamily="18" charset="0"/>
              </a:rPr>
              <a:t>The instructor opted out (deleted a course) from having course evaluations administered.  Therefore, the course is not listed as it is no longer in the system.  </a:t>
            </a:r>
            <a:endParaRPr lang="en-US" dirty="0">
              <a:effectLst/>
              <a:latin typeface="Calibri" panose="020F0502020204030204" pitchFamily="34" charset="0"/>
              <a:ea typeface="Calibri" panose="020F0502020204030204" pitchFamily="34" charset="0"/>
            </a:endParaRPr>
          </a:p>
          <a:p>
            <a:pPr lvl="1"/>
            <a:r>
              <a:rPr lang="en-US" kern="0" dirty="0">
                <a:latin typeface="Calibri" panose="020F0502020204030204" pitchFamily="34" charset="0"/>
                <a:ea typeface="Times New Roman" panose="02020603050405020304" pitchFamily="18" charset="0"/>
              </a:rPr>
              <a:t>If t</a:t>
            </a:r>
            <a:r>
              <a:rPr lang="en-US" kern="0" dirty="0">
                <a:effectLst/>
                <a:latin typeface="Calibri" panose="020F0502020204030204" pitchFamily="34" charset="0"/>
                <a:ea typeface="Times New Roman" panose="02020603050405020304" pitchFamily="18" charset="0"/>
              </a:rPr>
              <a:t>he instructor did not opt-out, but there were insufficient number of responses, the course will not be listed.  In addition, there will not be a statement “No Courses Found” as shown in the previous slide.</a:t>
            </a:r>
            <a:endParaRPr lang="en-US" kern="0" dirty="0">
              <a:latin typeface="Calibri" panose="020F0502020204030204" pitchFamily="34" charset="0"/>
            </a:endParaRPr>
          </a:p>
          <a:p>
            <a:r>
              <a:rPr lang="en-US" kern="0" dirty="0">
                <a:latin typeface="Calibri" panose="020F0502020204030204" pitchFamily="34" charset="0"/>
              </a:rPr>
              <a:t>The process for results for this scenario will need to complete the procedures for both the Project Results with Data and with No Data.  </a:t>
            </a:r>
            <a:endParaRPr lang="en-US" dirty="0"/>
          </a:p>
        </p:txBody>
      </p:sp>
    </p:spTree>
    <p:extLst>
      <p:ext uri="{BB962C8B-B14F-4D97-AF65-F5344CB8AC3E}">
        <p14:creationId xmlns:p14="http://schemas.microsoft.com/office/powerpoint/2010/main" val="109710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E84E-90F3-21EF-AE58-0ADD74822031}"/>
              </a:ext>
            </a:extLst>
          </p:cNvPr>
          <p:cNvSpPr>
            <a:spLocks noGrp="1"/>
          </p:cNvSpPr>
          <p:nvPr>
            <p:ph type="title"/>
          </p:nvPr>
        </p:nvSpPr>
        <p:spPr>
          <a:xfrm>
            <a:off x="839788" y="207034"/>
            <a:ext cx="10098506" cy="1276709"/>
          </a:xfrm>
          <a:ln>
            <a:noFill/>
          </a:ln>
        </p:spPr>
        <p:txBody>
          <a:bodyPr>
            <a:normAutofit fontScale="90000"/>
          </a:bodyPr>
          <a:lstStyle/>
          <a:p>
            <a:r>
              <a:rPr lang="en-US" sz="4400" dirty="0"/>
              <a:t>Project Results - Types of Reports under the Report Icon</a:t>
            </a:r>
          </a:p>
        </p:txBody>
      </p:sp>
      <p:sp>
        <p:nvSpPr>
          <p:cNvPr id="3" name="Content Placeholder 2">
            <a:extLst>
              <a:ext uri="{FF2B5EF4-FFF2-40B4-BE49-F238E27FC236}">
                <a16:creationId xmlns:a16="http://schemas.microsoft.com/office/drawing/2014/main" id="{15C2C7A1-1F7A-4E11-7EAF-7CC22CC51DFE}"/>
              </a:ext>
            </a:extLst>
          </p:cNvPr>
          <p:cNvSpPr>
            <a:spLocks noGrp="1"/>
          </p:cNvSpPr>
          <p:nvPr>
            <p:ph idx="1"/>
          </p:nvPr>
        </p:nvSpPr>
        <p:spPr>
          <a:xfrm>
            <a:off x="5183188" y="1751162"/>
            <a:ext cx="6172200" cy="4588678"/>
          </a:xfrm>
        </p:spPr>
        <p:txBody>
          <a:bodyPr>
            <a:normAutofit lnSpcReduction="10000"/>
          </a:bodyPr>
          <a:lstStyle/>
          <a:p>
            <a:r>
              <a:rPr lang="en-US" sz="2800" dirty="0"/>
              <a:t>All reports will show the course’s individual mean, median, and standard deviation.  </a:t>
            </a:r>
          </a:p>
          <a:p>
            <a:r>
              <a:rPr lang="en-US" sz="2800" dirty="0"/>
              <a:t>These reports will also show the statistics by university and division.  </a:t>
            </a:r>
          </a:p>
          <a:p>
            <a:r>
              <a:rPr lang="en-US" sz="2800" dirty="0"/>
              <a:t>The bottom of the report will show the mean of means from the instructor questions and then by the course questions.</a:t>
            </a:r>
          </a:p>
          <a:p>
            <a:r>
              <a:rPr lang="en-US" sz="2800" dirty="0"/>
              <a:t>Counts may be different if students didn’t answer every question.</a:t>
            </a:r>
          </a:p>
        </p:txBody>
      </p:sp>
      <p:sp>
        <p:nvSpPr>
          <p:cNvPr id="4" name="Text Placeholder 3">
            <a:extLst>
              <a:ext uri="{FF2B5EF4-FFF2-40B4-BE49-F238E27FC236}">
                <a16:creationId xmlns:a16="http://schemas.microsoft.com/office/drawing/2014/main" id="{772DF6FE-3D5F-B40F-FD80-350B04371AE8}"/>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FE1BB309-2C57-ADD4-FAF1-D07B5B21D132}"/>
              </a:ext>
            </a:extLst>
          </p:cNvPr>
          <p:cNvPicPr>
            <a:picLocks noChangeAspect="1"/>
          </p:cNvPicPr>
          <p:nvPr/>
        </p:nvPicPr>
        <p:blipFill>
          <a:blip r:embed="rId2"/>
          <a:stretch>
            <a:fillRect/>
          </a:stretch>
        </p:blipFill>
        <p:spPr>
          <a:xfrm>
            <a:off x="836612" y="1984765"/>
            <a:ext cx="3994180" cy="3958835"/>
          </a:xfrm>
          <a:prstGeom prst="rect">
            <a:avLst/>
          </a:prstGeom>
          <a:ln w="9525">
            <a:solidFill>
              <a:schemeClr val="tx1"/>
            </a:solidFill>
          </a:ln>
        </p:spPr>
      </p:pic>
      <p:sp>
        <p:nvSpPr>
          <p:cNvPr id="21" name="Rectángulo 20">
            <a:extLst>
              <a:ext uri="{FF2B5EF4-FFF2-40B4-BE49-F238E27FC236}">
                <a16:creationId xmlns:a16="http://schemas.microsoft.com/office/drawing/2014/main" id="{3F9695F6-340F-4ED7-AE11-F837110B83C2}"/>
              </a:ext>
            </a:extLst>
          </p:cNvPr>
          <p:cNvSpPr/>
          <p:nvPr/>
        </p:nvSpPr>
        <p:spPr>
          <a:xfrm>
            <a:off x="3627720" y="1982788"/>
            <a:ext cx="1203072" cy="1175852"/>
          </a:xfrm>
          <a:prstGeom prst="rect">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356917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69D6-8B75-13AB-EFDF-B70F86E5849B}"/>
              </a:ext>
            </a:extLst>
          </p:cNvPr>
          <p:cNvSpPr>
            <a:spLocks noGrp="1"/>
          </p:cNvSpPr>
          <p:nvPr>
            <p:ph type="title"/>
          </p:nvPr>
        </p:nvSpPr>
        <p:spPr>
          <a:xfrm>
            <a:off x="838200" y="365125"/>
            <a:ext cx="10515600" cy="819241"/>
          </a:xfrm>
        </p:spPr>
        <p:txBody>
          <a:bodyPr>
            <a:normAutofit/>
          </a:bodyPr>
          <a:lstStyle/>
          <a:p>
            <a:r>
              <a:rPr lang="en-US" sz="4000" dirty="0"/>
              <a:t>Detailed Report and Detailed Report + Comments</a:t>
            </a:r>
          </a:p>
        </p:txBody>
      </p:sp>
      <p:pic>
        <p:nvPicPr>
          <p:cNvPr id="5" name="Content Placeholder 4">
            <a:extLst>
              <a:ext uri="{FF2B5EF4-FFF2-40B4-BE49-F238E27FC236}">
                <a16:creationId xmlns:a16="http://schemas.microsoft.com/office/drawing/2014/main" id="{3412EE1A-4694-18EA-9E3D-106468F76D86}"/>
              </a:ext>
            </a:extLst>
          </p:cNvPr>
          <p:cNvPicPr>
            <a:picLocks noGrp="1" noChangeAspect="1"/>
          </p:cNvPicPr>
          <p:nvPr>
            <p:ph sz="half" idx="1"/>
          </p:nvPr>
        </p:nvPicPr>
        <p:blipFill>
          <a:blip r:embed="rId2"/>
          <a:stretch>
            <a:fillRect/>
          </a:stretch>
        </p:blipFill>
        <p:spPr>
          <a:xfrm>
            <a:off x="914085" y="1567827"/>
            <a:ext cx="5181600" cy="2624799"/>
          </a:xfrm>
        </p:spPr>
      </p:pic>
      <p:pic>
        <p:nvPicPr>
          <p:cNvPr id="4" name="Content Placeholder 3">
            <a:extLst>
              <a:ext uri="{FF2B5EF4-FFF2-40B4-BE49-F238E27FC236}">
                <a16:creationId xmlns:a16="http://schemas.microsoft.com/office/drawing/2014/main" id="{2686BCE4-EB78-8242-31E6-8FB74C4DBB00}"/>
              </a:ext>
            </a:extLst>
          </p:cNvPr>
          <p:cNvPicPr>
            <a:picLocks noGrp="1" noChangeAspect="1"/>
          </p:cNvPicPr>
          <p:nvPr>
            <p:ph sz="half" idx="2"/>
          </p:nvPr>
        </p:nvPicPr>
        <p:blipFill>
          <a:blip r:embed="rId3"/>
          <a:stretch>
            <a:fillRect/>
          </a:stretch>
        </p:blipFill>
        <p:spPr>
          <a:xfrm>
            <a:off x="914085" y="4558340"/>
            <a:ext cx="5181600" cy="1361741"/>
          </a:xfrm>
          <a:prstGeom prst="rect">
            <a:avLst/>
          </a:prstGeom>
        </p:spPr>
      </p:pic>
      <p:pic>
        <p:nvPicPr>
          <p:cNvPr id="6" name="Picture 5">
            <a:extLst>
              <a:ext uri="{FF2B5EF4-FFF2-40B4-BE49-F238E27FC236}">
                <a16:creationId xmlns:a16="http://schemas.microsoft.com/office/drawing/2014/main" id="{2DE3A993-53CE-9CAB-C39E-C30C7A887140}"/>
              </a:ext>
            </a:extLst>
          </p:cNvPr>
          <p:cNvPicPr>
            <a:picLocks noChangeAspect="1"/>
          </p:cNvPicPr>
          <p:nvPr/>
        </p:nvPicPr>
        <p:blipFill>
          <a:blip r:embed="rId4"/>
          <a:stretch>
            <a:fillRect/>
          </a:stretch>
        </p:blipFill>
        <p:spPr>
          <a:xfrm>
            <a:off x="6154196" y="2237134"/>
            <a:ext cx="5258113" cy="1286183"/>
          </a:xfrm>
          <a:prstGeom prst="rect">
            <a:avLst/>
          </a:prstGeom>
        </p:spPr>
      </p:pic>
      <p:pic>
        <p:nvPicPr>
          <p:cNvPr id="7" name="Picture 6">
            <a:extLst>
              <a:ext uri="{FF2B5EF4-FFF2-40B4-BE49-F238E27FC236}">
                <a16:creationId xmlns:a16="http://schemas.microsoft.com/office/drawing/2014/main" id="{A2BA7F04-4738-4545-23C5-B05F5E8E03A8}"/>
              </a:ext>
            </a:extLst>
          </p:cNvPr>
          <p:cNvPicPr>
            <a:picLocks noChangeAspect="1"/>
          </p:cNvPicPr>
          <p:nvPr/>
        </p:nvPicPr>
        <p:blipFill>
          <a:blip r:embed="rId5"/>
          <a:stretch>
            <a:fillRect/>
          </a:stretch>
        </p:blipFill>
        <p:spPr>
          <a:xfrm>
            <a:off x="6154196" y="4049732"/>
            <a:ext cx="5141094" cy="1443629"/>
          </a:xfrm>
          <a:prstGeom prst="rect">
            <a:avLst/>
          </a:prstGeom>
        </p:spPr>
      </p:pic>
      <p:sp>
        <p:nvSpPr>
          <p:cNvPr id="12" name="Conector recto 11">
            <a:extLst>
              <a:ext uri="{FF2B5EF4-FFF2-40B4-BE49-F238E27FC236}">
                <a16:creationId xmlns:a16="http://schemas.microsoft.com/office/drawing/2014/main" id="{5A2C766E-A719-4310-82CC-4ABD40A3211B}"/>
              </a:ext>
            </a:extLst>
          </p:cNvPr>
          <p:cNvSpPr/>
          <p:nvPr/>
        </p:nvSpPr>
        <p:spPr>
          <a:xfrm rot="5400000">
            <a:off x="3583901" y="4049732"/>
            <a:ext cx="5120640" cy="0"/>
          </a:xfrm>
          <a:prstGeom prst="line">
            <a:avLst/>
          </a:prstGeom>
          <a:solidFill>
            <a:srgbClr val="000000">
              <a:alpha val="5000"/>
            </a:srgbClr>
          </a:solidFill>
          <a:ln w="9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Tree>
    <p:extLst>
      <p:ext uri="{BB962C8B-B14F-4D97-AF65-F5344CB8AC3E}">
        <p14:creationId xmlns:p14="http://schemas.microsoft.com/office/powerpoint/2010/main" val="828092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124B-9981-6BF9-528A-4FC7EB94A49B}"/>
              </a:ext>
            </a:extLst>
          </p:cNvPr>
          <p:cNvSpPr>
            <a:spLocks noGrp="1"/>
          </p:cNvSpPr>
          <p:nvPr>
            <p:ph type="title"/>
          </p:nvPr>
        </p:nvSpPr>
        <p:spPr>
          <a:xfrm>
            <a:off x="838200" y="365126"/>
            <a:ext cx="10515600" cy="532022"/>
          </a:xfrm>
        </p:spPr>
        <p:txBody>
          <a:bodyPr>
            <a:normAutofit fontScale="90000"/>
          </a:bodyPr>
          <a:lstStyle/>
          <a:p>
            <a:r>
              <a:rPr lang="en-US" sz="4000" dirty="0"/>
              <a:t>Short Report and Short Report + Comments</a:t>
            </a:r>
          </a:p>
        </p:txBody>
      </p:sp>
      <p:sp>
        <p:nvSpPr>
          <p:cNvPr id="15" name="Content Placeholder 14">
            <a:extLst>
              <a:ext uri="{FF2B5EF4-FFF2-40B4-BE49-F238E27FC236}">
                <a16:creationId xmlns:a16="http://schemas.microsoft.com/office/drawing/2014/main" id="{809E96D7-C827-A51E-7B10-0BA5F344E433}"/>
              </a:ext>
            </a:extLst>
          </p:cNvPr>
          <p:cNvSpPr>
            <a:spLocks noGrp="1"/>
          </p:cNvSpPr>
          <p:nvPr>
            <p:ph idx="1"/>
          </p:nvPr>
        </p:nvSpPr>
        <p:spPr>
          <a:xfrm>
            <a:off x="838200" y="897148"/>
            <a:ext cx="10515600" cy="5886829"/>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000" dirty="0"/>
              <a:t>The displayed information is for each question – distribution of responses and the percent.  </a:t>
            </a:r>
          </a:p>
          <a:p>
            <a:r>
              <a:rPr lang="en-US" sz="2000" dirty="0"/>
              <a:t>Data includes information regarding the mean, standard deviation, and median.</a:t>
            </a:r>
          </a:p>
          <a:p>
            <a:r>
              <a:rPr lang="en-US" sz="2000" dirty="0"/>
              <a:t>The information labeled as B1 or B2 are the mean results for either the University or Division.</a:t>
            </a:r>
          </a:p>
          <a:p>
            <a:r>
              <a:rPr lang="en-US" sz="2000" dirty="0"/>
              <a:t>This report only shows the course’s overall response rate.</a:t>
            </a:r>
          </a:p>
          <a:p>
            <a:endParaRPr lang="en-US" sz="2400" dirty="0"/>
          </a:p>
        </p:txBody>
      </p:sp>
      <p:pic>
        <p:nvPicPr>
          <p:cNvPr id="4" name="Picture 3">
            <a:extLst>
              <a:ext uri="{FF2B5EF4-FFF2-40B4-BE49-F238E27FC236}">
                <a16:creationId xmlns:a16="http://schemas.microsoft.com/office/drawing/2014/main" id="{926D5479-4838-F598-F997-E4150C0E3027}"/>
              </a:ext>
            </a:extLst>
          </p:cNvPr>
          <p:cNvPicPr>
            <a:picLocks noChangeAspect="1"/>
          </p:cNvPicPr>
          <p:nvPr/>
        </p:nvPicPr>
        <p:blipFill>
          <a:blip r:embed="rId2"/>
          <a:stretch>
            <a:fillRect/>
          </a:stretch>
        </p:blipFill>
        <p:spPr>
          <a:xfrm>
            <a:off x="2919978" y="1065898"/>
            <a:ext cx="5835833" cy="3771269"/>
          </a:xfrm>
          <a:prstGeom prst="rect">
            <a:avLst/>
          </a:prstGeom>
          <a:ln w="3175">
            <a:solidFill>
              <a:schemeClr val="tx1"/>
            </a:solidFill>
          </a:ln>
        </p:spPr>
      </p:pic>
    </p:spTree>
    <p:extLst>
      <p:ext uri="{BB962C8B-B14F-4D97-AF65-F5344CB8AC3E}">
        <p14:creationId xmlns:p14="http://schemas.microsoft.com/office/powerpoint/2010/main" val="2440912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0B52-F2B1-CC9B-6E46-99AF20C98451}"/>
              </a:ext>
            </a:extLst>
          </p:cNvPr>
          <p:cNvSpPr>
            <a:spLocks noGrp="1"/>
          </p:cNvSpPr>
          <p:nvPr>
            <p:ph type="title"/>
          </p:nvPr>
        </p:nvSpPr>
        <p:spPr/>
        <p:txBody>
          <a:bodyPr/>
          <a:lstStyle/>
          <a:p>
            <a:r>
              <a:rPr lang="en-US" dirty="0"/>
              <a:t>Raw Data</a:t>
            </a:r>
          </a:p>
        </p:txBody>
      </p:sp>
      <p:sp>
        <p:nvSpPr>
          <p:cNvPr id="3" name="Content Placeholder 2">
            <a:extLst>
              <a:ext uri="{FF2B5EF4-FFF2-40B4-BE49-F238E27FC236}">
                <a16:creationId xmlns:a16="http://schemas.microsoft.com/office/drawing/2014/main" id="{55E6384E-DBCE-FC79-B05E-55E722341B83}"/>
              </a:ext>
            </a:extLst>
          </p:cNvPr>
          <p:cNvSpPr>
            <a:spLocks noGrp="1"/>
          </p:cNvSpPr>
          <p:nvPr>
            <p:ph idx="1"/>
          </p:nvPr>
        </p:nvSpPr>
        <p:spPr/>
        <p:txBody>
          <a:bodyPr/>
          <a:lstStyle/>
          <a:p>
            <a:r>
              <a:rPr lang="en-US" dirty="0">
                <a:solidFill>
                  <a:srgbClr val="000000"/>
                </a:solidFill>
                <a:latin typeface="Roboto" panose="02000000000000000000" pitchFamily="2" charset="0"/>
              </a:rPr>
              <a:t>When you select the Raw Data option an Excel file is created with the course data.</a:t>
            </a:r>
            <a:endParaRPr lang="en-US" dirty="0"/>
          </a:p>
          <a:p>
            <a:r>
              <a:rPr lang="en-US" b="0" i="0" dirty="0">
                <a:solidFill>
                  <a:srgbClr val="000000"/>
                </a:solidFill>
                <a:effectLst/>
                <a:latin typeface="Roboto" panose="02000000000000000000" pitchFamily="2" charset="0"/>
              </a:rPr>
              <a:t>The downloaded Excel file will contain response data, timestamps, and additional data.</a:t>
            </a:r>
          </a:p>
          <a:p>
            <a:r>
              <a:rPr lang="en-US" b="0" i="0" dirty="0">
                <a:solidFill>
                  <a:srgbClr val="000000"/>
                </a:solidFill>
                <a:effectLst/>
                <a:latin typeface="Roboto" panose="02000000000000000000" pitchFamily="2" charset="0"/>
              </a:rPr>
              <a:t>The RawData tab will show the data from each student without any identifying information.  </a:t>
            </a:r>
          </a:p>
          <a:p>
            <a:r>
              <a:rPr lang="en-US" b="0" i="0" dirty="0">
                <a:solidFill>
                  <a:srgbClr val="000000"/>
                </a:solidFill>
                <a:effectLst/>
                <a:latin typeface="Roboto" panose="02000000000000000000" pitchFamily="2" charset="0"/>
              </a:rPr>
              <a:t>The QuestionMapper tab will display the questions used in the evaluation.</a:t>
            </a:r>
          </a:p>
        </p:txBody>
      </p:sp>
    </p:spTree>
    <p:extLst>
      <p:ext uri="{BB962C8B-B14F-4D97-AF65-F5344CB8AC3E}">
        <p14:creationId xmlns:p14="http://schemas.microsoft.com/office/powerpoint/2010/main" val="27148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1E08-2DDE-4757-4A3D-0D82558F3345}"/>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6D994497-56EC-5A2A-EEE8-2D7936191400}"/>
              </a:ext>
            </a:extLst>
          </p:cNvPr>
          <p:cNvSpPr>
            <a:spLocks noGrp="1"/>
          </p:cNvSpPr>
          <p:nvPr>
            <p:ph idx="1"/>
          </p:nvPr>
        </p:nvSpPr>
        <p:spPr/>
        <p:txBody>
          <a:bodyPr/>
          <a:lstStyle/>
          <a:p>
            <a:r>
              <a:rPr lang="en-US" dirty="0"/>
              <a:t>This is the same as the option Results Feedback</a:t>
            </a:r>
          </a:p>
          <a:p>
            <a:endParaRPr lang="en-US" dirty="0"/>
          </a:p>
        </p:txBody>
      </p:sp>
      <p:pic>
        <p:nvPicPr>
          <p:cNvPr id="4" name="Picture 3">
            <a:extLst>
              <a:ext uri="{FF2B5EF4-FFF2-40B4-BE49-F238E27FC236}">
                <a16:creationId xmlns:a16="http://schemas.microsoft.com/office/drawing/2014/main" id="{5B98C9FC-1B29-11F8-7126-B215E7F72BF9}"/>
              </a:ext>
            </a:extLst>
          </p:cNvPr>
          <p:cNvPicPr>
            <a:picLocks noChangeAspect="1"/>
          </p:cNvPicPr>
          <p:nvPr/>
        </p:nvPicPr>
        <p:blipFill>
          <a:blip r:embed="rId2"/>
          <a:stretch>
            <a:fillRect/>
          </a:stretch>
        </p:blipFill>
        <p:spPr>
          <a:xfrm>
            <a:off x="2691728" y="2612236"/>
            <a:ext cx="6808543" cy="3564727"/>
          </a:xfrm>
          <a:prstGeom prst="rect">
            <a:avLst/>
          </a:prstGeom>
          <a:ln w="3175">
            <a:solidFill>
              <a:schemeClr val="tx1"/>
            </a:solidFill>
          </a:ln>
        </p:spPr>
      </p:pic>
    </p:spTree>
    <p:extLst>
      <p:ext uri="{BB962C8B-B14F-4D97-AF65-F5344CB8AC3E}">
        <p14:creationId xmlns:p14="http://schemas.microsoft.com/office/powerpoint/2010/main" val="2276113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6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84C7-D719-37E7-7E50-748997BF990F}"/>
              </a:ext>
            </a:extLst>
          </p:cNvPr>
          <p:cNvSpPr>
            <a:spLocks noGrp="1"/>
          </p:cNvSpPr>
          <p:nvPr>
            <p:ph type="title"/>
          </p:nvPr>
        </p:nvSpPr>
        <p:spPr>
          <a:xfrm>
            <a:off x="838200" y="365126"/>
            <a:ext cx="10515600" cy="592406"/>
          </a:xfrm>
        </p:spPr>
        <p:txBody>
          <a:bodyPr>
            <a:normAutofit fontScale="90000"/>
          </a:bodyPr>
          <a:lstStyle/>
          <a:p>
            <a:r>
              <a:rPr lang="en-US" dirty="0"/>
              <a:t>Batch Reporting – Group your reports together</a:t>
            </a:r>
          </a:p>
        </p:txBody>
      </p:sp>
      <p:sp>
        <p:nvSpPr>
          <p:cNvPr id="3" name="Content Placeholder 2">
            <a:extLst>
              <a:ext uri="{FF2B5EF4-FFF2-40B4-BE49-F238E27FC236}">
                <a16:creationId xmlns:a16="http://schemas.microsoft.com/office/drawing/2014/main" id="{897E18E5-4331-71D3-CADA-0566F2C8E947}"/>
              </a:ext>
            </a:extLst>
          </p:cNvPr>
          <p:cNvSpPr>
            <a:spLocks noGrp="1"/>
          </p:cNvSpPr>
          <p:nvPr>
            <p:ph idx="1"/>
          </p:nvPr>
        </p:nvSpPr>
        <p:spPr>
          <a:xfrm>
            <a:off x="838200" y="1233579"/>
            <a:ext cx="10515600" cy="5115464"/>
          </a:xfrm>
        </p:spPr>
        <p:txBody>
          <a:bodyPr/>
          <a:lstStyle/>
          <a:p>
            <a:r>
              <a:rPr lang="en-US" dirty="0"/>
              <a:t>To generate a batch report, select more than one course section and click on Batch Report when you are in Project Results.</a:t>
            </a:r>
          </a:p>
          <a:p>
            <a:r>
              <a:rPr lang="en-US" dirty="0"/>
              <a:t>It will ask you a few questions.  Example shown below.</a:t>
            </a:r>
          </a:p>
          <a:p>
            <a:r>
              <a:rPr lang="en-US" dirty="0"/>
              <a:t>Depending on your response, a screen will popup to direct you.</a:t>
            </a:r>
          </a:p>
          <a:p>
            <a:endParaRPr lang="en-US" dirty="0"/>
          </a:p>
        </p:txBody>
      </p:sp>
      <p:pic>
        <p:nvPicPr>
          <p:cNvPr id="5" name="Picture 4">
            <a:extLst>
              <a:ext uri="{FF2B5EF4-FFF2-40B4-BE49-F238E27FC236}">
                <a16:creationId xmlns:a16="http://schemas.microsoft.com/office/drawing/2014/main" id="{DB74451D-8368-AE48-4E51-97F22A700527}"/>
              </a:ext>
            </a:extLst>
          </p:cNvPr>
          <p:cNvPicPr>
            <a:picLocks noChangeAspect="1"/>
          </p:cNvPicPr>
          <p:nvPr/>
        </p:nvPicPr>
        <p:blipFill>
          <a:blip r:embed="rId2"/>
          <a:stretch>
            <a:fillRect/>
          </a:stretch>
        </p:blipFill>
        <p:spPr>
          <a:xfrm>
            <a:off x="2462151" y="3361302"/>
            <a:ext cx="6566906" cy="2987741"/>
          </a:xfrm>
          <a:prstGeom prst="rect">
            <a:avLst/>
          </a:prstGeom>
          <a:ln w="9525">
            <a:solidFill>
              <a:schemeClr val="tx1"/>
            </a:solidFill>
          </a:ln>
        </p:spPr>
      </p:pic>
      <p:sp>
        <p:nvSpPr>
          <p:cNvPr id="6" name="Arrow: Right 5">
            <a:extLst>
              <a:ext uri="{FF2B5EF4-FFF2-40B4-BE49-F238E27FC236}">
                <a16:creationId xmlns:a16="http://schemas.microsoft.com/office/drawing/2014/main" id="{4D40E6D5-32E1-D21F-18B8-5E9CF66042B1}"/>
              </a:ext>
            </a:extLst>
          </p:cNvPr>
          <p:cNvSpPr/>
          <p:nvPr/>
        </p:nvSpPr>
        <p:spPr>
          <a:xfrm>
            <a:off x="2104352" y="4338553"/>
            <a:ext cx="434944" cy="33643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20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9FAA-41DD-B6F4-14FE-6A24E9C5A480}"/>
              </a:ext>
            </a:extLst>
          </p:cNvPr>
          <p:cNvSpPr>
            <a:spLocks noGrp="1"/>
          </p:cNvSpPr>
          <p:nvPr>
            <p:ph type="title"/>
          </p:nvPr>
        </p:nvSpPr>
        <p:spPr>
          <a:xfrm>
            <a:off x="838200" y="365125"/>
            <a:ext cx="10515600" cy="678671"/>
          </a:xfrm>
        </p:spPr>
        <p:txBody>
          <a:bodyPr>
            <a:normAutofit fontScale="90000"/>
          </a:bodyPr>
          <a:lstStyle/>
          <a:p>
            <a:r>
              <a:rPr lang="en-US" dirty="0"/>
              <a:t>Results – General Information</a:t>
            </a:r>
          </a:p>
        </p:txBody>
      </p:sp>
      <p:sp>
        <p:nvSpPr>
          <p:cNvPr id="3" name="Content Placeholder 2">
            <a:extLst>
              <a:ext uri="{FF2B5EF4-FFF2-40B4-BE49-F238E27FC236}">
                <a16:creationId xmlns:a16="http://schemas.microsoft.com/office/drawing/2014/main" id="{7BE9E28D-0918-7DFE-0D71-FC983F7EF6A1}"/>
              </a:ext>
            </a:extLst>
          </p:cNvPr>
          <p:cNvSpPr>
            <a:spLocks noGrp="1"/>
          </p:cNvSpPr>
          <p:nvPr>
            <p:ph idx="1"/>
          </p:nvPr>
        </p:nvSpPr>
        <p:spPr>
          <a:xfrm>
            <a:off x="838200" y="1173079"/>
            <a:ext cx="10515600" cy="5003884"/>
          </a:xfrm>
        </p:spPr>
        <p:txBody>
          <a:bodyPr/>
          <a:lstStyle/>
          <a:p>
            <a:pPr marL="0" indent="0">
              <a:buNone/>
            </a:pPr>
            <a:r>
              <a:rPr lang="en-US" dirty="0"/>
              <a:t>Two Ways to Get Access to Your Results:</a:t>
            </a:r>
          </a:p>
          <a:p>
            <a:pPr marL="514350" indent="-514350">
              <a:buFont typeface="+mj-lt"/>
              <a:buAutoNum type="arabicPeriod"/>
            </a:pPr>
            <a:r>
              <a:rPr lang="en-US" dirty="0"/>
              <a:t>via link in the WSU Evaluations results email</a:t>
            </a:r>
          </a:p>
          <a:p>
            <a:pPr marL="514350" indent="-514350">
              <a:buFont typeface="+mj-lt"/>
              <a:buAutoNum type="arabicPeriod"/>
            </a:pPr>
            <a:r>
              <a:rPr lang="en-US" dirty="0"/>
              <a:t>via Blackboard – Tools – CES box </a:t>
            </a:r>
          </a:p>
          <a:p>
            <a:pPr marL="0" indent="0">
              <a:buNone/>
            </a:pPr>
            <a:r>
              <a:rPr lang="en-US" dirty="0"/>
              <a:t>Both will land on the Watermarks CES Instructors Dashboard</a:t>
            </a:r>
          </a:p>
          <a:p>
            <a:endParaRPr lang="en-US" dirty="0"/>
          </a:p>
        </p:txBody>
      </p:sp>
      <p:pic>
        <p:nvPicPr>
          <p:cNvPr id="5" name="Picture 4" descr="A blue and white rectangular object with text&#10;&#10;Description automatically generated with medium confidence">
            <a:extLst>
              <a:ext uri="{FF2B5EF4-FFF2-40B4-BE49-F238E27FC236}">
                <a16:creationId xmlns:a16="http://schemas.microsoft.com/office/drawing/2014/main" id="{F84E3DEF-2331-29BA-5F44-48FAF182A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65" y="3429000"/>
            <a:ext cx="10777268" cy="1913160"/>
          </a:xfrm>
          <a:prstGeom prst="rect">
            <a:avLst/>
          </a:prstGeom>
          <a:ln w="3175">
            <a:solidFill>
              <a:schemeClr val="tx1"/>
            </a:solidFill>
          </a:ln>
        </p:spPr>
      </p:pic>
    </p:spTree>
    <p:extLst>
      <p:ext uri="{BB962C8B-B14F-4D97-AF65-F5344CB8AC3E}">
        <p14:creationId xmlns:p14="http://schemas.microsoft.com/office/powerpoint/2010/main" val="900413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F46D86D-4C38-6CD8-D282-8E438D190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41B5C-6FC3-81D8-77C9-8E033B00BE66}"/>
              </a:ext>
            </a:extLst>
          </p:cNvPr>
          <p:cNvSpPr>
            <a:spLocks noGrp="1"/>
          </p:cNvSpPr>
          <p:nvPr>
            <p:ph type="title"/>
          </p:nvPr>
        </p:nvSpPr>
        <p:spPr>
          <a:xfrm>
            <a:off x="838200" y="365125"/>
            <a:ext cx="10515600" cy="1282520"/>
          </a:xfrm>
        </p:spPr>
        <p:txBody>
          <a:bodyPr>
            <a:normAutofit/>
          </a:bodyPr>
          <a:lstStyle/>
          <a:p>
            <a:r>
              <a:rPr lang="en-US" sz="4000" dirty="0"/>
              <a:t>Building a Report:  Instructor Results</a:t>
            </a:r>
            <a:br>
              <a:rPr lang="en-US" sz="4000" dirty="0"/>
            </a:br>
            <a:r>
              <a:rPr lang="en-US" sz="2400" dirty="0"/>
              <a:t>To search for your courses that have results in more than one project.</a:t>
            </a:r>
            <a:endParaRPr lang="en-US" sz="2400" dirty="0">
              <a:highlight>
                <a:srgbClr val="FFFF00"/>
              </a:highlight>
            </a:endParaRPr>
          </a:p>
        </p:txBody>
      </p:sp>
      <p:pic>
        <p:nvPicPr>
          <p:cNvPr id="5" name="Content Placeholder 4">
            <a:extLst>
              <a:ext uri="{FF2B5EF4-FFF2-40B4-BE49-F238E27FC236}">
                <a16:creationId xmlns:a16="http://schemas.microsoft.com/office/drawing/2014/main" id="{61FE3013-D6A2-0E1E-608F-59F60CC9E454}"/>
              </a:ext>
            </a:extLst>
          </p:cNvPr>
          <p:cNvPicPr>
            <a:picLocks noGrp="1" noChangeAspect="1"/>
          </p:cNvPicPr>
          <p:nvPr>
            <p:ph idx="1"/>
          </p:nvPr>
        </p:nvPicPr>
        <p:blipFill>
          <a:blip r:embed="rId2"/>
          <a:stretch>
            <a:fillRect/>
          </a:stretch>
        </p:blipFill>
        <p:spPr>
          <a:xfrm>
            <a:off x="3402465" y="1825625"/>
            <a:ext cx="5387070" cy="4351338"/>
          </a:xfrm>
          <a:ln w="9525">
            <a:solidFill>
              <a:schemeClr val="tx1"/>
            </a:solidFill>
          </a:ln>
        </p:spPr>
      </p:pic>
    </p:spTree>
    <p:extLst>
      <p:ext uri="{BB962C8B-B14F-4D97-AF65-F5344CB8AC3E}">
        <p14:creationId xmlns:p14="http://schemas.microsoft.com/office/powerpoint/2010/main" val="1093520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9F9F">
            <a:alpha val="23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4996-C355-8BBA-C661-ADC6BAD3BB2A}"/>
              </a:ext>
            </a:extLst>
          </p:cNvPr>
          <p:cNvSpPr>
            <a:spLocks noGrp="1"/>
          </p:cNvSpPr>
          <p:nvPr>
            <p:ph type="title"/>
          </p:nvPr>
        </p:nvSpPr>
        <p:spPr>
          <a:xfrm>
            <a:off x="838200" y="365126"/>
            <a:ext cx="10515600" cy="1109992"/>
          </a:xfrm>
        </p:spPr>
        <p:txBody>
          <a:bodyPr/>
          <a:lstStyle/>
          <a:p>
            <a:r>
              <a:rPr lang="en-US" dirty="0"/>
              <a:t>Building a Report:  Report Builder</a:t>
            </a:r>
            <a:br>
              <a:rPr lang="en-US" dirty="0"/>
            </a:br>
            <a:r>
              <a:rPr lang="en-US" sz="2400" dirty="0"/>
              <a:t>Create a report from scratch by selecting your own data sets and filters</a:t>
            </a:r>
            <a:endParaRPr lang="en-US" dirty="0"/>
          </a:p>
        </p:txBody>
      </p:sp>
      <p:sp>
        <p:nvSpPr>
          <p:cNvPr id="4" name="Content Placeholder 3">
            <a:extLst>
              <a:ext uri="{FF2B5EF4-FFF2-40B4-BE49-F238E27FC236}">
                <a16:creationId xmlns:a16="http://schemas.microsoft.com/office/drawing/2014/main" id="{E8D1C47C-8016-9D6D-BB41-178DBD173B83}"/>
              </a:ext>
            </a:extLst>
          </p:cNvPr>
          <p:cNvSpPr>
            <a:spLocks noGrp="1"/>
          </p:cNvSpPr>
          <p:nvPr>
            <p:ph idx="1"/>
          </p:nvPr>
        </p:nvSpPr>
        <p:spPr>
          <a:xfrm>
            <a:off x="838200" y="1785668"/>
            <a:ext cx="10515600" cy="4391295"/>
          </a:xfrm>
        </p:spPr>
        <p:txBody>
          <a:bodyPr/>
          <a:lstStyle/>
          <a:p>
            <a:r>
              <a:rPr lang="en-US" dirty="0"/>
              <a:t>You can use parameters within projects or courses.</a:t>
            </a:r>
          </a:p>
          <a:p>
            <a:r>
              <a:rPr lang="en-US" dirty="0"/>
              <a:t>You can save the report you created, and you can retrieve it at a later date.</a:t>
            </a:r>
          </a:p>
          <a:p>
            <a:endParaRPr lang="en-US" dirty="0"/>
          </a:p>
        </p:txBody>
      </p:sp>
      <p:pic>
        <p:nvPicPr>
          <p:cNvPr id="6" name="Picture 5">
            <a:extLst>
              <a:ext uri="{FF2B5EF4-FFF2-40B4-BE49-F238E27FC236}">
                <a16:creationId xmlns:a16="http://schemas.microsoft.com/office/drawing/2014/main" id="{8325D742-2288-D817-4C93-16A55BFC3908}"/>
              </a:ext>
            </a:extLst>
          </p:cNvPr>
          <p:cNvPicPr>
            <a:picLocks noChangeAspect="1"/>
          </p:cNvPicPr>
          <p:nvPr/>
        </p:nvPicPr>
        <p:blipFill>
          <a:blip r:embed="rId2"/>
          <a:stretch>
            <a:fillRect/>
          </a:stretch>
        </p:blipFill>
        <p:spPr>
          <a:xfrm>
            <a:off x="3312543" y="2990894"/>
            <a:ext cx="6858000" cy="3632395"/>
          </a:xfrm>
          <a:prstGeom prst="rect">
            <a:avLst/>
          </a:prstGeom>
        </p:spPr>
      </p:pic>
    </p:spTree>
    <p:extLst>
      <p:ext uri="{BB962C8B-B14F-4D97-AF65-F5344CB8AC3E}">
        <p14:creationId xmlns:p14="http://schemas.microsoft.com/office/powerpoint/2010/main" val="1047638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alpha val="34118"/>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2637-29CF-8E0A-4B2B-9D1425977163}"/>
              </a:ext>
            </a:extLst>
          </p:cNvPr>
          <p:cNvSpPr>
            <a:spLocks noGrp="1"/>
          </p:cNvSpPr>
          <p:nvPr>
            <p:ph type="title"/>
          </p:nvPr>
        </p:nvSpPr>
        <p:spPr>
          <a:xfrm>
            <a:off x="838200" y="365126"/>
            <a:ext cx="10515600" cy="1463674"/>
          </a:xfrm>
        </p:spPr>
        <p:txBody>
          <a:bodyPr>
            <a:normAutofit fontScale="90000"/>
          </a:bodyPr>
          <a:lstStyle/>
          <a:p>
            <a:r>
              <a:rPr lang="en-US" sz="4000" dirty="0"/>
              <a:t>Building a Report:  Results Feedback</a:t>
            </a:r>
            <a:br>
              <a:rPr lang="en-US" sz="5400" dirty="0"/>
            </a:br>
            <a:r>
              <a:rPr lang="en-US" sz="5400" dirty="0"/>
              <a:t>	</a:t>
            </a:r>
            <a:r>
              <a:rPr lang="en-US" sz="2700" dirty="0"/>
              <a:t>This option is not available at WSU as university officials do not have access 	to your results.  It can be used for your own purposes.</a:t>
            </a:r>
          </a:p>
        </p:txBody>
      </p:sp>
      <p:sp>
        <p:nvSpPr>
          <p:cNvPr id="3" name="Content Placeholder 2">
            <a:extLst>
              <a:ext uri="{FF2B5EF4-FFF2-40B4-BE49-F238E27FC236}">
                <a16:creationId xmlns:a16="http://schemas.microsoft.com/office/drawing/2014/main" id="{2A42EE0E-A3ED-4284-169A-91080ECEC804}"/>
              </a:ext>
            </a:extLst>
          </p:cNvPr>
          <p:cNvSpPr>
            <a:spLocks noGrp="1"/>
          </p:cNvSpPr>
          <p:nvPr>
            <p:ph idx="1"/>
          </p:nvPr>
        </p:nvSpPr>
        <p:spPr>
          <a:xfrm>
            <a:off x="838200" y="2158738"/>
            <a:ext cx="10515600" cy="4018225"/>
          </a:xfrm>
        </p:spPr>
        <p:txBody>
          <a:bodyPr/>
          <a:lstStyle/>
          <a:p>
            <a:pPr marL="0" indent="0">
              <a:buNone/>
            </a:pPr>
            <a:r>
              <a:rPr lang="en-US" dirty="0"/>
              <a:t>	</a:t>
            </a:r>
            <a:r>
              <a:rPr lang="en-US" sz="2400" dirty="0"/>
              <a:t>Example:</a:t>
            </a:r>
          </a:p>
        </p:txBody>
      </p:sp>
      <p:pic>
        <p:nvPicPr>
          <p:cNvPr id="5" name="Picture 4">
            <a:extLst>
              <a:ext uri="{FF2B5EF4-FFF2-40B4-BE49-F238E27FC236}">
                <a16:creationId xmlns:a16="http://schemas.microsoft.com/office/drawing/2014/main" id="{5F073286-C359-70D1-0C8A-D7D103E644E2}"/>
              </a:ext>
            </a:extLst>
          </p:cNvPr>
          <p:cNvPicPr>
            <a:picLocks noChangeAspect="1"/>
          </p:cNvPicPr>
          <p:nvPr/>
        </p:nvPicPr>
        <p:blipFill>
          <a:blip r:embed="rId2"/>
          <a:stretch>
            <a:fillRect/>
          </a:stretch>
        </p:blipFill>
        <p:spPr>
          <a:xfrm>
            <a:off x="2691728" y="2612236"/>
            <a:ext cx="6808543" cy="3564727"/>
          </a:xfrm>
          <a:prstGeom prst="rect">
            <a:avLst/>
          </a:prstGeom>
          <a:ln w="3175">
            <a:solidFill>
              <a:schemeClr val="tx1"/>
            </a:solidFill>
          </a:ln>
        </p:spPr>
      </p:pic>
    </p:spTree>
    <p:extLst>
      <p:ext uri="{BB962C8B-B14F-4D97-AF65-F5344CB8AC3E}">
        <p14:creationId xmlns:p14="http://schemas.microsoft.com/office/powerpoint/2010/main" val="204345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9C6E-D952-EA75-E0F2-42FF9373BFD3}"/>
              </a:ext>
            </a:extLst>
          </p:cNvPr>
          <p:cNvSpPr>
            <a:spLocks noGrp="1"/>
          </p:cNvSpPr>
          <p:nvPr>
            <p:ph type="title"/>
          </p:nvPr>
        </p:nvSpPr>
        <p:spPr/>
        <p:txBody>
          <a:bodyPr/>
          <a:lstStyle/>
          <a:p>
            <a:r>
              <a:rPr lang="en-US" dirty="0"/>
              <a:t>Save Results	</a:t>
            </a:r>
          </a:p>
        </p:txBody>
      </p:sp>
      <p:sp>
        <p:nvSpPr>
          <p:cNvPr id="3" name="Content Placeholder 2">
            <a:extLst>
              <a:ext uri="{FF2B5EF4-FFF2-40B4-BE49-F238E27FC236}">
                <a16:creationId xmlns:a16="http://schemas.microsoft.com/office/drawing/2014/main" id="{ECBF6059-66FC-A67A-E3C2-2DF6FBBBAFDD}"/>
              </a:ext>
            </a:extLst>
          </p:cNvPr>
          <p:cNvSpPr>
            <a:spLocks noGrp="1"/>
          </p:cNvSpPr>
          <p:nvPr>
            <p:ph idx="1"/>
          </p:nvPr>
        </p:nvSpPr>
        <p:spPr/>
        <p:txBody>
          <a:bodyPr>
            <a:normAutofit fontScale="92500" lnSpcReduction="20000"/>
          </a:bodyPr>
          <a:lstStyle/>
          <a:p>
            <a:pPr>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You can access your results at any time after they become available.  </a:t>
            </a:r>
          </a:p>
          <a:p>
            <a:pPr>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Watermark stores the results.</a:t>
            </a:r>
          </a:p>
          <a:p>
            <a:pPr>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CES Results from previous semesters are also available.</a:t>
            </a:r>
          </a:p>
          <a:p>
            <a:pPr>
              <a:lnSpc>
                <a:spcPct val="107000"/>
              </a:lnSpc>
              <a:spcBef>
                <a:spcPts val="0"/>
              </a:spcBef>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kern="100" dirty="0">
                <a:latin typeface="Calibri" panose="020F0502020204030204" pitchFamily="34" charset="0"/>
                <a:ea typeface="Calibri" panose="020F0502020204030204" pitchFamily="34" charset="0"/>
                <a:cs typeface="Times New Roman" panose="02020603050405020304" pitchFamily="18" charset="0"/>
              </a:rPr>
              <a:t>Save a copy </a:t>
            </a: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Open the PDF of your results.  Use the save function in Adobe to save your results.</a:t>
            </a:r>
          </a:p>
          <a:p>
            <a:pPr marL="342900" marR="0" lvl="0" indent="-342900">
              <a:lnSpc>
                <a:spcPct val="107000"/>
              </a:lnSpc>
              <a:spcBef>
                <a:spcPts val="0"/>
              </a:spcBef>
              <a:spcAft>
                <a:spcPts val="0"/>
              </a:spcAft>
              <a:buFont typeface="+mj-lt"/>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Save it to your secure drive.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This may be a good option to use if you want to have a backup copy of your results.</a:t>
            </a:r>
          </a:p>
          <a:p>
            <a:endParaRPr lang="en-US" dirty="0"/>
          </a:p>
        </p:txBody>
      </p:sp>
    </p:spTree>
    <p:extLst>
      <p:ext uri="{BB962C8B-B14F-4D97-AF65-F5344CB8AC3E}">
        <p14:creationId xmlns:p14="http://schemas.microsoft.com/office/powerpoint/2010/main" val="616324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D967-7A21-DDE8-A327-B025F663B2A8}"/>
              </a:ext>
            </a:extLst>
          </p:cNvPr>
          <p:cNvSpPr>
            <a:spLocks noGrp="1"/>
          </p:cNvSpPr>
          <p:nvPr>
            <p:ph type="title"/>
          </p:nvPr>
        </p:nvSpPr>
        <p:spPr/>
        <p:txBody>
          <a:bodyPr/>
          <a:lstStyle/>
          <a:p>
            <a:r>
              <a:rPr lang="en-US" dirty="0"/>
              <a:t>Share Results</a:t>
            </a:r>
          </a:p>
        </p:txBody>
      </p:sp>
      <p:sp>
        <p:nvSpPr>
          <p:cNvPr id="3" name="Content Placeholder 2">
            <a:extLst>
              <a:ext uri="{FF2B5EF4-FFF2-40B4-BE49-F238E27FC236}">
                <a16:creationId xmlns:a16="http://schemas.microsoft.com/office/drawing/2014/main" id="{923996E5-0B33-2F68-9D72-3940AFC3FBD5}"/>
              </a:ext>
            </a:extLst>
          </p:cNvPr>
          <p:cNvSpPr>
            <a:spLocks noGrp="1"/>
          </p:cNvSpPr>
          <p:nvPr>
            <p:ph idx="1"/>
          </p:nvPr>
        </p:nvSpPr>
        <p:spPr/>
        <p:txBody>
          <a:bodyPr/>
          <a:lstStyle/>
          <a:p>
            <a:pPr>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University policy is that your CES results are only available to you.  If the results need to be shared with others, please check your department’s policy.</a:t>
            </a:r>
          </a:p>
          <a:p>
            <a:pPr>
              <a:lnSpc>
                <a:spcPct val="107000"/>
              </a:lnSpc>
              <a:spcBef>
                <a:spcPts val="0"/>
              </a:spcBef>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If you need to share your results with your chair or a committee you can provide them with a printed copy of your results or email it to them.  Again, check on your department’s policy.</a:t>
            </a:r>
          </a:p>
          <a:p>
            <a:endParaRPr lang="en-US" dirty="0"/>
          </a:p>
        </p:txBody>
      </p:sp>
    </p:spTree>
    <p:extLst>
      <p:ext uri="{BB962C8B-B14F-4D97-AF65-F5344CB8AC3E}">
        <p14:creationId xmlns:p14="http://schemas.microsoft.com/office/powerpoint/2010/main" val="157273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6A67-E6FA-0CAA-4D4C-7AD1D67B0E76}"/>
              </a:ext>
            </a:extLst>
          </p:cNvPr>
          <p:cNvSpPr>
            <a:spLocks noGrp="1"/>
          </p:cNvSpPr>
          <p:nvPr>
            <p:ph type="title"/>
          </p:nvPr>
        </p:nvSpPr>
        <p:spPr/>
        <p:txBody>
          <a:bodyPr/>
          <a:lstStyle/>
          <a:p>
            <a:r>
              <a:rPr lang="en-US" dirty="0"/>
              <a:t>Questions</a:t>
            </a:r>
          </a:p>
        </p:txBody>
      </p:sp>
      <p:pic>
        <p:nvPicPr>
          <p:cNvPr id="5" name="Content Placeholder 4" descr="Quizzical burrowing owl looking forward">
            <a:extLst>
              <a:ext uri="{FF2B5EF4-FFF2-40B4-BE49-F238E27FC236}">
                <a16:creationId xmlns:a16="http://schemas.microsoft.com/office/drawing/2014/main" id="{05BF499A-FC36-3720-F956-14CCB64902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01143"/>
            <a:ext cx="5181600" cy="3600301"/>
          </a:xfrm>
        </p:spPr>
      </p:pic>
      <p:sp>
        <p:nvSpPr>
          <p:cNvPr id="6" name="Content Placeholder 5">
            <a:extLst>
              <a:ext uri="{FF2B5EF4-FFF2-40B4-BE49-F238E27FC236}">
                <a16:creationId xmlns:a16="http://schemas.microsoft.com/office/drawing/2014/main" id="{0A84A931-D8A5-3432-2CEB-516415FFAF82}"/>
              </a:ext>
            </a:extLst>
          </p:cNvPr>
          <p:cNvSpPr>
            <a:spLocks noGrp="1"/>
          </p:cNvSpPr>
          <p:nvPr>
            <p:ph sz="half" idx="2"/>
          </p:nvPr>
        </p:nvSpPr>
        <p:spPr>
          <a:xfrm>
            <a:off x="6172200" y="1613140"/>
            <a:ext cx="5181600" cy="4563823"/>
          </a:xfrm>
        </p:spPr>
        <p:txBody>
          <a:bodyPr>
            <a:normAutofit/>
          </a:bodyPr>
          <a:lstStyle/>
          <a:p>
            <a:r>
              <a:rPr lang="en-US" dirty="0"/>
              <a:t>If you would like a copy of these slides, email me at </a:t>
            </a:r>
            <a:r>
              <a:rPr lang="en-US" dirty="0">
                <a:hlinkClick r:id="rId3"/>
              </a:rPr>
              <a:t>sandra.ranney@wichita.edu</a:t>
            </a:r>
            <a:endParaRPr lang="en-US" dirty="0"/>
          </a:p>
          <a:p>
            <a:endParaRPr lang="en-US" dirty="0"/>
          </a:p>
          <a:p>
            <a:r>
              <a:rPr lang="en-US" dirty="0"/>
              <a:t>Information regarding CES can be found at </a:t>
            </a:r>
            <a:r>
              <a:rPr lang="en-US" dirty="0">
                <a:hlinkClick r:id="rId4"/>
              </a:rPr>
              <a:t>https://wichita.edu/watermark</a:t>
            </a:r>
            <a:br>
              <a:rPr lang="en-US" dirty="0"/>
            </a:br>
            <a:endParaRPr lang="en-US" dirty="0"/>
          </a:p>
          <a:p>
            <a:r>
              <a:rPr lang="en-US" dirty="0"/>
              <a:t>Click on the Sections for the various topics related to CES.</a:t>
            </a:r>
          </a:p>
        </p:txBody>
      </p:sp>
    </p:spTree>
    <p:extLst>
      <p:ext uri="{BB962C8B-B14F-4D97-AF65-F5344CB8AC3E}">
        <p14:creationId xmlns:p14="http://schemas.microsoft.com/office/powerpoint/2010/main" val="387264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95FC-AF4E-3AAE-1C05-8A73E52290BC}"/>
              </a:ext>
            </a:extLst>
          </p:cNvPr>
          <p:cNvSpPr>
            <a:spLocks noGrp="1"/>
          </p:cNvSpPr>
          <p:nvPr>
            <p:ph type="title"/>
          </p:nvPr>
        </p:nvSpPr>
        <p:spPr>
          <a:xfrm>
            <a:off x="838200" y="365126"/>
            <a:ext cx="10515600" cy="980596"/>
          </a:xfrm>
        </p:spPr>
        <p:txBody>
          <a:bodyPr/>
          <a:lstStyle/>
          <a:p>
            <a:r>
              <a:rPr lang="en-US" dirty="0"/>
              <a:t>Results Notices in CES</a:t>
            </a:r>
          </a:p>
        </p:txBody>
      </p:sp>
      <p:sp>
        <p:nvSpPr>
          <p:cNvPr id="3" name="Content Placeholder 2">
            <a:extLst>
              <a:ext uri="{FF2B5EF4-FFF2-40B4-BE49-F238E27FC236}">
                <a16:creationId xmlns:a16="http://schemas.microsoft.com/office/drawing/2014/main" id="{80541F87-4E7E-9C49-6BDE-7D280D6E161D}"/>
              </a:ext>
            </a:extLst>
          </p:cNvPr>
          <p:cNvSpPr>
            <a:spLocks noGrp="1"/>
          </p:cNvSpPr>
          <p:nvPr>
            <p:ph idx="1"/>
          </p:nvPr>
        </p:nvSpPr>
        <p:spPr>
          <a:xfrm>
            <a:off x="838200" y="1509623"/>
            <a:ext cx="10515600" cy="4667340"/>
          </a:xfrm>
        </p:spPr>
        <p:txBody>
          <a:bodyPr>
            <a:normAutofit fontScale="92500" lnSpcReduction="20000"/>
          </a:bodyPr>
          <a:lstStyle/>
          <a:p>
            <a:r>
              <a:rPr lang="en-US" dirty="0"/>
              <a:t>Scenario 1: Results for the semester project will only appear in the Project Results Dashboard Widget if there is adequate data to compile the reports.</a:t>
            </a:r>
          </a:p>
          <a:p>
            <a:pPr lvl="1"/>
            <a:r>
              <a:rPr lang="en-US" dirty="0"/>
              <a:t>There will be no results or comments for courses with less than 4 responses.</a:t>
            </a:r>
            <a:endParaRPr lang="en-US" sz="1100" dirty="0"/>
          </a:p>
          <a:p>
            <a:pPr lvl="1"/>
            <a:endParaRPr lang="en-US" dirty="0"/>
          </a:p>
          <a:p>
            <a:r>
              <a:rPr lang="en-US" dirty="0"/>
              <a:t>Scenario 2: If the instructor had a course with too few responses but other courses did have enough responses, the courses with data will be listed on the Instructor’s Project Results Dashboard Widget.</a:t>
            </a:r>
          </a:p>
          <a:p>
            <a:endParaRPr lang="en-US" dirty="0"/>
          </a:p>
          <a:p>
            <a:r>
              <a:rPr lang="en-US" dirty="0"/>
              <a:t>Scenario 3:  If the instructor has insufficient number of responses for all courses, one or both statements would apply to them.</a:t>
            </a:r>
          </a:p>
          <a:p>
            <a:pPr lvl="1"/>
            <a:r>
              <a:rPr lang="en-US" dirty="0"/>
              <a:t>“Note:  Courses with response rates lower than the threshold set up by your Administrator may not be displayed below.”</a:t>
            </a:r>
          </a:p>
          <a:p>
            <a:pPr lvl="1"/>
            <a:r>
              <a:rPr lang="en-US" dirty="0"/>
              <a:t>“No Courses Found.”</a:t>
            </a:r>
          </a:p>
          <a:p>
            <a:pPr lvl="1"/>
            <a:r>
              <a:rPr lang="en-US" dirty="0"/>
              <a:t>Either of these statements could be displayed on the Project Results Dashboard Widget or within the Project Results screen.</a:t>
            </a:r>
          </a:p>
          <a:p>
            <a:pPr lvl="1"/>
            <a:endParaRPr lang="en-US" dirty="0"/>
          </a:p>
        </p:txBody>
      </p:sp>
    </p:spTree>
    <p:extLst>
      <p:ext uri="{BB962C8B-B14F-4D97-AF65-F5344CB8AC3E}">
        <p14:creationId xmlns:p14="http://schemas.microsoft.com/office/powerpoint/2010/main" val="302748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514C-35E8-3E92-0DA5-4FD3A8821167}"/>
              </a:ext>
            </a:extLst>
          </p:cNvPr>
          <p:cNvSpPr>
            <a:spLocks noGrp="1"/>
          </p:cNvSpPr>
          <p:nvPr>
            <p:ph type="title"/>
          </p:nvPr>
        </p:nvSpPr>
        <p:spPr/>
        <p:txBody>
          <a:bodyPr/>
          <a:lstStyle/>
          <a:p>
            <a:r>
              <a:rPr lang="en-US" dirty="0"/>
              <a:t>Scenario 1 on the Project Results Widget</a:t>
            </a:r>
          </a:p>
        </p:txBody>
      </p:sp>
      <p:pic>
        <p:nvPicPr>
          <p:cNvPr id="9" name="Content Placeholder 8">
            <a:extLst>
              <a:ext uri="{FF2B5EF4-FFF2-40B4-BE49-F238E27FC236}">
                <a16:creationId xmlns:a16="http://schemas.microsoft.com/office/drawing/2014/main" id="{4706EEF2-6151-B5E7-1661-E30F020C192C}"/>
              </a:ext>
            </a:extLst>
          </p:cNvPr>
          <p:cNvPicPr>
            <a:picLocks noGrp="1" noChangeAspect="1"/>
          </p:cNvPicPr>
          <p:nvPr>
            <p:ph idx="1"/>
          </p:nvPr>
        </p:nvPicPr>
        <p:blipFill>
          <a:blip r:embed="rId2"/>
          <a:stretch>
            <a:fillRect/>
          </a:stretch>
        </p:blipFill>
        <p:spPr>
          <a:xfrm>
            <a:off x="838200" y="2737630"/>
            <a:ext cx="10515600" cy="2527328"/>
          </a:xfrm>
        </p:spPr>
      </p:pic>
      <p:sp>
        <p:nvSpPr>
          <p:cNvPr id="4" name="Text Placeholder 3">
            <a:extLst>
              <a:ext uri="{FF2B5EF4-FFF2-40B4-BE49-F238E27FC236}">
                <a16:creationId xmlns:a16="http://schemas.microsoft.com/office/drawing/2014/main" id="{FAC344E6-9663-BD8B-0993-6F6F9E0B26AA}"/>
              </a:ext>
            </a:extLst>
          </p:cNvPr>
          <p:cNvSpPr>
            <a:spLocks noGrp="1"/>
          </p:cNvSpPr>
          <p:nvPr>
            <p:ph type="body" idx="4294967295"/>
          </p:nvPr>
        </p:nvSpPr>
        <p:spPr>
          <a:xfrm>
            <a:off x="1902542" y="2005781"/>
            <a:ext cx="8745792" cy="499294"/>
          </a:xfrm>
        </p:spPr>
        <p:txBody>
          <a:bodyPr>
            <a:normAutofit/>
          </a:bodyPr>
          <a:lstStyle/>
          <a:p>
            <a:r>
              <a:rPr lang="en-US" dirty="0"/>
              <a:t>Courses have results available for the semester’s project.</a:t>
            </a:r>
          </a:p>
        </p:txBody>
      </p:sp>
      <p:pic>
        <p:nvPicPr>
          <p:cNvPr id="16" name="Picture 15">
            <a:extLst>
              <a:ext uri="{FF2B5EF4-FFF2-40B4-BE49-F238E27FC236}">
                <a16:creationId xmlns:a16="http://schemas.microsoft.com/office/drawing/2014/main" id="{6098D4C6-164F-001F-A193-5449869A8CB9}"/>
              </a:ext>
            </a:extLst>
          </p:cNvPr>
          <p:cNvPicPr>
            <a:picLocks noChangeAspect="1"/>
          </p:cNvPicPr>
          <p:nvPr/>
        </p:nvPicPr>
        <p:blipFill>
          <a:blip r:embed="rId3"/>
          <a:stretch>
            <a:fillRect/>
          </a:stretch>
        </p:blipFill>
        <p:spPr>
          <a:xfrm>
            <a:off x="6356121" y="3429000"/>
            <a:ext cx="1170533" cy="418699"/>
          </a:xfrm>
          <a:prstGeom prst="rect">
            <a:avLst/>
          </a:prstGeom>
        </p:spPr>
      </p:pic>
      <p:cxnSp>
        <p:nvCxnSpPr>
          <p:cNvPr id="18" name="Straight Arrow Connector 17">
            <a:extLst>
              <a:ext uri="{FF2B5EF4-FFF2-40B4-BE49-F238E27FC236}">
                <a16:creationId xmlns:a16="http://schemas.microsoft.com/office/drawing/2014/main" id="{1E1282A6-AEF1-1BF3-3A02-443371A285A8}"/>
              </a:ext>
            </a:extLst>
          </p:cNvPr>
          <p:cNvCxnSpPr>
            <a:cxnSpLocks/>
          </p:cNvCxnSpPr>
          <p:nvPr/>
        </p:nvCxnSpPr>
        <p:spPr>
          <a:xfrm flipV="1">
            <a:off x="3347049" y="4149306"/>
            <a:ext cx="405442" cy="22428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A6A81DCC-70BC-12B1-EADF-93FE9531F6E3}"/>
                  </a:ext>
                </a:extLst>
              </p14:cNvPr>
              <p14:cNvContentPartPr/>
              <p14:nvPr/>
            </p14:nvContentPartPr>
            <p14:xfrm>
              <a:off x="3804025" y="4109257"/>
              <a:ext cx="149400" cy="6480"/>
            </p14:xfrm>
          </p:contentPart>
        </mc:Choice>
        <mc:Fallback xmlns="">
          <p:pic>
            <p:nvPicPr>
              <p:cNvPr id="20" name="Ink 19">
                <a:extLst>
                  <a:ext uri="{FF2B5EF4-FFF2-40B4-BE49-F238E27FC236}">
                    <a16:creationId xmlns:a16="http://schemas.microsoft.com/office/drawing/2014/main" id="{A6A81DCC-70BC-12B1-EADF-93FE9531F6E3}"/>
                  </a:ext>
                </a:extLst>
              </p:cNvPr>
              <p:cNvPicPr/>
              <p:nvPr/>
            </p:nvPicPr>
            <p:blipFill>
              <a:blip r:embed="rId5"/>
              <a:stretch>
                <a:fillRect/>
              </a:stretch>
            </p:blipFill>
            <p:spPr>
              <a:xfrm>
                <a:off x="3797905" y="4103137"/>
                <a:ext cx="161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4B701936-C04B-D903-99F8-E8BC273D193B}"/>
                  </a:ext>
                </a:extLst>
              </p14:cNvPr>
              <p14:cNvContentPartPr/>
              <p14:nvPr/>
            </p14:nvContentPartPr>
            <p14:xfrm>
              <a:off x="5071945" y="4010977"/>
              <a:ext cx="360" cy="360"/>
            </p14:xfrm>
          </p:contentPart>
        </mc:Choice>
        <mc:Fallback xmlns="">
          <p:pic>
            <p:nvPicPr>
              <p:cNvPr id="38" name="Ink 37">
                <a:extLst>
                  <a:ext uri="{FF2B5EF4-FFF2-40B4-BE49-F238E27FC236}">
                    <a16:creationId xmlns:a16="http://schemas.microsoft.com/office/drawing/2014/main" id="{4B701936-C04B-D903-99F8-E8BC273D193B}"/>
                  </a:ext>
                </a:extLst>
              </p:cNvPr>
              <p:cNvPicPr/>
              <p:nvPr/>
            </p:nvPicPr>
            <p:blipFill>
              <a:blip r:embed="rId7"/>
              <a:stretch>
                <a:fillRect/>
              </a:stretch>
            </p:blipFill>
            <p:spPr>
              <a:xfrm>
                <a:off x="5065825" y="4004857"/>
                <a:ext cx="12600" cy="12600"/>
              </a:xfrm>
              <a:prstGeom prst="rect">
                <a:avLst/>
              </a:prstGeom>
            </p:spPr>
          </p:pic>
        </mc:Fallback>
      </mc:AlternateContent>
      <p:sp>
        <p:nvSpPr>
          <p:cNvPr id="118" name="CuadroTexto 117">
            <a:extLst>
              <a:ext uri="{FF2B5EF4-FFF2-40B4-BE49-F238E27FC236}">
                <a16:creationId xmlns:a16="http://schemas.microsoft.com/office/drawing/2014/main" id="{B7E6EBB8-6560-425C-A9B3-B82FA1194B05}"/>
              </a:ext>
            </a:extLst>
          </p:cNvPr>
          <p:cNvSpPr txBox="1"/>
          <p:nvPr/>
        </p:nvSpPr>
        <p:spPr>
          <a:xfrm>
            <a:off x="3918039" y="3961848"/>
            <a:ext cx="2307811" cy="307777"/>
          </a:xfrm>
          <a:prstGeom prst="rect">
            <a:avLst/>
          </a:prstGeom>
          <a:noFill/>
        </p:spPr>
        <p:txBody>
          <a:bodyPr wrap="none" rtlCol="0" anchor="ctr" anchorCtr="1">
            <a:spAutoFit/>
          </a:bodyPr>
          <a:lstStyle/>
          <a:p>
            <a:pPr algn="ctr"/>
            <a:r>
              <a:rPr lang="en-US" sz="1400" dirty="0">
                <a:solidFill>
                  <a:srgbClr val="E71224"/>
                </a:solidFill>
              </a:rPr>
              <a:t>FA24 Main Course Evaluation</a:t>
            </a:r>
          </a:p>
        </p:txBody>
      </p:sp>
    </p:spTree>
    <p:extLst>
      <p:ext uri="{BB962C8B-B14F-4D97-AF65-F5344CB8AC3E}">
        <p14:creationId xmlns:p14="http://schemas.microsoft.com/office/powerpoint/2010/main" val="171225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E162E75-C469-494B-14E0-6CD1A1776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676B1-C96B-A50E-9FC6-3DF4D1463F91}"/>
              </a:ext>
            </a:extLst>
          </p:cNvPr>
          <p:cNvSpPr>
            <a:spLocks noGrp="1"/>
          </p:cNvSpPr>
          <p:nvPr>
            <p:ph type="title"/>
          </p:nvPr>
        </p:nvSpPr>
        <p:spPr/>
        <p:txBody>
          <a:bodyPr/>
          <a:lstStyle/>
          <a:p>
            <a:r>
              <a:rPr lang="en-US" dirty="0"/>
              <a:t>Scenario 2 on the Project Results Widget</a:t>
            </a:r>
          </a:p>
        </p:txBody>
      </p:sp>
      <p:pic>
        <p:nvPicPr>
          <p:cNvPr id="11" name="Content Placeholder 10">
            <a:extLst>
              <a:ext uri="{FF2B5EF4-FFF2-40B4-BE49-F238E27FC236}">
                <a16:creationId xmlns:a16="http://schemas.microsoft.com/office/drawing/2014/main" id="{D11C8FD9-6C78-29D3-6D7B-485DB69F54B3}"/>
              </a:ext>
            </a:extLst>
          </p:cNvPr>
          <p:cNvPicPr>
            <a:picLocks noGrp="1" noChangeAspect="1"/>
          </p:cNvPicPr>
          <p:nvPr>
            <p:ph idx="1"/>
          </p:nvPr>
        </p:nvPicPr>
        <p:blipFill>
          <a:blip r:embed="rId2"/>
          <a:stretch>
            <a:fillRect/>
          </a:stretch>
        </p:blipFill>
        <p:spPr>
          <a:xfrm>
            <a:off x="838200" y="2117730"/>
            <a:ext cx="10515600" cy="3767127"/>
          </a:xfrm>
        </p:spPr>
      </p:pic>
      <p:sp>
        <p:nvSpPr>
          <p:cNvPr id="6" name="Text Placeholder 5">
            <a:extLst>
              <a:ext uri="{FF2B5EF4-FFF2-40B4-BE49-F238E27FC236}">
                <a16:creationId xmlns:a16="http://schemas.microsoft.com/office/drawing/2014/main" id="{59556A42-88CF-E8F2-CF45-97B65874941E}"/>
              </a:ext>
            </a:extLst>
          </p:cNvPr>
          <p:cNvSpPr>
            <a:spLocks noGrp="1"/>
          </p:cNvSpPr>
          <p:nvPr>
            <p:ph type="body" sz="quarter" idx="4294967295"/>
          </p:nvPr>
        </p:nvSpPr>
        <p:spPr>
          <a:xfrm>
            <a:off x="2035277" y="1681163"/>
            <a:ext cx="10156723" cy="436567"/>
          </a:xfrm>
        </p:spPr>
        <p:txBody>
          <a:bodyPr>
            <a:normAutofit fontScale="92500" lnSpcReduction="10000"/>
          </a:bodyPr>
          <a:lstStyle/>
          <a:p>
            <a:r>
              <a:rPr lang="en-US" dirty="0"/>
              <a:t>Courses do not have results available for the semester’s project.</a:t>
            </a:r>
          </a:p>
        </p:txBody>
      </p:sp>
      <p:sp>
        <p:nvSpPr>
          <p:cNvPr id="41" name="CuadroTexto 40">
            <a:extLst>
              <a:ext uri="{FF2B5EF4-FFF2-40B4-BE49-F238E27FC236}">
                <a16:creationId xmlns:a16="http://schemas.microsoft.com/office/drawing/2014/main" id="{23F16EC0-3F07-45D6-A2C8-3F21A2E3EE60}"/>
              </a:ext>
            </a:extLst>
          </p:cNvPr>
          <p:cNvSpPr txBox="1"/>
          <p:nvPr/>
        </p:nvSpPr>
        <p:spPr>
          <a:xfrm>
            <a:off x="984180" y="4067438"/>
            <a:ext cx="2412840" cy="600164"/>
          </a:xfrm>
          <a:prstGeom prst="rect">
            <a:avLst/>
          </a:prstGeom>
          <a:noFill/>
        </p:spPr>
        <p:txBody>
          <a:bodyPr wrap="none" rtlCol="0" anchor="ctr" anchorCtr="1">
            <a:spAutoFit/>
          </a:bodyPr>
          <a:lstStyle/>
          <a:p>
            <a:pPr algn="ctr"/>
            <a:r>
              <a:rPr lang="en-US" sz="3300">
                <a:solidFill>
                  <a:srgbClr val="E71224"/>
                </a:solidFill>
              </a:rPr>
              <a:t>Su23 missing</a:t>
            </a:r>
          </a:p>
        </p:txBody>
      </p:sp>
      <p:cxnSp>
        <p:nvCxnSpPr>
          <p:cNvPr id="138" name="Straight Arrow Connector 137">
            <a:extLst>
              <a:ext uri="{FF2B5EF4-FFF2-40B4-BE49-F238E27FC236}">
                <a16:creationId xmlns:a16="http://schemas.microsoft.com/office/drawing/2014/main" id="{0F24B976-28A5-23F9-E77A-4C891B8BAAC3}"/>
              </a:ext>
            </a:extLst>
          </p:cNvPr>
          <p:cNvCxnSpPr>
            <a:cxnSpLocks/>
          </p:cNvCxnSpPr>
          <p:nvPr/>
        </p:nvCxnSpPr>
        <p:spPr>
          <a:xfrm>
            <a:off x="3321170" y="4667602"/>
            <a:ext cx="569343"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9904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CE51-D97F-129F-DEC2-208DBE7E8927}"/>
              </a:ext>
            </a:extLst>
          </p:cNvPr>
          <p:cNvSpPr>
            <a:spLocks noGrp="1"/>
          </p:cNvSpPr>
          <p:nvPr>
            <p:ph type="title"/>
          </p:nvPr>
        </p:nvSpPr>
        <p:spPr>
          <a:xfrm>
            <a:off x="838200" y="390540"/>
            <a:ext cx="10515600" cy="1011926"/>
          </a:xfrm>
        </p:spPr>
        <p:txBody>
          <a:bodyPr>
            <a:normAutofit/>
          </a:bodyPr>
          <a:lstStyle/>
          <a:p>
            <a:r>
              <a:rPr lang="en-US" dirty="0"/>
              <a:t>Scenario 3 within Project Results</a:t>
            </a:r>
          </a:p>
        </p:txBody>
      </p:sp>
      <p:pic>
        <p:nvPicPr>
          <p:cNvPr id="5" name="Content Placeholder 4" descr="A screenshot of a computer&#10;&#10;Description automatically generated">
            <a:extLst>
              <a:ext uri="{FF2B5EF4-FFF2-40B4-BE49-F238E27FC236}">
                <a16:creationId xmlns:a16="http://schemas.microsoft.com/office/drawing/2014/main" id="{69E2A2CA-61C7-6C95-1EDB-BD865BC1CD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675" y="1423821"/>
            <a:ext cx="9480431" cy="2974511"/>
          </a:xfrm>
          <a:ln w="3175">
            <a:solidFill>
              <a:schemeClr val="tx1"/>
            </a:solidFill>
          </a:ln>
        </p:spPr>
      </p:pic>
      <p:pic>
        <p:nvPicPr>
          <p:cNvPr id="6" name="Picture 5">
            <a:extLst>
              <a:ext uri="{FF2B5EF4-FFF2-40B4-BE49-F238E27FC236}">
                <a16:creationId xmlns:a16="http://schemas.microsoft.com/office/drawing/2014/main" id="{33AD564B-DB15-B45F-84E1-C485AD90C84A}"/>
              </a:ext>
            </a:extLst>
          </p:cNvPr>
          <p:cNvPicPr>
            <a:picLocks noChangeAspect="1"/>
          </p:cNvPicPr>
          <p:nvPr/>
        </p:nvPicPr>
        <p:blipFill>
          <a:blip r:embed="rId3"/>
          <a:stretch>
            <a:fillRect/>
          </a:stretch>
        </p:blipFill>
        <p:spPr>
          <a:xfrm>
            <a:off x="1181817" y="4776683"/>
            <a:ext cx="9368289" cy="1527752"/>
          </a:xfrm>
          <a:prstGeom prst="rect">
            <a:avLst/>
          </a:prstGeom>
          <a:ln w="3175">
            <a:solidFill>
              <a:schemeClr val="tx1"/>
            </a:solidFill>
          </a:ln>
        </p:spPr>
      </p:pic>
      <p:cxnSp>
        <p:nvCxnSpPr>
          <p:cNvPr id="9" name="Straight Arrow Connector 8">
            <a:extLst>
              <a:ext uri="{FF2B5EF4-FFF2-40B4-BE49-F238E27FC236}">
                <a16:creationId xmlns:a16="http://schemas.microsoft.com/office/drawing/2014/main" id="{6A4D346F-CBBB-971E-5F63-A03C9EBA016B}"/>
              </a:ext>
            </a:extLst>
          </p:cNvPr>
          <p:cNvCxnSpPr>
            <a:cxnSpLocks/>
          </p:cNvCxnSpPr>
          <p:nvPr/>
        </p:nvCxnSpPr>
        <p:spPr>
          <a:xfrm flipH="1">
            <a:off x="6657333" y="2193992"/>
            <a:ext cx="293298" cy="2932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Rectángulo 20">
            <a:extLst>
              <a:ext uri="{FF2B5EF4-FFF2-40B4-BE49-F238E27FC236}">
                <a16:creationId xmlns:a16="http://schemas.microsoft.com/office/drawing/2014/main" id="{4FA43FCA-BB87-4981-9247-A625F5A7AF5C}"/>
              </a:ext>
            </a:extLst>
          </p:cNvPr>
          <p:cNvSpPr/>
          <p:nvPr/>
        </p:nvSpPr>
        <p:spPr>
          <a:xfrm>
            <a:off x="5180040" y="5917320"/>
            <a:ext cx="1280160" cy="365760"/>
          </a:xfrm>
          <a:prstGeom prst="rect">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65" name="CaixaDeTexto 64">
            <a:extLst>
              <a:ext uri="{FF2B5EF4-FFF2-40B4-BE49-F238E27FC236}">
                <a16:creationId xmlns:a16="http://schemas.microsoft.com/office/drawing/2014/main" id="{A68E011B-46A0-49C2-96BB-DA357807EA5E}"/>
              </a:ext>
            </a:extLst>
          </p:cNvPr>
          <p:cNvSpPr txBox="1"/>
          <p:nvPr/>
        </p:nvSpPr>
        <p:spPr>
          <a:xfrm>
            <a:off x="4632032" y="1354414"/>
            <a:ext cx="2463302" cy="461665"/>
          </a:xfrm>
          <a:prstGeom prst="rect">
            <a:avLst/>
          </a:prstGeom>
          <a:noFill/>
        </p:spPr>
        <p:txBody>
          <a:bodyPr wrap="none" rtlCol="0" anchor="ctr" anchorCtr="1">
            <a:spAutoFit/>
          </a:bodyPr>
          <a:lstStyle/>
          <a:p>
            <a:pPr algn="ctr"/>
            <a:r>
              <a:rPr lang="en-US" sz="2400" dirty="0">
                <a:solidFill>
                  <a:srgbClr val="E71224"/>
                </a:solidFill>
              </a:rPr>
              <a:t>some or all results</a:t>
            </a:r>
          </a:p>
        </p:txBody>
      </p:sp>
      <p:sp>
        <p:nvSpPr>
          <p:cNvPr id="37" name="CaixaDeTexto 36">
            <a:extLst>
              <a:ext uri="{FF2B5EF4-FFF2-40B4-BE49-F238E27FC236}">
                <a16:creationId xmlns:a16="http://schemas.microsoft.com/office/drawing/2014/main" id="{7EFC7C10-AE4E-4D77-AD00-71CF5948372A}"/>
              </a:ext>
            </a:extLst>
          </p:cNvPr>
          <p:cNvSpPr txBox="1"/>
          <p:nvPr/>
        </p:nvSpPr>
        <p:spPr>
          <a:xfrm>
            <a:off x="5863683" y="4717953"/>
            <a:ext cx="1461233" cy="477054"/>
          </a:xfrm>
          <a:prstGeom prst="rect">
            <a:avLst/>
          </a:prstGeom>
          <a:noFill/>
        </p:spPr>
        <p:txBody>
          <a:bodyPr wrap="none" rtlCol="0" anchor="ctr" anchorCtr="1">
            <a:spAutoFit/>
          </a:bodyPr>
          <a:lstStyle/>
          <a:p>
            <a:pPr algn="ctr"/>
            <a:r>
              <a:rPr lang="en-US" sz="2500">
                <a:solidFill>
                  <a:srgbClr val="E71224"/>
                </a:solidFill>
              </a:rPr>
              <a:t>no results</a:t>
            </a:r>
          </a:p>
        </p:txBody>
      </p:sp>
      <p:pic>
        <p:nvPicPr>
          <p:cNvPr id="3" name="Picture 2">
            <a:extLst>
              <a:ext uri="{FF2B5EF4-FFF2-40B4-BE49-F238E27FC236}">
                <a16:creationId xmlns:a16="http://schemas.microsoft.com/office/drawing/2014/main" id="{905CE03B-E79D-A229-163A-46981BA37BF3}"/>
              </a:ext>
            </a:extLst>
          </p:cNvPr>
          <p:cNvPicPr>
            <a:picLocks noChangeAspect="1"/>
          </p:cNvPicPr>
          <p:nvPr/>
        </p:nvPicPr>
        <p:blipFill>
          <a:blip r:embed="rId4"/>
          <a:stretch>
            <a:fillRect/>
          </a:stretch>
        </p:blipFill>
        <p:spPr>
          <a:xfrm>
            <a:off x="4919890" y="4956480"/>
            <a:ext cx="384081" cy="384081"/>
          </a:xfrm>
          <a:prstGeom prst="rect">
            <a:avLst/>
          </a:prstGeom>
        </p:spPr>
      </p:pic>
      <p:pic>
        <p:nvPicPr>
          <p:cNvPr id="4" name="Picture 3">
            <a:extLst>
              <a:ext uri="{FF2B5EF4-FFF2-40B4-BE49-F238E27FC236}">
                <a16:creationId xmlns:a16="http://schemas.microsoft.com/office/drawing/2014/main" id="{33EB924B-BBD9-CD56-1EF9-6C1D5D847F5A}"/>
              </a:ext>
            </a:extLst>
          </p:cNvPr>
          <p:cNvPicPr>
            <a:picLocks noChangeAspect="1"/>
          </p:cNvPicPr>
          <p:nvPr/>
        </p:nvPicPr>
        <p:blipFill>
          <a:blip r:embed="rId4"/>
          <a:stretch>
            <a:fillRect/>
          </a:stretch>
        </p:blipFill>
        <p:spPr>
          <a:xfrm>
            <a:off x="6491172" y="5572920"/>
            <a:ext cx="384081" cy="384081"/>
          </a:xfrm>
          <a:prstGeom prst="rect">
            <a:avLst/>
          </a:prstGeom>
        </p:spPr>
      </p:pic>
      <p:cxnSp>
        <p:nvCxnSpPr>
          <p:cNvPr id="8" name="Straight Arrow Connector 7">
            <a:extLst>
              <a:ext uri="{FF2B5EF4-FFF2-40B4-BE49-F238E27FC236}">
                <a16:creationId xmlns:a16="http://schemas.microsoft.com/office/drawing/2014/main" id="{2C4B111A-B8BF-D0DE-39EC-7C2A1406A3A6}"/>
              </a:ext>
            </a:extLst>
          </p:cNvPr>
          <p:cNvCxnSpPr>
            <a:cxnSpLocks/>
          </p:cNvCxnSpPr>
          <p:nvPr/>
        </p:nvCxnSpPr>
        <p:spPr>
          <a:xfrm>
            <a:off x="646981" y="2070340"/>
            <a:ext cx="53483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5141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4185621-765E-5715-3DD0-D024B2811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45FBB-ACB2-B202-06F7-4EBE3EEF04C9}"/>
              </a:ext>
            </a:extLst>
          </p:cNvPr>
          <p:cNvSpPr>
            <a:spLocks noGrp="1"/>
          </p:cNvSpPr>
          <p:nvPr>
            <p:ph type="title"/>
          </p:nvPr>
        </p:nvSpPr>
        <p:spPr>
          <a:xfrm>
            <a:off x="839788" y="457200"/>
            <a:ext cx="4327283" cy="944563"/>
          </a:xfrm>
        </p:spPr>
        <p:txBody>
          <a:bodyPr>
            <a:noAutofit/>
          </a:bodyPr>
          <a:lstStyle/>
          <a:p>
            <a:r>
              <a:rPr lang="en-US" b="1" dirty="0"/>
              <a:t>Ways to Access the Results Options</a:t>
            </a:r>
          </a:p>
        </p:txBody>
      </p:sp>
      <p:sp>
        <p:nvSpPr>
          <p:cNvPr id="3" name="Content Placeholder 2">
            <a:extLst>
              <a:ext uri="{FF2B5EF4-FFF2-40B4-BE49-F238E27FC236}">
                <a16:creationId xmlns:a16="http://schemas.microsoft.com/office/drawing/2014/main" id="{20960C6C-9DBB-0A48-2F61-FF4F0C57251C}"/>
              </a:ext>
            </a:extLst>
          </p:cNvPr>
          <p:cNvSpPr>
            <a:spLocks noGrp="1"/>
          </p:cNvSpPr>
          <p:nvPr>
            <p:ph idx="1"/>
          </p:nvPr>
        </p:nvSpPr>
        <p:spPr>
          <a:xfrm>
            <a:off x="5443268" y="319177"/>
            <a:ext cx="6297283" cy="6245525"/>
          </a:xfrm>
        </p:spPr>
        <p:txBody>
          <a:bodyPr>
            <a:normAutofit/>
          </a:bodyPr>
          <a:lstStyle/>
          <a:p>
            <a:pPr lvl="1"/>
            <a:endParaRPr lang="en-US" dirty="0"/>
          </a:p>
          <a:p>
            <a:endParaRPr lang="en-US" dirty="0"/>
          </a:p>
        </p:txBody>
      </p:sp>
      <p:sp>
        <p:nvSpPr>
          <p:cNvPr id="4" name="Text Placeholder 3">
            <a:extLst>
              <a:ext uri="{FF2B5EF4-FFF2-40B4-BE49-F238E27FC236}">
                <a16:creationId xmlns:a16="http://schemas.microsoft.com/office/drawing/2014/main" id="{CC91CE3D-143A-B6CF-517B-7FFC8C14F5CF}"/>
              </a:ext>
            </a:extLst>
          </p:cNvPr>
          <p:cNvSpPr>
            <a:spLocks noGrp="1"/>
          </p:cNvSpPr>
          <p:nvPr>
            <p:ph type="body" sz="half" idx="2"/>
          </p:nvPr>
        </p:nvSpPr>
        <p:spPr>
          <a:xfrm>
            <a:off x="849746" y="1953419"/>
            <a:ext cx="3932237" cy="3783146"/>
          </a:xfrm>
        </p:spPr>
        <p:txBody>
          <a:bodyPr>
            <a:normAutofit fontScale="47500" lnSpcReduction="20000"/>
          </a:bodyPr>
          <a:lstStyle/>
          <a:p>
            <a:r>
              <a:rPr lang="en-US" sz="4400" dirty="0"/>
              <a:t>1. Multiple reporting options can be accessed from Results tab on the purple ribbon bar. </a:t>
            </a:r>
            <a:br>
              <a:rPr lang="en-US" sz="4400" dirty="0"/>
            </a:br>
            <a:endParaRPr lang="en-US" sz="4400" dirty="0"/>
          </a:p>
          <a:p>
            <a:r>
              <a:rPr lang="en-US" sz="4400" dirty="0"/>
              <a:t>2. There are then two ways to access the various reports  under the Results tab.  </a:t>
            </a:r>
          </a:p>
          <a:p>
            <a:pPr marL="571500" indent="-571500">
              <a:buFont typeface="Arial" panose="020B0604020202020204" pitchFamily="34" charset="0"/>
              <a:buChar char="•"/>
            </a:pPr>
            <a:r>
              <a:rPr lang="en-US" sz="4400" dirty="0"/>
              <a:t>Individually</a:t>
            </a:r>
          </a:p>
          <a:p>
            <a:pPr marL="571500" indent="-571500">
              <a:buFont typeface="Arial" panose="020B0604020202020204" pitchFamily="34" charset="0"/>
              <a:buChar char="•"/>
            </a:pPr>
            <a:r>
              <a:rPr lang="en-US" sz="4400" dirty="0"/>
              <a:t>Clicking the new Results Home option </a:t>
            </a:r>
            <a:br>
              <a:rPr lang="en-US" sz="4400" dirty="0"/>
            </a:br>
            <a:endParaRPr lang="en-US" sz="4400" dirty="0"/>
          </a:p>
          <a:p>
            <a:r>
              <a:rPr lang="en-US" sz="4400" dirty="0"/>
              <a:t>3. The Project Results option can also be accessed from the widget.</a:t>
            </a:r>
          </a:p>
        </p:txBody>
      </p:sp>
      <p:sp>
        <p:nvSpPr>
          <p:cNvPr id="6" name="Text Placeholder 5">
            <a:extLst>
              <a:ext uri="{FF2B5EF4-FFF2-40B4-BE49-F238E27FC236}">
                <a16:creationId xmlns:a16="http://schemas.microsoft.com/office/drawing/2014/main" id="{224093F0-68EB-225E-FC21-E372BF2471D3}"/>
              </a:ext>
            </a:extLst>
          </p:cNvPr>
          <p:cNvSpPr>
            <a:spLocks noGrp="1"/>
          </p:cNvSpPr>
          <p:nvPr>
            <p:ph type="body" sz="quarter" idx="4294967295"/>
          </p:nvPr>
        </p:nvSpPr>
        <p:spPr>
          <a:xfrm>
            <a:off x="7008813" y="1401763"/>
            <a:ext cx="5183187" cy="1103312"/>
          </a:xfrm>
        </p:spPr>
        <p:txBody>
          <a:bodyPr>
            <a:normAutofit/>
          </a:bodyPr>
          <a:lstStyle/>
          <a:p>
            <a:endParaRPr lang="en-US" dirty="0"/>
          </a:p>
        </p:txBody>
      </p:sp>
      <p:pic>
        <p:nvPicPr>
          <p:cNvPr id="9" name="Content Placeholder 8">
            <a:extLst>
              <a:ext uri="{FF2B5EF4-FFF2-40B4-BE49-F238E27FC236}">
                <a16:creationId xmlns:a16="http://schemas.microsoft.com/office/drawing/2014/main" id="{6EECFDB8-4016-8B41-79BB-4E5038CD498E}"/>
              </a:ext>
            </a:extLst>
          </p:cNvPr>
          <p:cNvPicPr>
            <a:picLocks noGrp="1" noChangeAspect="1"/>
          </p:cNvPicPr>
          <p:nvPr>
            <p:ph sz="quarter" idx="4294967295"/>
          </p:nvPr>
        </p:nvPicPr>
        <p:blipFill>
          <a:blip r:embed="rId2"/>
          <a:stretch>
            <a:fillRect/>
          </a:stretch>
        </p:blipFill>
        <p:spPr>
          <a:xfrm>
            <a:off x="6490117" y="2922487"/>
            <a:ext cx="4170362" cy="3341688"/>
          </a:xfrm>
          <a:prstGeom prst="rect">
            <a:avLst/>
          </a:prstGeom>
        </p:spPr>
      </p:pic>
      <p:pic>
        <p:nvPicPr>
          <p:cNvPr id="5" name="Picture 4" descr="A blue and white rectangular object with text&#10;&#10;Description automatically generated with medium confidence">
            <a:extLst>
              <a:ext uri="{FF2B5EF4-FFF2-40B4-BE49-F238E27FC236}">
                <a16:creationId xmlns:a16="http://schemas.microsoft.com/office/drawing/2014/main" id="{09B43B29-07F1-9469-195E-C400F632F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243" y="643876"/>
            <a:ext cx="5778111" cy="2102486"/>
          </a:xfrm>
          <a:prstGeom prst="rect">
            <a:avLst/>
          </a:prstGeom>
          <a:ln w="3175">
            <a:solidFill>
              <a:schemeClr val="tx1"/>
            </a:solidFill>
          </a:ln>
        </p:spPr>
      </p:pic>
      <p:sp>
        <p:nvSpPr>
          <p:cNvPr id="44" name="TextBox 43">
            <a:extLst>
              <a:ext uri="{FF2B5EF4-FFF2-40B4-BE49-F238E27FC236}">
                <a16:creationId xmlns:a16="http://schemas.microsoft.com/office/drawing/2014/main" id="{A570C176-3BEE-2C6D-FEBE-735A3AC7792B}"/>
              </a:ext>
            </a:extLst>
          </p:cNvPr>
          <p:cNvSpPr txBox="1"/>
          <p:nvPr/>
        </p:nvSpPr>
        <p:spPr>
          <a:xfrm>
            <a:off x="8522178" y="1401763"/>
            <a:ext cx="1012713" cy="430887"/>
          </a:xfrm>
          <a:prstGeom prst="rect">
            <a:avLst/>
          </a:prstGeom>
          <a:noFill/>
        </p:spPr>
        <p:txBody>
          <a:bodyPr wrap="square" rtlCol="0" anchor="ctr" anchorCtr="1">
            <a:spAutoFit/>
          </a:bodyPr>
          <a:lstStyle/>
          <a:p>
            <a:pPr algn="ctr"/>
            <a:r>
              <a:rPr lang="en-US" sz="2200" dirty="0">
                <a:solidFill>
                  <a:srgbClr val="E71224"/>
                </a:solidFill>
              </a:rPr>
              <a:t>Widget</a:t>
            </a:r>
          </a:p>
        </p:txBody>
      </p:sp>
      <p:sp>
        <p:nvSpPr>
          <p:cNvPr id="11" name="TextBox 10">
            <a:extLst>
              <a:ext uri="{FF2B5EF4-FFF2-40B4-BE49-F238E27FC236}">
                <a16:creationId xmlns:a16="http://schemas.microsoft.com/office/drawing/2014/main" id="{C76879E9-4B20-BBBE-63ED-AE6F5A4CC79B}"/>
              </a:ext>
            </a:extLst>
          </p:cNvPr>
          <p:cNvSpPr txBox="1"/>
          <p:nvPr/>
        </p:nvSpPr>
        <p:spPr>
          <a:xfrm>
            <a:off x="5857336" y="829499"/>
            <a:ext cx="301686" cy="369332"/>
          </a:xfrm>
          <a:prstGeom prst="rect">
            <a:avLst/>
          </a:prstGeom>
          <a:noFill/>
        </p:spPr>
        <p:txBody>
          <a:bodyPr wrap="none" rtlCol="0">
            <a:spAutoFit/>
          </a:bodyPr>
          <a:lstStyle/>
          <a:p>
            <a:r>
              <a:rPr lang="en-US" dirty="0">
                <a:solidFill>
                  <a:schemeClr val="accent2">
                    <a:lumMod val="75000"/>
                  </a:schemeClr>
                </a:solidFill>
              </a:rPr>
              <a:t>1</a:t>
            </a:r>
          </a:p>
        </p:txBody>
      </p:sp>
      <p:sp>
        <p:nvSpPr>
          <p:cNvPr id="13" name="TextBox 12">
            <a:extLst>
              <a:ext uri="{FF2B5EF4-FFF2-40B4-BE49-F238E27FC236}">
                <a16:creationId xmlns:a16="http://schemas.microsoft.com/office/drawing/2014/main" id="{E31CD1EE-E21E-E318-0095-F14290174B43}"/>
              </a:ext>
            </a:extLst>
          </p:cNvPr>
          <p:cNvSpPr txBox="1"/>
          <p:nvPr/>
        </p:nvSpPr>
        <p:spPr>
          <a:xfrm>
            <a:off x="7652619" y="3504249"/>
            <a:ext cx="301686" cy="369332"/>
          </a:xfrm>
          <a:prstGeom prst="rect">
            <a:avLst/>
          </a:prstGeom>
          <a:noFill/>
        </p:spPr>
        <p:txBody>
          <a:bodyPr wrap="none" rtlCol="0">
            <a:spAutoFit/>
          </a:bodyPr>
          <a:lstStyle/>
          <a:p>
            <a:r>
              <a:rPr lang="en-US" dirty="0">
                <a:solidFill>
                  <a:schemeClr val="accent2">
                    <a:lumMod val="75000"/>
                  </a:schemeClr>
                </a:solidFill>
              </a:rPr>
              <a:t>2</a:t>
            </a:r>
          </a:p>
        </p:txBody>
      </p:sp>
      <p:sp>
        <p:nvSpPr>
          <p:cNvPr id="14" name="TextBox 13">
            <a:extLst>
              <a:ext uri="{FF2B5EF4-FFF2-40B4-BE49-F238E27FC236}">
                <a16:creationId xmlns:a16="http://schemas.microsoft.com/office/drawing/2014/main" id="{BD41BF8D-50E9-1846-C49C-AF53503EDA32}"/>
              </a:ext>
            </a:extLst>
          </p:cNvPr>
          <p:cNvSpPr txBox="1"/>
          <p:nvPr/>
        </p:nvSpPr>
        <p:spPr>
          <a:xfrm>
            <a:off x="7501776" y="1325787"/>
            <a:ext cx="301686" cy="369332"/>
          </a:xfrm>
          <a:prstGeom prst="rect">
            <a:avLst/>
          </a:prstGeom>
          <a:noFill/>
        </p:spPr>
        <p:txBody>
          <a:bodyPr wrap="none" rtlCol="0">
            <a:spAutoFit/>
          </a:bodyPr>
          <a:lstStyle/>
          <a:p>
            <a:r>
              <a:rPr lang="en-US" dirty="0">
                <a:solidFill>
                  <a:schemeClr val="accent2">
                    <a:lumMod val="75000"/>
                  </a:schemeClr>
                </a:solidFill>
              </a:rPr>
              <a:t>3</a:t>
            </a:r>
          </a:p>
        </p:txBody>
      </p:sp>
    </p:spTree>
    <p:extLst>
      <p:ext uri="{BB962C8B-B14F-4D97-AF65-F5344CB8AC3E}">
        <p14:creationId xmlns:p14="http://schemas.microsoft.com/office/powerpoint/2010/main" val="414872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5980-5E77-FA84-6ABC-8E68154AB099}"/>
              </a:ext>
            </a:extLst>
          </p:cNvPr>
          <p:cNvSpPr>
            <a:spLocks noGrp="1"/>
          </p:cNvSpPr>
          <p:nvPr>
            <p:ph type="title"/>
          </p:nvPr>
        </p:nvSpPr>
        <p:spPr>
          <a:xfrm>
            <a:off x="838200" y="365126"/>
            <a:ext cx="10515600" cy="694555"/>
          </a:xfrm>
        </p:spPr>
        <p:txBody>
          <a:bodyPr>
            <a:normAutofit fontScale="90000"/>
          </a:bodyPr>
          <a:lstStyle/>
          <a:p>
            <a:r>
              <a:rPr lang="en-US" dirty="0"/>
              <a:t>New Feature – Results Home</a:t>
            </a:r>
          </a:p>
        </p:txBody>
      </p:sp>
      <p:sp>
        <p:nvSpPr>
          <p:cNvPr id="3" name="Content Placeholder 2">
            <a:extLst>
              <a:ext uri="{FF2B5EF4-FFF2-40B4-BE49-F238E27FC236}">
                <a16:creationId xmlns:a16="http://schemas.microsoft.com/office/drawing/2014/main" id="{F5DCDEA0-F1CB-DEAC-F996-3C0C90149B20}"/>
              </a:ext>
            </a:extLst>
          </p:cNvPr>
          <p:cNvSpPr>
            <a:spLocks noGrp="1"/>
          </p:cNvSpPr>
          <p:nvPr>
            <p:ph idx="1"/>
          </p:nvPr>
        </p:nvSpPr>
        <p:spPr>
          <a:xfrm>
            <a:off x="838200" y="1503947"/>
            <a:ext cx="10515600" cy="4988928"/>
          </a:xfrm>
        </p:spPr>
        <p:txBody>
          <a:bodyPr/>
          <a:lstStyle/>
          <a:p>
            <a:pPr marL="0" marR="0">
              <a:lnSpc>
                <a:spcPct val="107000"/>
              </a:lnSpc>
              <a:spcBef>
                <a:spcPts val="0"/>
              </a:spcBef>
              <a:spcAft>
                <a:spcPts val="800"/>
              </a:spcAft>
            </a:pPr>
            <a:r>
              <a:rPr lang="en-US" sz="1800" kern="100" dirty="0">
                <a:effectLst/>
                <a:ea typeface="Aptos" panose="020B0004020202020204" pitchFamily="34" charset="0"/>
                <a:cs typeface="Times New Roman" panose="02020603050405020304" pitchFamily="18" charset="0"/>
              </a:rPr>
              <a:t>The Results Home option is easy to use, interactive, and a centralized place for your reporting needs. </a:t>
            </a:r>
          </a:p>
          <a:p>
            <a:pPr marL="0" marR="0">
              <a:lnSpc>
                <a:spcPct val="107000"/>
              </a:lnSpc>
              <a:spcBef>
                <a:spcPts val="0"/>
              </a:spcBef>
              <a:spcAft>
                <a:spcPts val="800"/>
              </a:spcAft>
            </a:pPr>
            <a:r>
              <a:rPr lang="en-US" sz="1800" kern="100" dirty="0">
                <a:effectLst/>
                <a:ea typeface="Aptos" panose="020B0004020202020204" pitchFamily="34" charset="0"/>
                <a:cs typeface="Times New Roman" panose="02020603050405020304" pitchFamily="18" charset="0"/>
              </a:rPr>
              <a:t>You will have access to visual information about each report. </a:t>
            </a:r>
          </a:p>
          <a:p>
            <a:pPr marL="0" marR="0">
              <a:lnSpc>
                <a:spcPct val="107000"/>
              </a:lnSpc>
              <a:spcBef>
                <a:spcPts val="0"/>
              </a:spcBef>
              <a:spcAft>
                <a:spcPts val="800"/>
              </a:spcAft>
            </a:pPr>
            <a:r>
              <a:rPr lang="en-US" sz="1800" kern="100" dirty="0">
                <a:ea typeface="Aptos" panose="020B0004020202020204" pitchFamily="34" charset="0"/>
                <a:cs typeface="Times New Roman" panose="02020603050405020304" pitchFamily="18" charset="0"/>
              </a:rPr>
              <a:t>Build a Report is a new way to provide you with the same type of reports as used in the previous semesters. </a:t>
            </a:r>
            <a:endParaRPr lang="en-US" sz="1800" kern="100" dirty="0">
              <a:effectLst/>
              <a:ea typeface="Aptos" panose="020B0004020202020204" pitchFamily="34" charset="0"/>
              <a:cs typeface="Times New Roman" panose="02020603050405020304" pitchFamily="18" charset="0"/>
            </a:endParaRPr>
          </a:p>
          <a:p>
            <a:pPr marL="0" indent="0">
              <a:buNone/>
            </a:pPr>
            <a:endParaRPr lang="en-US" dirty="0"/>
          </a:p>
        </p:txBody>
      </p:sp>
      <p:pic>
        <p:nvPicPr>
          <p:cNvPr id="7" name="Picture 6" descr="A screenshot of a computer&#10;&#10;Description automatically generated">
            <a:extLst>
              <a:ext uri="{FF2B5EF4-FFF2-40B4-BE49-F238E27FC236}">
                <a16:creationId xmlns:a16="http://schemas.microsoft.com/office/drawing/2014/main" id="{74D70A82-CAF4-517F-7AE4-4FD4060C7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396" y="3020730"/>
            <a:ext cx="6130076" cy="2813639"/>
          </a:xfrm>
          <a:prstGeom prst="rect">
            <a:avLst/>
          </a:prstGeom>
          <a:ln w="3175">
            <a:solidFill>
              <a:schemeClr val="tx1"/>
            </a:solidFill>
          </a:ln>
        </p:spPr>
      </p:pic>
      <p:pic>
        <p:nvPicPr>
          <p:cNvPr id="5" name="Picture 4" descr="A screenshot of a web page&#10;&#10;Description automatically generated">
            <a:extLst>
              <a:ext uri="{FF2B5EF4-FFF2-40B4-BE49-F238E27FC236}">
                <a16:creationId xmlns:a16="http://schemas.microsoft.com/office/drawing/2014/main" id="{D5B9F68F-8607-AA44-D1CE-872A38DB1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20730"/>
            <a:ext cx="4289196" cy="2813639"/>
          </a:xfrm>
          <a:prstGeom prst="rect">
            <a:avLst/>
          </a:prstGeom>
          <a:ln w="3175">
            <a:solidFill>
              <a:schemeClr val="tx1"/>
            </a:solidFill>
          </a:ln>
        </p:spPr>
      </p:pic>
      <p:cxnSp>
        <p:nvCxnSpPr>
          <p:cNvPr id="8" name="Straight Arrow Connector 7">
            <a:extLst>
              <a:ext uri="{FF2B5EF4-FFF2-40B4-BE49-F238E27FC236}">
                <a16:creationId xmlns:a16="http://schemas.microsoft.com/office/drawing/2014/main" id="{08F1546C-4B4B-BCDE-BF14-E5D45CA842F4}"/>
              </a:ext>
            </a:extLst>
          </p:cNvPr>
          <p:cNvCxnSpPr>
            <a:cxnSpLocks/>
          </p:cNvCxnSpPr>
          <p:nvPr/>
        </p:nvCxnSpPr>
        <p:spPr>
          <a:xfrm flipH="1">
            <a:off x="6554952" y="4295154"/>
            <a:ext cx="245094" cy="26479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8316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3273</TotalTime>
  <Words>2131</Words>
  <Application>Microsoft Office PowerPoint</Application>
  <PresentationFormat>Widescreen</PresentationFormat>
  <Paragraphs>185</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Calibri Light</vt:lpstr>
      <vt:lpstr>Roboto</vt:lpstr>
      <vt:lpstr>Times New Roman</vt:lpstr>
      <vt:lpstr>Office Theme</vt:lpstr>
      <vt:lpstr>  Navigating Your CES Results</vt:lpstr>
      <vt:lpstr>Results - General Information</vt:lpstr>
      <vt:lpstr>Results – General Information</vt:lpstr>
      <vt:lpstr>Results Notices in CES</vt:lpstr>
      <vt:lpstr>Scenario 1 on the Project Results Widget</vt:lpstr>
      <vt:lpstr>Scenario 2 on the Project Results Widget</vt:lpstr>
      <vt:lpstr>Scenario 3 within Project Results</vt:lpstr>
      <vt:lpstr>Ways to Access the Results Options</vt:lpstr>
      <vt:lpstr>New Feature – Results Home</vt:lpstr>
      <vt:lpstr> Results Home – Project Spotlight </vt:lpstr>
      <vt:lpstr>Project Spotlight:  Courses Portion</vt:lpstr>
      <vt:lpstr>Project Spotlight:  Question Portion</vt:lpstr>
      <vt:lpstr>Result Options for Building a Report  Description of each report</vt:lpstr>
      <vt:lpstr>Building a Report:  Response Rate Tracker    This report can be used as a record to show that you requested evaluations in the event you received the notification of “no courses found.”  It can also be used to create an Excel report that displays the number of responses per course.   </vt:lpstr>
      <vt:lpstr>To Locate the Response Rate for Previous Semesters</vt:lpstr>
      <vt:lpstr>To Locate the Response Rate of Course Evaluation Projects</vt:lpstr>
      <vt:lpstr>Finding Specific Course Response Rates</vt:lpstr>
      <vt:lpstr>How to Retrieve Response Rate Information  If you had less than 4 responses follow these steps.</vt:lpstr>
      <vt:lpstr>How to Retrieve Response Rate Information, Continued</vt:lpstr>
      <vt:lpstr>How to Retrieve Response Rate Information, Continued</vt:lpstr>
      <vt:lpstr>  Building a Report:  Project Results – with Data This report can be used to retrieve the feedback from the student’s responses.  </vt:lpstr>
      <vt:lpstr>Building a Report:  Project Results – with No Data</vt:lpstr>
      <vt:lpstr>Building a Report:  Project Results – with Some Data</vt:lpstr>
      <vt:lpstr>Project Results - Types of Reports under the Report Icon</vt:lpstr>
      <vt:lpstr>Detailed Report and Detailed Report + Comments</vt:lpstr>
      <vt:lpstr>Short Report and Short Report + Comments</vt:lpstr>
      <vt:lpstr>Raw Data</vt:lpstr>
      <vt:lpstr>Feedback</vt:lpstr>
      <vt:lpstr>Batch Reporting – Group your reports together</vt:lpstr>
      <vt:lpstr>Building a Report:  Instructor Results To search for your courses that have results in more than one project.</vt:lpstr>
      <vt:lpstr>Building a Report:  Report Builder Create a report from scratch by selecting your own data sets and filters</vt:lpstr>
      <vt:lpstr>Building a Report:  Results Feedback  This option is not available at WSU as university officials do not have access  to your results.  It can be used for your own purposes.</vt:lpstr>
      <vt:lpstr>Save Results </vt:lpstr>
      <vt:lpstr>Share Results</vt:lpstr>
      <vt:lpstr>Questions</vt:lpstr>
    </vt:vector>
  </TitlesOfParts>
  <Company>Wichita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 Results and Then Some</dc:title>
  <dc:creator>Ranney, Sandra</dc:creator>
  <cp:lastModifiedBy>Ranney, Sandra</cp:lastModifiedBy>
  <cp:revision>54</cp:revision>
  <cp:lastPrinted>2024-11-01T20:49:08Z</cp:lastPrinted>
  <dcterms:created xsi:type="dcterms:W3CDTF">2023-10-25T17:04:37Z</dcterms:created>
  <dcterms:modified xsi:type="dcterms:W3CDTF">2025-01-13T17:27:13Z</dcterms:modified>
</cp:coreProperties>
</file>