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705" r:id="rId3"/>
    <p:sldMasterId id="2147483745" r:id="rId4"/>
  </p:sldMasterIdLst>
  <p:sldIdLst>
    <p:sldId id="256" r:id="rId5"/>
    <p:sldId id="257" r:id="rId6"/>
    <p:sldId id="258" r:id="rId7"/>
    <p:sldId id="263" r:id="rId8"/>
    <p:sldId id="264" r:id="rId9"/>
    <p:sldId id="267" r:id="rId10"/>
    <p:sldId id="268" r:id="rId11"/>
    <p:sldId id="259" r:id="rId12"/>
    <p:sldId id="266" r:id="rId13"/>
    <p:sldId id="260" r:id="rId14"/>
    <p:sldId id="261" r:id="rId15"/>
    <p:sldId id="262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265" autoAdjust="0"/>
  </p:normalViewPr>
  <p:slideViewPr>
    <p:cSldViewPr snapToGrid="0">
      <p:cViewPr varScale="1">
        <p:scale>
          <a:sx n="84" d="100"/>
          <a:sy n="84" d="100"/>
        </p:scale>
        <p:origin x="14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37123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8487" y="2205811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7" y="2205810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82" y="52230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0479" y="2253272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9" y="980273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40532"/>
            <a:ext cx="9613858" cy="109079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069" y="2029098"/>
            <a:ext cx="9613859" cy="3825558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0479" y="458830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50478" y="2216665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69854" y="2902465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7" y="2216665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35002" y="290246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13688" y="2216665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13688" y="290246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50479" y="427335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46541" y="4161547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46541" y="2200917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46541" y="4737809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1694" y="4161547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11693" y="2200917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10340" y="4737808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96901" y="4161547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96900" y="2200917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96776" y="4737806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C31D3DF6-BD92-5A42-BE5A-943C06AD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498" y="4817347"/>
            <a:ext cx="8623004" cy="98955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6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C869FF0-5066-6F49-A2AD-291C7127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AEA3B79-FFFA-3F4E-AED6-8DC169C2C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7/10/2020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05085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479" y="2093080"/>
            <a:ext cx="9613860" cy="38025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C6A73E4-7AFD-2047-83FB-4CBDCE06E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88F785B-829D-254E-8DC8-2AF6CEC5A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7/10/2020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19404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19404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1920F5B-B3DB-0C44-9BED-102100663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74565B-8DCB-F54E-951B-1F6B6F9F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7/10/2020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E7682-1B99-7642-9FA9-06F9EC3F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58" y="477658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37124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100" y="2205811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072" y="2898946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8904" y="2205811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73" y="2898946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A7A8FE9-585F-BB46-8B19-21C1B7B1F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D2BF013-7795-A14D-9486-F9287C834E0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7/10/2020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E20223-3AB6-E444-A2ED-8C04880F2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1DBE65F-820C-7C49-9F4C-2CC1F6C10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7/10/2020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4814B0-031D-8E4D-8CAE-26017EFDE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350EF3F-B941-164B-A93D-39C973034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7/10/2020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011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002" y="2212307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2306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78D7DD-D468-B944-9D18-465561438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A96BF22-4E8D-2E47-985F-350FA795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7/10/2020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0122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8488" y="2212311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2310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B94749D-49EA-8B47-B2C0-6731C49B6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8EC6930-8DF1-1C48-9F81-7839BC54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7/10/2020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9323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9069" y="2093924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6" y="917290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1CBB8B-517C-6C45-B181-F4C6A1110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F4DDC6B-C1C1-2946-8578-378E44A7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7/10/2020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0479" y="450121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50478" y="2212310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69854" y="2898110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7" y="2212310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35002" y="2898110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13688" y="2212310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13688" y="2898110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17053A7-5597-5E4D-88E5-F262E5C068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0496F7C-31C5-0847-B001-E89A10F85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7/10/2020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89070" y="480403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85132" y="4188081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85132" y="2227451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85132" y="4764343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0285" y="4188081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50284" y="2227451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931" y="4764342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35492" y="4188081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35491" y="2227451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35367" y="4764340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EAA8C81F-09A0-BB4F-8092-6FA03C56E60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76145F4F-A42F-5D49-AF1B-15C45C255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7/10/2020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6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7E48344-7DE3-D24B-AA1E-7956A90C8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395" y="4817347"/>
            <a:ext cx="8559209" cy="98955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2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11462"/>
            <a:ext cx="96138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0492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07771"/>
            <a:ext cx="9613860" cy="36109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207064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207064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38908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1428" y="2209210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902345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5232" y="2209210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9201" y="2902345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34612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924" y="2207062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2207061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5244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3408" y="2202379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8" y="2202378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461833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9070" y="2280428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919800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5400" y="456322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87125" y="2217918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06501" y="2903718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204" y="2217918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1649" y="2903718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335" y="2217918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0335" y="2903718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05085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070" y="1915885"/>
            <a:ext cx="9613860" cy="39941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95400" y="434614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91462" y="4167694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91462" y="2207064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91462" y="4743956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615" y="4167694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56614" y="2207064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55261" y="4743955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41822" y="4167694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41821" y="2207064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41697" y="4743953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957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AC26-EE7F-8A46-9B58-4A741C4AA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909" y="4807130"/>
            <a:ext cx="9144000" cy="96186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364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D525-E200-8848-A3FE-27C36BA7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BD-0EEC-DD45-9E89-E277B93D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562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797CC-02D7-3543-8FCF-24CB3D07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66932-885E-6C4E-99A1-22BAE572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20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C550-616E-EC40-AD21-4C4E5DC9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C981D-7D40-B648-8B81-0DEAB3CA5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1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211C1-582C-5048-95AF-1B329614B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F5FA2-40BF-994E-88CC-2DA6BB0F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497C3-859A-0B46-B22A-6B7DA688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27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1269-90A1-844E-8082-ACF20374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73B05-B40F-F148-8019-546A2C7A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D7ED0-4CF2-CB43-8707-7A070DF0A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CC5FC-1E94-A149-AAF6-07951E853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1944A-DEBB-8F46-BDEC-2B363C378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A1C58-4512-8D45-B762-A5CCADA6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444F1-3798-E542-A9ED-1821173B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49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D4A4-6F9D-FD4A-A300-ADD165E0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044C4-8274-A140-A5BA-B251FD8C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F8533-DC82-8E46-B8C1-282B6376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8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E7CD8-8DA9-F746-B860-44D1CBE3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AE698-DAFF-BF49-9FB8-9B91A604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05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4A9B-8E72-CB40-8203-E3CF5537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3178"/>
            <a:ext cx="7099663" cy="1178922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4FA-A19C-4F43-829F-1607B46C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DAFA5-084D-9F4E-BEE7-79BEC8341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0C7DA-4E4E-BE45-9D86-B30CBF20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B631B-FF5E-6544-A5DC-384E69DB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1AD57-6512-214E-807B-890FF03C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4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63C5-DD12-304A-9569-DA8FFA7C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57200"/>
            <a:ext cx="8861561" cy="109696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20C12-57B4-8940-AD6E-826B3E8FB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6486E-C151-614C-8B50-1581733B9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6837E-C27B-184E-9B7C-00EB70AB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0AF3E-4FF3-AA4C-8C89-63F1CC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A14F5-687A-6B45-BBDA-15874E66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1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211462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211462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37124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097" y="2194044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069" y="2887179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8901" y="2194044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70" y="2887179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8826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002" y="221666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666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484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068" y="2211462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7/10/2020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4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1" r:id="rId12"/>
    <p:sldLayoutId id="2147483667" r:id="rId13"/>
    <p:sldLayoutId id="214748366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F26B43"/>
          </p15:clr>
        </p15:guide>
        <p15:guide id="2" pos="816">
          <p15:clr>
            <a:srgbClr val="F26B43"/>
          </p15:clr>
        </p15:guide>
        <p15:guide id="3" pos="864">
          <p15:clr>
            <a:srgbClr val="F26B43"/>
          </p15:clr>
        </p15:guide>
        <p15:guide id="4" pos="26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37123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7585" y="2199926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974F45A-1308-344D-BBA0-F9C3AC1B4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46504DF-58DE-A24C-A8D5-CCDA97332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7/10/2020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742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34616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218748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49789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9181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7CE49-E0BC-7841-80F6-55B9101C6F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43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9" r:id="rId12"/>
    <p:sldLayoutId id="214748372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2688">
          <p15:clr>
            <a:srgbClr val="F26B43"/>
          </p15:clr>
        </p15:guide>
        <p15:guide id="3" pos="744">
          <p15:clr>
            <a:srgbClr val="F26B43"/>
          </p15:clr>
        </p15:guide>
        <p15:guide id="4" pos="81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27110-93D8-8B45-BBFA-8963D585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00593"/>
            <a:ext cx="10515600" cy="110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1BA71-CC52-704B-A62A-E748FD1FB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B8926-1C9E-B948-B496-A0D8B41D8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92874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BE4BFFB-1703-D34A-92E3-5D0E0CC27281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54B54-484C-EA4B-948E-00BA58BDB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492875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1777B99-755A-8F49-8EAD-56A6BB67B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7" r:id="rId2"/>
    <p:sldLayoutId id="2147483747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44">
          <p15:clr>
            <a:srgbClr val="F26B43"/>
          </p15:clr>
        </p15:guide>
        <p15:guide id="3" pos="816">
          <p15:clr>
            <a:srgbClr val="F26B43"/>
          </p15:clr>
        </p15:guide>
        <p15:guide id="4" pos="26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1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BE84-AB8C-422F-B174-3E009F92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to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6E83F-E4A6-4BF6-92CE-AEFA689A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02" y="1597447"/>
            <a:ext cx="9928760" cy="4527932"/>
          </a:xfrm>
        </p:spPr>
        <p:txBody>
          <a:bodyPr/>
          <a:lstStyle/>
          <a:p>
            <a:r>
              <a:rPr lang="en-US" sz="3400" dirty="0"/>
              <a:t>What students see after they submit their attempt depends on how the instructor set the test.</a:t>
            </a:r>
          </a:p>
          <a:p>
            <a:r>
              <a:rPr lang="en-US" sz="3400" dirty="0"/>
              <a:t>Before students submit their attempt, Blackboard will make them confirm; they will see what the instructor chose to show including feedback. </a:t>
            </a:r>
          </a:p>
          <a:p>
            <a:r>
              <a:rPr lang="en-US" dirty="0"/>
              <a:t>  </a:t>
            </a:r>
          </a:p>
        </p:txBody>
      </p:sp>
      <p:pic>
        <p:nvPicPr>
          <p:cNvPr id="4" name="Picture 3" descr="Confirmation to complete and submit a test attempt.">
            <a:extLst>
              <a:ext uri="{FF2B5EF4-FFF2-40B4-BE49-F238E27FC236}">
                <a16:creationId xmlns:a16="http://schemas.microsoft.com/office/drawing/2014/main" id="{2193795A-4F2B-441E-B208-1492443B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04" y="4253061"/>
            <a:ext cx="7370284" cy="21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2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62A27-4568-4E64-AEFB-478D8D0C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Feedback with all Options Selected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B67CF-7859-46B2-83C8-CAE62BA66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98" y="1728292"/>
            <a:ext cx="4698358" cy="3599316"/>
          </a:xfrm>
        </p:spPr>
        <p:txBody>
          <a:bodyPr/>
          <a:lstStyle/>
          <a:p>
            <a:r>
              <a:rPr lang="en-US" dirty="0"/>
              <a:t>When the Test is set to show everything: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B1F28C-F771-481B-8FFC-E8F021F18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728292"/>
            <a:ext cx="5758150" cy="3599316"/>
          </a:xfrm>
        </p:spPr>
        <p:txBody>
          <a:bodyPr/>
          <a:lstStyle/>
          <a:p>
            <a:r>
              <a:rPr lang="en-US" dirty="0"/>
              <a:t>Students see everything.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Students see everything after submission">
            <a:extLst>
              <a:ext uri="{FF2B5EF4-FFF2-40B4-BE49-F238E27FC236}">
                <a16:creationId xmlns:a16="http://schemas.microsoft.com/office/drawing/2014/main" id="{40907A09-D448-4FAB-8AB1-BEC0CAE8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087" y="2456762"/>
            <a:ext cx="5306332" cy="370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nstructor allows to show everything after submission ">
            <a:extLst>
              <a:ext uri="{FF2B5EF4-FFF2-40B4-BE49-F238E27FC236}">
                <a16:creationId xmlns:a16="http://schemas.microsoft.com/office/drawing/2014/main" id="{E1D57055-611B-447B-985D-F07A9E9A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7" y="3670245"/>
            <a:ext cx="6829086" cy="2385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5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F6E0-4A9C-4CF1-BF97-12A680F7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Feedback with Some Options Selected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25350-03CB-4657-8143-5FCD3D334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2293" y="1986727"/>
            <a:ext cx="4698358" cy="3599316"/>
          </a:xfrm>
        </p:spPr>
        <p:txBody>
          <a:bodyPr/>
          <a:lstStyle/>
          <a:p>
            <a:r>
              <a:rPr lang="en-US" dirty="0"/>
              <a:t>If the test is set to show only Score Per Question: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F10DE-E5FA-495A-A41E-356E53587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17" y="1721006"/>
            <a:ext cx="5827547" cy="4436657"/>
          </a:xfrm>
        </p:spPr>
        <p:txBody>
          <a:bodyPr>
            <a:normAutofit/>
          </a:bodyPr>
          <a:lstStyle/>
          <a:p>
            <a:r>
              <a:rPr lang="en-US" sz="2800" dirty="0"/>
              <a:t>Students will only see their score; they won’t see the answer options, the correct answer, or what they submitted. </a:t>
            </a:r>
          </a:p>
        </p:txBody>
      </p:sp>
      <p:pic>
        <p:nvPicPr>
          <p:cNvPr id="5" name="Picture 4" descr="Instructor allow to show only score per question">
            <a:extLst>
              <a:ext uri="{FF2B5EF4-FFF2-40B4-BE49-F238E27FC236}">
                <a16:creationId xmlns:a16="http://schemas.microsoft.com/office/drawing/2014/main" id="{605367A2-1E98-4CE3-A3DC-C1F204BE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6" y="3939335"/>
            <a:ext cx="6158133" cy="1979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tudents only see score per question">
            <a:extLst>
              <a:ext uri="{FF2B5EF4-FFF2-40B4-BE49-F238E27FC236}">
                <a16:creationId xmlns:a16="http://schemas.microsoft.com/office/drawing/2014/main" id="{2F4BA36E-0BA7-41F5-B243-F8CDCC5DB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426" y="3327093"/>
            <a:ext cx="4596206" cy="3036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5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BD99-E861-46D6-8ACF-647B105A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Student Sees Overall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BEED0-7E61-4DF9-A0B7-CAB1693BC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883" y="1888178"/>
            <a:ext cx="4548249" cy="404246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Graded: Ch. 1 Discussion, Assignment 2, and Quiz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Needs Grading: Quiz 2, and Mid-Term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Not Submitted yet: Assignment 1, Quiz 1, and Participation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8FED8-1143-462D-9065-C5024E41F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904" y="1511280"/>
            <a:ext cx="6863938" cy="492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610473-1DFA-4D14-97F0-628B9D216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38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CD9E-5FD6-42F4-945B-7F050478D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8255" y="3429000"/>
            <a:ext cx="8559209" cy="9895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Advanced Blackboard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5C10158-3603-4222-92B0-AC66EE1CC44C}"/>
              </a:ext>
            </a:extLst>
          </p:cNvPr>
          <p:cNvSpPr txBox="1">
            <a:spLocks/>
          </p:cNvSpPr>
          <p:nvPr/>
        </p:nvSpPr>
        <p:spPr>
          <a:xfrm>
            <a:off x="1924727" y="4859357"/>
            <a:ext cx="8559209" cy="989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All About Professor Feedback</a:t>
            </a:r>
          </a:p>
        </p:txBody>
      </p:sp>
    </p:spTree>
    <p:extLst>
      <p:ext uri="{BB962C8B-B14F-4D97-AF65-F5344CB8AC3E}">
        <p14:creationId xmlns:p14="http://schemas.microsoft.com/office/powerpoint/2010/main" val="6062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E20BFD-D5CD-48E0-BADB-FBA65A8F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Agenda/Topics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2BD36-3670-4E55-9B1A-73751789E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73716"/>
            <a:ext cx="9613861" cy="4044348"/>
          </a:xfrm>
        </p:spPr>
        <p:txBody>
          <a:bodyPr/>
          <a:lstStyle/>
          <a:p>
            <a:r>
              <a:rPr lang="en-US" dirty="0"/>
              <a:t>Feedback to Assignment</a:t>
            </a:r>
          </a:p>
          <a:p>
            <a:pPr lvl="1"/>
            <a:r>
              <a:rPr lang="en-US" dirty="0"/>
              <a:t>SafeAssign Reports</a:t>
            </a:r>
          </a:p>
          <a:p>
            <a:r>
              <a:rPr lang="en-US"/>
              <a:t>Feedback </a:t>
            </a:r>
            <a:r>
              <a:rPr lang="en-US" dirty="0"/>
              <a:t>to Discussion Board</a:t>
            </a:r>
          </a:p>
          <a:p>
            <a:r>
              <a:rPr lang="en-US" dirty="0"/>
              <a:t>Feedback to Tests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E02C-6A30-4A1D-B26B-45C8956A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69" y="434616"/>
            <a:ext cx="10267625" cy="1080938"/>
          </a:xfrm>
        </p:spPr>
        <p:txBody>
          <a:bodyPr/>
          <a:lstStyle/>
          <a:p>
            <a:r>
              <a:rPr lang="en-US" dirty="0"/>
              <a:t>Feedback to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DFDBF-6DAA-4920-8612-2678FACE7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9316" y="1949986"/>
            <a:ext cx="5236684" cy="39991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Instructor can give feedback to submitted assignment in two ways.</a:t>
            </a:r>
          </a:p>
          <a:p>
            <a:pPr lvl="1"/>
            <a:r>
              <a:rPr lang="en-US" dirty="0"/>
              <a:t>General feedback on overall quality of the work submitted. </a:t>
            </a:r>
          </a:p>
          <a:p>
            <a:pPr lvl="1"/>
            <a:r>
              <a:rPr lang="en-US" dirty="0"/>
              <a:t>Specific comment on specific area on the submitted work.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Instructor feedback for assignments">
            <a:extLst>
              <a:ext uri="{FF2B5EF4-FFF2-40B4-BE49-F238E27FC236}">
                <a16:creationId xmlns:a16="http://schemas.microsoft.com/office/drawing/2014/main" id="{46013F58-F9B9-4D7B-AE96-B19B31936F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4575" y="1689682"/>
            <a:ext cx="2531401" cy="3143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pecific feedback on assignments">
            <a:extLst>
              <a:ext uri="{FF2B5EF4-FFF2-40B4-BE49-F238E27FC236}">
                <a16:creationId xmlns:a16="http://schemas.microsoft.com/office/drawing/2014/main" id="{88BDADDD-8F1C-419C-B92F-59FC2D54F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37" y="4446105"/>
            <a:ext cx="3567139" cy="1805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6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ecking general feedback with the bubble">
            <a:extLst>
              <a:ext uri="{FF2B5EF4-FFF2-40B4-BE49-F238E27FC236}">
                <a16:creationId xmlns:a16="http://schemas.microsoft.com/office/drawing/2014/main" id="{795780AA-5CBD-4F0E-85F8-40BC73C491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4088" y="1658057"/>
            <a:ext cx="2944654" cy="972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BCF8D-BFEB-4919-86F5-52CC53FD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Students see Feedback on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0FF3A-4FBB-4882-9868-2226B90F3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313" y="1909607"/>
            <a:ext cx="5409183" cy="43479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student click on My Grades and locate the assignment.</a:t>
            </a:r>
          </a:p>
          <a:p>
            <a:pPr lvl="1"/>
            <a:r>
              <a:rPr lang="en-US" dirty="0"/>
              <a:t>Clicking the comment bubble pops the general feedback on submitted work.</a:t>
            </a:r>
          </a:p>
          <a:p>
            <a:pPr lvl="1"/>
            <a:r>
              <a:rPr lang="en-US" dirty="0"/>
              <a:t>Clicking on the grade, opens the submission where the student can see both general and specific feedback. </a:t>
            </a:r>
          </a:p>
          <a:p>
            <a:pPr lvl="1"/>
            <a:endParaRPr lang="en-US" dirty="0"/>
          </a:p>
        </p:txBody>
      </p:sp>
      <p:pic>
        <p:nvPicPr>
          <p:cNvPr id="6" name="Picture 5" descr="Reading the pop-up general feedback">
            <a:extLst>
              <a:ext uri="{FF2B5EF4-FFF2-40B4-BE49-F238E27FC236}">
                <a16:creationId xmlns:a16="http://schemas.microsoft.com/office/drawing/2014/main" id="{B6C54ED7-83C2-4137-9FE5-95B1033C4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019" y="2698413"/>
            <a:ext cx="6749668" cy="879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reading specific feedback on assignments">
            <a:extLst>
              <a:ext uri="{FF2B5EF4-FFF2-40B4-BE49-F238E27FC236}">
                <a16:creationId xmlns:a16="http://schemas.microsoft.com/office/drawing/2014/main" id="{C5087BB1-E7C9-45BC-BA9F-882C7DC5A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101" y="3720030"/>
            <a:ext cx="6347981" cy="2038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00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64E59-E13B-478E-9EE3-FAAA72B07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SafeAssign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03F8B-7603-4321-9915-4E713563E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573" y="1729648"/>
            <a:ext cx="5612854" cy="4395730"/>
          </a:xfrm>
        </p:spPr>
        <p:txBody>
          <a:bodyPr>
            <a:normAutofit fontScale="92500"/>
          </a:bodyPr>
          <a:lstStyle/>
          <a:p>
            <a:r>
              <a:rPr lang="en-US" dirty="0"/>
              <a:t>SafeAssign is WSU’s only plagiarism checking tool.</a:t>
            </a:r>
          </a:p>
          <a:p>
            <a:r>
              <a:rPr lang="en-US" dirty="0"/>
              <a:t>To add SafeAssign to your assignment, click on Submission Details in the assignment setting.</a:t>
            </a:r>
          </a:p>
          <a:p>
            <a:pPr lvl="1"/>
            <a:r>
              <a:rPr lang="en-US" dirty="0"/>
              <a:t>This should be set before students submit their attempt.</a:t>
            </a:r>
          </a:p>
          <a:p>
            <a:endParaRPr lang="en-US" dirty="0"/>
          </a:p>
        </p:txBody>
      </p:sp>
      <p:pic>
        <p:nvPicPr>
          <p:cNvPr id="5" name="Picture 4" descr="Adding SafeAssign to assignments ">
            <a:extLst>
              <a:ext uri="{FF2B5EF4-FFF2-40B4-BE49-F238E27FC236}">
                <a16:creationId xmlns:a16="http://schemas.microsoft.com/office/drawing/2014/main" id="{1479726C-5552-4082-B9DB-53A109BD2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27" y="1757190"/>
            <a:ext cx="3524418" cy="2346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dding SafeAssign">
            <a:extLst>
              <a:ext uri="{FF2B5EF4-FFF2-40B4-BE49-F238E27FC236}">
                <a16:creationId xmlns:a16="http://schemas.microsoft.com/office/drawing/2014/main" id="{DD6306F4-27F0-45AD-8C7F-B712A63BC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98" y="3751070"/>
            <a:ext cx="2985435" cy="2484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1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53560-2FFE-4036-AEAA-2A3733B7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SafeAssign Report is Checked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AE44E-15AA-4E66-9A18-04A600136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506" y="1854524"/>
            <a:ext cx="5872366" cy="4358989"/>
          </a:xfrm>
        </p:spPr>
        <p:txBody>
          <a:bodyPr/>
          <a:lstStyle/>
          <a:p>
            <a:r>
              <a:rPr lang="en-US" dirty="0"/>
              <a:t>Students can submit their work whether they consent to the SafeAssign check or not.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8A46E-2E67-4ADF-8054-2320A7505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1193" y="1854523"/>
            <a:ext cx="5670016" cy="4358989"/>
          </a:xfrm>
        </p:spPr>
        <p:txBody>
          <a:bodyPr/>
          <a:lstStyle/>
          <a:p>
            <a:r>
              <a:rPr lang="en-US" sz="2800" dirty="0"/>
              <a:t>the student agreed for SafeAssign, both the student and the instructor can see the originality report for the work submitted </a:t>
            </a:r>
          </a:p>
          <a:p>
            <a:endParaRPr lang="en-US" dirty="0"/>
          </a:p>
        </p:txBody>
      </p:sp>
      <p:pic>
        <p:nvPicPr>
          <p:cNvPr id="5" name="Picture 4" descr="Consent for SafeAssign">
            <a:extLst>
              <a:ext uri="{FF2B5EF4-FFF2-40B4-BE49-F238E27FC236}">
                <a16:creationId xmlns:a16="http://schemas.microsoft.com/office/drawing/2014/main" id="{239B3DD3-F1A3-40A3-9D59-79442750B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24" y="3888954"/>
            <a:ext cx="4605051" cy="2423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Viewing originality report">
            <a:extLst>
              <a:ext uri="{FF2B5EF4-FFF2-40B4-BE49-F238E27FC236}">
                <a16:creationId xmlns:a16="http://schemas.microsoft.com/office/drawing/2014/main" id="{04C55CA9-1C65-4F65-B369-53B82695E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132" y="3888954"/>
            <a:ext cx="3745735" cy="2423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67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8A8B-EC48-43F0-8AAD-309630A7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to Discussion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62FE2-2082-499B-A91F-A3A79F26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652529"/>
            <a:ext cx="5578206" cy="4560983"/>
          </a:xfrm>
        </p:spPr>
        <p:txBody>
          <a:bodyPr>
            <a:normAutofit/>
          </a:bodyPr>
          <a:lstStyle/>
          <a:p>
            <a:r>
              <a:rPr lang="en-US" dirty="0"/>
              <a:t>The instructor can grade Discussion Forums from the Needs Grading Section, or directly from the discussion board.</a:t>
            </a:r>
          </a:p>
          <a:p>
            <a:r>
              <a:rPr lang="en-US" dirty="0"/>
              <a:t>Then, give feedback in the provided space.</a:t>
            </a:r>
          </a:p>
        </p:txBody>
      </p:sp>
      <p:pic>
        <p:nvPicPr>
          <p:cNvPr id="4" name="Picture 3" descr="Grading discussion posts from discussion forum">
            <a:extLst>
              <a:ext uri="{FF2B5EF4-FFF2-40B4-BE49-F238E27FC236}">
                <a16:creationId xmlns:a16="http://schemas.microsoft.com/office/drawing/2014/main" id="{29775BB7-E47B-455F-BFDA-94D128237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373" y="1485256"/>
            <a:ext cx="2820318" cy="1776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Grading discussion posts from the needs grading">
            <a:extLst>
              <a:ext uri="{FF2B5EF4-FFF2-40B4-BE49-F238E27FC236}">
                <a16:creationId xmlns:a16="http://schemas.microsoft.com/office/drawing/2014/main" id="{E9B096C6-9DB5-427E-B22A-ABF55E2A3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03" y="3586023"/>
            <a:ext cx="6419897" cy="2386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0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B66-26EB-4E18-AE8E-274641D5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69" y="434616"/>
            <a:ext cx="10598131" cy="1080938"/>
          </a:xfrm>
        </p:spPr>
        <p:txBody>
          <a:bodyPr/>
          <a:lstStyle/>
          <a:p>
            <a:r>
              <a:rPr lang="en-US" dirty="0"/>
              <a:t>How Students see Feedback on Discussion Posts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51020-BCBB-4075-9EE3-92BA8EF6E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82" y="2009428"/>
            <a:ext cx="5777427" cy="42943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see their grade and feedback, students click on My Grades and locate the discussion forum.</a:t>
            </a:r>
          </a:p>
          <a:p>
            <a:pPr lvl="1"/>
            <a:r>
              <a:rPr lang="en-US" dirty="0"/>
              <a:t>Clicking the comment bubble pops the general feedback on submitted work.</a:t>
            </a:r>
          </a:p>
          <a:p>
            <a:pPr lvl="1"/>
            <a:r>
              <a:rPr lang="en-US" dirty="0"/>
              <a:t>Clicking on the grade, opens the submission where the student can see both general and specific feedback.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Viewing instructor feedback from popup ">
            <a:extLst>
              <a:ext uri="{FF2B5EF4-FFF2-40B4-BE49-F238E27FC236}">
                <a16:creationId xmlns:a16="http://schemas.microsoft.com/office/drawing/2014/main" id="{A8E8D416-D2B0-410A-B398-11443EDE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10" y="1764994"/>
            <a:ext cx="520065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Viewing instructor feedback from the grade book ">
            <a:extLst>
              <a:ext uri="{FF2B5EF4-FFF2-40B4-BE49-F238E27FC236}">
                <a16:creationId xmlns:a16="http://schemas.microsoft.com/office/drawing/2014/main" id="{E6793685-D570-43FA-942D-B36E4DD55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4" y="4156623"/>
            <a:ext cx="3558449" cy="2445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5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RC 2020 Blue">
  <a:themeElements>
    <a:clrScheme name="ARC GRAY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4433FF"/>
      </a:hlink>
      <a:folHlink>
        <a:srgbClr val="431F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 2020 Blue" id="{EF8699AF-5C2E-4417-A68F-4C8EDBCF94F1}" vid="{1604DAE1-C76C-4128-B20F-B6A6F0E9FB88}"/>
    </a:ext>
  </a:extLst>
</a:theme>
</file>

<file path=ppt/theme/theme2.xml><?xml version="1.0" encoding="utf-8"?>
<a:theme xmlns:a="http://schemas.openxmlformats.org/drawingml/2006/main" name="Blue">
  <a:themeElements>
    <a:clrScheme name="ARC BLUE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2416D0"/>
      </a:hlink>
      <a:folHlink>
        <a:srgbClr val="0E00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Violet">
  <a:themeElements>
    <a:clrScheme name="ARC VIOLET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4433FF"/>
      </a:hlink>
      <a:folHlink>
        <a:srgbClr val="431F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White">
  <a:themeElements>
    <a:clrScheme name="ARC WHITE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0052FF"/>
      </a:hlink>
      <a:folHlink>
        <a:srgbClr val="7A4A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 2020 Blue</Template>
  <TotalTime>1806</TotalTime>
  <Words>415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ARC 2020 Blue</vt:lpstr>
      <vt:lpstr>Blue</vt:lpstr>
      <vt:lpstr>Violet</vt:lpstr>
      <vt:lpstr>White</vt:lpstr>
      <vt:lpstr>PowerPoint Presentation</vt:lpstr>
      <vt:lpstr>Advanced Blackboard </vt:lpstr>
      <vt:lpstr>Agenda/Topics</vt:lpstr>
      <vt:lpstr>Feedback to Assignments</vt:lpstr>
      <vt:lpstr>How Students see Feedback on Assignment</vt:lpstr>
      <vt:lpstr>SafeAssign Report</vt:lpstr>
      <vt:lpstr>How SafeAssign Report is Checked</vt:lpstr>
      <vt:lpstr>Feedback to Discussion Board</vt:lpstr>
      <vt:lpstr>How Students see Feedback on Discussion Posts</vt:lpstr>
      <vt:lpstr>Feedback to Tests</vt:lpstr>
      <vt:lpstr>Test Feedback with all Options Selected</vt:lpstr>
      <vt:lpstr>Test Feedback with Some Options Selected</vt:lpstr>
      <vt:lpstr>What the Student Sees Overall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Wuhib, Frehiwot</dc:creator>
  <cp:lastModifiedBy>Wuhib, Frehiwot</cp:lastModifiedBy>
  <cp:revision>23</cp:revision>
  <dcterms:created xsi:type="dcterms:W3CDTF">2020-06-07T22:14:13Z</dcterms:created>
  <dcterms:modified xsi:type="dcterms:W3CDTF">2020-07-10T17:56:17Z</dcterms:modified>
</cp:coreProperties>
</file>