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 id="2147483669" r:id="rId5"/>
    <p:sldMasterId id="2147483745" r:id="rId6"/>
  </p:sldMasterIdLst>
  <p:notesMasterIdLst>
    <p:notesMasterId r:id="rId44"/>
  </p:notesMasterIdLst>
  <p:handoutMasterIdLst>
    <p:handoutMasterId r:id="rId45"/>
  </p:handoutMasterIdLst>
  <p:sldIdLst>
    <p:sldId id="257" r:id="rId7"/>
    <p:sldId id="258" r:id="rId8"/>
    <p:sldId id="259" r:id="rId9"/>
    <p:sldId id="292" r:id="rId10"/>
    <p:sldId id="282" r:id="rId11"/>
    <p:sldId id="283" r:id="rId12"/>
    <p:sldId id="284" r:id="rId13"/>
    <p:sldId id="285" r:id="rId14"/>
    <p:sldId id="286" r:id="rId15"/>
    <p:sldId id="287" r:id="rId16"/>
    <p:sldId id="261" r:id="rId17"/>
    <p:sldId id="288" r:id="rId18"/>
    <p:sldId id="289" r:id="rId19"/>
    <p:sldId id="290" r:id="rId20"/>
    <p:sldId id="291" r:id="rId21"/>
    <p:sldId id="293" r:id="rId22"/>
    <p:sldId id="294" r:id="rId23"/>
    <p:sldId id="295" r:id="rId24"/>
    <p:sldId id="296" r:id="rId25"/>
    <p:sldId id="301" r:id="rId26"/>
    <p:sldId id="302" r:id="rId27"/>
    <p:sldId id="303" r:id="rId28"/>
    <p:sldId id="304" r:id="rId29"/>
    <p:sldId id="305" r:id="rId30"/>
    <p:sldId id="306" r:id="rId31"/>
    <p:sldId id="297" r:id="rId32"/>
    <p:sldId id="307" r:id="rId33"/>
    <p:sldId id="308" r:id="rId34"/>
    <p:sldId id="309" r:id="rId35"/>
    <p:sldId id="310" r:id="rId36"/>
    <p:sldId id="311" r:id="rId37"/>
    <p:sldId id="312" r:id="rId38"/>
    <p:sldId id="313" r:id="rId39"/>
    <p:sldId id="314" r:id="rId40"/>
    <p:sldId id="315" r:id="rId41"/>
    <p:sldId id="316" r:id="rId42"/>
    <p:sldId id="275" r:id="rId43"/>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ront Matter" id="{15202A74-163D-4B71-BBA8-E2FCD164262F}">
          <p14:sldIdLst>
            <p14:sldId id="257"/>
            <p14:sldId id="258"/>
            <p14:sldId id="259"/>
            <p14:sldId id="292"/>
            <p14:sldId id="282"/>
            <p14:sldId id="283"/>
            <p14:sldId id="284"/>
            <p14:sldId id="285"/>
            <p14:sldId id="286"/>
            <p14:sldId id="287"/>
            <p14:sldId id="261"/>
            <p14:sldId id="288"/>
            <p14:sldId id="289"/>
            <p14:sldId id="290"/>
            <p14:sldId id="291"/>
            <p14:sldId id="293"/>
            <p14:sldId id="294"/>
            <p14:sldId id="295"/>
            <p14:sldId id="296"/>
            <p14:sldId id="301"/>
            <p14:sldId id="302"/>
            <p14:sldId id="303"/>
            <p14:sldId id="304"/>
            <p14:sldId id="305"/>
            <p14:sldId id="306"/>
            <p14:sldId id="297"/>
            <p14:sldId id="307"/>
            <p14:sldId id="308"/>
            <p14:sldId id="309"/>
            <p14:sldId id="310"/>
            <p14:sldId id="311"/>
            <p14:sldId id="312"/>
            <p14:sldId id="313"/>
            <p14:sldId id="314"/>
            <p14:sldId id="315"/>
            <p14:sldId id="316"/>
            <p14:sldId id="27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1FAA"/>
    <a:srgbClr val="4429D6"/>
    <a:srgbClr val="4433FF"/>
    <a:srgbClr val="4249AA"/>
    <a:srgbClr val="004242"/>
    <a:srgbClr val="0070C0"/>
    <a:srgbClr val="FFFFFF"/>
    <a:srgbClr val="72A5BF"/>
    <a:srgbClr val="431479"/>
    <a:srgbClr val="A8D5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08" autoAdjust="0"/>
    <p:restoredTop sz="85922" autoAdjust="0"/>
  </p:normalViewPr>
  <p:slideViewPr>
    <p:cSldViewPr snapToGrid="0">
      <p:cViewPr varScale="1">
        <p:scale>
          <a:sx n="99" d="100"/>
          <a:sy n="99" d="100"/>
        </p:scale>
        <p:origin x="2610" y="78"/>
      </p:cViewPr>
      <p:guideLst/>
    </p:cSldViewPr>
  </p:slideViewPr>
  <p:notesTextViewPr>
    <p:cViewPr>
      <p:scale>
        <a:sx n="1" d="1"/>
        <a:sy n="1" d="1"/>
      </p:scale>
      <p:origin x="0" y="0"/>
    </p:cViewPr>
  </p:notesTextViewPr>
  <p:sorterViewPr>
    <p:cViewPr>
      <p:scale>
        <a:sx n="100" d="100"/>
        <a:sy n="100" d="100"/>
      </p:scale>
      <p:origin x="0" y="-2166"/>
    </p:cViewPr>
  </p:sorterViewPr>
  <p:notesViewPr>
    <p:cSldViewPr snapToGrid="0">
      <p:cViewPr varScale="1">
        <p:scale>
          <a:sx n="143" d="100"/>
          <a:sy n="143" d="100"/>
        </p:scale>
        <p:origin x="5248" y="2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theme" Target="theme/theme1.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BA4D17B-76C2-C748-A49C-BC3B815A59DC}"/>
              </a:ext>
            </a:extLst>
          </p:cNvPr>
          <p:cNvSpPr>
            <a:spLocks noGrp="1"/>
          </p:cNvSpPr>
          <p:nvPr>
            <p:ph type="hdr" sz="quarter"/>
          </p:nvPr>
        </p:nvSpPr>
        <p:spPr>
          <a:xfrm>
            <a:off x="1" y="0"/>
            <a:ext cx="3043343" cy="467071"/>
          </a:xfrm>
          <a:prstGeom prst="rect">
            <a:avLst/>
          </a:prstGeom>
        </p:spPr>
        <p:txBody>
          <a:bodyPr vert="horz" lIns="93315" tIns="46657" rIns="93315" bIns="46657" rtlCol="0"/>
          <a:lstStyle>
            <a:lvl1pPr algn="l">
              <a:defRPr sz="1200"/>
            </a:lvl1pPr>
          </a:lstStyle>
          <a:p>
            <a:endParaRPr lang="en-US" dirty="0"/>
          </a:p>
        </p:txBody>
      </p:sp>
      <p:sp>
        <p:nvSpPr>
          <p:cNvPr id="3" name="Date Placeholder 2">
            <a:extLst>
              <a:ext uri="{FF2B5EF4-FFF2-40B4-BE49-F238E27FC236}">
                <a16:creationId xmlns:a16="http://schemas.microsoft.com/office/drawing/2014/main" id="{FAE1CCB5-B72F-1F49-A373-AF3E15B59B66}"/>
              </a:ext>
            </a:extLst>
          </p:cNvPr>
          <p:cNvSpPr>
            <a:spLocks noGrp="1"/>
          </p:cNvSpPr>
          <p:nvPr>
            <p:ph type="dt" sz="quarter" idx="1"/>
          </p:nvPr>
        </p:nvSpPr>
        <p:spPr>
          <a:xfrm>
            <a:off x="3978132" y="0"/>
            <a:ext cx="3043343" cy="467071"/>
          </a:xfrm>
          <a:prstGeom prst="rect">
            <a:avLst/>
          </a:prstGeom>
        </p:spPr>
        <p:txBody>
          <a:bodyPr vert="horz" lIns="93315" tIns="46657" rIns="93315" bIns="46657" rtlCol="0"/>
          <a:lstStyle>
            <a:lvl1pPr algn="r">
              <a:defRPr sz="1200"/>
            </a:lvl1pPr>
          </a:lstStyle>
          <a:p>
            <a:fld id="{56A11EA0-A378-6145-BC83-40B1DED1AFDF}" type="datetimeFigureOut">
              <a:rPr lang="en-US" smtClean="0"/>
              <a:t>8/13/2020</a:t>
            </a:fld>
            <a:endParaRPr lang="en-US" dirty="0"/>
          </a:p>
        </p:txBody>
      </p:sp>
      <p:sp>
        <p:nvSpPr>
          <p:cNvPr id="4" name="Footer Placeholder 3">
            <a:extLst>
              <a:ext uri="{FF2B5EF4-FFF2-40B4-BE49-F238E27FC236}">
                <a16:creationId xmlns:a16="http://schemas.microsoft.com/office/drawing/2014/main" id="{689794C9-8911-B346-A33D-513DC498CDDF}"/>
              </a:ext>
            </a:extLst>
          </p:cNvPr>
          <p:cNvSpPr>
            <a:spLocks noGrp="1"/>
          </p:cNvSpPr>
          <p:nvPr>
            <p:ph type="ftr" sz="quarter" idx="2"/>
          </p:nvPr>
        </p:nvSpPr>
        <p:spPr>
          <a:xfrm>
            <a:off x="1" y="8842030"/>
            <a:ext cx="3043343" cy="467070"/>
          </a:xfrm>
          <a:prstGeom prst="rect">
            <a:avLst/>
          </a:prstGeom>
        </p:spPr>
        <p:txBody>
          <a:bodyPr vert="horz" lIns="93315" tIns="46657" rIns="93315" bIns="46657"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2512A814-F6E8-D94D-87AA-41B91D20A61B}"/>
              </a:ext>
            </a:extLst>
          </p:cNvPr>
          <p:cNvSpPr>
            <a:spLocks noGrp="1"/>
          </p:cNvSpPr>
          <p:nvPr>
            <p:ph type="sldNum" sz="quarter" idx="3"/>
          </p:nvPr>
        </p:nvSpPr>
        <p:spPr>
          <a:xfrm>
            <a:off x="3978132" y="8842030"/>
            <a:ext cx="3043343" cy="467070"/>
          </a:xfrm>
          <a:prstGeom prst="rect">
            <a:avLst/>
          </a:prstGeom>
        </p:spPr>
        <p:txBody>
          <a:bodyPr vert="horz" lIns="93315" tIns="46657" rIns="93315" bIns="46657" rtlCol="0" anchor="b"/>
          <a:lstStyle>
            <a:lvl1pPr algn="r">
              <a:defRPr sz="1200"/>
            </a:lvl1pPr>
          </a:lstStyle>
          <a:p>
            <a:fld id="{F6EC08F6-26CF-5648-AD9E-DD6665824934}" type="slidenum">
              <a:rPr lang="en-US" smtClean="0"/>
              <a:t>‹#›</a:t>
            </a:fld>
            <a:endParaRPr lang="en-US" dirty="0"/>
          </a:p>
        </p:txBody>
      </p:sp>
    </p:spTree>
    <p:extLst>
      <p:ext uri="{BB962C8B-B14F-4D97-AF65-F5344CB8AC3E}">
        <p14:creationId xmlns:p14="http://schemas.microsoft.com/office/powerpoint/2010/main" val="952994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7071"/>
          </a:xfrm>
          <a:prstGeom prst="rect">
            <a:avLst/>
          </a:prstGeom>
        </p:spPr>
        <p:txBody>
          <a:bodyPr vert="horz" lIns="93315" tIns="46657" rIns="93315" bIns="46657"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1"/>
          </a:xfrm>
          <a:prstGeom prst="rect">
            <a:avLst/>
          </a:prstGeom>
        </p:spPr>
        <p:txBody>
          <a:bodyPr vert="horz" lIns="93315" tIns="46657" rIns="93315" bIns="46657" rtlCol="0"/>
          <a:lstStyle>
            <a:lvl1pPr algn="r">
              <a:defRPr sz="1200"/>
            </a:lvl1pPr>
          </a:lstStyle>
          <a:p>
            <a:fld id="{E3775AAE-0936-40B9-ACF9-A981EEF95D23}" type="datetimeFigureOut">
              <a:rPr lang="en-US" smtClean="0"/>
              <a:t>8/13/2020</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15" tIns="46657" rIns="93315" bIns="46657" rtlCol="0" anchor="ctr"/>
          <a:lstStyle/>
          <a:p>
            <a:endParaRPr lang="en-US" dirty="0"/>
          </a:p>
        </p:txBody>
      </p:sp>
      <p:sp>
        <p:nvSpPr>
          <p:cNvPr id="5" name="Notes Placeholder 4"/>
          <p:cNvSpPr>
            <a:spLocks noGrp="1"/>
          </p:cNvSpPr>
          <p:nvPr>
            <p:ph type="body" sz="quarter" idx="3"/>
          </p:nvPr>
        </p:nvSpPr>
        <p:spPr>
          <a:xfrm>
            <a:off x="702310" y="4480005"/>
            <a:ext cx="5618480" cy="3665458"/>
          </a:xfrm>
          <a:prstGeom prst="rect">
            <a:avLst/>
          </a:prstGeom>
        </p:spPr>
        <p:txBody>
          <a:bodyPr vert="horz" lIns="93315" tIns="46657" rIns="93315" bIns="4665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2030"/>
            <a:ext cx="3043343" cy="467070"/>
          </a:xfrm>
          <a:prstGeom prst="rect">
            <a:avLst/>
          </a:prstGeom>
        </p:spPr>
        <p:txBody>
          <a:bodyPr vert="horz" lIns="93315" tIns="46657" rIns="93315" bIns="4665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0"/>
          </a:xfrm>
          <a:prstGeom prst="rect">
            <a:avLst/>
          </a:prstGeom>
        </p:spPr>
        <p:txBody>
          <a:bodyPr vert="horz" lIns="93315" tIns="46657" rIns="93315" bIns="46657" rtlCol="0" anchor="b"/>
          <a:lstStyle>
            <a:lvl1pPr algn="r">
              <a:defRPr sz="1200"/>
            </a:lvl1pPr>
          </a:lstStyle>
          <a:p>
            <a:fld id="{B37B1F30-39B2-4CE2-8EF3-91F3179569A5}" type="slidenum">
              <a:rPr lang="en-US" smtClean="0"/>
              <a:t>‹#›</a:t>
            </a:fld>
            <a:endParaRPr lang="en-US" dirty="0"/>
          </a:p>
        </p:txBody>
      </p:sp>
    </p:spTree>
    <p:extLst>
      <p:ext uri="{BB962C8B-B14F-4D97-AF65-F5344CB8AC3E}">
        <p14:creationId xmlns:p14="http://schemas.microsoft.com/office/powerpoint/2010/main" val="3319242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666ED7-631A-46AF-B451-227D0A8685A0}" type="slidenum">
              <a:rPr lang="en-US" smtClean="0"/>
              <a:pPr/>
              <a:t>1</a:t>
            </a:fld>
            <a:endParaRPr lang="en-US" dirty="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854613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666ED7-631A-46AF-B451-227D0A8685A0}" type="slidenum">
              <a:rPr lang="en-US"/>
              <a:t>10</a:t>
            </a:fld>
            <a:endParaRPr lang="en-US" dirty="0"/>
          </a:p>
        </p:txBody>
      </p:sp>
    </p:spTree>
    <p:extLst>
      <p:ext uri="{BB962C8B-B14F-4D97-AF65-F5344CB8AC3E}">
        <p14:creationId xmlns:p14="http://schemas.microsoft.com/office/powerpoint/2010/main" val="4672942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666ED7-631A-46AF-B451-227D0A8685A0}" type="slidenum">
              <a:rPr lang="en-US"/>
              <a:t>11</a:t>
            </a:fld>
            <a:endParaRPr lang="en-US" dirty="0"/>
          </a:p>
        </p:txBody>
      </p:sp>
    </p:spTree>
    <p:extLst>
      <p:ext uri="{BB962C8B-B14F-4D97-AF65-F5344CB8AC3E}">
        <p14:creationId xmlns:p14="http://schemas.microsoft.com/office/powerpoint/2010/main" val="24655125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666ED7-631A-46AF-B451-227D0A8685A0}" type="slidenum">
              <a:rPr lang="en-US"/>
              <a:t>12</a:t>
            </a:fld>
            <a:endParaRPr lang="en-US" dirty="0"/>
          </a:p>
        </p:txBody>
      </p:sp>
    </p:spTree>
    <p:extLst>
      <p:ext uri="{BB962C8B-B14F-4D97-AF65-F5344CB8AC3E}">
        <p14:creationId xmlns:p14="http://schemas.microsoft.com/office/powerpoint/2010/main" val="5296541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666ED7-631A-46AF-B451-227D0A8685A0}" type="slidenum">
              <a:rPr lang="en-US"/>
              <a:t>13</a:t>
            </a:fld>
            <a:endParaRPr lang="en-US" dirty="0"/>
          </a:p>
        </p:txBody>
      </p:sp>
    </p:spTree>
    <p:extLst>
      <p:ext uri="{BB962C8B-B14F-4D97-AF65-F5344CB8AC3E}">
        <p14:creationId xmlns:p14="http://schemas.microsoft.com/office/powerpoint/2010/main" val="14668006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666ED7-631A-46AF-B451-227D0A8685A0}" type="slidenum">
              <a:rPr lang="en-US"/>
              <a:t>14</a:t>
            </a:fld>
            <a:endParaRPr lang="en-US" dirty="0"/>
          </a:p>
        </p:txBody>
      </p:sp>
    </p:spTree>
    <p:extLst>
      <p:ext uri="{BB962C8B-B14F-4D97-AF65-F5344CB8AC3E}">
        <p14:creationId xmlns:p14="http://schemas.microsoft.com/office/powerpoint/2010/main" val="8857690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666ED7-631A-46AF-B451-227D0A8685A0}" type="slidenum">
              <a:rPr lang="en-US"/>
              <a:t>15</a:t>
            </a:fld>
            <a:endParaRPr lang="en-US" dirty="0"/>
          </a:p>
        </p:txBody>
      </p:sp>
    </p:spTree>
    <p:extLst>
      <p:ext uri="{BB962C8B-B14F-4D97-AF65-F5344CB8AC3E}">
        <p14:creationId xmlns:p14="http://schemas.microsoft.com/office/powerpoint/2010/main" val="27720719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666ED7-631A-46AF-B451-227D0A8685A0}" type="slidenum">
              <a:rPr lang="en-US"/>
              <a:t>16</a:t>
            </a:fld>
            <a:endParaRPr lang="en-US" dirty="0"/>
          </a:p>
        </p:txBody>
      </p:sp>
    </p:spTree>
    <p:extLst>
      <p:ext uri="{BB962C8B-B14F-4D97-AF65-F5344CB8AC3E}">
        <p14:creationId xmlns:p14="http://schemas.microsoft.com/office/powerpoint/2010/main" val="5197921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666ED7-631A-46AF-B451-227D0A8685A0}" type="slidenum">
              <a:rPr lang="en-US"/>
              <a:t>17</a:t>
            </a:fld>
            <a:endParaRPr lang="en-US" dirty="0"/>
          </a:p>
        </p:txBody>
      </p:sp>
    </p:spTree>
    <p:extLst>
      <p:ext uri="{BB962C8B-B14F-4D97-AF65-F5344CB8AC3E}">
        <p14:creationId xmlns:p14="http://schemas.microsoft.com/office/powerpoint/2010/main" val="19088037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666ED7-631A-46AF-B451-227D0A8685A0}" type="slidenum">
              <a:rPr lang="en-US"/>
              <a:t>18</a:t>
            </a:fld>
            <a:endParaRPr lang="en-US" dirty="0"/>
          </a:p>
        </p:txBody>
      </p:sp>
    </p:spTree>
    <p:extLst>
      <p:ext uri="{BB962C8B-B14F-4D97-AF65-F5344CB8AC3E}">
        <p14:creationId xmlns:p14="http://schemas.microsoft.com/office/powerpoint/2010/main" val="17431393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7B1F30-39B2-4CE2-8EF3-91F3179569A5}" type="slidenum">
              <a:rPr lang="en-US" smtClean="0"/>
              <a:t>20</a:t>
            </a:fld>
            <a:endParaRPr lang="en-US" dirty="0"/>
          </a:p>
        </p:txBody>
      </p:sp>
    </p:spTree>
    <p:extLst>
      <p:ext uri="{BB962C8B-B14F-4D97-AF65-F5344CB8AC3E}">
        <p14:creationId xmlns:p14="http://schemas.microsoft.com/office/powerpoint/2010/main" val="3120396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666ED7-631A-46AF-B451-227D0A8685A0}" type="slidenum">
              <a:rPr lang="en-US"/>
              <a:t>2</a:t>
            </a:fld>
            <a:endParaRPr lang="en-US" dirty="0"/>
          </a:p>
        </p:txBody>
      </p:sp>
    </p:spTree>
    <p:extLst>
      <p:ext uri="{BB962C8B-B14F-4D97-AF65-F5344CB8AC3E}">
        <p14:creationId xmlns:p14="http://schemas.microsoft.com/office/powerpoint/2010/main" val="32906167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dk1"/>
                </a:solidFill>
                <a:effectLst/>
                <a:latin typeface="+mn-lt"/>
                <a:ea typeface="+mn-ea"/>
                <a:cs typeface="+mn-cs"/>
              </a:rPr>
              <a:t>Most often, concerns that students may not be able to succeed are based on fears and assumptions, not facts. </a:t>
            </a:r>
            <a:endParaRPr lang="en-US" dirty="0"/>
          </a:p>
        </p:txBody>
      </p:sp>
      <p:sp>
        <p:nvSpPr>
          <p:cNvPr id="4" name="Slide Number Placeholder 3"/>
          <p:cNvSpPr>
            <a:spLocks noGrp="1"/>
          </p:cNvSpPr>
          <p:nvPr>
            <p:ph type="sldNum" sz="quarter" idx="5"/>
          </p:nvPr>
        </p:nvSpPr>
        <p:spPr/>
        <p:txBody>
          <a:bodyPr/>
          <a:lstStyle/>
          <a:p>
            <a:fld id="{B37B1F30-39B2-4CE2-8EF3-91F3179569A5}" type="slidenum">
              <a:rPr lang="en-US" smtClean="0"/>
              <a:t>28</a:t>
            </a:fld>
            <a:endParaRPr lang="en-US" dirty="0"/>
          </a:p>
        </p:txBody>
      </p:sp>
    </p:spTree>
    <p:extLst>
      <p:ext uri="{BB962C8B-B14F-4D97-AF65-F5344CB8AC3E}">
        <p14:creationId xmlns:p14="http://schemas.microsoft.com/office/powerpoint/2010/main" val="19106479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dk1"/>
                </a:solidFill>
                <a:effectLst/>
                <a:latin typeface="+mn-lt"/>
                <a:ea typeface="+mn-ea"/>
                <a:cs typeface="+mn-cs"/>
              </a:rPr>
              <a:t>Most often, concerns that students may not be able to succeed are based on fears and assumptions, not facts. </a:t>
            </a:r>
            <a:endParaRPr lang="en-US" dirty="0"/>
          </a:p>
        </p:txBody>
      </p:sp>
      <p:sp>
        <p:nvSpPr>
          <p:cNvPr id="4" name="Slide Number Placeholder 3"/>
          <p:cNvSpPr>
            <a:spLocks noGrp="1"/>
          </p:cNvSpPr>
          <p:nvPr>
            <p:ph type="sldNum" sz="quarter" idx="5"/>
          </p:nvPr>
        </p:nvSpPr>
        <p:spPr/>
        <p:txBody>
          <a:bodyPr/>
          <a:lstStyle/>
          <a:p>
            <a:fld id="{B37B1F30-39B2-4CE2-8EF3-91F3179569A5}" type="slidenum">
              <a:rPr lang="en-US" smtClean="0"/>
              <a:t>29</a:t>
            </a:fld>
            <a:endParaRPr lang="en-US" dirty="0"/>
          </a:p>
        </p:txBody>
      </p:sp>
    </p:spTree>
    <p:extLst>
      <p:ext uri="{BB962C8B-B14F-4D97-AF65-F5344CB8AC3E}">
        <p14:creationId xmlns:p14="http://schemas.microsoft.com/office/powerpoint/2010/main" val="38578047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7B1F30-39B2-4CE2-8EF3-91F3179569A5}" type="slidenum">
              <a:rPr lang="en-US" smtClean="0"/>
              <a:t>30</a:t>
            </a:fld>
            <a:endParaRPr lang="en-US" dirty="0"/>
          </a:p>
        </p:txBody>
      </p:sp>
    </p:spTree>
    <p:extLst>
      <p:ext uri="{BB962C8B-B14F-4D97-AF65-F5344CB8AC3E}">
        <p14:creationId xmlns:p14="http://schemas.microsoft.com/office/powerpoint/2010/main" val="1607280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This protects students, faculty and the institution by ensuring consistency and takes much of the burden off individual faculty members, who are often ill-equipped to determine whether an accommodation is appropriate or how to provide it. </a:t>
            </a:r>
            <a:endParaRPr lang="en-US" dirty="0"/>
          </a:p>
        </p:txBody>
      </p:sp>
      <p:sp>
        <p:nvSpPr>
          <p:cNvPr id="4" name="Slide Number Placeholder 3"/>
          <p:cNvSpPr>
            <a:spLocks noGrp="1"/>
          </p:cNvSpPr>
          <p:nvPr>
            <p:ph type="sldNum" sz="quarter" idx="5"/>
          </p:nvPr>
        </p:nvSpPr>
        <p:spPr/>
        <p:txBody>
          <a:bodyPr/>
          <a:lstStyle/>
          <a:p>
            <a:fld id="{B37B1F30-39B2-4CE2-8EF3-91F3179569A5}" type="slidenum">
              <a:rPr lang="en-US" smtClean="0"/>
              <a:t>31</a:t>
            </a:fld>
            <a:endParaRPr lang="en-US" dirty="0"/>
          </a:p>
        </p:txBody>
      </p:sp>
    </p:spTree>
    <p:extLst>
      <p:ext uri="{BB962C8B-B14F-4D97-AF65-F5344CB8AC3E}">
        <p14:creationId xmlns:p14="http://schemas.microsoft.com/office/powerpoint/2010/main" val="29395067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Most often, concerns that students may not be able to succeed are based on fears and assumptions, not facts. </a:t>
            </a:r>
            <a:endParaRPr lang="en-US" dirty="0"/>
          </a:p>
        </p:txBody>
      </p:sp>
      <p:sp>
        <p:nvSpPr>
          <p:cNvPr id="4" name="Slide Number Placeholder 3"/>
          <p:cNvSpPr>
            <a:spLocks noGrp="1"/>
          </p:cNvSpPr>
          <p:nvPr>
            <p:ph type="sldNum" sz="quarter" idx="5"/>
          </p:nvPr>
        </p:nvSpPr>
        <p:spPr/>
        <p:txBody>
          <a:bodyPr/>
          <a:lstStyle/>
          <a:p>
            <a:fld id="{B37B1F30-39B2-4CE2-8EF3-91F3179569A5}" type="slidenum">
              <a:rPr lang="en-US" smtClean="0"/>
              <a:t>32</a:t>
            </a:fld>
            <a:endParaRPr lang="en-US" dirty="0"/>
          </a:p>
        </p:txBody>
      </p:sp>
    </p:spTree>
    <p:extLst>
      <p:ext uri="{BB962C8B-B14F-4D97-AF65-F5344CB8AC3E}">
        <p14:creationId xmlns:p14="http://schemas.microsoft.com/office/powerpoint/2010/main" val="30572473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These arguments are unavailing for several reasons. First, philosophical debates about whether and how equal educational opportunities are provided to students with disabilities are legally meaningless. Congress has determined how we as a society should address equal access to education by passing federal civil rights statutes protecting the rights of persons with disabilities, without adversely impacting those without disabilities. Congress has been joined in this effort by most state legislatures as well. Second, academic freedom is not preemptive of federal civil rights statutes.</a:t>
            </a:r>
            <a:endParaRPr lang="en-US" dirty="0"/>
          </a:p>
        </p:txBody>
      </p:sp>
      <p:sp>
        <p:nvSpPr>
          <p:cNvPr id="4" name="Slide Number Placeholder 3"/>
          <p:cNvSpPr>
            <a:spLocks noGrp="1"/>
          </p:cNvSpPr>
          <p:nvPr>
            <p:ph type="sldNum" sz="quarter" idx="5"/>
          </p:nvPr>
        </p:nvSpPr>
        <p:spPr/>
        <p:txBody>
          <a:bodyPr/>
          <a:lstStyle/>
          <a:p>
            <a:fld id="{B37B1F30-39B2-4CE2-8EF3-91F3179569A5}" type="slidenum">
              <a:rPr lang="en-US" smtClean="0"/>
              <a:t>33</a:t>
            </a:fld>
            <a:endParaRPr lang="en-US" dirty="0"/>
          </a:p>
        </p:txBody>
      </p:sp>
    </p:spTree>
    <p:extLst>
      <p:ext uri="{BB962C8B-B14F-4D97-AF65-F5344CB8AC3E}">
        <p14:creationId xmlns:p14="http://schemas.microsoft.com/office/powerpoint/2010/main" val="24917889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7B1F30-39B2-4CE2-8EF3-91F3179569A5}" type="slidenum">
              <a:rPr lang="en-US" smtClean="0"/>
              <a:t>34</a:t>
            </a:fld>
            <a:endParaRPr lang="en-US" dirty="0"/>
          </a:p>
        </p:txBody>
      </p:sp>
    </p:spTree>
    <p:extLst>
      <p:ext uri="{BB962C8B-B14F-4D97-AF65-F5344CB8AC3E}">
        <p14:creationId xmlns:p14="http://schemas.microsoft.com/office/powerpoint/2010/main" val="38400603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General policies which permit instructors to refuse the use of tape recorders, without providing for their use by students with disabilities, are legally insufficient.</a:t>
            </a:r>
            <a:endParaRPr lang="en-US" dirty="0"/>
          </a:p>
        </p:txBody>
      </p:sp>
      <p:sp>
        <p:nvSpPr>
          <p:cNvPr id="4" name="Slide Number Placeholder 3"/>
          <p:cNvSpPr>
            <a:spLocks noGrp="1"/>
          </p:cNvSpPr>
          <p:nvPr>
            <p:ph type="sldNum" sz="quarter" idx="5"/>
          </p:nvPr>
        </p:nvSpPr>
        <p:spPr/>
        <p:txBody>
          <a:bodyPr/>
          <a:lstStyle/>
          <a:p>
            <a:fld id="{B37B1F30-39B2-4CE2-8EF3-91F3179569A5}" type="slidenum">
              <a:rPr lang="en-US" smtClean="0"/>
              <a:t>35</a:t>
            </a:fld>
            <a:endParaRPr lang="en-US" dirty="0"/>
          </a:p>
        </p:txBody>
      </p:sp>
    </p:spTree>
    <p:extLst>
      <p:ext uri="{BB962C8B-B14F-4D97-AF65-F5344CB8AC3E}">
        <p14:creationId xmlns:p14="http://schemas.microsoft.com/office/powerpoint/2010/main" val="36872470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Eligibility for services under the ADA is the job of the disability services personnel, not the faculty.</a:t>
            </a:r>
            <a:endParaRPr lang="en-US" dirty="0"/>
          </a:p>
        </p:txBody>
      </p:sp>
      <p:sp>
        <p:nvSpPr>
          <p:cNvPr id="4" name="Slide Number Placeholder 3"/>
          <p:cNvSpPr>
            <a:spLocks noGrp="1"/>
          </p:cNvSpPr>
          <p:nvPr>
            <p:ph type="sldNum" sz="quarter" idx="5"/>
          </p:nvPr>
        </p:nvSpPr>
        <p:spPr/>
        <p:txBody>
          <a:bodyPr/>
          <a:lstStyle/>
          <a:p>
            <a:fld id="{B37B1F30-39B2-4CE2-8EF3-91F3179569A5}" type="slidenum">
              <a:rPr lang="en-US" smtClean="0"/>
              <a:t>36</a:t>
            </a:fld>
            <a:endParaRPr lang="en-US" dirty="0"/>
          </a:p>
        </p:txBody>
      </p:sp>
    </p:spTree>
    <p:extLst>
      <p:ext uri="{BB962C8B-B14F-4D97-AF65-F5344CB8AC3E}">
        <p14:creationId xmlns:p14="http://schemas.microsoft.com/office/powerpoint/2010/main" val="41433160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666ED7-631A-46AF-B451-227D0A8685A0}" type="slidenum">
              <a:rPr lang="en-US"/>
              <a:t>37</a:t>
            </a:fld>
            <a:endParaRPr lang="en-US" dirty="0"/>
          </a:p>
        </p:txBody>
      </p:sp>
    </p:spTree>
    <p:extLst>
      <p:ext uri="{BB962C8B-B14F-4D97-AF65-F5344CB8AC3E}">
        <p14:creationId xmlns:p14="http://schemas.microsoft.com/office/powerpoint/2010/main" val="4122055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666ED7-631A-46AF-B451-227D0A8685A0}" type="slidenum">
              <a:rPr lang="en-US"/>
              <a:t>3</a:t>
            </a:fld>
            <a:endParaRPr lang="en-US" dirty="0"/>
          </a:p>
        </p:txBody>
      </p:sp>
    </p:spTree>
    <p:extLst>
      <p:ext uri="{BB962C8B-B14F-4D97-AF65-F5344CB8AC3E}">
        <p14:creationId xmlns:p14="http://schemas.microsoft.com/office/powerpoint/2010/main" val="470722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666ED7-631A-46AF-B451-227D0A8685A0}" type="slidenum">
              <a:rPr lang="en-US"/>
              <a:t>4</a:t>
            </a:fld>
            <a:endParaRPr lang="en-US" dirty="0"/>
          </a:p>
        </p:txBody>
      </p:sp>
    </p:spTree>
    <p:extLst>
      <p:ext uri="{BB962C8B-B14F-4D97-AF65-F5344CB8AC3E}">
        <p14:creationId xmlns:p14="http://schemas.microsoft.com/office/powerpoint/2010/main" val="2097302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666ED7-631A-46AF-B451-227D0A8685A0}" type="slidenum">
              <a:rPr lang="en-US"/>
              <a:t>5</a:t>
            </a:fld>
            <a:endParaRPr lang="en-US" dirty="0"/>
          </a:p>
        </p:txBody>
      </p:sp>
    </p:spTree>
    <p:extLst>
      <p:ext uri="{BB962C8B-B14F-4D97-AF65-F5344CB8AC3E}">
        <p14:creationId xmlns:p14="http://schemas.microsoft.com/office/powerpoint/2010/main" val="3832887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666ED7-631A-46AF-B451-227D0A8685A0}" type="slidenum">
              <a:rPr lang="en-US"/>
              <a:t>6</a:t>
            </a:fld>
            <a:endParaRPr lang="en-US" dirty="0"/>
          </a:p>
        </p:txBody>
      </p:sp>
    </p:spTree>
    <p:extLst>
      <p:ext uri="{BB962C8B-B14F-4D97-AF65-F5344CB8AC3E}">
        <p14:creationId xmlns:p14="http://schemas.microsoft.com/office/powerpoint/2010/main" val="807995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666ED7-631A-46AF-B451-227D0A8685A0}" type="slidenum">
              <a:rPr lang="en-US"/>
              <a:t>7</a:t>
            </a:fld>
            <a:endParaRPr lang="en-US" dirty="0"/>
          </a:p>
        </p:txBody>
      </p:sp>
    </p:spTree>
    <p:extLst>
      <p:ext uri="{BB962C8B-B14F-4D97-AF65-F5344CB8AC3E}">
        <p14:creationId xmlns:p14="http://schemas.microsoft.com/office/powerpoint/2010/main" val="2498939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666ED7-631A-46AF-B451-227D0A8685A0}" type="slidenum">
              <a:rPr lang="en-US"/>
              <a:t>8</a:t>
            </a:fld>
            <a:endParaRPr lang="en-US" dirty="0"/>
          </a:p>
        </p:txBody>
      </p:sp>
    </p:spTree>
    <p:extLst>
      <p:ext uri="{BB962C8B-B14F-4D97-AF65-F5344CB8AC3E}">
        <p14:creationId xmlns:p14="http://schemas.microsoft.com/office/powerpoint/2010/main" val="978982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666ED7-631A-46AF-B451-227D0A8685A0}" type="slidenum">
              <a:rPr lang="en-US"/>
              <a:t>9</a:t>
            </a:fld>
            <a:endParaRPr lang="en-US" dirty="0"/>
          </a:p>
        </p:txBody>
      </p:sp>
    </p:spTree>
    <p:extLst>
      <p:ext uri="{BB962C8B-B14F-4D97-AF65-F5344CB8AC3E}">
        <p14:creationId xmlns:p14="http://schemas.microsoft.com/office/powerpoint/2010/main" val="30294035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50479" y="437123"/>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8487" y="2205811"/>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350477" y="2205810"/>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smtClean="0"/>
              <a:t>8/13/2020</a:t>
            </a:fld>
            <a:endParaRPr lang="en-US" dirty="0"/>
          </a:p>
        </p:txBody>
      </p:sp>
      <p:sp>
        <p:nvSpPr>
          <p:cNvPr id="6" name="Footer Placeholder 5"/>
          <p:cNvSpPr>
            <a:spLocks noGrp="1"/>
          </p:cNvSpPr>
          <p:nvPr>
            <p:ph type="ftr" sz="quarter" idx="11"/>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50482" y="52230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50479" y="2253272"/>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350479" y="980273"/>
            <a:ext cx="9613862" cy="622971"/>
          </a:xfrm>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smtClean="0"/>
              <a:t>8/13/2020</a:t>
            </a:fld>
            <a:endParaRPr lang="en-US" dirty="0"/>
          </a:p>
        </p:txBody>
      </p:sp>
      <p:sp>
        <p:nvSpPr>
          <p:cNvPr id="6" name="Footer Placeholder 5"/>
          <p:cNvSpPr>
            <a:spLocks noGrp="1"/>
          </p:cNvSpPr>
          <p:nvPr>
            <p:ph type="ftr" sz="quarter" idx="11"/>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50479" y="440532"/>
            <a:ext cx="9613858" cy="109079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289069" y="2029098"/>
            <a:ext cx="9613859" cy="3825558"/>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smtClean="0"/>
              <a:t>8/13/2020</a:t>
            </a:fld>
            <a:endParaRPr lang="en-US" dirty="0"/>
          </a:p>
        </p:txBody>
      </p:sp>
      <p:sp>
        <p:nvSpPr>
          <p:cNvPr id="6" name="Footer Placeholder 5"/>
          <p:cNvSpPr>
            <a:spLocks noGrp="1"/>
          </p:cNvSpPr>
          <p:nvPr>
            <p:ph type="ftr" sz="quarter" idx="11"/>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350479" y="458830"/>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50478" y="2216665"/>
            <a:ext cx="3070034"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69854" y="2902465"/>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645557" y="2216665"/>
            <a:ext cx="3063240"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635002" y="2902465"/>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13688" y="2216665"/>
            <a:ext cx="3070025"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3"/>
          <p:cNvSpPr>
            <a:spLocks noGrp="1"/>
          </p:cNvSpPr>
          <p:nvPr>
            <p:ph type="body" sz="half" idx="17"/>
          </p:nvPr>
        </p:nvSpPr>
        <p:spPr>
          <a:xfrm>
            <a:off x="7913688" y="2902465"/>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smtClean="0"/>
              <a:t>8/13/2020</a:t>
            </a:fld>
            <a:endParaRPr lang="en-US" dirty="0"/>
          </a:p>
        </p:txBody>
      </p:sp>
      <p:sp>
        <p:nvSpPr>
          <p:cNvPr id="4" name="Footer Placeholder 3"/>
          <p:cNvSpPr>
            <a:spLocks noGrp="1"/>
          </p:cNvSpPr>
          <p:nvPr>
            <p:ph type="ftr" sz="quarter" idx="11"/>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350479" y="427335"/>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46541" y="4161547"/>
            <a:ext cx="3049705"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46541" y="2200917"/>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1346541" y="4737809"/>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611694" y="4161547"/>
            <a:ext cx="3063240"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611693" y="2200917"/>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effectLst/>
              </a:defRPr>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610340" y="4737808"/>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96901" y="4161547"/>
            <a:ext cx="3063505"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96900" y="2200917"/>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896776" y="4737806"/>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smtClean="0"/>
              <a:t>8/13/2020</a:t>
            </a:fld>
            <a:endParaRPr lang="en-US" dirty="0"/>
          </a:p>
        </p:txBody>
      </p:sp>
      <p:sp>
        <p:nvSpPr>
          <p:cNvPr id="4" name="Footer Placeholder 3"/>
          <p:cNvSpPr>
            <a:spLocks noGrp="1"/>
          </p:cNvSpPr>
          <p:nvPr>
            <p:ph type="ftr" sz="quarter" idx="11"/>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v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7840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C31D3DF6-BD92-5A42-BE5A-943C06AD7C35}"/>
              </a:ext>
            </a:extLst>
          </p:cNvPr>
          <p:cNvSpPr>
            <a:spLocks noGrp="1"/>
          </p:cNvSpPr>
          <p:nvPr>
            <p:ph type="ctrTitle"/>
          </p:nvPr>
        </p:nvSpPr>
        <p:spPr>
          <a:xfrm>
            <a:off x="1784498" y="4817347"/>
            <a:ext cx="8623004" cy="989550"/>
          </a:xfrm>
        </p:spPr>
        <p:txBody>
          <a:bodyPr anchor="b">
            <a:noAutofit/>
          </a:bodyPr>
          <a:lstStyle>
            <a:lvl1pPr algn="l">
              <a:defRPr sz="48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731602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defRPr sz="3600"/>
            </a:lvl1pPr>
            <a:lvl2pPr>
              <a:defRPr sz="3200"/>
            </a:lvl2pPr>
            <a:lvl3pPr>
              <a:defRPr sz="2800"/>
            </a:lvl3pPr>
            <a:lvl4pPr>
              <a:defRPr sz="24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Footer Placeholder 4">
            <a:extLst>
              <a:ext uri="{FF2B5EF4-FFF2-40B4-BE49-F238E27FC236}">
                <a16:creationId xmlns:a16="http://schemas.microsoft.com/office/drawing/2014/main" id="{3C869FF0-5066-6F49-A2AD-291C7127A3A7}"/>
              </a:ext>
            </a:extLst>
          </p:cNvPr>
          <p:cNvSpPr>
            <a:spLocks noGrp="1"/>
          </p:cNvSpPr>
          <p:nvPr>
            <p:ph type="ftr" sz="quarter" idx="3"/>
          </p:nvPr>
        </p:nvSpPr>
        <p:spPr>
          <a:xfrm>
            <a:off x="680321" y="6481108"/>
            <a:ext cx="608748" cy="365125"/>
          </a:xfrm>
          <a:prstGeom prst="rect">
            <a:avLst/>
          </a:prstGeom>
        </p:spPr>
        <p:txBody>
          <a:bodyPr vert="horz" lIns="91440" tIns="45720" rIns="91440" bIns="45720" rtlCol="0" anchor="ctr"/>
          <a:lstStyle>
            <a:lvl1pPr algn="l">
              <a:defRPr sz="1050">
                <a:solidFill>
                  <a:schemeClr val="tx2"/>
                </a:solidFill>
              </a:defRPr>
            </a:lvl1pPr>
          </a:lstStyle>
          <a:p>
            <a:fld id="{84B5D0BB-03FF-5A40-A1C1-E1BC504839E8}" type="slidenum">
              <a:rPr lang="en-US" smtClean="0"/>
              <a:pPr/>
              <a:t>‹#›</a:t>
            </a:fld>
            <a:endParaRPr lang="en-US" dirty="0"/>
          </a:p>
        </p:txBody>
      </p:sp>
      <p:sp>
        <p:nvSpPr>
          <p:cNvPr id="21" name="Date Placeholder 3">
            <a:extLst>
              <a:ext uri="{FF2B5EF4-FFF2-40B4-BE49-F238E27FC236}">
                <a16:creationId xmlns:a16="http://schemas.microsoft.com/office/drawing/2014/main" id="{9AEA3B79-FFFA-3F4E-AED6-8DC169C2C2BE}"/>
              </a:ext>
            </a:extLst>
          </p:cNvPr>
          <p:cNvSpPr>
            <a:spLocks noGrp="1"/>
          </p:cNvSpPr>
          <p:nvPr>
            <p:ph type="dt" sz="half" idx="2"/>
          </p:nvPr>
        </p:nvSpPr>
        <p:spPr>
          <a:xfrm>
            <a:off x="1350478" y="6492875"/>
            <a:ext cx="2916721" cy="365125"/>
          </a:xfrm>
          <a:prstGeom prst="rect">
            <a:avLst/>
          </a:prstGeom>
        </p:spPr>
        <p:txBody>
          <a:bodyPr vert="horz" lIns="91440" tIns="45720" rIns="91440" bIns="45720" rtlCol="0" anchor="ctr"/>
          <a:lstStyle>
            <a:lvl1pPr algn="r">
              <a:defRPr sz="1050">
                <a:solidFill>
                  <a:schemeClr val="tx2"/>
                </a:solidFill>
              </a:defRPr>
            </a:lvl1pPr>
          </a:lstStyle>
          <a:p>
            <a:fld id="{9D6E9DEC-419B-4CC5-A080-3B06BD5A8291}" type="datetimeFigureOut">
              <a:rPr lang="en-US" smtClean="0"/>
              <a:pPr/>
              <a:t>8/13/2020</a:t>
            </a:fld>
            <a:endParaRPr lang="en-US" dirty="0"/>
          </a:p>
        </p:txBody>
      </p:sp>
    </p:spTree>
    <p:extLst>
      <p:ext uri="{BB962C8B-B14F-4D97-AF65-F5344CB8AC3E}">
        <p14:creationId xmlns:p14="http://schemas.microsoft.com/office/powerpoint/2010/main" val="2147399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50479" y="405085"/>
            <a:ext cx="9613860" cy="1090788"/>
          </a:xfrm>
        </p:spPr>
        <p:txBody>
          <a:bodyPr anchor="ctr">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350479" y="2093080"/>
            <a:ext cx="9613860" cy="3802588"/>
          </a:xfrm>
        </p:spPr>
        <p:txBody>
          <a:bodyPr>
            <a:normAutofit/>
          </a:bodyPr>
          <a:lstStyle>
            <a:lvl1pPr marL="0" indent="0" algn="l">
              <a:buNone/>
              <a:defRPr sz="2000">
                <a:solidFill>
                  <a:schemeClr val="bg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1" name="Footer Placeholder 4">
            <a:extLst>
              <a:ext uri="{FF2B5EF4-FFF2-40B4-BE49-F238E27FC236}">
                <a16:creationId xmlns:a16="http://schemas.microsoft.com/office/drawing/2014/main" id="{9C6A73E4-7AFD-2047-83FB-4CBDCE06EAAF}"/>
              </a:ext>
            </a:extLst>
          </p:cNvPr>
          <p:cNvSpPr>
            <a:spLocks noGrp="1"/>
          </p:cNvSpPr>
          <p:nvPr>
            <p:ph type="ftr" sz="quarter" idx="3"/>
          </p:nvPr>
        </p:nvSpPr>
        <p:spPr>
          <a:xfrm>
            <a:off x="680321" y="6481108"/>
            <a:ext cx="608748" cy="365125"/>
          </a:xfrm>
          <a:prstGeom prst="rect">
            <a:avLst/>
          </a:prstGeom>
        </p:spPr>
        <p:txBody>
          <a:bodyPr vert="horz" lIns="91440" tIns="45720" rIns="91440" bIns="45720" rtlCol="0" anchor="ctr"/>
          <a:lstStyle>
            <a:lvl1pPr algn="l">
              <a:defRPr sz="1050">
                <a:solidFill>
                  <a:schemeClr val="tx2"/>
                </a:solidFill>
              </a:defRPr>
            </a:lvl1pPr>
          </a:lstStyle>
          <a:p>
            <a:fld id="{84B5D0BB-03FF-5A40-A1C1-E1BC504839E8}" type="slidenum">
              <a:rPr lang="en-US" smtClean="0"/>
              <a:pPr/>
              <a:t>‹#›</a:t>
            </a:fld>
            <a:endParaRPr lang="en-US" dirty="0"/>
          </a:p>
        </p:txBody>
      </p:sp>
      <p:sp>
        <p:nvSpPr>
          <p:cNvPr id="13" name="Date Placeholder 3">
            <a:extLst>
              <a:ext uri="{FF2B5EF4-FFF2-40B4-BE49-F238E27FC236}">
                <a16:creationId xmlns:a16="http://schemas.microsoft.com/office/drawing/2014/main" id="{988F785B-829D-254E-8DC8-2AF6CEC5AF99}"/>
              </a:ext>
            </a:extLst>
          </p:cNvPr>
          <p:cNvSpPr>
            <a:spLocks noGrp="1"/>
          </p:cNvSpPr>
          <p:nvPr>
            <p:ph type="dt" sz="half" idx="2"/>
          </p:nvPr>
        </p:nvSpPr>
        <p:spPr>
          <a:xfrm>
            <a:off x="1350478" y="6492875"/>
            <a:ext cx="2916721" cy="365125"/>
          </a:xfrm>
          <a:prstGeom prst="rect">
            <a:avLst/>
          </a:prstGeom>
        </p:spPr>
        <p:txBody>
          <a:bodyPr vert="horz" lIns="91440" tIns="45720" rIns="91440" bIns="45720" rtlCol="0" anchor="ctr"/>
          <a:lstStyle>
            <a:lvl1pPr algn="r">
              <a:defRPr sz="1050">
                <a:solidFill>
                  <a:schemeClr val="tx2"/>
                </a:solidFill>
              </a:defRPr>
            </a:lvl1pPr>
          </a:lstStyle>
          <a:p>
            <a:fld id="{9D6E9DEC-419B-4CC5-A080-3B06BD5A8291}" type="datetimeFigureOut">
              <a:rPr lang="en-US" smtClean="0"/>
              <a:pPr/>
              <a:t>8/13/2020</a:t>
            </a:fld>
            <a:endParaRPr lang="en-US" dirty="0"/>
          </a:p>
        </p:txBody>
      </p:sp>
    </p:spTree>
    <p:extLst>
      <p:ext uri="{BB962C8B-B14F-4D97-AF65-F5344CB8AC3E}">
        <p14:creationId xmlns:p14="http://schemas.microsoft.com/office/powerpoint/2010/main" val="3553910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89069" y="219404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72" y="219404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4">
            <a:extLst>
              <a:ext uri="{FF2B5EF4-FFF2-40B4-BE49-F238E27FC236}">
                <a16:creationId xmlns:a16="http://schemas.microsoft.com/office/drawing/2014/main" id="{D1920F5B-B3DB-0C44-9BED-102100663257}"/>
              </a:ext>
            </a:extLst>
          </p:cNvPr>
          <p:cNvSpPr>
            <a:spLocks noGrp="1"/>
          </p:cNvSpPr>
          <p:nvPr>
            <p:ph type="ftr" sz="quarter" idx="3"/>
          </p:nvPr>
        </p:nvSpPr>
        <p:spPr>
          <a:xfrm>
            <a:off x="680321" y="6481108"/>
            <a:ext cx="608748" cy="365125"/>
          </a:xfrm>
          <a:prstGeom prst="rect">
            <a:avLst/>
          </a:prstGeom>
        </p:spPr>
        <p:txBody>
          <a:bodyPr vert="horz" lIns="91440" tIns="45720" rIns="91440" bIns="45720" rtlCol="0" anchor="ctr"/>
          <a:lstStyle>
            <a:lvl1pPr algn="l">
              <a:defRPr sz="1050">
                <a:solidFill>
                  <a:schemeClr val="tx2"/>
                </a:solidFill>
              </a:defRPr>
            </a:lvl1pPr>
          </a:lstStyle>
          <a:p>
            <a:fld id="{84B5D0BB-03FF-5A40-A1C1-E1BC504839E8}" type="slidenum">
              <a:rPr lang="en-US" smtClean="0"/>
              <a:pPr/>
              <a:t>‹#›</a:t>
            </a:fld>
            <a:endParaRPr lang="en-US" dirty="0"/>
          </a:p>
        </p:txBody>
      </p:sp>
      <p:sp>
        <p:nvSpPr>
          <p:cNvPr id="13" name="Date Placeholder 3">
            <a:extLst>
              <a:ext uri="{FF2B5EF4-FFF2-40B4-BE49-F238E27FC236}">
                <a16:creationId xmlns:a16="http://schemas.microsoft.com/office/drawing/2014/main" id="{C774565B-8DCB-F54E-951B-1F6B6F9FB5BE}"/>
              </a:ext>
            </a:extLst>
          </p:cNvPr>
          <p:cNvSpPr>
            <a:spLocks noGrp="1"/>
          </p:cNvSpPr>
          <p:nvPr>
            <p:ph type="dt" sz="half" idx="10"/>
          </p:nvPr>
        </p:nvSpPr>
        <p:spPr>
          <a:xfrm>
            <a:off x="1350478" y="6492875"/>
            <a:ext cx="2916721" cy="365125"/>
          </a:xfrm>
          <a:prstGeom prst="rect">
            <a:avLst/>
          </a:prstGeom>
        </p:spPr>
        <p:txBody>
          <a:bodyPr vert="horz" lIns="91440" tIns="45720" rIns="91440" bIns="45720" rtlCol="0" anchor="ctr"/>
          <a:lstStyle>
            <a:lvl1pPr algn="r">
              <a:defRPr sz="1050">
                <a:solidFill>
                  <a:schemeClr val="tx2"/>
                </a:solidFill>
              </a:defRPr>
            </a:lvl1pPr>
          </a:lstStyle>
          <a:p>
            <a:fld id="{9D6E9DEC-419B-4CC5-A080-3B06BD5A8291}" type="datetimeFigureOut">
              <a:rPr lang="en-US" smtClean="0"/>
              <a:pPr/>
              <a:t>8/13/2020</a:t>
            </a:fld>
            <a:endParaRPr lang="en-US" dirty="0"/>
          </a:p>
        </p:txBody>
      </p:sp>
    </p:spTree>
    <p:extLst>
      <p:ext uri="{BB962C8B-B14F-4D97-AF65-F5344CB8AC3E}">
        <p14:creationId xmlns:p14="http://schemas.microsoft.com/office/powerpoint/2010/main" val="355227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BE7682-1B99-7642-9FA9-06F9EC3FFB3F}"/>
              </a:ext>
            </a:extLst>
          </p:cNvPr>
          <p:cNvSpPr>
            <a:spLocks noGrp="1"/>
          </p:cNvSpPr>
          <p:nvPr>
            <p:ph type="title"/>
          </p:nvPr>
        </p:nvSpPr>
        <p:spPr>
          <a:xfrm>
            <a:off x="1785458" y="4776588"/>
            <a:ext cx="9613861" cy="1080938"/>
          </a:xfrm>
          <a:prstGeom prst="rect">
            <a:avLst/>
          </a:prstGeom>
        </p:spPr>
        <p:txBody>
          <a:bodyPr vert="horz" lIns="91440" tIns="45720" rIns="91440" bIns="45720" rtlCol="0" anchor="ctr">
            <a:normAutofit/>
          </a:bodyPr>
          <a:lstStyle>
            <a:lvl1pPr>
              <a:defRPr sz="4800"/>
            </a:lvl1pPr>
          </a:lstStyle>
          <a:p>
            <a:r>
              <a:rPr lang="en-US" dirty="0"/>
              <a:t>Click to edit Master title style</a:t>
            </a:r>
          </a:p>
        </p:txBody>
      </p:sp>
    </p:spTree>
    <p:extLst>
      <p:ext uri="{BB962C8B-B14F-4D97-AF65-F5344CB8AC3E}">
        <p14:creationId xmlns:p14="http://schemas.microsoft.com/office/powerpoint/2010/main" val="1622357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89069" y="437124"/>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15100" y="2205811"/>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89072" y="2898946"/>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28904" y="2205811"/>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2873" y="2898946"/>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4">
            <a:extLst>
              <a:ext uri="{FF2B5EF4-FFF2-40B4-BE49-F238E27FC236}">
                <a16:creationId xmlns:a16="http://schemas.microsoft.com/office/drawing/2014/main" id="{8A7A8FE9-585F-BB46-8B19-21C1B7B1F074}"/>
              </a:ext>
            </a:extLst>
          </p:cNvPr>
          <p:cNvSpPr>
            <a:spLocks noGrp="1"/>
          </p:cNvSpPr>
          <p:nvPr>
            <p:ph type="ftr" sz="quarter" idx="10"/>
          </p:nvPr>
        </p:nvSpPr>
        <p:spPr>
          <a:xfrm>
            <a:off x="680321" y="6481108"/>
            <a:ext cx="608748" cy="365125"/>
          </a:xfrm>
          <a:prstGeom prst="rect">
            <a:avLst/>
          </a:prstGeom>
        </p:spPr>
        <p:txBody>
          <a:bodyPr vert="horz" lIns="91440" tIns="45720" rIns="91440" bIns="45720" rtlCol="0" anchor="ctr"/>
          <a:lstStyle>
            <a:lvl1pPr algn="l">
              <a:defRPr sz="1050">
                <a:solidFill>
                  <a:schemeClr val="tx2"/>
                </a:solidFill>
              </a:defRPr>
            </a:lvl1pPr>
          </a:lstStyle>
          <a:p>
            <a:fld id="{84B5D0BB-03FF-5A40-A1C1-E1BC504839E8}" type="slidenum">
              <a:rPr lang="en-US" smtClean="0"/>
              <a:pPr/>
              <a:t>‹#›</a:t>
            </a:fld>
            <a:endParaRPr lang="en-US" dirty="0"/>
          </a:p>
        </p:txBody>
      </p:sp>
      <p:sp>
        <p:nvSpPr>
          <p:cNvPr id="16" name="Date Placeholder 3">
            <a:extLst>
              <a:ext uri="{FF2B5EF4-FFF2-40B4-BE49-F238E27FC236}">
                <a16:creationId xmlns:a16="http://schemas.microsoft.com/office/drawing/2014/main" id="{4D2BF013-7795-A14D-9486-F9287C834E0D}"/>
              </a:ext>
            </a:extLst>
          </p:cNvPr>
          <p:cNvSpPr>
            <a:spLocks noGrp="1"/>
          </p:cNvSpPr>
          <p:nvPr>
            <p:ph type="dt" sz="half" idx="11"/>
          </p:nvPr>
        </p:nvSpPr>
        <p:spPr>
          <a:xfrm>
            <a:off x="1350478" y="6492875"/>
            <a:ext cx="2916721" cy="365125"/>
          </a:xfrm>
          <a:prstGeom prst="rect">
            <a:avLst/>
          </a:prstGeom>
        </p:spPr>
        <p:txBody>
          <a:bodyPr vert="horz" lIns="91440" tIns="45720" rIns="91440" bIns="45720" rtlCol="0" anchor="ctr"/>
          <a:lstStyle>
            <a:lvl1pPr algn="r">
              <a:defRPr sz="1050">
                <a:solidFill>
                  <a:schemeClr val="tx2"/>
                </a:solidFill>
              </a:defRPr>
            </a:lvl1pPr>
          </a:lstStyle>
          <a:p>
            <a:fld id="{9D6E9DEC-419B-4CC5-A080-3B06BD5A8291}" type="datetimeFigureOut">
              <a:rPr lang="en-US" smtClean="0"/>
              <a:pPr/>
              <a:t>8/13/2020</a:t>
            </a:fld>
            <a:endParaRPr lang="en-US" dirty="0"/>
          </a:p>
        </p:txBody>
      </p:sp>
    </p:spTree>
    <p:extLst>
      <p:ext uri="{BB962C8B-B14F-4D97-AF65-F5344CB8AC3E}">
        <p14:creationId xmlns:p14="http://schemas.microsoft.com/office/powerpoint/2010/main" val="1572232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0" name="Footer Placeholder 4">
            <a:extLst>
              <a:ext uri="{FF2B5EF4-FFF2-40B4-BE49-F238E27FC236}">
                <a16:creationId xmlns:a16="http://schemas.microsoft.com/office/drawing/2014/main" id="{BDE20223-3AB6-E444-A2ED-8C04880F22CD}"/>
              </a:ext>
            </a:extLst>
          </p:cNvPr>
          <p:cNvSpPr>
            <a:spLocks noGrp="1"/>
          </p:cNvSpPr>
          <p:nvPr>
            <p:ph type="ftr" sz="quarter" idx="3"/>
          </p:nvPr>
        </p:nvSpPr>
        <p:spPr>
          <a:xfrm>
            <a:off x="680321" y="6481108"/>
            <a:ext cx="608748" cy="365125"/>
          </a:xfrm>
          <a:prstGeom prst="rect">
            <a:avLst/>
          </a:prstGeom>
        </p:spPr>
        <p:txBody>
          <a:bodyPr vert="horz" lIns="91440" tIns="45720" rIns="91440" bIns="45720" rtlCol="0" anchor="ctr"/>
          <a:lstStyle>
            <a:lvl1pPr algn="l">
              <a:defRPr sz="1050">
                <a:solidFill>
                  <a:schemeClr val="tx2"/>
                </a:solidFill>
              </a:defRPr>
            </a:lvl1pPr>
          </a:lstStyle>
          <a:p>
            <a:fld id="{84B5D0BB-03FF-5A40-A1C1-E1BC504839E8}" type="slidenum">
              <a:rPr lang="en-US" smtClean="0"/>
              <a:pPr/>
              <a:t>‹#›</a:t>
            </a:fld>
            <a:endParaRPr lang="en-US" dirty="0"/>
          </a:p>
        </p:txBody>
      </p:sp>
      <p:sp>
        <p:nvSpPr>
          <p:cNvPr id="12" name="Date Placeholder 3">
            <a:extLst>
              <a:ext uri="{FF2B5EF4-FFF2-40B4-BE49-F238E27FC236}">
                <a16:creationId xmlns:a16="http://schemas.microsoft.com/office/drawing/2014/main" id="{91DBE65F-820C-7C49-9F4C-2CC1F6C106DA}"/>
              </a:ext>
            </a:extLst>
          </p:cNvPr>
          <p:cNvSpPr>
            <a:spLocks noGrp="1"/>
          </p:cNvSpPr>
          <p:nvPr>
            <p:ph type="dt" sz="half" idx="2"/>
          </p:nvPr>
        </p:nvSpPr>
        <p:spPr>
          <a:xfrm>
            <a:off x="1350478" y="6492875"/>
            <a:ext cx="2916721" cy="365125"/>
          </a:xfrm>
          <a:prstGeom prst="rect">
            <a:avLst/>
          </a:prstGeom>
        </p:spPr>
        <p:txBody>
          <a:bodyPr vert="horz" lIns="91440" tIns="45720" rIns="91440" bIns="45720" rtlCol="0" anchor="ctr"/>
          <a:lstStyle>
            <a:lvl1pPr algn="r">
              <a:defRPr sz="1050">
                <a:solidFill>
                  <a:schemeClr val="tx2"/>
                </a:solidFill>
              </a:defRPr>
            </a:lvl1pPr>
          </a:lstStyle>
          <a:p>
            <a:fld id="{9D6E9DEC-419B-4CC5-A080-3B06BD5A8291}" type="datetimeFigureOut">
              <a:rPr lang="en-US" smtClean="0"/>
              <a:pPr/>
              <a:t>8/13/2020</a:t>
            </a:fld>
            <a:endParaRPr lang="en-US" dirty="0"/>
          </a:p>
        </p:txBody>
      </p:sp>
    </p:spTree>
    <p:extLst>
      <p:ext uri="{BB962C8B-B14F-4D97-AF65-F5344CB8AC3E}">
        <p14:creationId xmlns:p14="http://schemas.microsoft.com/office/powerpoint/2010/main" val="2461956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A44814B0-031D-8E4D-8CAE-26017EFDE4B9}"/>
              </a:ext>
            </a:extLst>
          </p:cNvPr>
          <p:cNvSpPr>
            <a:spLocks noGrp="1"/>
          </p:cNvSpPr>
          <p:nvPr>
            <p:ph type="ftr" sz="quarter" idx="3"/>
          </p:nvPr>
        </p:nvSpPr>
        <p:spPr>
          <a:xfrm>
            <a:off x="680321" y="6481108"/>
            <a:ext cx="608748" cy="365125"/>
          </a:xfrm>
          <a:prstGeom prst="rect">
            <a:avLst/>
          </a:prstGeom>
        </p:spPr>
        <p:txBody>
          <a:bodyPr vert="horz" lIns="91440" tIns="45720" rIns="91440" bIns="45720" rtlCol="0" anchor="ctr"/>
          <a:lstStyle>
            <a:lvl1pPr algn="l">
              <a:defRPr sz="1050">
                <a:solidFill>
                  <a:schemeClr val="tx2"/>
                </a:solidFill>
              </a:defRPr>
            </a:lvl1pPr>
          </a:lstStyle>
          <a:p>
            <a:fld id="{84B5D0BB-03FF-5A40-A1C1-E1BC504839E8}" type="slidenum">
              <a:rPr lang="en-US" smtClean="0"/>
              <a:pPr/>
              <a:t>‹#›</a:t>
            </a:fld>
            <a:endParaRPr lang="en-US" dirty="0"/>
          </a:p>
        </p:txBody>
      </p:sp>
      <p:sp>
        <p:nvSpPr>
          <p:cNvPr id="9" name="Date Placeholder 3">
            <a:extLst>
              <a:ext uri="{FF2B5EF4-FFF2-40B4-BE49-F238E27FC236}">
                <a16:creationId xmlns:a16="http://schemas.microsoft.com/office/drawing/2014/main" id="{A350EF3F-B941-164B-A93D-39C973034D35}"/>
              </a:ext>
            </a:extLst>
          </p:cNvPr>
          <p:cNvSpPr>
            <a:spLocks noGrp="1"/>
          </p:cNvSpPr>
          <p:nvPr>
            <p:ph type="dt" sz="half" idx="2"/>
          </p:nvPr>
        </p:nvSpPr>
        <p:spPr>
          <a:xfrm>
            <a:off x="1350478" y="6492875"/>
            <a:ext cx="2916721" cy="365125"/>
          </a:xfrm>
          <a:prstGeom prst="rect">
            <a:avLst/>
          </a:prstGeom>
        </p:spPr>
        <p:txBody>
          <a:bodyPr vert="horz" lIns="91440" tIns="45720" rIns="91440" bIns="45720" rtlCol="0" anchor="ctr"/>
          <a:lstStyle>
            <a:lvl1pPr algn="r">
              <a:defRPr sz="1050">
                <a:solidFill>
                  <a:schemeClr val="tx2"/>
                </a:solidFill>
              </a:defRPr>
            </a:lvl1pPr>
          </a:lstStyle>
          <a:p>
            <a:fld id="{9D6E9DEC-419B-4CC5-A080-3B06BD5A8291}" type="datetimeFigureOut">
              <a:rPr lang="en-US" smtClean="0"/>
              <a:pPr/>
              <a:t>8/13/2020</a:t>
            </a:fld>
            <a:endParaRPr lang="en-US" dirty="0"/>
          </a:p>
        </p:txBody>
      </p:sp>
    </p:spTree>
    <p:extLst>
      <p:ext uri="{BB962C8B-B14F-4D97-AF65-F5344CB8AC3E}">
        <p14:creationId xmlns:p14="http://schemas.microsoft.com/office/powerpoint/2010/main" val="1054314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50479" y="45011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5356002" y="2212307"/>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350478" y="2212306"/>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Footer Placeholder 4">
            <a:extLst>
              <a:ext uri="{FF2B5EF4-FFF2-40B4-BE49-F238E27FC236}">
                <a16:creationId xmlns:a16="http://schemas.microsoft.com/office/drawing/2014/main" id="{8378D7DD-D468-B944-9D18-465561438C45}"/>
              </a:ext>
            </a:extLst>
          </p:cNvPr>
          <p:cNvSpPr>
            <a:spLocks noGrp="1"/>
          </p:cNvSpPr>
          <p:nvPr>
            <p:ph type="ftr" sz="quarter" idx="3"/>
          </p:nvPr>
        </p:nvSpPr>
        <p:spPr>
          <a:xfrm>
            <a:off x="680321" y="6481108"/>
            <a:ext cx="608748" cy="365125"/>
          </a:xfrm>
          <a:prstGeom prst="rect">
            <a:avLst/>
          </a:prstGeom>
        </p:spPr>
        <p:txBody>
          <a:bodyPr vert="horz" lIns="91440" tIns="45720" rIns="91440" bIns="45720" rtlCol="0" anchor="ctr"/>
          <a:lstStyle>
            <a:lvl1pPr algn="l">
              <a:defRPr sz="1050">
                <a:solidFill>
                  <a:schemeClr val="tx2"/>
                </a:solidFill>
              </a:defRPr>
            </a:lvl1pPr>
          </a:lstStyle>
          <a:p>
            <a:fld id="{84B5D0BB-03FF-5A40-A1C1-E1BC504839E8}" type="slidenum">
              <a:rPr lang="en-US" smtClean="0"/>
              <a:pPr/>
              <a:t>‹#›</a:t>
            </a:fld>
            <a:endParaRPr lang="en-US" dirty="0"/>
          </a:p>
        </p:txBody>
      </p:sp>
      <p:sp>
        <p:nvSpPr>
          <p:cNvPr id="14" name="Date Placeholder 3">
            <a:extLst>
              <a:ext uri="{FF2B5EF4-FFF2-40B4-BE49-F238E27FC236}">
                <a16:creationId xmlns:a16="http://schemas.microsoft.com/office/drawing/2014/main" id="{CA96BF22-4E8D-2E47-985F-350FA7959EBA}"/>
              </a:ext>
            </a:extLst>
          </p:cNvPr>
          <p:cNvSpPr>
            <a:spLocks noGrp="1"/>
          </p:cNvSpPr>
          <p:nvPr>
            <p:ph type="dt" sz="half" idx="10"/>
          </p:nvPr>
        </p:nvSpPr>
        <p:spPr>
          <a:xfrm>
            <a:off x="1350478" y="6492875"/>
            <a:ext cx="2916721" cy="365125"/>
          </a:xfrm>
          <a:prstGeom prst="rect">
            <a:avLst/>
          </a:prstGeom>
        </p:spPr>
        <p:txBody>
          <a:bodyPr vert="horz" lIns="91440" tIns="45720" rIns="91440" bIns="45720" rtlCol="0" anchor="ctr"/>
          <a:lstStyle>
            <a:lvl1pPr algn="r">
              <a:defRPr sz="1050">
                <a:solidFill>
                  <a:schemeClr val="tx2"/>
                </a:solidFill>
              </a:defRPr>
            </a:lvl1pPr>
          </a:lstStyle>
          <a:p>
            <a:fld id="{9D6E9DEC-419B-4CC5-A080-3B06BD5A8291}" type="datetimeFigureOut">
              <a:rPr lang="en-US" smtClean="0"/>
              <a:pPr/>
              <a:t>8/13/2020</a:t>
            </a:fld>
            <a:endParaRPr lang="en-US" dirty="0"/>
          </a:p>
        </p:txBody>
      </p:sp>
    </p:spTree>
    <p:extLst>
      <p:ext uri="{BB962C8B-B14F-4D97-AF65-F5344CB8AC3E}">
        <p14:creationId xmlns:p14="http://schemas.microsoft.com/office/powerpoint/2010/main" val="1141840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50479" y="450122"/>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8488" y="2212311"/>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350478" y="2212310"/>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2" name="Footer Placeholder 4">
            <a:extLst>
              <a:ext uri="{FF2B5EF4-FFF2-40B4-BE49-F238E27FC236}">
                <a16:creationId xmlns:a16="http://schemas.microsoft.com/office/drawing/2014/main" id="{EB94749D-49EA-8B47-B2C0-6731C49B6641}"/>
              </a:ext>
            </a:extLst>
          </p:cNvPr>
          <p:cNvSpPr>
            <a:spLocks noGrp="1"/>
          </p:cNvSpPr>
          <p:nvPr>
            <p:ph type="ftr" sz="quarter" idx="3"/>
          </p:nvPr>
        </p:nvSpPr>
        <p:spPr>
          <a:xfrm>
            <a:off x="680321" y="6481108"/>
            <a:ext cx="608748" cy="365125"/>
          </a:xfrm>
          <a:prstGeom prst="rect">
            <a:avLst/>
          </a:prstGeom>
        </p:spPr>
        <p:txBody>
          <a:bodyPr vert="horz" lIns="91440" tIns="45720" rIns="91440" bIns="45720" rtlCol="0" anchor="ctr"/>
          <a:lstStyle>
            <a:lvl1pPr algn="l">
              <a:defRPr sz="1050">
                <a:solidFill>
                  <a:schemeClr val="tx2"/>
                </a:solidFill>
              </a:defRPr>
            </a:lvl1pPr>
          </a:lstStyle>
          <a:p>
            <a:fld id="{84B5D0BB-03FF-5A40-A1C1-E1BC504839E8}" type="slidenum">
              <a:rPr lang="en-US" smtClean="0"/>
              <a:pPr/>
              <a:t>‹#›</a:t>
            </a:fld>
            <a:endParaRPr lang="en-US" dirty="0"/>
          </a:p>
        </p:txBody>
      </p:sp>
      <p:sp>
        <p:nvSpPr>
          <p:cNvPr id="14" name="Date Placeholder 3">
            <a:extLst>
              <a:ext uri="{FF2B5EF4-FFF2-40B4-BE49-F238E27FC236}">
                <a16:creationId xmlns:a16="http://schemas.microsoft.com/office/drawing/2014/main" id="{B8EC6930-8DF1-1C48-9F81-7839BC54EF33}"/>
              </a:ext>
            </a:extLst>
          </p:cNvPr>
          <p:cNvSpPr>
            <a:spLocks noGrp="1"/>
          </p:cNvSpPr>
          <p:nvPr>
            <p:ph type="dt" sz="half" idx="10"/>
          </p:nvPr>
        </p:nvSpPr>
        <p:spPr>
          <a:xfrm>
            <a:off x="1350478" y="6492875"/>
            <a:ext cx="2916721" cy="365125"/>
          </a:xfrm>
          <a:prstGeom prst="rect">
            <a:avLst/>
          </a:prstGeom>
        </p:spPr>
        <p:txBody>
          <a:bodyPr vert="horz" lIns="91440" tIns="45720" rIns="91440" bIns="45720" rtlCol="0" anchor="ctr"/>
          <a:lstStyle>
            <a:lvl1pPr algn="r">
              <a:defRPr sz="1050">
                <a:solidFill>
                  <a:schemeClr val="tx2"/>
                </a:solidFill>
              </a:defRPr>
            </a:lvl1pPr>
          </a:lstStyle>
          <a:p>
            <a:fld id="{9D6E9DEC-419B-4CC5-A080-3B06BD5A8291}" type="datetimeFigureOut">
              <a:rPr lang="en-US" smtClean="0"/>
              <a:pPr/>
              <a:t>8/13/2020</a:t>
            </a:fld>
            <a:endParaRPr lang="en-US" dirty="0"/>
          </a:p>
        </p:txBody>
      </p:sp>
    </p:spTree>
    <p:extLst>
      <p:ext uri="{BB962C8B-B14F-4D97-AF65-F5344CB8AC3E}">
        <p14:creationId xmlns:p14="http://schemas.microsoft.com/office/powerpoint/2010/main" val="329570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50479" y="459323"/>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289069" y="2093924"/>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350476" y="917290"/>
            <a:ext cx="9613862" cy="622971"/>
          </a:xfrm>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Footer Placeholder 4">
            <a:extLst>
              <a:ext uri="{FF2B5EF4-FFF2-40B4-BE49-F238E27FC236}">
                <a16:creationId xmlns:a16="http://schemas.microsoft.com/office/drawing/2014/main" id="{7A1CBB8B-517C-6C45-B181-F4C6A1110CDA}"/>
              </a:ext>
            </a:extLst>
          </p:cNvPr>
          <p:cNvSpPr>
            <a:spLocks noGrp="1"/>
          </p:cNvSpPr>
          <p:nvPr>
            <p:ph type="ftr" sz="quarter" idx="3"/>
          </p:nvPr>
        </p:nvSpPr>
        <p:spPr>
          <a:xfrm>
            <a:off x="680321" y="6481108"/>
            <a:ext cx="608748" cy="365125"/>
          </a:xfrm>
          <a:prstGeom prst="rect">
            <a:avLst/>
          </a:prstGeom>
        </p:spPr>
        <p:txBody>
          <a:bodyPr vert="horz" lIns="91440" tIns="45720" rIns="91440" bIns="45720" rtlCol="0" anchor="ctr"/>
          <a:lstStyle>
            <a:lvl1pPr algn="l">
              <a:defRPr sz="1050">
                <a:solidFill>
                  <a:schemeClr val="tx2"/>
                </a:solidFill>
              </a:defRPr>
            </a:lvl1pPr>
          </a:lstStyle>
          <a:p>
            <a:fld id="{84B5D0BB-03FF-5A40-A1C1-E1BC504839E8}" type="slidenum">
              <a:rPr lang="en-US" smtClean="0"/>
              <a:pPr/>
              <a:t>‹#›</a:t>
            </a:fld>
            <a:endParaRPr lang="en-US" dirty="0"/>
          </a:p>
        </p:txBody>
      </p:sp>
      <p:sp>
        <p:nvSpPr>
          <p:cNvPr id="14" name="Date Placeholder 3">
            <a:extLst>
              <a:ext uri="{FF2B5EF4-FFF2-40B4-BE49-F238E27FC236}">
                <a16:creationId xmlns:a16="http://schemas.microsoft.com/office/drawing/2014/main" id="{4F4DDC6B-C1C1-2946-8578-378E44A74F9E}"/>
              </a:ext>
            </a:extLst>
          </p:cNvPr>
          <p:cNvSpPr>
            <a:spLocks noGrp="1"/>
          </p:cNvSpPr>
          <p:nvPr>
            <p:ph type="dt" sz="half" idx="10"/>
          </p:nvPr>
        </p:nvSpPr>
        <p:spPr>
          <a:xfrm>
            <a:off x="1350478" y="6492875"/>
            <a:ext cx="2916721" cy="365125"/>
          </a:xfrm>
          <a:prstGeom prst="rect">
            <a:avLst/>
          </a:prstGeom>
        </p:spPr>
        <p:txBody>
          <a:bodyPr vert="horz" lIns="91440" tIns="45720" rIns="91440" bIns="45720" rtlCol="0" anchor="ctr"/>
          <a:lstStyle>
            <a:lvl1pPr algn="r">
              <a:defRPr sz="1050">
                <a:solidFill>
                  <a:schemeClr val="tx2"/>
                </a:solidFill>
              </a:defRPr>
            </a:lvl1pPr>
          </a:lstStyle>
          <a:p>
            <a:fld id="{9D6E9DEC-419B-4CC5-A080-3B06BD5A8291}" type="datetimeFigureOut">
              <a:rPr lang="en-US" smtClean="0"/>
              <a:pPr/>
              <a:t>8/13/2020</a:t>
            </a:fld>
            <a:endParaRPr lang="en-US" dirty="0"/>
          </a:p>
        </p:txBody>
      </p:sp>
    </p:spTree>
    <p:extLst>
      <p:ext uri="{BB962C8B-B14F-4D97-AF65-F5344CB8AC3E}">
        <p14:creationId xmlns:p14="http://schemas.microsoft.com/office/powerpoint/2010/main" val="4064239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350479" y="450121"/>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50478" y="2212310"/>
            <a:ext cx="3070034"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3"/>
          <p:cNvSpPr>
            <a:spLocks noGrp="1"/>
          </p:cNvSpPr>
          <p:nvPr>
            <p:ph type="body" sz="half" idx="15"/>
          </p:nvPr>
        </p:nvSpPr>
        <p:spPr>
          <a:xfrm>
            <a:off x="1369854" y="2898110"/>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645557" y="2212310"/>
            <a:ext cx="3063240"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635002" y="2898110"/>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13688" y="2212310"/>
            <a:ext cx="3070025"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13688" y="2898110"/>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8" name="Footer Placeholder 4">
            <a:extLst>
              <a:ext uri="{FF2B5EF4-FFF2-40B4-BE49-F238E27FC236}">
                <a16:creationId xmlns:a16="http://schemas.microsoft.com/office/drawing/2014/main" id="{317053A7-5597-5E4D-88E5-F262E5C0685C}"/>
              </a:ext>
            </a:extLst>
          </p:cNvPr>
          <p:cNvSpPr>
            <a:spLocks noGrp="1"/>
          </p:cNvSpPr>
          <p:nvPr>
            <p:ph type="ftr" sz="quarter" idx="18"/>
          </p:nvPr>
        </p:nvSpPr>
        <p:spPr>
          <a:xfrm>
            <a:off x="680321" y="6481108"/>
            <a:ext cx="608748" cy="365125"/>
          </a:xfrm>
          <a:prstGeom prst="rect">
            <a:avLst/>
          </a:prstGeom>
        </p:spPr>
        <p:txBody>
          <a:bodyPr vert="horz" lIns="91440" tIns="45720" rIns="91440" bIns="45720" rtlCol="0" anchor="ctr"/>
          <a:lstStyle>
            <a:lvl1pPr algn="l">
              <a:defRPr sz="1050">
                <a:solidFill>
                  <a:schemeClr val="tx2"/>
                </a:solidFill>
              </a:defRPr>
            </a:lvl1pPr>
          </a:lstStyle>
          <a:p>
            <a:fld id="{84B5D0BB-03FF-5A40-A1C1-E1BC504839E8}" type="slidenum">
              <a:rPr lang="en-US" smtClean="0"/>
              <a:pPr/>
              <a:t>‹#›</a:t>
            </a:fld>
            <a:endParaRPr lang="en-US" dirty="0"/>
          </a:p>
        </p:txBody>
      </p:sp>
      <p:sp>
        <p:nvSpPr>
          <p:cNvPr id="20" name="Date Placeholder 3">
            <a:extLst>
              <a:ext uri="{FF2B5EF4-FFF2-40B4-BE49-F238E27FC236}">
                <a16:creationId xmlns:a16="http://schemas.microsoft.com/office/drawing/2014/main" id="{F0496F7C-31C5-0847-B001-E89A10F85A45}"/>
              </a:ext>
            </a:extLst>
          </p:cNvPr>
          <p:cNvSpPr>
            <a:spLocks noGrp="1"/>
          </p:cNvSpPr>
          <p:nvPr>
            <p:ph type="dt" sz="half" idx="2"/>
          </p:nvPr>
        </p:nvSpPr>
        <p:spPr>
          <a:xfrm>
            <a:off x="1350478" y="6492875"/>
            <a:ext cx="2916721" cy="365125"/>
          </a:xfrm>
          <a:prstGeom prst="rect">
            <a:avLst/>
          </a:prstGeom>
        </p:spPr>
        <p:txBody>
          <a:bodyPr vert="horz" lIns="91440" tIns="45720" rIns="91440" bIns="45720" rtlCol="0" anchor="ctr"/>
          <a:lstStyle>
            <a:lvl1pPr algn="r">
              <a:defRPr sz="1050">
                <a:solidFill>
                  <a:schemeClr val="tx2"/>
                </a:solidFill>
              </a:defRPr>
            </a:lvl1pPr>
          </a:lstStyle>
          <a:p>
            <a:fld id="{9D6E9DEC-419B-4CC5-A080-3B06BD5A8291}" type="datetimeFigureOut">
              <a:rPr lang="en-US" smtClean="0"/>
              <a:pPr/>
              <a:t>8/13/2020</a:t>
            </a:fld>
            <a:endParaRPr lang="en-US" dirty="0"/>
          </a:p>
        </p:txBody>
      </p:sp>
    </p:spTree>
    <p:extLst>
      <p:ext uri="{BB962C8B-B14F-4D97-AF65-F5344CB8AC3E}">
        <p14:creationId xmlns:p14="http://schemas.microsoft.com/office/powerpoint/2010/main" val="1623368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289070" y="480403"/>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285132" y="4188081"/>
            <a:ext cx="3049705"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285132" y="2227451"/>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1285132" y="4764343"/>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50285" y="4188081"/>
            <a:ext cx="3063240"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50284" y="2227451"/>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548931" y="4764342"/>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35492" y="4188081"/>
            <a:ext cx="3063505"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35491" y="2227451"/>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835367" y="4764340"/>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8" name="Footer Placeholder 4">
            <a:extLst>
              <a:ext uri="{FF2B5EF4-FFF2-40B4-BE49-F238E27FC236}">
                <a16:creationId xmlns:a16="http://schemas.microsoft.com/office/drawing/2014/main" id="{EAA8C81F-09A0-BB4F-8092-6FA03C56E601}"/>
              </a:ext>
            </a:extLst>
          </p:cNvPr>
          <p:cNvSpPr>
            <a:spLocks noGrp="1"/>
          </p:cNvSpPr>
          <p:nvPr>
            <p:ph type="ftr" sz="quarter" idx="23"/>
          </p:nvPr>
        </p:nvSpPr>
        <p:spPr>
          <a:xfrm>
            <a:off x="680321" y="6481108"/>
            <a:ext cx="608748" cy="365125"/>
          </a:xfrm>
          <a:prstGeom prst="rect">
            <a:avLst/>
          </a:prstGeom>
        </p:spPr>
        <p:txBody>
          <a:bodyPr vert="horz" lIns="91440" tIns="45720" rIns="91440" bIns="45720" rtlCol="0" anchor="ctr"/>
          <a:lstStyle>
            <a:lvl1pPr algn="l">
              <a:defRPr sz="1050">
                <a:solidFill>
                  <a:schemeClr val="tx2"/>
                </a:solidFill>
              </a:defRPr>
            </a:lvl1pPr>
          </a:lstStyle>
          <a:p>
            <a:fld id="{84B5D0BB-03FF-5A40-A1C1-E1BC504839E8}" type="slidenum">
              <a:rPr lang="en-US" smtClean="0"/>
              <a:pPr/>
              <a:t>‹#›</a:t>
            </a:fld>
            <a:endParaRPr lang="en-US" dirty="0"/>
          </a:p>
        </p:txBody>
      </p:sp>
      <p:sp>
        <p:nvSpPr>
          <p:cNvPr id="31" name="Date Placeholder 3">
            <a:extLst>
              <a:ext uri="{FF2B5EF4-FFF2-40B4-BE49-F238E27FC236}">
                <a16:creationId xmlns:a16="http://schemas.microsoft.com/office/drawing/2014/main" id="{76145F4F-A42F-5D49-AF1B-15C45C255CB4}"/>
              </a:ext>
            </a:extLst>
          </p:cNvPr>
          <p:cNvSpPr>
            <a:spLocks noGrp="1"/>
          </p:cNvSpPr>
          <p:nvPr>
            <p:ph type="dt" sz="half" idx="2"/>
          </p:nvPr>
        </p:nvSpPr>
        <p:spPr>
          <a:xfrm>
            <a:off x="1350478" y="6492875"/>
            <a:ext cx="2916721" cy="365125"/>
          </a:xfrm>
          <a:prstGeom prst="rect">
            <a:avLst/>
          </a:prstGeom>
        </p:spPr>
        <p:txBody>
          <a:bodyPr vert="horz" lIns="91440" tIns="45720" rIns="91440" bIns="45720" rtlCol="0" anchor="ctr"/>
          <a:lstStyle>
            <a:lvl1pPr algn="r">
              <a:defRPr sz="1050">
                <a:solidFill>
                  <a:schemeClr val="tx2"/>
                </a:solidFill>
              </a:defRPr>
            </a:lvl1pPr>
          </a:lstStyle>
          <a:p>
            <a:fld id="{9D6E9DEC-419B-4CC5-A080-3B06BD5A8291}" type="datetimeFigureOut">
              <a:rPr lang="en-US" smtClean="0"/>
              <a:pPr/>
              <a:t>8/13/2020</a:t>
            </a:fld>
            <a:endParaRPr lang="en-US" dirty="0"/>
          </a:p>
        </p:txBody>
      </p:sp>
    </p:spTree>
    <p:extLst>
      <p:ext uri="{BB962C8B-B14F-4D97-AF65-F5344CB8AC3E}">
        <p14:creationId xmlns:p14="http://schemas.microsoft.com/office/powerpoint/2010/main" val="296081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v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49572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7AC26-EE7F-8A46-9B58-4A741C4AAA9F}"/>
              </a:ext>
            </a:extLst>
          </p:cNvPr>
          <p:cNvSpPr>
            <a:spLocks noGrp="1"/>
          </p:cNvSpPr>
          <p:nvPr>
            <p:ph type="ctrTitle"/>
          </p:nvPr>
        </p:nvSpPr>
        <p:spPr>
          <a:xfrm>
            <a:off x="1989909" y="4807130"/>
            <a:ext cx="9144000" cy="961867"/>
          </a:xfrm>
        </p:spPr>
        <p:txBody>
          <a:bodyPr anchor="b">
            <a:normAutofit/>
          </a:bodyPr>
          <a:lstStyle>
            <a:lvl1pPr algn="l">
              <a:defRPr sz="4800"/>
            </a:lvl1pPr>
          </a:lstStyle>
          <a:p>
            <a:r>
              <a:rPr lang="en-US" dirty="0"/>
              <a:t>Click to edit Master title style</a:t>
            </a:r>
          </a:p>
        </p:txBody>
      </p:sp>
    </p:spTree>
    <p:extLst>
      <p:ext uri="{BB962C8B-B14F-4D97-AF65-F5344CB8AC3E}">
        <p14:creationId xmlns:p14="http://schemas.microsoft.com/office/powerpoint/2010/main" val="1689364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95400" y="2211462"/>
            <a:ext cx="9613861"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t>8/13/2020</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8D525-E200-8848-A3FE-27C36BA7D2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5BC1BD-0EEC-DD45-9E89-E277B93D0EF3}"/>
              </a:ext>
            </a:extLst>
          </p:cNvPr>
          <p:cNvSpPr>
            <a:spLocks noGrp="1"/>
          </p:cNvSpPr>
          <p:nvPr>
            <p:ph idx="1"/>
          </p:nvPr>
        </p:nvSpPr>
        <p:spPr>
          <a:xfrm>
            <a:off x="1295400" y="1825624"/>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4797CC-02D7-3543-8FCF-24CB3D07B806}"/>
              </a:ext>
            </a:extLst>
          </p:cNvPr>
          <p:cNvSpPr>
            <a:spLocks noGrp="1"/>
          </p:cNvSpPr>
          <p:nvPr>
            <p:ph type="dt" sz="half" idx="10"/>
          </p:nvPr>
        </p:nvSpPr>
        <p:spPr/>
        <p:txBody>
          <a:bodyPr/>
          <a:lstStyle/>
          <a:p>
            <a:fld id="{1BE4BFFB-1703-D34A-92E3-5D0E0CC27281}" type="datetimeFigureOut">
              <a:rPr lang="en-US" smtClean="0"/>
              <a:t>8/13/2020</a:t>
            </a:fld>
            <a:endParaRPr lang="en-US" dirty="0"/>
          </a:p>
        </p:txBody>
      </p:sp>
      <p:sp>
        <p:nvSpPr>
          <p:cNvPr id="6" name="Slide Number Placeholder 5">
            <a:extLst>
              <a:ext uri="{FF2B5EF4-FFF2-40B4-BE49-F238E27FC236}">
                <a16:creationId xmlns:a16="http://schemas.microsoft.com/office/drawing/2014/main" id="{8B666932-885E-6C4E-99A1-22BAE572DD59}"/>
              </a:ext>
            </a:extLst>
          </p:cNvPr>
          <p:cNvSpPr>
            <a:spLocks noGrp="1"/>
          </p:cNvSpPr>
          <p:nvPr>
            <p:ph type="sldNum" sz="quarter" idx="12"/>
          </p:nvPr>
        </p:nvSpPr>
        <p:spPr/>
        <p:txBody>
          <a:bodyPr/>
          <a:lstStyle/>
          <a:p>
            <a:fld id="{61777B99-755A-8F49-8EAD-56A6BB67BA26}" type="slidenum">
              <a:rPr lang="en-US" smtClean="0"/>
              <a:t>‹#›</a:t>
            </a:fld>
            <a:endParaRPr lang="en-US" dirty="0"/>
          </a:p>
        </p:txBody>
      </p:sp>
    </p:spTree>
    <p:extLst>
      <p:ext uri="{BB962C8B-B14F-4D97-AF65-F5344CB8AC3E}">
        <p14:creationId xmlns:p14="http://schemas.microsoft.com/office/powerpoint/2010/main" val="20843201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C550-616E-EC40-AD21-4C4E5DC953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FC981D-7D40-B648-8B81-0DEAB3CA5607}"/>
              </a:ext>
            </a:extLst>
          </p:cNvPr>
          <p:cNvSpPr>
            <a:spLocks noGrp="1"/>
          </p:cNvSpPr>
          <p:nvPr>
            <p:ph sz="half" idx="1"/>
          </p:nvPr>
        </p:nvSpPr>
        <p:spPr>
          <a:xfrm>
            <a:off x="1181100" y="1825624"/>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86211C1-582C-5048-95AF-1B329614B80E}"/>
              </a:ext>
            </a:extLst>
          </p:cNvPr>
          <p:cNvSpPr>
            <a:spLocks noGrp="1"/>
          </p:cNvSpPr>
          <p:nvPr>
            <p:ph sz="half" idx="2"/>
          </p:nvPr>
        </p:nvSpPr>
        <p:spPr>
          <a:xfrm>
            <a:off x="6515100" y="1825624"/>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EF5FA2-40BF-994E-88CC-2DA6BB0F4574}"/>
              </a:ext>
            </a:extLst>
          </p:cNvPr>
          <p:cNvSpPr>
            <a:spLocks noGrp="1"/>
          </p:cNvSpPr>
          <p:nvPr>
            <p:ph type="dt" sz="half" idx="10"/>
          </p:nvPr>
        </p:nvSpPr>
        <p:spPr/>
        <p:txBody>
          <a:bodyPr/>
          <a:lstStyle/>
          <a:p>
            <a:fld id="{1BE4BFFB-1703-D34A-92E3-5D0E0CC27281}" type="datetimeFigureOut">
              <a:rPr lang="en-US" smtClean="0"/>
              <a:t>8/13/2020</a:t>
            </a:fld>
            <a:endParaRPr lang="en-US" dirty="0"/>
          </a:p>
        </p:txBody>
      </p:sp>
      <p:sp>
        <p:nvSpPr>
          <p:cNvPr id="7" name="Slide Number Placeholder 6">
            <a:extLst>
              <a:ext uri="{FF2B5EF4-FFF2-40B4-BE49-F238E27FC236}">
                <a16:creationId xmlns:a16="http://schemas.microsoft.com/office/drawing/2014/main" id="{CDC497C3-859A-0B46-B22A-6B7DA6887D80}"/>
              </a:ext>
            </a:extLst>
          </p:cNvPr>
          <p:cNvSpPr>
            <a:spLocks noGrp="1"/>
          </p:cNvSpPr>
          <p:nvPr>
            <p:ph type="sldNum" sz="quarter" idx="12"/>
          </p:nvPr>
        </p:nvSpPr>
        <p:spPr/>
        <p:txBody>
          <a:bodyPr/>
          <a:lstStyle/>
          <a:p>
            <a:fld id="{61777B99-755A-8F49-8EAD-56A6BB67BA26}" type="slidenum">
              <a:rPr lang="en-US" smtClean="0"/>
              <a:t>‹#›</a:t>
            </a:fld>
            <a:endParaRPr lang="en-US" dirty="0"/>
          </a:p>
        </p:txBody>
      </p:sp>
    </p:spTree>
    <p:extLst>
      <p:ext uri="{BB962C8B-B14F-4D97-AF65-F5344CB8AC3E}">
        <p14:creationId xmlns:p14="http://schemas.microsoft.com/office/powerpoint/2010/main" val="38268271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D1269-90A1-844E-8082-ACF20374BC1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B73B05-B40F-F148-8019-546A2C7A56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7D7ED0-4CF2-CB43-8707-7A070DF0A90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2CC5FC-1E94-A149-AAF6-07951E8537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D1944A-DEBB-8F46-BDEC-2B363C37878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2A1C58-4512-8D45-B762-A5CCADA6508A}"/>
              </a:ext>
            </a:extLst>
          </p:cNvPr>
          <p:cNvSpPr>
            <a:spLocks noGrp="1"/>
          </p:cNvSpPr>
          <p:nvPr>
            <p:ph type="dt" sz="half" idx="10"/>
          </p:nvPr>
        </p:nvSpPr>
        <p:spPr/>
        <p:txBody>
          <a:bodyPr/>
          <a:lstStyle/>
          <a:p>
            <a:fld id="{1BE4BFFB-1703-D34A-92E3-5D0E0CC27281}" type="datetimeFigureOut">
              <a:rPr lang="en-US" smtClean="0"/>
              <a:t>8/13/2020</a:t>
            </a:fld>
            <a:endParaRPr lang="en-US" dirty="0"/>
          </a:p>
        </p:txBody>
      </p:sp>
      <p:sp>
        <p:nvSpPr>
          <p:cNvPr id="9" name="Slide Number Placeholder 8">
            <a:extLst>
              <a:ext uri="{FF2B5EF4-FFF2-40B4-BE49-F238E27FC236}">
                <a16:creationId xmlns:a16="http://schemas.microsoft.com/office/drawing/2014/main" id="{3BB444F1-3798-E542-A9ED-1821173B199C}"/>
              </a:ext>
            </a:extLst>
          </p:cNvPr>
          <p:cNvSpPr>
            <a:spLocks noGrp="1"/>
          </p:cNvSpPr>
          <p:nvPr>
            <p:ph type="sldNum" sz="quarter" idx="12"/>
          </p:nvPr>
        </p:nvSpPr>
        <p:spPr/>
        <p:txBody>
          <a:bodyPr/>
          <a:lstStyle/>
          <a:p>
            <a:fld id="{61777B99-755A-8F49-8EAD-56A6BB67BA26}" type="slidenum">
              <a:rPr lang="en-US" smtClean="0"/>
              <a:t>‹#›</a:t>
            </a:fld>
            <a:endParaRPr lang="en-US" dirty="0"/>
          </a:p>
        </p:txBody>
      </p:sp>
    </p:spTree>
    <p:extLst>
      <p:ext uri="{BB962C8B-B14F-4D97-AF65-F5344CB8AC3E}">
        <p14:creationId xmlns:p14="http://schemas.microsoft.com/office/powerpoint/2010/main" val="20651494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AD4A4-6F9D-FD4A-A300-ADD165E04C1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A044C4-8274-A140-A5BA-B251FD8C709F}"/>
              </a:ext>
            </a:extLst>
          </p:cNvPr>
          <p:cNvSpPr>
            <a:spLocks noGrp="1"/>
          </p:cNvSpPr>
          <p:nvPr>
            <p:ph type="dt" sz="half" idx="10"/>
          </p:nvPr>
        </p:nvSpPr>
        <p:spPr/>
        <p:txBody>
          <a:bodyPr/>
          <a:lstStyle/>
          <a:p>
            <a:fld id="{1BE4BFFB-1703-D34A-92E3-5D0E0CC27281}" type="datetimeFigureOut">
              <a:rPr lang="en-US" smtClean="0"/>
              <a:t>8/13/2020</a:t>
            </a:fld>
            <a:endParaRPr lang="en-US" dirty="0"/>
          </a:p>
        </p:txBody>
      </p:sp>
      <p:sp>
        <p:nvSpPr>
          <p:cNvPr id="5" name="Slide Number Placeholder 4">
            <a:extLst>
              <a:ext uri="{FF2B5EF4-FFF2-40B4-BE49-F238E27FC236}">
                <a16:creationId xmlns:a16="http://schemas.microsoft.com/office/drawing/2014/main" id="{948F8533-DC82-8E46-B8C1-282B63769E34}"/>
              </a:ext>
            </a:extLst>
          </p:cNvPr>
          <p:cNvSpPr>
            <a:spLocks noGrp="1"/>
          </p:cNvSpPr>
          <p:nvPr>
            <p:ph type="sldNum" sz="quarter" idx="12"/>
          </p:nvPr>
        </p:nvSpPr>
        <p:spPr/>
        <p:txBody>
          <a:bodyPr/>
          <a:lstStyle/>
          <a:p>
            <a:fld id="{61777B99-755A-8F49-8EAD-56A6BB67BA26}" type="slidenum">
              <a:rPr lang="en-US" smtClean="0"/>
              <a:t>‹#›</a:t>
            </a:fld>
            <a:endParaRPr lang="en-US" dirty="0"/>
          </a:p>
        </p:txBody>
      </p:sp>
    </p:spTree>
    <p:extLst>
      <p:ext uri="{BB962C8B-B14F-4D97-AF65-F5344CB8AC3E}">
        <p14:creationId xmlns:p14="http://schemas.microsoft.com/office/powerpoint/2010/main" val="36216280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0E7CD8-8DA9-F746-B860-44D1CBE3B1D4}"/>
              </a:ext>
            </a:extLst>
          </p:cNvPr>
          <p:cNvSpPr>
            <a:spLocks noGrp="1"/>
          </p:cNvSpPr>
          <p:nvPr>
            <p:ph type="dt" sz="half" idx="10"/>
          </p:nvPr>
        </p:nvSpPr>
        <p:spPr/>
        <p:txBody>
          <a:bodyPr/>
          <a:lstStyle/>
          <a:p>
            <a:fld id="{1BE4BFFB-1703-D34A-92E3-5D0E0CC27281}" type="datetimeFigureOut">
              <a:rPr lang="en-US" smtClean="0"/>
              <a:t>8/13/2020</a:t>
            </a:fld>
            <a:endParaRPr lang="en-US" dirty="0"/>
          </a:p>
        </p:txBody>
      </p:sp>
      <p:sp>
        <p:nvSpPr>
          <p:cNvPr id="4" name="Slide Number Placeholder 3">
            <a:extLst>
              <a:ext uri="{FF2B5EF4-FFF2-40B4-BE49-F238E27FC236}">
                <a16:creationId xmlns:a16="http://schemas.microsoft.com/office/drawing/2014/main" id="{028AE698-DAFF-BF49-9FB8-9B91A6045687}"/>
              </a:ext>
            </a:extLst>
          </p:cNvPr>
          <p:cNvSpPr>
            <a:spLocks noGrp="1"/>
          </p:cNvSpPr>
          <p:nvPr>
            <p:ph type="sldNum" sz="quarter" idx="12"/>
          </p:nvPr>
        </p:nvSpPr>
        <p:spPr/>
        <p:txBody>
          <a:bodyPr/>
          <a:lstStyle/>
          <a:p>
            <a:fld id="{61777B99-755A-8F49-8EAD-56A6BB67BA26}" type="slidenum">
              <a:rPr lang="en-US" smtClean="0"/>
              <a:t>‹#›</a:t>
            </a:fld>
            <a:endParaRPr lang="en-US" dirty="0"/>
          </a:p>
        </p:txBody>
      </p:sp>
    </p:spTree>
    <p:extLst>
      <p:ext uri="{BB962C8B-B14F-4D97-AF65-F5344CB8AC3E}">
        <p14:creationId xmlns:p14="http://schemas.microsoft.com/office/powerpoint/2010/main" val="36688905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C4A9B-8E72-CB40-8203-E3CF5537732E}"/>
              </a:ext>
            </a:extLst>
          </p:cNvPr>
          <p:cNvSpPr>
            <a:spLocks noGrp="1"/>
          </p:cNvSpPr>
          <p:nvPr>
            <p:ph type="title"/>
          </p:nvPr>
        </p:nvSpPr>
        <p:spPr>
          <a:xfrm>
            <a:off x="1295400" y="383178"/>
            <a:ext cx="7099663" cy="1178922"/>
          </a:xfrm>
        </p:spPr>
        <p:txBody>
          <a:bodyPr anchor="ctr"/>
          <a:lstStyle>
            <a:lvl1pPr algn="l">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A93E44FA-A19C-4F43-829F-1607B46C354A}"/>
              </a:ext>
            </a:extLst>
          </p:cNvPr>
          <p:cNvSpPr>
            <a:spLocks noGrp="1"/>
          </p:cNvSpPr>
          <p:nvPr>
            <p:ph idx="1"/>
          </p:nvPr>
        </p:nvSpPr>
        <p:spPr>
          <a:xfrm>
            <a:off x="5183188" y="2057400"/>
            <a:ext cx="6172200" cy="38036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ADAFA5-084D-9F4E-BEE7-79BEC83413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90C7DA-4E4E-BE45-9D86-B30CBF202A5A}"/>
              </a:ext>
            </a:extLst>
          </p:cNvPr>
          <p:cNvSpPr>
            <a:spLocks noGrp="1"/>
          </p:cNvSpPr>
          <p:nvPr>
            <p:ph type="dt" sz="half" idx="10"/>
          </p:nvPr>
        </p:nvSpPr>
        <p:spPr/>
        <p:txBody>
          <a:bodyPr/>
          <a:lstStyle/>
          <a:p>
            <a:fld id="{1BE4BFFB-1703-D34A-92E3-5D0E0CC27281}" type="datetimeFigureOut">
              <a:rPr lang="en-US" smtClean="0"/>
              <a:t>8/13/2020</a:t>
            </a:fld>
            <a:endParaRPr lang="en-US" dirty="0"/>
          </a:p>
        </p:txBody>
      </p:sp>
      <p:sp>
        <p:nvSpPr>
          <p:cNvPr id="6" name="Footer Placeholder 5">
            <a:extLst>
              <a:ext uri="{FF2B5EF4-FFF2-40B4-BE49-F238E27FC236}">
                <a16:creationId xmlns:a16="http://schemas.microsoft.com/office/drawing/2014/main" id="{8CFB631B-FF5E-6544-A5DC-384E69DB83FB}"/>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1B31AD57-6512-214E-807B-890FF03C8D4E}"/>
              </a:ext>
            </a:extLst>
          </p:cNvPr>
          <p:cNvSpPr>
            <a:spLocks noGrp="1"/>
          </p:cNvSpPr>
          <p:nvPr>
            <p:ph type="sldNum" sz="quarter" idx="12"/>
          </p:nvPr>
        </p:nvSpPr>
        <p:spPr/>
        <p:txBody>
          <a:bodyPr/>
          <a:lstStyle/>
          <a:p>
            <a:fld id="{61777B99-755A-8F49-8EAD-56A6BB67BA26}" type="slidenum">
              <a:rPr lang="en-US" smtClean="0"/>
              <a:t>‹#›</a:t>
            </a:fld>
            <a:endParaRPr lang="en-US" dirty="0"/>
          </a:p>
        </p:txBody>
      </p:sp>
    </p:spTree>
    <p:extLst>
      <p:ext uri="{BB962C8B-B14F-4D97-AF65-F5344CB8AC3E}">
        <p14:creationId xmlns:p14="http://schemas.microsoft.com/office/powerpoint/2010/main" val="19483149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F63C5-DD12-304A-9569-DA8FFA7CE4EC}"/>
              </a:ext>
            </a:extLst>
          </p:cNvPr>
          <p:cNvSpPr>
            <a:spLocks noGrp="1"/>
          </p:cNvSpPr>
          <p:nvPr>
            <p:ph type="title"/>
          </p:nvPr>
        </p:nvSpPr>
        <p:spPr>
          <a:xfrm>
            <a:off x="1295400" y="457200"/>
            <a:ext cx="8861561" cy="1096962"/>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0F20C12-57B4-8940-AD6E-826B3E8FB789}"/>
              </a:ext>
            </a:extLst>
          </p:cNvPr>
          <p:cNvSpPr>
            <a:spLocks noGrp="1"/>
          </p:cNvSpPr>
          <p:nvPr>
            <p:ph type="pic" idx="1"/>
          </p:nvPr>
        </p:nvSpPr>
        <p:spPr>
          <a:xfrm>
            <a:off x="5183188" y="2049462"/>
            <a:ext cx="6172200" cy="38115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DD6486E-C151-614C-8B50-1581733B92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26837E-C27B-184E-9B7C-00EB70ABBD27}"/>
              </a:ext>
            </a:extLst>
          </p:cNvPr>
          <p:cNvSpPr>
            <a:spLocks noGrp="1"/>
          </p:cNvSpPr>
          <p:nvPr>
            <p:ph type="dt" sz="half" idx="10"/>
          </p:nvPr>
        </p:nvSpPr>
        <p:spPr/>
        <p:txBody>
          <a:bodyPr/>
          <a:lstStyle/>
          <a:p>
            <a:fld id="{1BE4BFFB-1703-D34A-92E3-5D0E0CC27281}" type="datetimeFigureOut">
              <a:rPr lang="en-US" smtClean="0"/>
              <a:t>8/13/2020</a:t>
            </a:fld>
            <a:endParaRPr lang="en-US" dirty="0"/>
          </a:p>
        </p:txBody>
      </p:sp>
      <p:sp>
        <p:nvSpPr>
          <p:cNvPr id="6" name="Footer Placeholder 5">
            <a:extLst>
              <a:ext uri="{FF2B5EF4-FFF2-40B4-BE49-F238E27FC236}">
                <a16:creationId xmlns:a16="http://schemas.microsoft.com/office/drawing/2014/main" id="{6310AF3E-4FF3-AA4C-8C89-63F1CCB9CDC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8FBA14F5-687A-6B45-BBDA-15874E66592A}"/>
              </a:ext>
            </a:extLst>
          </p:cNvPr>
          <p:cNvSpPr>
            <a:spLocks noGrp="1"/>
          </p:cNvSpPr>
          <p:nvPr>
            <p:ph type="sldNum" sz="quarter" idx="12"/>
          </p:nvPr>
        </p:nvSpPr>
        <p:spPr/>
        <p:txBody>
          <a:bodyPr/>
          <a:lstStyle/>
          <a:p>
            <a:fld id="{61777B99-755A-8F49-8EAD-56A6BB67BA26}" type="slidenum">
              <a:rPr lang="en-US" smtClean="0"/>
              <a:t>‹#›</a:t>
            </a:fld>
            <a:endParaRPr lang="en-US" dirty="0"/>
          </a:p>
        </p:txBody>
      </p:sp>
    </p:spTree>
    <p:extLst>
      <p:ext uri="{BB962C8B-B14F-4D97-AF65-F5344CB8AC3E}">
        <p14:creationId xmlns:p14="http://schemas.microsoft.com/office/powerpoint/2010/main" val="2994018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9069" y="405085"/>
            <a:ext cx="9613860" cy="1090788"/>
          </a:xfrm>
        </p:spPr>
        <p:txBody>
          <a:bodyPr anchor="ctr">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289070" y="1915885"/>
            <a:ext cx="9613860" cy="3994177"/>
          </a:xfrm>
        </p:spPr>
        <p:txBody>
          <a:bodyPr>
            <a:normAutofit/>
          </a:bodyPr>
          <a:lstStyle>
            <a:lvl1pPr marL="0" indent="0" algn="l">
              <a:buNone/>
              <a:defRPr sz="2000">
                <a:solidFill>
                  <a:schemeClr val="bg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smtClean="0"/>
              <a:t>8/13/2020</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89069" y="2211462"/>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72" y="2211462"/>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t>8/13/2020</a:t>
            </a:fld>
            <a:endParaRPr lang="en-US" dirty="0"/>
          </a:p>
        </p:txBody>
      </p:sp>
      <p:sp>
        <p:nvSpPr>
          <p:cNvPr id="6" name="Footer Placeholder 5"/>
          <p:cNvSpPr>
            <a:spLocks noGrp="1"/>
          </p:cNvSpPr>
          <p:nvPr>
            <p:ph type="ftr" sz="quarter" idx="11"/>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89069" y="437124"/>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15097" y="2194044"/>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89069" y="2887179"/>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28901" y="2194044"/>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2870" y="2887179"/>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t>8/13/2020</a:t>
            </a:fld>
            <a:endParaRPr lang="en-US" dirty="0"/>
          </a:p>
        </p:txBody>
      </p:sp>
      <p:sp>
        <p:nvSpPr>
          <p:cNvPr id="8" name="Footer Placeholder 7"/>
          <p:cNvSpPr>
            <a:spLocks noGrp="1"/>
          </p:cNvSpPr>
          <p:nvPr>
            <p:ph type="ftr" sz="quarter" idx="11"/>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t>8/13/2020</a:t>
            </a:fld>
            <a:endParaRPr lang="en-US" dirty="0"/>
          </a:p>
        </p:txBody>
      </p:sp>
      <p:sp>
        <p:nvSpPr>
          <p:cNvPr id="4" name="Footer Placeholder 3"/>
          <p:cNvSpPr>
            <a:spLocks noGrp="1"/>
          </p:cNvSpPr>
          <p:nvPr>
            <p:ph type="ftr" sz="quarter" idx="11"/>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24A7AC-904D-4781-85BA-7D10C17ED021}" type="datetimeFigureOut">
              <a:rPr lang="en-US" smtClean="0"/>
              <a:t>8/13/2020</a:t>
            </a:fld>
            <a:endParaRPr lang="en-US" dirty="0"/>
          </a:p>
        </p:txBody>
      </p:sp>
      <p:sp>
        <p:nvSpPr>
          <p:cNvPr id="3" name="Footer Placeholder 2"/>
          <p:cNvSpPr>
            <a:spLocks noGrp="1"/>
          </p:cNvSpPr>
          <p:nvPr>
            <p:ph type="ftr" sz="quarter" idx="11"/>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50479" y="458826"/>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5356002" y="221666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350478" y="221666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smtClean="0"/>
              <a:t>8/13/2020</a:t>
            </a:fld>
            <a:endParaRPr lang="en-US" dirty="0"/>
          </a:p>
        </p:txBody>
      </p:sp>
      <p:sp>
        <p:nvSpPr>
          <p:cNvPr id="6" name="Footer Placeholder 5"/>
          <p:cNvSpPr>
            <a:spLocks noGrp="1"/>
          </p:cNvSpPr>
          <p:nvPr>
            <p:ph type="ftr" sz="quarter" idx="11"/>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4.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7.png"/><Relationship Id="rId5" Type="http://schemas.openxmlformats.org/officeDocument/2006/relationships/slideLayout" Target="../slideLayouts/slideLayout32.xml"/><Relationship Id="rId10" Type="http://schemas.openxmlformats.org/officeDocument/2006/relationships/theme" Target="../theme/theme3.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89069" y="448428"/>
            <a:ext cx="9613861" cy="108093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289068" y="2211462"/>
            <a:ext cx="9613861" cy="359931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680321" y="6481108"/>
            <a:ext cx="608748" cy="365125"/>
          </a:xfrm>
          <a:prstGeom prst="rect">
            <a:avLst/>
          </a:prstGeom>
        </p:spPr>
        <p:txBody>
          <a:bodyPr vert="horz" lIns="91440" tIns="45720" rIns="91440" bIns="45720" rtlCol="0" anchor="ctr"/>
          <a:lstStyle>
            <a:lvl1pPr algn="l">
              <a:defRPr sz="1050">
                <a:solidFill>
                  <a:schemeClr val="tx2"/>
                </a:solidFill>
              </a:defRPr>
            </a:lvl1pPr>
          </a:lstStyle>
          <a:p>
            <a:fld id="{84B5D0BB-03FF-5A40-A1C1-E1BC504839E8}" type="slidenum">
              <a:rPr lang="en-US" smtClean="0"/>
              <a:pPr/>
              <a:t>‹#›</a:t>
            </a:fld>
            <a:endParaRPr lang="en-US" dirty="0"/>
          </a:p>
        </p:txBody>
      </p:sp>
      <p:sp>
        <p:nvSpPr>
          <p:cNvPr id="4" name="Date Placeholder 3"/>
          <p:cNvSpPr>
            <a:spLocks noGrp="1"/>
          </p:cNvSpPr>
          <p:nvPr>
            <p:ph type="dt" sz="half" idx="2"/>
          </p:nvPr>
        </p:nvSpPr>
        <p:spPr>
          <a:xfrm>
            <a:off x="1350478" y="6492875"/>
            <a:ext cx="2916721" cy="365125"/>
          </a:xfrm>
          <a:prstGeom prst="rect">
            <a:avLst/>
          </a:prstGeom>
        </p:spPr>
        <p:txBody>
          <a:bodyPr vert="horz" lIns="91440" tIns="45720" rIns="91440" bIns="45720" rtlCol="0" anchor="ctr"/>
          <a:lstStyle>
            <a:lvl1pPr algn="r">
              <a:defRPr sz="1050">
                <a:solidFill>
                  <a:schemeClr val="tx2"/>
                </a:solidFill>
              </a:defRPr>
            </a:lvl1pPr>
          </a:lstStyle>
          <a:p>
            <a:fld id="{9D6E9DEC-419B-4CC5-A080-3B06BD5A8291}" type="datetimeFigureOut">
              <a:rPr lang="en-US" smtClean="0"/>
              <a:pPr/>
              <a:t>8/13/2020</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741"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60" r:id="rId11"/>
    <p:sldLayoutId id="2147483661" r:id="rId12"/>
    <p:sldLayoutId id="2147483667" r:id="rId13"/>
    <p:sldLayoutId id="2147483668"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2" userDrawn="1">
          <p15:clr>
            <a:srgbClr val="F26B43"/>
          </p15:clr>
        </p15:guide>
        <p15:guide id="2" pos="816" userDrawn="1">
          <p15:clr>
            <a:srgbClr val="F26B43"/>
          </p15:clr>
        </p15:guide>
        <p15:guide id="3" pos="864" userDrawn="1">
          <p15:clr>
            <a:srgbClr val="F26B43"/>
          </p15:clr>
        </p15:guide>
        <p15:guide id="4" pos="268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89069" y="437123"/>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07585" y="2199926"/>
            <a:ext cx="9613861" cy="359931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a:extLst>
              <a:ext uri="{FF2B5EF4-FFF2-40B4-BE49-F238E27FC236}">
                <a16:creationId xmlns:a16="http://schemas.microsoft.com/office/drawing/2014/main" id="{8974F45A-1308-344D-BBA0-F9C3AC1B4BFA}"/>
              </a:ext>
            </a:extLst>
          </p:cNvPr>
          <p:cNvSpPr>
            <a:spLocks noGrp="1"/>
          </p:cNvSpPr>
          <p:nvPr>
            <p:ph type="ftr" sz="quarter" idx="3"/>
          </p:nvPr>
        </p:nvSpPr>
        <p:spPr>
          <a:xfrm>
            <a:off x="680321" y="6481108"/>
            <a:ext cx="608748" cy="365125"/>
          </a:xfrm>
          <a:prstGeom prst="rect">
            <a:avLst/>
          </a:prstGeom>
        </p:spPr>
        <p:txBody>
          <a:bodyPr vert="horz" lIns="91440" tIns="45720" rIns="91440" bIns="45720" rtlCol="0" anchor="ctr"/>
          <a:lstStyle>
            <a:lvl1pPr algn="l">
              <a:defRPr sz="1050">
                <a:solidFill>
                  <a:schemeClr val="tx2"/>
                </a:solidFill>
              </a:defRPr>
            </a:lvl1pPr>
          </a:lstStyle>
          <a:p>
            <a:fld id="{84B5D0BB-03FF-5A40-A1C1-E1BC504839E8}" type="slidenum">
              <a:rPr lang="en-US" smtClean="0"/>
              <a:pPr/>
              <a:t>‹#›</a:t>
            </a:fld>
            <a:endParaRPr lang="en-US" dirty="0"/>
          </a:p>
        </p:txBody>
      </p:sp>
      <p:sp>
        <p:nvSpPr>
          <p:cNvPr id="11" name="Date Placeholder 3">
            <a:extLst>
              <a:ext uri="{FF2B5EF4-FFF2-40B4-BE49-F238E27FC236}">
                <a16:creationId xmlns:a16="http://schemas.microsoft.com/office/drawing/2014/main" id="{E46504DF-58DE-A24C-A8D5-CCDA9733256E}"/>
              </a:ext>
            </a:extLst>
          </p:cNvPr>
          <p:cNvSpPr>
            <a:spLocks noGrp="1"/>
          </p:cNvSpPr>
          <p:nvPr>
            <p:ph type="dt" sz="half" idx="2"/>
          </p:nvPr>
        </p:nvSpPr>
        <p:spPr>
          <a:xfrm>
            <a:off x="1350478" y="6492875"/>
            <a:ext cx="2916721" cy="365125"/>
          </a:xfrm>
          <a:prstGeom prst="rect">
            <a:avLst/>
          </a:prstGeom>
        </p:spPr>
        <p:txBody>
          <a:bodyPr vert="horz" lIns="91440" tIns="45720" rIns="91440" bIns="45720" rtlCol="0" anchor="ctr"/>
          <a:lstStyle>
            <a:lvl1pPr algn="r">
              <a:defRPr sz="1050">
                <a:solidFill>
                  <a:schemeClr val="tx2"/>
                </a:solidFill>
              </a:defRPr>
            </a:lvl1pPr>
          </a:lstStyle>
          <a:p>
            <a:fld id="{9D6E9DEC-419B-4CC5-A080-3B06BD5A8291}" type="datetimeFigureOut">
              <a:rPr lang="en-US" smtClean="0"/>
              <a:pPr/>
              <a:t>8/13/2020</a:t>
            </a:fld>
            <a:endParaRPr lang="en-US" dirty="0"/>
          </a:p>
        </p:txBody>
      </p:sp>
    </p:spTree>
    <p:extLst>
      <p:ext uri="{BB962C8B-B14F-4D97-AF65-F5344CB8AC3E}">
        <p14:creationId xmlns:p14="http://schemas.microsoft.com/office/powerpoint/2010/main" val="137628676"/>
      </p:ext>
    </p:extLst>
  </p:cSld>
  <p:clrMap bg1="dk1" tx1="lt1" bg2="dk2" tx2="lt2" accent1="accent1" accent2="accent2" accent3="accent3" accent4="accent4" accent5="accent5" accent6="accent6" hlink="hlink" folHlink="folHlink"/>
  <p:sldLayoutIdLst>
    <p:sldLayoutId id="2147483670" r:id="rId1"/>
    <p:sldLayoutId id="2147483742"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3" r:id="rId12"/>
    <p:sldLayoutId id="2147483684"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68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927110-93D8-8B45-BBFA-8963D5857989}"/>
              </a:ext>
            </a:extLst>
          </p:cNvPr>
          <p:cNvSpPr>
            <a:spLocks noGrp="1"/>
          </p:cNvSpPr>
          <p:nvPr>
            <p:ph type="title"/>
          </p:nvPr>
        </p:nvSpPr>
        <p:spPr>
          <a:xfrm>
            <a:off x="1295400" y="400593"/>
            <a:ext cx="10515600" cy="110911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9E1BA71-CC52-704B-A62A-E748FD1FB1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FB8926-1C9E-B948-B496-A0D8B41D8264}"/>
              </a:ext>
            </a:extLst>
          </p:cNvPr>
          <p:cNvSpPr>
            <a:spLocks noGrp="1"/>
          </p:cNvSpPr>
          <p:nvPr>
            <p:ph type="dt" sz="half" idx="2"/>
          </p:nvPr>
        </p:nvSpPr>
        <p:spPr>
          <a:xfrm>
            <a:off x="1295400" y="6492874"/>
            <a:ext cx="2971800" cy="365125"/>
          </a:xfrm>
          <a:prstGeom prst="rect">
            <a:avLst/>
          </a:prstGeom>
        </p:spPr>
        <p:txBody>
          <a:bodyPr vert="horz" lIns="91440" tIns="45720" rIns="91440" bIns="45720" rtlCol="0" anchor="ctr"/>
          <a:lstStyle>
            <a:lvl1pPr algn="r">
              <a:defRPr sz="1200">
                <a:solidFill>
                  <a:schemeClr val="bg2"/>
                </a:solidFill>
              </a:defRPr>
            </a:lvl1pPr>
          </a:lstStyle>
          <a:p>
            <a:fld id="{1BE4BFFB-1703-D34A-92E3-5D0E0CC27281}" type="datetimeFigureOut">
              <a:rPr lang="en-US" smtClean="0"/>
              <a:pPr/>
              <a:t>8/13/2020</a:t>
            </a:fld>
            <a:endParaRPr lang="en-US" dirty="0"/>
          </a:p>
        </p:txBody>
      </p:sp>
      <p:sp>
        <p:nvSpPr>
          <p:cNvPr id="6" name="Slide Number Placeholder 5">
            <a:extLst>
              <a:ext uri="{FF2B5EF4-FFF2-40B4-BE49-F238E27FC236}">
                <a16:creationId xmlns:a16="http://schemas.microsoft.com/office/drawing/2014/main" id="{4E254B54-484C-EA4B-948E-00BA58BDB72A}"/>
              </a:ext>
            </a:extLst>
          </p:cNvPr>
          <p:cNvSpPr>
            <a:spLocks noGrp="1"/>
          </p:cNvSpPr>
          <p:nvPr>
            <p:ph type="sldNum" sz="quarter" idx="4"/>
          </p:nvPr>
        </p:nvSpPr>
        <p:spPr>
          <a:xfrm>
            <a:off x="609600" y="6492875"/>
            <a:ext cx="571500" cy="365125"/>
          </a:xfrm>
          <a:prstGeom prst="rect">
            <a:avLst/>
          </a:prstGeom>
        </p:spPr>
        <p:txBody>
          <a:bodyPr vert="horz" lIns="91440" tIns="45720" rIns="91440" bIns="45720" rtlCol="0" anchor="ctr"/>
          <a:lstStyle>
            <a:lvl1pPr algn="l">
              <a:defRPr sz="1200">
                <a:solidFill>
                  <a:schemeClr val="bg2"/>
                </a:solidFill>
              </a:defRPr>
            </a:lvl1pPr>
          </a:lstStyle>
          <a:p>
            <a:fld id="{61777B99-755A-8F49-8EAD-56A6BB67BA26}" type="slidenum">
              <a:rPr lang="en-US" smtClean="0"/>
              <a:pPr/>
              <a:t>‹#›</a:t>
            </a:fld>
            <a:endParaRPr lang="en-US" dirty="0"/>
          </a:p>
        </p:txBody>
      </p:sp>
    </p:spTree>
    <p:extLst>
      <p:ext uri="{BB962C8B-B14F-4D97-AF65-F5344CB8AC3E}">
        <p14:creationId xmlns:p14="http://schemas.microsoft.com/office/powerpoint/2010/main" val="2234359133"/>
      </p:ext>
    </p:extLst>
  </p:cSld>
  <p:clrMap bg1="lt1" tx1="dk1" bg2="lt2" tx2="dk2" accent1="accent1" accent2="accent2" accent3="accent3" accent4="accent4" accent5="accent5" accent6="accent6" hlink="hlink" folHlink="folHlink"/>
  <p:sldLayoutIdLst>
    <p:sldLayoutId id="2147483746" r:id="rId1"/>
    <p:sldLayoutId id="2147483757" r:id="rId2"/>
    <p:sldLayoutId id="2147483747" r:id="rId3"/>
    <p:sldLayoutId id="2147483749" r:id="rId4"/>
    <p:sldLayoutId id="2147483750" r:id="rId5"/>
    <p:sldLayoutId id="2147483751" r:id="rId6"/>
    <p:sldLayoutId id="2147483752" r:id="rId7"/>
    <p:sldLayoutId id="2147483753" r:id="rId8"/>
    <p:sldLayoutId id="2147483754" r:id="rId9"/>
  </p:sldLayoutIdLst>
  <p:txStyles>
    <p:titleStyle>
      <a:lvl1pPr algn="l" defTabSz="9144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 userDrawn="1">
          <p15:clr>
            <a:srgbClr val="F26B43"/>
          </p15:clr>
        </p15:guide>
        <p15:guide id="2" pos="744" userDrawn="1">
          <p15:clr>
            <a:srgbClr val="F26B43"/>
          </p15:clr>
        </p15:guide>
        <p15:guide id="3" pos="816" userDrawn="1">
          <p15:clr>
            <a:srgbClr val="F26B43"/>
          </p15:clr>
        </p15:guide>
        <p15:guide id="4" pos="268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hyperlink" Target="mailto:christine.taylor@wichita.edu" TargetMode="External"/><Relationship Id="rId2" Type="http://schemas.openxmlformats.org/officeDocument/2006/relationships/notesSlide" Target="../notesSlides/notesSlide16.xml"/><Relationship Id="rId1" Type="http://schemas.openxmlformats.org/officeDocument/2006/relationships/slideLayout" Target="../slideLayouts/slideLayout17.xml"/><Relationship Id="rId5" Type="http://schemas.openxmlformats.org/officeDocument/2006/relationships/hyperlink" Target="mailto:sara.zafar@wichita.edu" TargetMode="External"/><Relationship Id="rId4" Type="http://schemas.openxmlformats.org/officeDocument/2006/relationships/hyperlink" Target="mailto:michael.irvin@wichita.edu"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235638" y="785076"/>
            <a:ext cx="9727433" cy="3154626"/>
          </a:xfrm>
        </p:spPr>
        <p:txBody>
          <a:bodyPr>
            <a:normAutofit fontScale="90000"/>
          </a:bodyPr>
          <a:lstStyle/>
          <a:p>
            <a:pPr algn="ctr"/>
            <a:r>
              <a:rPr lang="en-US" dirty="0">
                <a:solidFill>
                  <a:schemeClr val="bg1"/>
                </a:solidFill>
              </a:rPr>
              <a:t>Disability Discrimination, Student Rights and University Responsibility</a:t>
            </a:r>
            <a:br>
              <a:rPr lang="en-US" dirty="0">
                <a:solidFill>
                  <a:schemeClr val="bg1"/>
                </a:solidFill>
              </a:rPr>
            </a:br>
            <a:r>
              <a:rPr lang="en-US" dirty="0">
                <a:solidFill>
                  <a:schemeClr val="bg1"/>
                </a:solidFill>
              </a:rPr>
              <a:t/>
            </a:r>
            <a:br>
              <a:rPr lang="en-US" dirty="0">
                <a:solidFill>
                  <a:schemeClr val="bg1"/>
                </a:solidFill>
              </a:rPr>
            </a:br>
            <a:r>
              <a:rPr lang="en-US" dirty="0">
                <a:solidFill>
                  <a:schemeClr val="bg1"/>
                </a:solidFill>
              </a:rPr>
              <a:t/>
            </a:r>
            <a:br>
              <a:rPr lang="en-US" dirty="0">
                <a:solidFill>
                  <a:schemeClr val="bg1"/>
                </a:solidFill>
              </a:rPr>
            </a:br>
            <a:r>
              <a:rPr lang="en-US" dirty="0">
                <a:solidFill>
                  <a:schemeClr val="bg1"/>
                </a:solidFill>
              </a:rPr>
              <a:t>Office of Institutional Equity and Compliance</a:t>
            </a:r>
            <a:br>
              <a:rPr lang="en-US" dirty="0">
                <a:solidFill>
                  <a:schemeClr val="bg1"/>
                </a:solidFill>
              </a:rPr>
            </a:br>
            <a:r>
              <a:rPr lang="en-US" dirty="0">
                <a:solidFill>
                  <a:schemeClr val="bg1"/>
                </a:solidFill>
              </a:rPr>
              <a:t/>
            </a:r>
            <a:br>
              <a:rPr lang="en-US" dirty="0">
                <a:solidFill>
                  <a:schemeClr val="bg1"/>
                </a:solidFill>
              </a:rPr>
            </a:br>
            <a:r>
              <a:rPr lang="en-US" dirty="0">
                <a:solidFill>
                  <a:schemeClr val="bg1"/>
                </a:solidFill>
              </a:rPr>
              <a:t>Office of Disability Services</a:t>
            </a:r>
          </a:p>
        </p:txBody>
      </p:sp>
    </p:spTree>
    <p:extLst>
      <p:ext uri="{BB962C8B-B14F-4D97-AF65-F5344CB8AC3E}">
        <p14:creationId xmlns:p14="http://schemas.microsoft.com/office/powerpoint/2010/main" val="3289291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Undue Hardship</a:t>
            </a:r>
          </a:p>
        </p:txBody>
      </p:sp>
      <p:sp>
        <p:nvSpPr>
          <p:cNvPr id="3" name="Content Placeholder 2"/>
          <p:cNvSpPr>
            <a:spLocks noGrp="1"/>
          </p:cNvSpPr>
          <p:nvPr>
            <p:ph sz="half" idx="2"/>
          </p:nvPr>
        </p:nvSpPr>
        <p:spPr>
          <a:xfrm>
            <a:off x="1289072" y="1974716"/>
            <a:ext cx="10063107" cy="4202348"/>
          </a:xfrm>
        </p:spPr>
        <p:txBody>
          <a:bodyPr>
            <a:normAutofit/>
          </a:bodyPr>
          <a:lstStyle/>
          <a:p>
            <a:r>
              <a:rPr lang="en-US" sz="3200" dirty="0"/>
              <a:t>An action requiring significant difficulty or expense.  Considers the nature and cost of proposed accommodation as well as the size and resources of the university. </a:t>
            </a:r>
          </a:p>
          <a:p>
            <a:r>
              <a:rPr lang="en-US" sz="3200" dirty="0"/>
              <a:t>Case-by-case determination.</a:t>
            </a:r>
          </a:p>
          <a:p>
            <a:r>
              <a:rPr lang="en-US" sz="3200" dirty="0"/>
              <a:t>University must try to identify another appropriate accommodation if proposed accommodation is deemed an undue hardship.</a:t>
            </a:r>
          </a:p>
        </p:txBody>
      </p:sp>
    </p:spTree>
    <p:extLst>
      <p:ext uri="{BB962C8B-B14F-4D97-AF65-F5344CB8AC3E}">
        <p14:creationId xmlns:p14="http://schemas.microsoft.com/office/powerpoint/2010/main" val="294878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O.I.E.C </a:t>
            </a:r>
            <a:r>
              <a:rPr lang="en-US" dirty="0"/>
              <a:t>Process</a:t>
            </a:r>
          </a:p>
        </p:txBody>
      </p:sp>
      <p:sp>
        <p:nvSpPr>
          <p:cNvPr id="3" name="Content Placeholder 2"/>
          <p:cNvSpPr>
            <a:spLocks noGrp="1"/>
          </p:cNvSpPr>
          <p:nvPr>
            <p:ph idx="1"/>
          </p:nvPr>
        </p:nvSpPr>
        <p:spPr>
          <a:xfrm>
            <a:off x="1307585" y="1838528"/>
            <a:ext cx="9613861" cy="3960714"/>
          </a:xfrm>
        </p:spPr>
        <p:txBody>
          <a:bodyPr>
            <a:normAutofit/>
          </a:bodyPr>
          <a:lstStyle/>
          <a:p>
            <a:r>
              <a:rPr lang="en-US" dirty="0"/>
              <a:t>Allegation of disability discrimination</a:t>
            </a:r>
          </a:p>
          <a:p>
            <a:r>
              <a:rPr lang="en-US" dirty="0"/>
              <a:t>Preliminary Review</a:t>
            </a:r>
          </a:p>
          <a:p>
            <a:r>
              <a:rPr lang="en-US" dirty="0"/>
              <a:t>Formal Investigation</a:t>
            </a:r>
          </a:p>
          <a:p>
            <a:r>
              <a:rPr lang="en-US" dirty="0"/>
              <a:t>Findings of Fact and Conclusion</a:t>
            </a:r>
          </a:p>
          <a:p>
            <a:r>
              <a:rPr lang="en-US" dirty="0"/>
              <a:t>Appeal</a:t>
            </a:r>
          </a:p>
          <a:p>
            <a:r>
              <a:rPr lang="en-US" dirty="0"/>
              <a:t>Remedial Action if Warranted</a:t>
            </a:r>
          </a:p>
        </p:txBody>
      </p:sp>
    </p:spTree>
    <p:extLst>
      <p:ext uri="{BB962C8B-B14F-4D97-AF65-F5344CB8AC3E}">
        <p14:creationId xmlns:p14="http://schemas.microsoft.com/office/powerpoint/2010/main" val="1003012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Elements of Discrimination</a:t>
            </a:r>
          </a:p>
        </p:txBody>
      </p:sp>
      <p:sp>
        <p:nvSpPr>
          <p:cNvPr id="3" name="Content Placeholder 2"/>
          <p:cNvSpPr>
            <a:spLocks noGrp="1"/>
          </p:cNvSpPr>
          <p:nvPr>
            <p:ph idx="1"/>
          </p:nvPr>
        </p:nvSpPr>
        <p:spPr>
          <a:xfrm>
            <a:off x="1307585" y="1838528"/>
            <a:ext cx="9613861" cy="4455268"/>
          </a:xfrm>
        </p:spPr>
        <p:txBody>
          <a:bodyPr>
            <a:normAutofit fontScale="92500" lnSpcReduction="10000"/>
          </a:bodyPr>
          <a:lstStyle/>
          <a:p>
            <a:pPr marL="514350" indent="-514350">
              <a:buFont typeface="+mj-lt"/>
              <a:buAutoNum type="arabicPeriod"/>
            </a:pPr>
            <a:r>
              <a:rPr lang="en-US" dirty="0"/>
              <a:t>Individual is a member of a protected class.  (Individual has a disability)</a:t>
            </a:r>
          </a:p>
          <a:p>
            <a:pPr marL="514350" indent="-514350">
              <a:buFont typeface="+mj-lt"/>
              <a:buAutoNum type="arabicPeriod"/>
            </a:pPr>
            <a:endParaRPr lang="en-US" dirty="0"/>
          </a:p>
          <a:p>
            <a:pPr marL="514350" indent="-514350">
              <a:buFont typeface="+mj-lt"/>
              <a:buAutoNum type="arabicPeriod"/>
            </a:pPr>
            <a:r>
              <a:rPr lang="en-US" dirty="0"/>
              <a:t>Individual suffered an adverse action. (Failure to accommodate or inadequate adjustments made)</a:t>
            </a:r>
          </a:p>
          <a:p>
            <a:pPr marL="514350" indent="-514350">
              <a:buFont typeface="+mj-lt"/>
              <a:buAutoNum type="arabicPeriod"/>
            </a:pPr>
            <a:endParaRPr lang="en-US" dirty="0"/>
          </a:p>
          <a:p>
            <a:pPr marL="514350" indent="-514350">
              <a:buFont typeface="+mj-lt"/>
              <a:buAutoNum type="arabicPeriod"/>
            </a:pPr>
            <a:r>
              <a:rPr lang="en-US" dirty="0"/>
              <a:t>Action caused the individual to be deprived of educational access, benefit or opportunity.</a:t>
            </a:r>
          </a:p>
        </p:txBody>
      </p:sp>
    </p:spTree>
    <p:extLst>
      <p:ext uri="{BB962C8B-B14F-4D97-AF65-F5344CB8AC3E}">
        <p14:creationId xmlns:p14="http://schemas.microsoft.com/office/powerpoint/2010/main" val="1035287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O.I.E.C </a:t>
            </a:r>
            <a:r>
              <a:rPr lang="en-US" dirty="0"/>
              <a:t>Review</a:t>
            </a:r>
          </a:p>
        </p:txBody>
      </p:sp>
      <p:sp>
        <p:nvSpPr>
          <p:cNvPr id="3" name="Content Placeholder 2"/>
          <p:cNvSpPr>
            <a:spLocks noGrp="1"/>
          </p:cNvSpPr>
          <p:nvPr>
            <p:ph idx="1"/>
          </p:nvPr>
        </p:nvSpPr>
        <p:spPr>
          <a:xfrm>
            <a:off x="1307585" y="1838528"/>
            <a:ext cx="9613861" cy="3960714"/>
          </a:xfrm>
        </p:spPr>
        <p:txBody>
          <a:bodyPr>
            <a:normAutofit fontScale="92500" lnSpcReduction="20000"/>
          </a:bodyPr>
          <a:lstStyle/>
          <a:p>
            <a:pPr marL="514350" indent="-514350">
              <a:buFont typeface="+mj-lt"/>
              <a:buAutoNum type="arabicPeriod"/>
            </a:pPr>
            <a:r>
              <a:rPr lang="en-US" dirty="0"/>
              <a:t>Individual is a member of a protected class. </a:t>
            </a:r>
          </a:p>
          <a:p>
            <a:pPr lvl="1"/>
            <a:endParaRPr lang="en-US" dirty="0"/>
          </a:p>
          <a:p>
            <a:pPr lvl="1"/>
            <a:r>
              <a:rPr lang="en-US" dirty="0"/>
              <a:t>Has the student provided notice of disability status and the need for accommodations?</a:t>
            </a:r>
          </a:p>
          <a:p>
            <a:pPr lvl="1"/>
            <a:endParaRPr lang="en-US" dirty="0"/>
          </a:p>
          <a:p>
            <a:pPr lvl="1"/>
            <a:r>
              <a:rPr lang="en-US" dirty="0"/>
              <a:t>Has the student followed University process and provided documentation to verify disability with ODS?</a:t>
            </a:r>
          </a:p>
          <a:p>
            <a:pPr lvl="1"/>
            <a:endParaRPr lang="en-US" dirty="0"/>
          </a:p>
          <a:p>
            <a:pPr lvl="1"/>
            <a:r>
              <a:rPr lang="en-US" dirty="0"/>
              <a:t>Was notification provided to faculty?</a:t>
            </a:r>
          </a:p>
        </p:txBody>
      </p:sp>
    </p:spTree>
    <p:extLst>
      <p:ext uri="{BB962C8B-B14F-4D97-AF65-F5344CB8AC3E}">
        <p14:creationId xmlns:p14="http://schemas.microsoft.com/office/powerpoint/2010/main" val="389586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O.I.E.C </a:t>
            </a:r>
            <a:r>
              <a:rPr lang="en-US" dirty="0"/>
              <a:t>Review - 1</a:t>
            </a:r>
          </a:p>
        </p:txBody>
      </p:sp>
      <p:sp>
        <p:nvSpPr>
          <p:cNvPr id="3" name="Content Placeholder 2"/>
          <p:cNvSpPr>
            <a:spLocks noGrp="1"/>
          </p:cNvSpPr>
          <p:nvPr>
            <p:ph idx="1"/>
          </p:nvPr>
        </p:nvSpPr>
        <p:spPr>
          <a:xfrm>
            <a:off x="1307585" y="1838528"/>
            <a:ext cx="9613861" cy="3960714"/>
          </a:xfrm>
        </p:spPr>
        <p:txBody>
          <a:bodyPr>
            <a:normAutofit fontScale="92500" lnSpcReduction="10000"/>
          </a:bodyPr>
          <a:lstStyle/>
          <a:p>
            <a:pPr marL="742950" indent="-742950">
              <a:buFont typeface="+mj-lt"/>
              <a:buAutoNum type="arabicPeriod" startAt="2"/>
            </a:pPr>
            <a:r>
              <a:rPr lang="en-US" dirty="0"/>
              <a:t>Individual suffered an adverse action.</a:t>
            </a:r>
          </a:p>
          <a:p>
            <a:pPr lvl="1"/>
            <a:endParaRPr lang="en-US" dirty="0"/>
          </a:p>
          <a:p>
            <a:pPr lvl="1"/>
            <a:r>
              <a:rPr lang="en-US" dirty="0"/>
              <a:t>Did student and faculty both work to identify an appropriate and effective accommodation?</a:t>
            </a:r>
          </a:p>
          <a:p>
            <a:pPr lvl="1"/>
            <a:endParaRPr lang="en-US" dirty="0"/>
          </a:p>
          <a:p>
            <a:pPr lvl="1"/>
            <a:r>
              <a:rPr lang="en-US" dirty="0"/>
              <a:t>Was an accommodation deemed an undue hardship?  If so, why?  </a:t>
            </a:r>
          </a:p>
          <a:p>
            <a:pPr lvl="1"/>
            <a:endParaRPr lang="en-US" dirty="0"/>
          </a:p>
          <a:p>
            <a:pPr lvl="1"/>
            <a:r>
              <a:rPr lang="en-US" dirty="0"/>
              <a:t>Were other accommodations attempted?</a:t>
            </a:r>
          </a:p>
        </p:txBody>
      </p:sp>
    </p:spTree>
    <p:extLst>
      <p:ext uri="{BB962C8B-B14F-4D97-AF65-F5344CB8AC3E}">
        <p14:creationId xmlns:p14="http://schemas.microsoft.com/office/powerpoint/2010/main" val="161791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O.I.E.C </a:t>
            </a:r>
            <a:r>
              <a:rPr lang="en-US" dirty="0"/>
              <a:t>Review - 2</a:t>
            </a:r>
          </a:p>
        </p:txBody>
      </p:sp>
      <p:sp>
        <p:nvSpPr>
          <p:cNvPr id="3" name="Content Placeholder 2"/>
          <p:cNvSpPr>
            <a:spLocks noGrp="1"/>
          </p:cNvSpPr>
          <p:nvPr>
            <p:ph idx="1"/>
          </p:nvPr>
        </p:nvSpPr>
        <p:spPr>
          <a:xfrm>
            <a:off x="1307585" y="1838527"/>
            <a:ext cx="9613861" cy="4182893"/>
          </a:xfrm>
        </p:spPr>
        <p:txBody>
          <a:bodyPr>
            <a:normAutofit/>
          </a:bodyPr>
          <a:lstStyle/>
          <a:p>
            <a:pPr marL="742950" indent="-742950">
              <a:buFont typeface="+mj-lt"/>
              <a:buAutoNum type="arabicPeriod" startAt="3"/>
            </a:pPr>
            <a:r>
              <a:rPr lang="en-US" dirty="0"/>
              <a:t>Action caused the individual to be deprived of educational access, benefit or opportunity.</a:t>
            </a:r>
          </a:p>
          <a:p>
            <a:pPr marL="0" indent="0">
              <a:buNone/>
            </a:pPr>
            <a:endParaRPr lang="en-US" dirty="0"/>
          </a:p>
          <a:p>
            <a:pPr lvl="1"/>
            <a:r>
              <a:rPr lang="en-US" dirty="0"/>
              <a:t>How was the student negatively impacted?</a:t>
            </a:r>
          </a:p>
          <a:p>
            <a:pPr lvl="1"/>
            <a:endParaRPr lang="en-US" dirty="0"/>
          </a:p>
          <a:p>
            <a:pPr lvl="1"/>
            <a:r>
              <a:rPr lang="en-US" dirty="0"/>
              <a:t>What, if any, action can be taken to remedy the harm?</a:t>
            </a:r>
          </a:p>
        </p:txBody>
      </p:sp>
    </p:spTree>
    <p:extLst>
      <p:ext uri="{BB962C8B-B14F-4D97-AF65-F5344CB8AC3E}">
        <p14:creationId xmlns:p14="http://schemas.microsoft.com/office/powerpoint/2010/main" val="1638233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O.I.E.C </a:t>
            </a:r>
            <a:r>
              <a:rPr lang="en-US" dirty="0"/>
              <a:t>Staff</a:t>
            </a:r>
          </a:p>
        </p:txBody>
      </p:sp>
      <p:sp>
        <p:nvSpPr>
          <p:cNvPr id="3" name="Content Placeholder 2"/>
          <p:cNvSpPr>
            <a:spLocks noGrp="1"/>
          </p:cNvSpPr>
          <p:nvPr>
            <p:ph idx="1"/>
          </p:nvPr>
        </p:nvSpPr>
        <p:spPr>
          <a:xfrm>
            <a:off x="3946186" y="1716934"/>
            <a:ext cx="5162145" cy="2226012"/>
          </a:xfrm>
        </p:spPr>
        <p:txBody>
          <a:bodyPr>
            <a:normAutofit fontScale="92500" lnSpcReduction="20000"/>
          </a:bodyPr>
          <a:lstStyle/>
          <a:p>
            <a:pPr marL="0" indent="0" algn="ctr">
              <a:buNone/>
            </a:pPr>
            <a:r>
              <a:rPr lang="en-US" b="1" dirty="0">
                <a:solidFill>
                  <a:sysClr val="windowText" lastClr="000000"/>
                </a:solidFill>
                <a:latin typeface="Klavika Bold" panose="020B0806040000020004" pitchFamily="34" charset="0"/>
              </a:rPr>
              <a:t>Christine Taylor, J.D., LL.M. </a:t>
            </a:r>
          </a:p>
          <a:p>
            <a:pPr marL="0" indent="0" algn="ctr">
              <a:lnSpc>
                <a:spcPct val="100000"/>
              </a:lnSpc>
              <a:buNone/>
            </a:pPr>
            <a:r>
              <a:rPr lang="en-US" u="sng" dirty="0">
                <a:solidFill>
                  <a:schemeClr val="tx1">
                    <a:lumMod val="50000"/>
                    <a:lumOff val="50000"/>
                  </a:schemeClr>
                </a:solidFill>
                <a:latin typeface="Klavika Regular" panose="020B0506040000020004" pitchFamily="34" charset="0"/>
              </a:rPr>
              <a:t>Director of </a:t>
            </a:r>
            <a:r>
              <a:rPr lang="en-US" u="sng" dirty="0" smtClean="0">
                <a:solidFill>
                  <a:schemeClr val="tx1">
                    <a:lumMod val="50000"/>
                    <a:lumOff val="50000"/>
                  </a:schemeClr>
                </a:solidFill>
                <a:latin typeface="Klavika Regular" panose="020B0506040000020004" pitchFamily="34" charset="0"/>
              </a:rPr>
              <a:t>O.I.E.C</a:t>
            </a:r>
            <a:endParaRPr lang="en-US" u="sng" dirty="0">
              <a:solidFill>
                <a:schemeClr val="tx1">
                  <a:lumMod val="50000"/>
                  <a:lumOff val="50000"/>
                </a:schemeClr>
              </a:solidFill>
              <a:latin typeface="Klavika Regular" panose="020B0506040000020004" pitchFamily="34" charset="0"/>
            </a:endParaRPr>
          </a:p>
          <a:p>
            <a:pPr marL="0" indent="0" algn="ctr">
              <a:lnSpc>
                <a:spcPct val="100000"/>
              </a:lnSpc>
              <a:buNone/>
            </a:pPr>
            <a:r>
              <a:rPr lang="en-US" dirty="0">
                <a:solidFill>
                  <a:sysClr val="windowText" lastClr="000000"/>
                </a:solidFill>
                <a:latin typeface="Klavika Regular" panose="020B0506040000020004" pitchFamily="34" charset="0"/>
                <a:hlinkClick r:id="rId3"/>
              </a:rPr>
              <a:t>christine.taylor@wichita.edu</a:t>
            </a:r>
            <a:endParaRPr lang="en-US" dirty="0">
              <a:solidFill>
                <a:sysClr val="windowText" lastClr="000000"/>
              </a:solidFill>
              <a:latin typeface="Klavika Regular" panose="020B0506040000020004" pitchFamily="34" charset="0"/>
            </a:endParaRPr>
          </a:p>
          <a:p>
            <a:pPr marL="0" indent="0" algn="ctr">
              <a:lnSpc>
                <a:spcPct val="100000"/>
              </a:lnSpc>
              <a:buNone/>
            </a:pPr>
            <a:r>
              <a:rPr lang="en-US" dirty="0">
                <a:solidFill>
                  <a:sysClr val="windowText" lastClr="000000"/>
                </a:solidFill>
                <a:latin typeface="Klavika Regular" panose="020B0506040000020004" pitchFamily="34" charset="0"/>
              </a:rPr>
              <a:t>(316) 978-3205</a:t>
            </a:r>
          </a:p>
          <a:p>
            <a:pPr marL="0" indent="0">
              <a:buNone/>
            </a:pPr>
            <a:endParaRPr lang="en-US" dirty="0"/>
          </a:p>
        </p:txBody>
      </p:sp>
      <p:sp>
        <p:nvSpPr>
          <p:cNvPr id="4" name="Content Placeholder 2">
            <a:extLst>
              <a:ext uri="{FF2B5EF4-FFF2-40B4-BE49-F238E27FC236}">
                <a16:creationId xmlns:a16="http://schemas.microsoft.com/office/drawing/2014/main" id="{DEB66224-5A46-4886-B489-2AF40E80E63D}"/>
              </a:ext>
            </a:extLst>
          </p:cNvPr>
          <p:cNvSpPr txBox="1">
            <a:spLocks/>
          </p:cNvSpPr>
          <p:nvPr/>
        </p:nvSpPr>
        <p:spPr>
          <a:xfrm>
            <a:off x="1841769" y="3942945"/>
            <a:ext cx="4254230" cy="210441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en-US" b="1" dirty="0">
                <a:solidFill>
                  <a:sysClr val="windowText" lastClr="000000"/>
                </a:solidFill>
                <a:latin typeface="Klavika Bold" panose="020B0806040000020004" pitchFamily="34" charset="0"/>
              </a:rPr>
              <a:t>Michael Irvin, J.D., MPA. </a:t>
            </a:r>
          </a:p>
          <a:p>
            <a:pPr marL="0" indent="0" algn="ctr">
              <a:lnSpc>
                <a:spcPct val="100000"/>
              </a:lnSpc>
              <a:buNone/>
            </a:pPr>
            <a:r>
              <a:rPr lang="en-US" u="sng" dirty="0">
                <a:solidFill>
                  <a:schemeClr val="tx1">
                    <a:lumMod val="50000"/>
                    <a:lumOff val="50000"/>
                  </a:schemeClr>
                </a:solidFill>
                <a:latin typeface="Klavika Regular" panose="020B0506040000020004" pitchFamily="34" charset="0"/>
              </a:rPr>
              <a:t>EO Coordinator</a:t>
            </a:r>
          </a:p>
          <a:p>
            <a:pPr marL="0" indent="0" algn="ctr">
              <a:lnSpc>
                <a:spcPct val="100000"/>
              </a:lnSpc>
              <a:buNone/>
            </a:pPr>
            <a:r>
              <a:rPr lang="en-US" sz="3200" dirty="0">
                <a:solidFill>
                  <a:sysClr val="windowText" lastClr="000000"/>
                </a:solidFill>
                <a:latin typeface="Klavika Regular" panose="020B0506040000020004" pitchFamily="34" charset="0"/>
                <a:hlinkClick r:id="rId4"/>
              </a:rPr>
              <a:t>michael.irvin@wichita.edu</a:t>
            </a:r>
            <a:endParaRPr lang="en-US" sz="3200" dirty="0">
              <a:solidFill>
                <a:sysClr val="windowText" lastClr="000000"/>
              </a:solidFill>
              <a:latin typeface="Klavika Regular" panose="020B0506040000020004" pitchFamily="34" charset="0"/>
            </a:endParaRPr>
          </a:p>
          <a:p>
            <a:pPr marL="0" indent="0" algn="ctr">
              <a:lnSpc>
                <a:spcPct val="100000"/>
              </a:lnSpc>
              <a:buNone/>
            </a:pPr>
            <a:r>
              <a:rPr lang="en-US" dirty="0">
                <a:solidFill>
                  <a:sysClr val="windowText" lastClr="000000"/>
                </a:solidFill>
                <a:latin typeface="Klavika Regular" panose="020B0506040000020004" pitchFamily="34" charset="0"/>
              </a:rPr>
              <a:t>(316) 978-3186</a:t>
            </a:r>
          </a:p>
          <a:p>
            <a:pPr marL="0" indent="0">
              <a:buFont typeface="Arial" panose="020B0604020202020204" pitchFamily="34" charset="0"/>
              <a:buNone/>
            </a:pPr>
            <a:endParaRPr lang="en-US" dirty="0"/>
          </a:p>
        </p:txBody>
      </p:sp>
      <p:sp>
        <p:nvSpPr>
          <p:cNvPr id="5" name="Content Placeholder 2">
            <a:extLst>
              <a:ext uri="{FF2B5EF4-FFF2-40B4-BE49-F238E27FC236}">
                <a16:creationId xmlns:a16="http://schemas.microsoft.com/office/drawing/2014/main" id="{B35AD3D0-C4B5-468C-81B6-98D253BDFBE5}"/>
              </a:ext>
            </a:extLst>
          </p:cNvPr>
          <p:cNvSpPr txBox="1">
            <a:spLocks/>
          </p:cNvSpPr>
          <p:nvPr/>
        </p:nvSpPr>
        <p:spPr>
          <a:xfrm>
            <a:off x="6527258" y="3955916"/>
            <a:ext cx="4254230" cy="2104418"/>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en-US" b="1" dirty="0">
                <a:solidFill>
                  <a:sysClr val="windowText" lastClr="000000"/>
                </a:solidFill>
                <a:latin typeface="Klavika Bold" panose="020B0806040000020004" pitchFamily="34" charset="0"/>
              </a:rPr>
              <a:t>Sara Zafar, J.D.</a:t>
            </a:r>
          </a:p>
          <a:p>
            <a:pPr marL="0" indent="0" algn="ctr">
              <a:lnSpc>
                <a:spcPct val="100000"/>
              </a:lnSpc>
              <a:buNone/>
            </a:pPr>
            <a:r>
              <a:rPr lang="en-US" u="sng" dirty="0">
                <a:solidFill>
                  <a:schemeClr val="tx1">
                    <a:lumMod val="50000"/>
                    <a:lumOff val="50000"/>
                  </a:schemeClr>
                </a:solidFill>
                <a:latin typeface="Klavika Regular" panose="020B0506040000020004" pitchFamily="34" charset="0"/>
              </a:rPr>
              <a:t>Title </a:t>
            </a:r>
            <a:r>
              <a:rPr lang="en-US" u="sng" dirty="0" smtClean="0">
                <a:solidFill>
                  <a:schemeClr val="tx1">
                    <a:lumMod val="50000"/>
                    <a:lumOff val="50000"/>
                  </a:schemeClr>
                </a:solidFill>
                <a:latin typeface="Klavika Regular" panose="020B0506040000020004" pitchFamily="34" charset="0"/>
              </a:rPr>
              <a:t>I X </a:t>
            </a:r>
            <a:r>
              <a:rPr lang="en-US" u="sng" dirty="0">
                <a:solidFill>
                  <a:schemeClr val="tx1">
                    <a:lumMod val="50000"/>
                    <a:lumOff val="50000"/>
                  </a:schemeClr>
                </a:solidFill>
                <a:latin typeface="Klavika Regular" panose="020B0506040000020004" pitchFamily="34" charset="0"/>
              </a:rPr>
              <a:t>Coordinator</a:t>
            </a:r>
          </a:p>
          <a:p>
            <a:pPr marL="0" indent="0" algn="ctr">
              <a:lnSpc>
                <a:spcPct val="100000"/>
              </a:lnSpc>
              <a:buNone/>
            </a:pPr>
            <a:r>
              <a:rPr lang="en-US" dirty="0">
                <a:solidFill>
                  <a:sysClr val="windowText" lastClr="000000"/>
                </a:solidFill>
                <a:latin typeface="Klavika Regular" panose="020B0506040000020004" pitchFamily="34" charset="0"/>
                <a:hlinkClick r:id="rId5"/>
              </a:rPr>
              <a:t>sara.zafar@wichita.edu</a:t>
            </a:r>
            <a:endParaRPr lang="en-US" dirty="0">
              <a:solidFill>
                <a:sysClr val="windowText" lastClr="000000"/>
              </a:solidFill>
              <a:latin typeface="Klavika Regular" panose="020B0506040000020004" pitchFamily="34" charset="0"/>
            </a:endParaRPr>
          </a:p>
          <a:p>
            <a:pPr marL="0" indent="0" algn="ctr">
              <a:lnSpc>
                <a:spcPct val="100000"/>
              </a:lnSpc>
              <a:buNone/>
            </a:pPr>
            <a:r>
              <a:rPr lang="en-US" dirty="0">
                <a:solidFill>
                  <a:sysClr val="windowText" lastClr="000000"/>
                </a:solidFill>
                <a:latin typeface="Klavika Regular" panose="020B0506040000020004" pitchFamily="34" charset="0"/>
              </a:rPr>
              <a:t>(316) 978-5177</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273544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Office of Disability Services - 1</a:t>
            </a:r>
          </a:p>
        </p:txBody>
      </p:sp>
      <p:sp>
        <p:nvSpPr>
          <p:cNvPr id="3" name="Content Placeholder 2"/>
          <p:cNvSpPr>
            <a:spLocks noGrp="1"/>
          </p:cNvSpPr>
          <p:nvPr>
            <p:ph sz="half" idx="2"/>
          </p:nvPr>
        </p:nvSpPr>
        <p:spPr>
          <a:xfrm>
            <a:off x="1289072" y="1974716"/>
            <a:ext cx="10063107" cy="4143982"/>
          </a:xfrm>
        </p:spPr>
        <p:txBody>
          <a:bodyPr>
            <a:normAutofit fontScale="92500" lnSpcReduction="20000"/>
          </a:bodyPr>
          <a:lstStyle/>
          <a:p>
            <a:pPr marL="0" indent="0">
              <a:buNone/>
            </a:pPr>
            <a:r>
              <a:rPr lang="en-US" altLang="en-US" dirty="0"/>
              <a:t>Disabilities </a:t>
            </a:r>
          </a:p>
          <a:p>
            <a:r>
              <a:rPr lang="en-US" altLang="en-US" dirty="0"/>
              <a:t>The National Organization on Disabilities reports that more than 54 million Americans have a disability.</a:t>
            </a:r>
          </a:p>
          <a:p>
            <a:r>
              <a:rPr lang="en-US" altLang="en-US" dirty="0"/>
              <a:t>People with disabilities are the nation's largest minority, and the only one that any person can join at a moment's notice. </a:t>
            </a:r>
            <a:endParaRPr lang="en-US" altLang="en-US" dirty="0" smtClean="0"/>
          </a:p>
          <a:p>
            <a:r>
              <a:rPr lang="en-US" altLang="en-US" dirty="0" smtClean="0"/>
              <a:t>Those </a:t>
            </a:r>
            <a:r>
              <a:rPr lang="en-US" altLang="en-US" dirty="0"/>
              <a:t>who were not born with a disability have about a 20 percent chance of becoming disabled at some point during their life.</a:t>
            </a:r>
          </a:p>
          <a:p>
            <a:pPr marL="0" indent="0">
              <a:buNone/>
            </a:pPr>
            <a:endParaRPr lang="en-US" dirty="0"/>
          </a:p>
        </p:txBody>
      </p:sp>
    </p:spTree>
    <p:extLst>
      <p:ext uri="{BB962C8B-B14F-4D97-AF65-F5344CB8AC3E}">
        <p14:creationId xmlns:p14="http://schemas.microsoft.com/office/powerpoint/2010/main" val="4006117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Office of Disability Services - 2</a:t>
            </a:r>
          </a:p>
        </p:txBody>
      </p:sp>
      <p:sp>
        <p:nvSpPr>
          <p:cNvPr id="3" name="Content Placeholder 2"/>
          <p:cNvSpPr>
            <a:spLocks noGrp="1"/>
          </p:cNvSpPr>
          <p:nvPr>
            <p:ph sz="half" idx="2"/>
          </p:nvPr>
        </p:nvSpPr>
        <p:spPr>
          <a:xfrm>
            <a:off x="1289072" y="1974716"/>
            <a:ext cx="10063107" cy="4143982"/>
          </a:xfrm>
        </p:spPr>
        <p:txBody>
          <a:bodyPr>
            <a:normAutofit fontScale="55000" lnSpcReduction="20000"/>
          </a:bodyPr>
          <a:lstStyle/>
          <a:p>
            <a:pPr>
              <a:buNone/>
            </a:pPr>
            <a:r>
              <a:rPr lang="en-US" b="1" dirty="0"/>
              <a:t>Who is disabled under the Americans with Disabilities Act? </a:t>
            </a:r>
          </a:p>
          <a:p>
            <a:pPr>
              <a:buNone/>
            </a:pPr>
            <a:r>
              <a:rPr lang="en-US" altLang="en-US" dirty="0"/>
              <a:t>This civil rights legislation passed in 1990, along with the appropriate regulations and</a:t>
            </a:r>
          </a:p>
          <a:p>
            <a:pPr>
              <a:buNone/>
            </a:pPr>
            <a:r>
              <a:rPr lang="en-US" altLang="en-US" dirty="0"/>
              <a:t>the 2010 amendments, provides the guidelines for determining who is disabled: an</a:t>
            </a:r>
          </a:p>
          <a:p>
            <a:pPr>
              <a:buNone/>
            </a:pPr>
            <a:r>
              <a:rPr lang="en-US" altLang="en-US" dirty="0"/>
              <a:t>individual who has a physical or mental impairment that substantially limits a major life</a:t>
            </a:r>
          </a:p>
          <a:p>
            <a:pPr>
              <a:buNone/>
            </a:pPr>
            <a:r>
              <a:rPr lang="en-US" altLang="en-US" dirty="0"/>
              <a:t>activity, has a record of such a disability, or is regarded as having a disability.</a:t>
            </a:r>
          </a:p>
          <a:p>
            <a:pPr>
              <a:buNone/>
            </a:pPr>
            <a:r>
              <a:rPr lang="en-US" altLang="en-US" dirty="0"/>
              <a:t>These life activities include, but are not limited to learning, working, walking, breathing,</a:t>
            </a:r>
          </a:p>
          <a:p>
            <a:pPr>
              <a:buNone/>
            </a:pPr>
            <a:r>
              <a:rPr lang="en-US" altLang="en-US" dirty="0"/>
              <a:t>hearing, and seeing, in addition to many other physical and sensory functions. If</a:t>
            </a:r>
          </a:p>
          <a:p>
            <a:pPr>
              <a:buNone/>
            </a:pPr>
            <a:r>
              <a:rPr lang="en-US" altLang="en-US" dirty="0"/>
              <a:t>an individual qualifies as being disabled, accommodations can be put in place to</a:t>
            </a:r>
          </a:p>
          <a:p>
            <a:pPr>
              <a:buNone/>
            </a:pPr>
            <a:r>
              <a:rPr lang="en-US" altLang="en-US" dirty="0"/>
              <a:t>address his/her specific needs.</a:t>
            </a:r>
          </a:p>
          <a:p>
            <a:pPr marL="0" indent="0">
              <a:buNone/>
            </a:pPr>
            <a:endParaRPr lang="en-US" dirty="0"/>
          </a:p>
        </p:txBody>
      </p:sp>
    </p:spTree>
    <p:extLst>
      <p:ext uri="{BB962C8B-B14F-4D97-AF65-F5344CB8AC3E}">
        <p14:creationId xmlns:p14="http://schemas.microsoft.com/office/powerpoint/2010/main" val="3144366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Office of Disability Services - 3</a:t>
            </a:r>
          </a:p>
        </p:txBody>
      </p:sp>
      <p:sp>
        <p:nvSpPr>
          <p:cNvPr id="3" name="Content Placeholder 2"/>
          <p:cNvSpPr>
            <a:spLocks noGrp="1"/>
          </p:cNvSpPr>
          <p:nvPr>
            <p:ph idx="1"/>
          </p:nvPr>
        </p:nvSpPr>
        <p:spPr/>
        <p:txBody>
          <a:bodyPr>
            <a:normAutofit fontScale="47500" lnSpcReduction="20000"/>
          </a:bodyPr>
          <a:lstStyle/>
          <a:p>
            <a:pPr marL="0" indent="0">
              <a:buNone/>
            </a:pPr>
            <a:r>
              <a:rPr lang="en-US" sz="4200" b="1" dirty="0"/>
              <a:t>Who determines the accommodations that will be provided?</a:t>
            </a:r>
          </a:p>
          <a:p>
            <a:pPr>
              <a:buNone/>
            </a:pPr>
            <a:r>
              <a:rPr lang="en-US" altLang="en-US" sz="3800" dirty="0"/>
              <a:t>At Wichita State University, the Office of Disability Services under Student Affairs sets the</a:t>
            </a:r>
          </a:p>
          <a:p>
            <a:pPr>
              <a:buNone/>
            </a:pPr>
            <a:r>
              <a:rPr lang="en-US" altLang="en-US" sz="3800" dirty="0"/>
              <a:t>standards and determines the reasonable accommodations that may meet the needs</a:t>
            </a:r>
          </a:p>
          <a:p>
            <a:pPr>
              <a:buNone/>
            </a:pPr>
            <a:r>
              <a:rPr lang="en-US" altLang="en-US" sz="3800" dirty="0"/>
              <a:t>of students with disabilities. The process requires professional documentation of the</a:t>
            </a:r>
          </a:p>
          <a:p>
            <a:pPr>
              <a:buNone/>
            </a:pPr>
            <a:r>
              <a:rPr lang="en-US" altLang="en-US" sz="3800" dirty="0"/>
              <a:t>disability, description of the functional limitations of the student as a result of the disability</a:t>
            </a:r>
          </a:p>
          <a:p>
            <a:pPr>
              <a:buNone/>
            </a:pPr>
            <a:r>
              <a:rPr lang="en-US" altLang="en-US" sz="3800" dirty="0"/>
              <a:t>and the manner in which the disability issue will be addressed. The purpose of the </a:t>
            </a:r>
          </a:p>
          <a:p>
            <a:pPr>
              <a:buNone/>
            </a:pPr>
            <a:r>
              <a:rPr lang="en-US" altLang="en-US" sz="3800" dirty="0"/>
              <a:t>accommodation is to provide equal access to programs and services while preserving</a:t>
            </a:r>
          </a:p>
          <a:p>
            <a:pPr>
              <a:buNone/>
            </a:pPr>
            <a:r>
              <a:rPr lang="en-US" altLang="en-US" sz="3800" dirty="0"/>
              <a:t>academic standards. </a:t>
            </a:r>
          </a:p>
          <a:p>
            <a:pPr marL="0" indent="0">
              <a:buNone/>
            </a:pPr>
            <a:endParaRPr lang="en-US" dirty="0"/>
          </a:p>
        </p:txBody>
      </p:sp>
    </p:spTree>
    <p:extLst>
      <p:ext uri="{BB962C8B-B14F-4D97-AF65-F5344CB8AC3E}">
        <p14:creationId xmlns:p14="http://schemas.microsoft.com/office/powerpoint/2010/main" val="1130120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2A5B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a:xfrm>
            <a:off x="1307585" y="1518061"/>
            <a:ext cx="9613861" cy="4513088"/>
          </a:xfrm>
        </p:spPr>
        <p:txBody>
          <a:bodyPr>
            <a:normAutofit lnSpcReduction="10000"/>
          </a:bodyPr>
          <a:lstStyle/>
          <a:p>
            <a:r>
              <a:rPr lang="en-US" dirty="0" smtClean="0"/>
              <a:t>O.I.E.C</a:t>
            </a:r>
            <a:endParaRPr lang="en-US" dirty="0"/>
          </a:p>
          <a:p>
            <a:pPr lvl="1"/>
            <a:r>
              <a:rPr lang="en-US" dirty="0"/>
              <a:t>Law and Policy</a:t>
            </a:r>
          </a:p>
          <a:p>
            <a:pPr lvl="1"/>
            <a:r>
              <a:rPr lang="en-US" dirty="0"/>
              <a:t>Accommodation Requirements</a:t>
            </a:r>
          </a:p>
          <a:p>
            <a:pPr lvl="1"/>
            <a:r>
              <a:rPr lang="en-US" dirty="0"/>
              <a:t>University Responsibility </a:t>
            </a:r>
          </a:p>
          <a:p>
            <a:pPr lvl="1"/>
            <a:r>
              <a:rPr lang="en-US" dirty="0"/>
              <a:t>OIEC Process</a:t>
            </a:r>
          </a:p>
          <a:p>
            <a:r>
              <a:rPr lang="en-US" dirty="0" smtClean="0"/>
              <a:t>O.D.S</a:t>
            </a:r>
            <a:endParaRPr lang="en-US" dirty="0"/>
          </a:p>
          <a:p>
            <a:pPr lvl="1"/>
            <a:r>
              <a:rPr lang="en-US" dirty="0"/>
              <a:t>Common Disabilities</a:t>
            </a:r>
          </a:p>
          <a:p>
            <a:pPr lvl="1"/>
            <a:r>
              <a:rPr lang="en-US" dirty="0"/>
              <a:t>Common Accommodations</a:t>
            </a:r>
          </a:p>
          <a:p>
            <a:pPr lvl="1"/>
            <a:r>
              <a:rPr lang="en-US" dirty="0"/>
              <a:t>Accommodation Process</a:t>
            </a:r>
          </a:p>
        </p:txBody>
      </p:sp>
    </p:spTree>
    <p:extLst>
      <p:ext uri="{BB962C8B-B14F-4D97-AF65-F5344CB8AC3E}">
        <p14:creationId xmlns:p14="http://schemas.microsoft.com/office/powerpoint/2010/main" val="2772565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Medical </a:t>
            </a:r>
          </a:p>
        </p:txBody>
      </p:sp>
      <p:sp>
        <p:nvSpPr>
          <p:cNvPr id="10" name="Content Placeholder 9"/>
          <p:cNvSpPr>
            <a:spLocks noGrp="1"/>
          </p:cNvSpPr>
          <p:nvPr>
            <p:ph sz="half" idx="1"/>
          </p:nvPr>
        </p:nvSpPr>
        <p:spPr/>
        <p:txBody>
          <a:bodyPr>
            <a:normAutofit fontScale="55000" lnSpcReduction="20000"/>
          </a:bodyPr>
          <a:lstStyle/>
          <a:p>
            <a:r>
              <a:rPr lang="en-US" sz="3800" dirty="0"/>
              <a:t>Arm and foot injuries (temporary)</a:t>
            </a:r>
          </a:p>
          <a:p>
            <a:r>
              <a:rPr lang="en-US" sz="3800" dirty="0"/>
              <a:t>Asthma/Allergies</a:t>
            </a:r>
          </a:p>
          <a:p>
            <a:r>
              <a:rPr lang="en-US" sz="3800" dirty="0"/>
              <a:t>Back Injuries</a:t>
            </a:r>
          </a:p>
          <a:p>
            <a:r>
              <a:rPr lang="en-US" sz="3800" dirty="0"/>
              <a:t>Cancer/Lymphoma</a:t>
            </a:r>
          </a:p>
          <a:p>
            <a:r>
              <a:rPr lang="en-US" sz="3800" dirty="0"/>
              <a:t>Carpal Tunnel</a:t>
            </a:r>
          </a:p>
          <a:p>
            <a:r>
              <a:rPr lang="en-US" sz="3800" dirty="0"/>
              <a:t>Celiac Disease</a:t>
            </a:r>
          </a:p>
          <a:p>
            <a:r>
              <a:rPr lang="en-US" sz="3800" dirty="0"/>
              <a:t>Cerebral Palsy</a:t>
            </a:r>
          </a:p>
          <a:p>
            <a:r>
              <a:rPr lang="en-US" sz="3800" dirty="0"/>
              <a:t>Chronic Fatigue Syndrome</a:t>
            </a:r>
          </a:p>
          <a:p>
            <a:r>
              <a:rPr lang="en-US" sz="3800" dirty="0"/>
              <a:t>Crohn's Disease, Lupus</a:t>
            </a:r>
          </a:p>
          <a:p>
            <a:r>
              <a:rPr lang="en-US" dirty="0"/>
              <a:t>Cystic Fibrosis</a:t>
            </a:r>
          </a:p>
          <a:p>
            <a:pPr marL="0" indent="0">
              <a:buNone/>
            </a:pPr>
            <a:endParaRPr lang="en-US" dirty="0"/>
          </a:p>
        </p:txBody>
      </p:sp>
      <p:sp>
        <p:nvSpPr>
          <p:cNvPr id="11" name="Content Placeholder 10"/>
          <p:cNvSpPr>
            <a:spLocks noGrp="1"/>
          </p:cNvSpPr>
          <p:nvPr>
            <p:ph sz="half" idx="2"/>
          </p:nvPr>
        </p:nvSpPr>
        <p:spPr/>
        <p:txBody>
          <a:bodyPr>
            <a:normAutofit fontScale="55000" lnSpcReduction="20000"/>
          </a:bodyPr>
          <a:lstStyle/>
          <a:p>
            <a:r>
              <a:rPr lang="en-US" sz="3800" dirty="0"/>
              <a:t>Diabetes</a:t>
            </a:r>
          </a:p>
          <a:p>
            <a:r>
              <a:rPr lang="en-US" dirty="0"/>
              <a:t>Hand/Arm Amputee</a:t>
            </a:r>
          </a:p>
          <a:p>
            <a:r>
              <a:rPr lang="en-US" sz="3800" dirty="0"/>
              <a:t>Migraines</a:t>
            </a:r>
          </a:p>
          <a:p>
            <a:r>
              <a:rPr lang="en-US" sz="3800" dirty="0"/>
              <a:t>Multiple Sclerosis</a:t>
            </a:r>
          </a:p>
          <a:p>
            <a:r>
              <a:rPr lang="en-US" sz="3800" dirty="0"/>
              <a:t>Muscular Dystrophy</a:t>
            </a:r>
          </a:p>
          <a:p>
            <a:r>
              <a:rPr lang="en-US" sz="3800" dirty="0"/>
              <a:t>Osteoarthritis</a:t>
            </a:r>
          </a:p>
          <a:p>
            <a:r>
              <a:rPr lang="en-US" sz="3800" dirty="0"/>
              <a:t>Quadriplegia</a:t>
            </a:r>
          </a:p>
          <a:p>
            <a:r>
              <a:rPr lang="en-US" sz="3800" dirty="0"/>
              <a:t>Speech impairment</a:t>
            </a:r>
          </a:p>
          <a:p>
            <a:r>
              <a:rPr lang="en-US" sz="3800" dirty="0" err="1"/>
              <a:t>Spina</a:t>
            </a:r>
            <a:r>
              <a:rPr lang="en-US" sz="3800" dirty="0"/>
              <a:t> Bifida</a:t>
            </a:r>
          </a:p>
          <a:p>
            <a:r>
              <a:rPr lang="en-US" sz="3800" dirty="0"/>
              <a:t>Thyroid Disease</a:t>
            </a:r>
          </a:p>
          <a:p>
            <a:pPr marL="0" indent="0">
              <a:buNone/>
            </a:pPr>
            <a:endParaRPr lang="en-US" dirty="0"/>
          </a:p>
          <a:p>
            <a:endParaRPr lang="en-US" dirty="0"/>
          </a:p>
        </p:txBody>
      </p:sp>
    </p:spTree>
    <p:extLst>
      <p:ext uri="{BB962C8B-B14F-4D97-AF65-F5344CB8AC3E}">
        <p14:creationId xmlns:p14="http://schemas.microsoft.com/office/powerpoint/2010/main" val="543482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Psychological </a:t>
            </a:r>
          </a:p>
        </p:txBody>
      </p:sp>
      <p:sp>
        <p:nvSpPr>
          <p:cNvPr id="3" name="Content Placeholder 2"/>
          <p:cNvSpPr>
            <a:spLocks noGrp="1"/>
          </p:cNvSpPr>
          <p:nvPr>
            <p:ph sz="half" idx="1"/>
          </p:nvPr>
        </p:nvSpPr>
        <p:spPr/>
        <p:txBody>
          <a:bodyPr>
            <a:normAutofit fontScale="92500" lnSpcReduction="20000"/>
          </a:bodyPr>
          <a:lstStyle/>
          <a:p>
            <a:r>
              <a:rPr lang="en-US" dirty="0"/>
              <a:t>ADHD</a:t>
            </a:r>
          </a:p>
          <a:p>
            <a:r>
              <a:rPr lang="en-US" dirty="0"/>
              <a:t>Alcohol/Drug Addiction</a:t>
            </a:r>
          </a:p>
          <a:p>
            <a:r>
              <a:rPr lang="en-US" dirty="0"/>
              <a:t>Antisocial Disorder </a:t>
            </a:r>
          </a:p>
          <a:p>
            <a:r>
              <a:rPr lang="en-US" dirty="0"/>
              <a:t>Anxiety Disorder</a:t>
            </a:r>
          </a:p>
          <a:p>
            <a:r>
              <a:rPr lang="en-US" dirty="0"/>
              <a:t>Autism Spectrum Disorder</a:t>
            </a:r>
          </a:p>
          <a:p>
            <a:r>
              <a:rPr lang="en-US" dirty="0"/>
              <a:t>Depression </a:t>
            </a:r>
          </a:p>
          <a:p>
            <a:pPr marL="0" indent="0">
              <a:buNone/>
            </a:pPr>
            <a:endParaRPr lang="en-US" dirty="0"/>
          </a:p>
        </p:txBody>
      </p:sp>
      <p:sp>
        <p:nvSpPr>
          <p:cNvPr id="4" name="Content Placeholder 3"/>
          <p:cNvSpPr>
            <a:spLocks noGrp="1"/>
          </p:cNvSpPr>
          <p:nvPr>
            <p:ph sz="half" idx="2"/>
          </p:nvPr>
        </p:nvSpPr>
        <p:spPr/>
        <p:txBody>
          <a:bodyPr>
            <a:normAutofit fontScale="92500" lnSpcReduction="20000"/>
          </a:bodyPr>
          <a:lstStyle/>
          <a:p>
            <a:r>
              <a:rPr lang="en-US" dirty="0"/>
              <a:t>Obsessive Compulsive Disorder</a:t>
            </a:r>
          </a:p>
          <a:p>
            <a:r>
              <a:rPr lang="en-US" dirty="0"/>
              <a:t>Paranoia</a:t>
            </a:r>
          </a:p>
          <a:p>
            <a:r>
              <a:rPr lang="en-US" dirty="0"/>
              <a:t>Post Traumatic Stress Disorder </a:t>
            </a:r>
          </a:p>
          <a:p>
            <a:r>
              <a:rPr lang="en-US" dirty="0"/>
              <a:t>Schizophrenia</a:t>
            </a:r>
          </a:p>
          <a:p>
            <a:r>
              <a:rPr lang="en-US" dirty="0"/>
              <a:t>TBI (Traumatic Brain Injury)</a:t>
            </a:r>
          </a:p>
          <a:p>
            <a:endParaRPr lang="en-US" dirty="0"/>
          </a:p>
        </p:txBody>
      </p:sp>
    </p:spTree>
    <p:extLst>
      <p:ext uri="{BB962C8B-B14F-4D97-AF65-F5344CB8AC3E}">
        <p14:creationId xmlns:p14="http://schemas.microsoft.com/office/powerpoint/2010/main" val="1162506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Other</a:t>
            </a:r>
          </a:p>
        </p:txBody>
      </p:sp>
      <p:sp>
        <p:nvSpPr>
          <p:cNvPr id="6" name="Content Placeholder 5"/>
          <p:cNvSpPr>
            <a:spLocks noGrp="1"/>
          </p:cNvSpPr>
          <p:nvPr>
            <p:ph idx="1"/>
          </p:nvPr>
        </p:nvSpPr>
        <p:spPr/>
        <p:txBody>
          <a:bodyPr>
            <a:normAutofit/>
          </a:bodyPr>
          <a:lstStyle/>
          <a:p>
            <a:r>
              <a:rPr lang="en-US" dirty="0"/>
              <a:t>Learning Disabilities</a:t>
            </a:r>
          </a:p>
          <a:p>
            <a:r>
              <a:rPr lang="en-US" dirty="0"/>
              <a:t>Deaf and Hard of Hearing</a:t>
            </a:r>
          </a:p>
          <a:p>
            <a:r>
              <a:rPr lang="en-US" dirty="0"/>
              <a:t>Speech Impairment</a:t>
            </a:r>
          </a:p>
          <a:p>
            <a:r>
              <a:rPr lang="en-US" dirty="0"/>
              <a:t>Vision Impairment</a:t>
            </a:r>
          </a:p>
          <a:p>
            <a:pPr marL="0" indent="0">
              <a:buNone/>
            </a:pPr>
            <a:endParaRPr lang="en-US" dirty="0"/>
          </a:p>
        </p:txBody>
      </p:sp>
    </p:spTree>
    <p:extLst>
      <p:ext uri="{BB962C8B-B14F-4D97-AF65-F5344CB8AC3E}">
        <p14:creationId xmlns:p14="http://schemas.microsoft.com/office/powerpoint/2010/main" val="1473664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Testing Accommodations</a:t>
            </a:r>
          </a:p>
        </p:txBody>
      </p:sp>
      <p:sp>
        <p:nvSpPr>
          <p:cNvPr id="5" name="Content Placeholder 4"/>
          <p:cNvSpPr>
            <a:spLocks noGrp="1"/>
          </p:cNvSpPr>
          <p:nvPr>
            <p:ph idx="1"/>
          </p:nvPr>
        </p:nvSpPr>
        <p:spPr/>
        <p:txBody>
          <a:bodyPr>
            <a:normAutofit/>
          </a:bodyPr>
          <a:lstStyle/>
          <a:p>
            <a:pPr>
              <a:lnSpc>
                <a:spcPct val="100000"/>
              </a:lnSpc>
            </a:pPr>
            <a:r>
              <a:rPr lang="en-US" sz="1800" dirty="0"/>
              <a:t>Testing (extended time)</a:t>
            </a:r>
          </a:p>
          <a:p>
            <a:pPr>
              <a:lnSpc>
                <a:spcPct val="100000"/>
              </a:lnSpc>
            </a:pPr>
            <a:r>
              <a:rPr lang="en-US" sz="1800" dirty="0"/>
              <a:t>Distraction-reduced testing environment</a:t>
            </a:r>
          </a:p>
          <a:p>
            <a:pPr>
              <a:lnSpc>
                <a:spcPct val="100000"/>
              </a:lnSpc>
            </a:pPr>
            <a:r>
              <a:rPr lang="en-US" sz="1800" dirty="0"/>
              <a:t>Private testing environment </a:t>
            </a:r>
          </a:p>
          <a:p>
            <a:pPr>
              <a:lnSpc>
                <a:spcPct val="100000"/>
              </a:lnSpc>
            </a:pPr>
            <a:r>
              <a:rPr lang="en-US" sz="1800" dirty="0"/>
              <a:t>Group testing environment</a:t>
            </a:r>
          </a:p>
          <a:p>
            <a:pPr>
              <a:lnSpc>
                <a:spcPct val="100000"/>
              </a:lnSpc>
            </a:pPr>
            <a:r>
              <a:rPr lang="en-US" sz="1800" dirty="0"/>
              <a:t>Rest breaks during exams</a:t>
            </a:r>
          </a:p>
          <a:p>
            <a:pPr>
              <a:lnSpc>
                <a:spcPct val="100000"/>
              </a:lnSpc>
            </a:pPr>
            <a:r>
              <a:rPr lang="en-US" sz="1800" dirty="0"/>
              <a:t>Use of a computer</a:t>
            </a:r>
          </a:p>
          <a:p>
            <a:pPr>
              <a:lnSpc>
                <a:spcPct val="100000"/>
              </a:lnSpc>
            </a:pPr>
            <a:r>
              <a:rPr lang="en-US" sz="1800" dirty="0"/>
              <a:t>Use of a calculator</a:t>
            </a:r>
            <a:endParaRPr lang="en-US" dirty="0"/>
          </a:p>
          <a:p>
            <a:pPr>
              <a:lnSpc>
                <a:spcPct val="100000"/>
              </a:lnSpc>
            </a:pPr>
            <a:r>
              <a:rPr lang="en-US" sz="1800" dirty="0"/>
              <a:t>Flexibility with exams and due dates </a:t>
            </a:r>
          </a:p>
          <a:p>
            <a:pPr>
              <a:lnSpc>
                <a:spcPct val="100000"/>
              </a:lnSpc>
            </a:pPr>
            <a:r>
              <a:rPr lang="en-US" sz="1900" dirty="0"/>
              <a:t>Spelling assistance on exams</a:t>
            </a:r>
          </a:p>
          <a:p>
            <a:pPr marL="0" indent="0">
              <a:lnSpc>
                <a:spcPct val="100000"/>
              </a:lnSpc>
              <a:buNone/>
            </a:pPr>
            <a:endParaRPr lang="en-US" dirty="0"/>
          </a:p>
          <a:p>
            <a:endParaRPr lang="en-US" sz="1800" dirty="0"/>
          </a:p>
        </p:txBody>
      </p:sp>
    </p:spTree>
    <p:extLst>
      <p:ext uri="{BB962C8B-B14F-4D97-AF65-F5344CB8AC3E}">
        <p14:creationId xmlns:p14="http://schemas.microsoft.com/office/powerpoint/2010/main" val="973151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Classroom Accommodations</a:t>
            </a:r>
          </a:p>
        </p:txBody>
      </p:sp>
      <p:sp>
        <p:nvSpPr>
          <p:cNvPr id="6" name="Content Placeholder 5"/>
          <p:cNvSpPr>
            <a:spLocks noGrp="1"/>
          </p:cNvSpPr>
          <p:nvPr>
            <p:ph sz="half" idx="1"/>
          </p:nvPr>
        </p:nvSpPr>
        <p:spPr>
          <a:xfrm>
            <a:off x="1289069" y="2194043"/>
            <a:ext cx="4698358" cy="3726310"/>
          </a:xfrm>
        </p:spPr>
        <p:txBody>
          <a:bodyPr>
            <a:normAutofit/>
          </a:bodyPr>
          <a:lstStyle/>
          <a:p>
            <a:r>
              <a:rPr lang="en-US" sz="1800" dirty="0"/>
              <a:t>Use of a Sign Language Interpreter</a:t>
            </a:r>
          </a:p>
          <a:p>
            <a:r>
              <a:rPr lang="en-US" sz="1800" dirty="0"/>
              <a:t>Accessible classroom (ADA Table)</a:t>
            </a:r>
          </a:p>
          <a:p>
            <a:r>
              <a:rPr lang="en-US" sz="1800" dirty="0"/>
              <a:t>Ability to stand in class</a:t>
            </a:r>
          </a:p>
          <a:p>
            <a:r>
              <a:rPr lang="en-US" sz="1800" dirty="0"/>
              <a:t>Note Taking</a:t>
            </a:r>
          </a:p>
          <a:p>
            <a:r>
              <a:rPr lang="en-US" sz="1800" dirty="0"/>
              <a:t>Record class lectures and discussions</a:t>
            </a:r>
          </a:p>
          <a:p>
            <a:r>
              <a:rPr lang="en-US" sz="1800" dirty="0"/>
              <a:t>Accessible media</a:t>
            </a:r>
          </a:p>
          <a:p>
            <a:r>
              <a:rPr lang="en-US" sz="1800" dirty="0"/>
              <a:t>Reserved seating</a:t>
            </a:r>
          </a:p>
          <a:p>
            <a:r>
              <a:rPr lang="en-US" sz="1800" dirty="0"/>
              <a:t>Lab partner</a:t>
            </a:r>
          </a:p>
          <a:p>
            <a:r>
              <a:rPr lang="en-US" sz="1800" dirty="0"/>
              <a:t>Flexibility with attendance</a:t>
            </a:r>
          </a:p>
          <a:p>
            <a:r>
              <a:rPr lang="en-US" sz="1800" dirty="0"/>
              <a:t>Ability to leave classroom/restroom</a:t>
            </a:r>
          </a:p>
          <a:p>
            <a:pPr marL="0" indent="0">
              <a:buNone/>
            </a:pPr>
            <a:endParaRPr lang="en-US" sz="1800" dirty="0"/>
          </a:p>
        </p:txBody>
      </p:sp>
      <p:sp>
        <p:nvSpPr>
          <p:cNvPr id="7" name="Content Placeholder 6"/>
          <p:cNvSpPr>
            <a:spLocks noGrp="1"/>
          </p:cNvSpPr>
          <p:nvPr>
            <p:ph sz="half" idx="2"/>
          </p:nvPr>
        </p:nvSpPr>
        <p:spPr/>
        <p:txBody>
          <a:bodyPr>
            <a:normAutofit/>
          </a:bodyPr>
          <a:lstStyle/>
          <a:p>
            <a:r>
              <a:rPr lang="en-US" sz="1800" dirty="0"/>
              <a:t>Seizures</a:t>
            </a:r>
          </a:p>
          <a:p>
            <a:r>
              <a:rPr lang="en-US" sz="1800" dirty="0"/>
              <a:t>Dietary accommodations</a:t>
            </a:r>
          </a:p>
          <a:p>
            <a:r>
              <a:rPr lang="en-US" sz="1800" dirty="0"/>
              <a:t>Service animal (classroom, testing, and housing)</a:t>
            </a:r>
            <a:endParaRPr lang="en-US" dirty="0"/>
          </a:p>
          <a:p>
            <a:r>
              <a:rPr lang="en-US" sz="1800" dirty="0"/>
              <a:t>Accessible text  (braille, pdf etc.)</a:t>
            </a:r>
          </a:p>
          <a:p>
            <a:r>
              <a:rPr lang="en-US" sz="1800" dirty="0"/>
              <a:t>Diabetic episodes (testing and classes)</a:t>
            </a:r>
          </a:p>
          <a:p>
            <a:r>
              <a:rPr lang="en-US" sz="1800" dirty="0"/>
              <a:t>Sign Language Interpreters</a:t>
            </a:r>
          </a:p>
          <a:p>
            <a:r>
              <a:rPr lang="en-US" sz="1800" dirty="0"/>
              <a:t>Transcribing/Writing</a:t>
            </a:r>
          </a:p>
          <a:p>
            <a:r>
              <a:rPr lang="en-US" sz="1800" dirty="0"/>
              <a:t>Emergency evacuation assistance (classroom)</a:t>
            </a:r>
          </a:p>
          <a:p>
            <a:pPr marL="0" indent="0">
              <a:buNone/>
            </a:pPr>
            <a:endParaRPr lang="en-US" sz="1800" dirty="0"/>
          </a:p>
          <a:p>
            <a:pPr marL="0" indent="0">
              <a:buNone/>
            </a:pPr>
            <a:endParaRPr lang="en-US" dirty="0"/>
          </a:p>
        </p:txBody>
      </p:sp>
    </p:spTree>
    <p:extLst>
      <p:ext uri="{BB962C8B-B14F-4D97-AF65-F5344CB8AC3E}">
        <p14:creationId xmlns:p14="http://schemas.microsoft.com/office/powerpoint/2010/main" val="1385340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Academic and Non-Academic Accommodations</a:t>
            </a:r>
          </a:p>
        </p:txBody>
      </p:sp>
      <p:sp>
        <p:nvSpPr>
          <p:cNvPr id="6" name="Content Placeholder 5"/>
          <p:cNvSpPr>
            <a:spLocks noGrp="1"/>
          </p:cNvSpPr>
          <p:nvPr>
            <p:ph idx="1"/>
          </p:nvPr>
        </p:nvSpPr>
        <p:spPr/>
        <p:txBody>
          <a:bodyPr>
            <a:normAutofit lnSpcReduction="10000"/>
          </a:bodyPr>
          <a:lstStyle/>
          <a:p>
            <a:pPr marL="0" indent="0">
              <a:buNone/>
            </a:pPr>
            <a:r>
              <a:rPr lang="en-US" sz="1800" b="1" dirty="0"/>
              <a:t>Academic</a:t>
            </a:r>
          </a:p>
          <a:p>
            <a:r>
              <a:rPr lang="en-US" sz="1800" dirty="0"/>
              <a:t>Priority class registration</a:t>
            </a:r>
          </a:p>
          <a:p>
            <a:r>
              <a:rPr lang="en-US" sz="1800" dirty="0"/>
              <a:t>Reduced course load</a:t>
            </a:r>
          </a:p>
          <a:p>
            <a:r>
              <a:rPr lang="en-US" sz="1800" dirty="0"/>
              <a:t>Substitution for foreign language requirement </a:t>
            </a:r>
          </a:p>
          <a:p>
            <a:pPr marL="0" indent="0">
              <a:buNone/>
            </a:pPr>
            <a:r>
              <a:rPr lang="en-US" sz="1800" b="1" dirty="0"/>
              <a:t>Non-Academic</a:t>
            </a:r>
            <a:r>
              <a:rPr lang="en-US" sz="1800" dirty="0"/>
              <a:t> </a:t>
            </a:r>
          </a:p>
          <a:p>
            <a:r>
              <a:rPr lang="en-US" sz="1800" dirty="0"/>
              <a:t>Emergency evacuation assistance (Housing)</a:t>
            </a:r>
          </a:p>
          <a:p>
            <a:r>
              <a:rPr lang="en-US" sz="1800" dirty="0"/>
              <a:t>Single room </a:t>
            </a:r>
          </a:p>
          <a:p>
            <a:r>
              <a:rPr lang="en-US" sz="1800" dirty="0"/>
              <a:t>Assistance Animal (ESA)</a:t>
            </a:r>
          </a:p>
          <a:p>
            <a:r>
              <a:rPr lang="en-US" sz="1800" dirty="0"/>
              <a:t>Golf Carts </a:t>
            </a:r>
          </a:p>
          <a:p>
            <a:r>
              <a:rPr lang="en-US" sz="1900" dirty="0"/>
              <a:t>Walking Escorts</a:t>
            </a:r>
          </a:p>
          <a:p>
            <a:endParaRPr lang="en-US" sz="1800" dirty="0"/>
          </a:p>
          <a:p>
            <a:endParaRPr lang="en-US" sz="1800" dirty="0"/>
          </a:p>
          <a:p>
            <a:endParaRPr lang="en-US" sz="1800" dirty="0"/>
          </a:p>
          <a:p>
            <a:endParaRPr lang="en-US" sz="1800" dirty="0"/>
          </a:p>
          <a:p>
            <a:pPr marL="0" indent="0">
              <a:buNone/>
            </a:pPr>
            <a:endParaRPr lang="en-US" sz="1800" dirty="0"/>
          </a:p>
        </p:txBody>
      </p:sp>
    </p:spTree>
    <p:extLst>
      <p:ext uri="{BB962C8B-B14F-4D97-AF65-F5344CB8AC3E}">
        <p14:creationId xmlns:p14="http://schemas.microsoft.com/office/powerpoint/2010/main" val="262938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Office of Disability Services</a:t>
            </a:r>
          </a:p>
        </p:txBody>
      </p:sp>
      <p:sp>
        <p:nvSpPr>
          <p:cNvPr id="3" name="Content Placeholder 2"/>
          <p:cNvSpPr>
            <a:spLocks noGrp="1"/>
          </p:cNvSpPr>
          <p:nvPr>
            <p:ph idx="1"/>
          </p:nvPr>
        </p:nvSpPr>
        <p:spPr>
          <a:xfrm>
            <a:off x="1307585" y="1875295"/>
            <a:ext cx="9613861" cy="3923947"/>
          </a:xfrm>
        </p:spPr>
        <p:txBody>
          <a:bodyPr>
            <a:normAutofit fontScale="55000" lnSpcReduction="20000"/>
          </a:bodyPr>
          <a:lstStyle/>
          <a:p>
            <a:pPr marL="0" indent="0">
              <a:buNone/>
              <a:defRPr/>
            </a:pPr>
            <a:r>
              <a:rPr lang="en-US" sz="4800" u="sng" dirty="0"/>
              <a:t>Accommodations are an interactive process… most of the time.</a:t>
            </a:r>
            <a:endParaRPr lang="en-US" sz="4500" dirty="0"/>
          </a:p>
          <a:p>
            <a:pPr>
              <a:defRPr/>
            </a:pPr>
            <a:r>
              <a:rPr lang="en-US" sz="4500" dirty="0"/>
              <a:t>Faculty: They are teaching the class. They bring to the table the knowledge of the course requirements, content and methods.	</a:t>
            </a:r>
          </a:p>
          <a:p>
            <a:pPr>
              <a:defRPr/>
            </a:pPr>
            <a:r>
              <a:rPr lang="en-US" sz="4500" dirty="0"/>
              <a:t>Disability Services: They have been provided the documentation of the disability. They have an understanding of what accommodations are appropriate and what functional impairments are caused by the disability.  </a:t>
            </a:r>
          </a:p>
          <a:p>
            <a:pPr>
              <a:defRPr/>
            </a:pPr>
            <a:r>
              <a:rPr lang="en-US" sz="4500" dirty="0"/>
              <a:t>Students: Have an understanding of their disability and how it impacts their learning.</a:t>
            </a:r>
          </a:p>
          <a:p>
            <a:pPr>
              <a:defRPr/>
            </a:pPr>
            <a:r>
              <a:rPr lang="en-US" sz="4500" dirty="0"/>
              <a:t>What is needed is flexibility and patience to meet the needs of all.</a:t>
            </a:r>
          </a:p>
          <a:p>
            <a:pPr marL="0" indent="0">
              <a:buNone/>
            </a:pPr>
            <a:endParaRPr lang="en-US" dirty="0"/>
          </a:p>
        </p:txBody>
      </p:sp>
    </p:spTree>
    <p:extLst>
      <p:ext uri="{BB962C8B-B14F-4D97-AF65-F5344CB8AC3E}">
        <p14:creationId xmlns:p14="http://schemas.microsoft.com/office/powerpoint/2010/main" val="1765562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ODS Contact Information</a:t>
            </a:r>
          </a:p>
        </p:txBody>
      </p:sp>
      <p:sp>
        <p:nvSpPr>
          <p:cNvPr id="3" name="Content Placeholder 2"/>
          <p:cNvSpPr>
            <a:spLocks noGrp="1"/>
          </p:cNvSpPr>
          <p:nvPr>
            <p:ph idx="1"/>
          </p:nvPr>
        </p:nvSpPr>
        <p:spPr/>
        <p:txBody>
          <a:bodyPr/>
          <a:lstStyle/>
          <a:p>
            <a:pPr marL="0" indent="0">
              <a:buNone/>
            </a:pPr>
            <a:r>
              <a:rPr lang="en-US" dirty="0"/>
              <a:t>Office of Disability Services</a:t>
            </a:r>
          </a:p>
          <a:p>
            <a:pPr marL="0" indent="0">
              <a:buNone/>
            </a:pPr>
            <a:r>
              <a:rPr lang="en-US" dirty="0"/>
              <a:t>Location: Grace </a:t>
            </a:r>
            <a:r>
              <a:rPr lang="en-US" dirty="0" err="1"/>
              <a:t>Wilkie</a:t>
            </a:r>
            <a:r>
              <a:rPr lang="en-US" dirty="0"/>
              <a:t> Hall room 203</a:t>
            </a:r>
          </a:p>
          <a:p>
            <a:pPr marL="0" indent="0">
              <a:buNone/>
            </a:pPr>
            <a:r>
              <a:rPr lang="en-US" dirty="0"/>
              <a:t>Phone: 316-978-3309</a:t>
            </a:r>
          </a:p>
          <a:p>
            <a:pPr marL="0" indent="0">
              <a:buNone/>
            </a:pPr>
            <a:r>
              <a:rPr lang="en-US" dirty="0"/>
              <a:t>Email: disability.services@wichita.edu</a:t>
            </a:r>
          </a:p>
        </p:txBody>
      </p:sp>
    </p:spTree>
    <p:extLst>
      <p:ext uri="{BB962C8B-B14F-4D97-AF65-F5344CB8AC3E}">
        <p14:creationId xmlns:p14="http://schemas.microsoft.com/office/powerpoint/2010/main" val="493467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9F9EF-E0ED-411E-B785-CA15A0CD3EFD}"/>
              </a:ext>
            </a:extLst>
          </p:cNvPr>
          <p:cNvSpPr>
            <a:spLocks noGrp="1"/>
          </p:cNvSpPr>
          <p:nvPr>
            <p:ph type="title"/>
          </p:nvPr>
        </p:nvSpPr>
        <p:spPr/>
        <p:txBody>
          <a:bodyPr/>
          <a:lstStyle/>
          <a:p>
            <a:r>
              <a:rPr lang="en-US" dirty="0"/>
              <a:t>Do’s and Don’ts of Supporting Students*</a:t>
            </a:r>
          </a:p>
        </p:txBody>
      </p:sp>
      <p:sp>
        <p:nvSpPr>
          <p:cNvPr id="6" name="Rectangle 5">
            <a:extLst>
              <a:ext uri="{FF2B5EF4-FFF2-40B4-BE49-F238E27FC236}">
                <a16:creationId xmlns:a16="http://schemas.microsoft.com/office/drawing/2014/main" id="{44AE990D-47B5-4555-9E01-6D3FBAFABCAB}"/>
              </a:ext>
            </a:extLst>
          </p:cNvPr>
          <p:cNvSpPr/>
          <p:nvPr/>
        </p:nvSpPr>
        <p:spPr>
          <a:xfrm>
            <a:off x="223825" y="6414597"/>
            <a:ext cx="9405267" cy="369332"/>
          </a:xfrm>
          <a:prstGeom prst="rect">
            <a:avLst/>
          </a:prstGeom>
        </p:spPr>
        <p:txBody>
          <a:bodyPr wrap="none">
            <a:spAutoFit/>
          </a:bodyPr>
          <a:lstStyle/>
          <a:p>
            <a:r>
              <a:rPr lang="en-US" dirty="0"/>
              <a:t>*American Psychological Association: https://www.apa.org/pi/disability/dart/legal/ada-basics</a:t>
            </a:r>
          </a:p>
        </p:txBody>
      </p:sp>
      <p:graphicFrame>
        <p:nvGraphicFramePr>
          <p:cNvPr id="19" name="Table 19">
            <a:extLst>
              <a:ext uri="{FF2B5EF4-FFF2-40B4-BE49-F238E27FC236}">
                <a16:creationId xmlns:a16="http://schemas.microsoft.com/office/drawing/2014/main" id="{51D8CCC6-0A60-4EBB-8AA5-E95F06B6CA94}"/>
              </a:ext>
            </a:extLst>
          </p:cNvPr>
          <p:cNvGraphicFramePr>
            <a:graphicFrameLocks noGrp="1"/>
          </p:cNvGraphicFramePr>
          <p:nvPr>
            <p:ph idx="1"/>
            <p:extLst>
              <p:ext uri="{D42A27DB-BD31-4B8C-83A1-F6EECF244321}">
                <p14:modId xmlns:p14="http://schemas.microsoft.com/office/powerpoint/2010/main" val="854071434"/>
              </p:ext>
            </p:extLst>
          </p:nvPr>
        </p:nvGraphicFramePr>
        <p:xfrm>
          <a:off x="1308100" y="2200274"/>
          <a:ext cx="9613900" cy="3889241"/>
        </p:xfrm>
        <a:graphic>
          <a:graphicData uri="http://schemas.openxmlformats.org/drawingml/2006/table">
            <a:tbl>
              <a:tblPr firstRow="1" bandRow="1">
                <a:tableStyleId>{5C22544A-7EE6-4342-B048-85BDC9FD1C3A}</a:tableStyleId>
              </a:tblPr>
              <a:tblGrid>
                <a:gridCol w="9613900">
                  <a:extLst>
                    <a:ext uri="{9D8B030D-6E8A-4147-A177-3AD203B41FA5}">
                      <a16:colId xmlns:a16="http://schemas.microsoft.com/office/drawing/2014/main" val="3322632506"/>
                    </a:ext>
                  </a:extLst>
                </a:gridCol>
              </a:tblGrid>
              <a:tr h="910111">
                <a:tc>
                  <a:txBody>
                    <a:bodyPr/>
                    <a:lstStyle/>
                    <a:p>
                      <a:pPr algn="ctr"/>
                      <a:r>
                        <a:rPr lang="en-US" sz="4800" dirty="0"/>
                        <a:t>DO</a:t>
                      </a:r>
                    </a:p>
                  </a:txBody>
                  <a:tcPr/>
                </a:tc>
                <a:extLst>
                  <a:ext uri="{0D108BD9-81ED-4DB2-BD59-A6C34878D82A}">
                    <a16:rowId xmlns:a16="http://schemas.microsoft.com/office/drawing/2014/main" val="3161140209"/>
                  </a:ext>
                </a:extLst>
              </a:tr>
              <a:tr h="2979130">
                <a:tc>
                  <a:txBody>
                    <a:bodyPr/>
                    <a:lstStyle/>
                    <a:p>
                      <a:pPr algn="ctr"/>
                      <a:r>
                        <a:rPr lang="en-US" sz="4400" b="0" i="0" kern="1200" dirty="0">
                          <a:solidFill>
                            <a:schemeClr val="dk1"/>
                          </a:solidFill>
                          <a:effectLst/>
                          <a:latin typeface="+mn-lt"/>
                          <a:ea typeface="+mn-ea"/>
                          <a:cs typeface="+mn-cs"/>
                        </a:rPr>
                        <a:t>Confer with the student with a disability as to the accommodations most appropriate for him/her/them.</a:t>
                      </a:r>
                      <a:endParaRPr lang="en-US" sz="4400" dirty="0"/>
                    </a:p>
                  </a:txBody>
                  <a:tcPr/>
                </a:tc>
                <a:extLst>
                  <a:ext uri="{0D108BD9-81ED-4DB2-BD59-A6C34878D82A}">
                    <a16:rowId xmlns:a16="http://schemas.microsoft.com/office/drawing/2014/main" val="2585736507"/>
                  </a:ext>
                </a:extLst>
              </a:tr>
            </a:tbl>
          </a:graphicData>
        </a:graphic>
      </p:graphicFrame>
    </p:spTree>
    <p:extLst>
      <p:ext uri="{BB962C8B-B14F-4D97-AF65-F5344CB8AC3E}">
        <p14:creationId xmlns:p14="http://schemas.microsoft.com/office/powerpoint/2010/main" val="4290260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9F9EF-E0ED-411E-B785-CA15A0CD3EFD}"/>
              </a:ext>
            </a:extLst>
          </p:cNvPr>
          <p:cNvSpPr>
            <a:spLocks noGrp="1"/>
          </p:cNvSpPr>
          <p:nvPr>
            <p:ph type="title"/>
          </p:nvPr>
        </p:nvSpPr>
        <p:spPr/>
        <p:txBody>
          <a:bodyPr/>
          <a:lstStyle/>
          <a:p>
            <a:r>
              <a:rPr lang="en-US" dirty="0"/>
              <a:t>Do’s and Don’ts of Supporting Students</a:t>
            </a:r>
          </a:p>
        </p:txBody>
      </p:sp>
      <p:graphicFrame>
        <p:nvGraphicFramePr>
          <p:cNvPr id="19" name="Table 19">
            <a:extLst>
              <a:ext uri="{FF2B5EF4-FFF2-40B4-BE49-F238E27FC236}">
                <a16:creationId xmlns:a16="http://schemas.microsoft.com/office/drawing/2014/main" id="{51D8CCC6-0A60-4EBB-8AA5-E95F06B6CA94}"/>
              </a:ext>
            </a:extLst>
          </p:cNvPr>
          <p:cNvGraphicFramePr>
            <a:graphicFrameLocks noGrp="1"/>
          </p:cNvGraphicFramePr>
          <p:nvPr>
            <p:ph idx="1"/>
            <p:extLst>
              <p:ext uri="{D42A27DB-BD31-4B8C-83A1-F6EECF244321}">
                <p14:modId xmlns:p14="http://schemas.microsoft.com/office/powerpoint/2010/main" val="624228968"/>
              </p:ext>
            </p:extLst>
          </p:nvPr>
        </p:nvGraphicFramePr>
        <p:xfrm>
          <a:off x="1308100" y="2200274"/>
          <a:ext cx="9613900" cy="3889241"/>
        </p:xfrm>
        <a:graphic>
          <a:graphicData uri="http://schemas.openxmlformats.org/drawingml/2006/table">
            <a:tbl>
              <a:tblPr firstRow="1" bandRow="1">
                <a:tableStyleId>{5C22544A-7EE6-4342-B048-85BDC9FD1C3A}</a:tableStyleId>
              </a:tblPr>
              <a:tblGrid>
                <a:gridCol w="9613900">
                  <a:extLst>
                    <a:ext uri="{9D8B030D-6E8A-4147-A177-3AD203B41FA5}">
                      <a16:colId xmlns:a16="http://schemas.microsoft.com/office/drawing/2014/main" val="3322632506"/>
                    </a:ext>
                  </a:extLst>
                </a:gridCol>
              </a:tblGrid>
              <a:tr h="910111">
                <a:tc>
                  <a:txBody>
                    <a:bodyPr/>
                    <a:lstStyle/>
                    <a:p>
                      <a:pPr algn="ctr"/>
                      <a:r>
                        <a:rPr lang="en-US" sz="4800" dirty="0"/>
                        <a:t>DO</a:t>
                      </a:r>
                    </a:p>
                  </a:txBody>
                  <a:tcPr/>
                </a:tc>
                <a:extLst>
                  <a:ext uri="{0D108BD9-81ED-4DB2-BD59-A6C34878D82A}">
                    <a16:rowId xmlns:a16="http://schemas.microsoft.com/office/drawing/2014/main" val="3161140209"/>
                  </a:ext>
                </a:extLst>
              </a:tr>
              <a:tr h="2979130">
                <a:tc>
                  <a:txBody>
                    <a:bodyPr/>
                    <a:lstStyle/>
                    <a:p>
                      <a:pPr algn="ctr"/>
                      <a:r>
                        <a:rPr lang="en-US" sz="4400" b="0" i="0" kern="1200" dirty="0">
                          <a:solidFill>
                            <a:schemeClr val="dk1"/>
                          </a:solidFill>
                          <a:effectLst/>
                          <a:latin typeface="+mn-lt"/>
                          <a:ea typeface="+mn-ea"/>
                          <a:cs typeface="+mn-cs"/>
                        </a:rPr>
                        <a:t>Treat students with disabilities with the same courtesies you would afford to other students.</a:t>
                      </a:r>
                      <a:endParaRPr lang="en-US" sz="4400" dirty="0"/>
                    </a:p>
                  </a:txBody>
                  <a:tcPr/>
                </a:tc>
                <a:extLst>
                  <a:ext uri="{0D108BD9-81ED-4DB2-BD59-A6C34878D82A}">
                    <a16:rowId xmlns:a16="http://schemas.microsoft.com/office/drawing/2014/main" val="2585736507"/>
                  </a:ext>
                </a:extLst>
              </a:tr>
            </a:tbl>
          </a:graphicData>
        </a:graphic>
      </p:graphicFrame>
    </p:spTree>
    <p:extLst>
      <p:ext uri="{BB962C8B-B14F-4D97-AF65-F5344CB8AC3E}">
        <p14:creationId xmlns:p14="http://schemas.microsoft.com/office/powerpoint/2010/main" val="1629315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Office of Institutional Equity and Compliance</a:t>
            </a:r>
          </a:p>
        </p:txBody>
      </p:sp>
      <p:sp>
        <p:nvSpPr>
          <p:cNvPr id="3" name="Content Placeholder 2"/>
          <p:cNvSpPr>
            <a:spLocks noGrp="1"/>
          </p:cNvSpPr>
          <p:nvPr>
            <p:ph sz="half" idx="2"/>
          </p:nvPr>
        </p:nvSpPr>
        <p:spPr>
          <a:xfrm>
            <a:off x="1289072" y="1974716"/>
            <a:ext cx="10063107" cy="4143982"/>
          </a:xfrm>
        </p:spPr>
        <p:txBody>
          <a:bodyPr>
            <a:normAutofit/>
          </a:bodyPr>
          <a:lstStyle/>
          <a:p>
            <a:pPr marL="0" indent="0" algn="ctr">
              <a:buNone/>
            </a:pPr>
            <a:r>
              <a:rPr lang="en-US" dirty="0"/>
              <a:t>The Office of Institutional Equity and Compliance is committed to preventing and eliminating discrimination or harassment based on race color, national origin, pregnancy, sex, age, disability, creed, religion, sexual orientation, gender identity, gender expression, veteran status, or political philosophy.</a:t>
            </a:r>
          </a:p>
          <a:p>
            <a:pPr marL="0" indent="0">
              <a:buNone/>
            </a:pPr>
            <a:endParaRPr lang="en-US" dirty="0"/>
          </a:p>
        </p:txBody>
      </p:sp>
    </p:spTree>
    <p:extLst>
      <p:ext uri="{BB962C8B-B14F-4D97-AF65-F5344CB8AC3E}">
        <p14:creationId xmlns:p14="http://schemas.microsoft.com/office/powerpoint/2010/main" val="3369225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9F9EF-E0ED-411E-B785-CA15A0CD3EFD}"/>
              </a:ext>
            </a:extLst>
          </p:cNvPr>
          <p:cNvSpPr>
            <a:spLocks noGrp="1"/>
          </p:cNvSpPr>
          <p:nvPr>
            <p:ph type="title"/>
          </p:nvPr>
        </p:nvSpPr>
        <p:spPr/>
        <p:txBody>
          <a:bodyPr/>
          <a:lstStyle/>
          <a:p>
            <a:r>
              <a:rPr lang="en-US" dirty="0"/>
              <a:t>Do’s and Don’ts of Supporting Students - 1</a:t>
            </a:r>
          </a:p>
        </p:txBody>
      </p:sp>
      <p:graphicFrame>
        <p:nvGraphicFramePr>
          <p:cNvPr id="19" name="Table 19">
            <a:extLst>
              <a:ext uri="{FF2B5EF4-FFF2-40B4-BE49-F238E27FC236}">
                <a16:creationId xmlns:a16="http://schemas.microsoft.com/office/drawing/2014/main" id="{51D8CCC6-0A60-4EBB-8AA5-E95F06B6CA94}"/>
              </a:ext>
            </a:extLst>
          </p:cNvPr>
          <p:cNvGraphicFramePr>
            <a:graphicFrameLocks noGrp="1"/>
          </p:cNvGraphicFramePr>
          <p:nvPr>
            <p:ph idx="1"/>
            <p:extLst>
              <p:ext uri="{D42A27DB-BD31-4B8C-83A1-F6EECF244321}">
                <p14:modId xmlns:p14="http://schemas.microsoft.com/office/powerpoint/2010/main" val="834083873"/>
              </p:ext>
            </p:extLst>
          </p:nvPr>
        </p:nvGraphicFramePr>
        <p:xfrm>
          <a:off x="1308100" y="2200274"/>
          <a:ext cx="9613900" cy="4049551"/>
        </p:xfrm>
        <a:graphic>
          <a:graphicData uri="http://schemas.openxmlformats.org/drawingml/2006/table">
            <a:tbl>
              <a:tblPr firstRow="1" bandRow="1">
                <a:tableStyleId>{5C22544A-7EE6-4342-B048-85BDC9FD1C3A}</a:tableStyleId>
              </a:tblPr>
              <a:tblGrid>
                <a:gridCol w="9613900">
                  <a:extLst>
                    <a:ext uri="{9D8B030D-6E8A-4147-A177-3AD203B41FA5}">
                      <a16:colId xmlns:a16="http://schemas.microsoft.com/office/drawing/2014/main" val="3322632506"/>
                    </a:ext>
                  </a:extLst>
                </a:gridCol>
              </a:tblGrid>
              <a:tr h="910111">
                <a:tc>
                  <a:txBody>
                    <a:bodyPr/>
                    <a:lstStyle/>
                    <a:p>
                      <a:pPr algn="ctr"/>
                      <a:r>
                        <a:rPr lang="en-US" sz="4800" dirty="0"/>
                        <a:t>DO</a:t>
                      </a:r>
                    </a:p>
                  </a:txBody>
                  <a:tcPr/>
                </a:tc>
                <a:extLst>
                  <a:ext uri="{0D108BD9-81ED-4DB2-BD59-A6C34878D82A}">
                    <a16:rowId xmlns:a16="http://schemas.microsoft.com/office/drawing/2014/main" val="3161140209"/>
                  </a:ext>
                </a:extLst>
              </a:tr>
              <a:tr h="2979130">
                <a:tc>
                  <a:txBody>
                    <a:bodyPr/>
                    <a:lstStyle/>
                    <a:p>
                      <a:pPr algn="ctr"/>
                      <a:r>
                        <a:rPr lang="en-US" sz="4000" b="0" i="0" kern="1200" dirty="0">
                          <a:solidFill>
                            <a:schemeClr val="dk1"/>
                          </a:solidFill>
                          <a:effectLst/>
                          <a:latin typeface="+mn-lt"/>
                          <a:ea typeface="+mn-ea"/>
                          <a:cs typeface="+mn-cs"/>
                        </a:rPr>
                        <a:t>Respect the privacy of students with disabilities. They need not disclose their disability to fellow students. Treat disability information which has been disclosed to you as confidential.</a:t>
                      </a:r>
                      <a:endParaRPr lang="en-US" sz="4000" dirty="0"/>
                    </a:p>
                  </a:txBody>
                  <a:tcPr/>
                </a:tc>
                <a:extLst>
                  <a:ext uri="{0D108BD9-81ED-4DB2-BD59-A6C34878D82A}">
                    <a16:rowId xmlns:a16="http://schemas.microsoft.com/office/drawing/2014/main" val="2585736507"/>
                  </a:ext>
                </a:extLst>
              </a:tr>
            </a:tbl>
          </a:graphicData>
        </a:graphic>
      </p:graphicFrame>
    </p:spTree>
    <p:extLst>
      <p:ext uri="{BB962C8B-B14F-4D97-AF65-F5344CB8AC3E}">
        <p14:creationId xmlns:p14="http://schemas.microsoft.com/office/powerpoint/2010/main" val="3770809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9F9EF-E0ED-411E-B785-CA15A0CD3EFD}"/>
              </a:ext>
            </a:extLst>
          </p:cNvPr>
          <p:cNvSpPr>
            <a:spLocks noGrp="1"/>
          </p:cNvSpPr>
          <p:nvPr>
            <p:ph type="title"/>
          </p:nvPr>
        </p:nvSpPr>
        <p:spPr/>
        <p:txBody>
          <a:bodyPr/>
          <a:lstStyle/>
          <a:p>
            <a:r>
              <a:rPr lang="en-US" dirty="0"/>
              <a:t>Do’s and Don’ts of Supporting Students - 2</a:t>
            </a:r>
          </a:p>
        </p:txBody>
      </p:sp>
      <p:graphicFrame>
        <p:nvGraphicFramePr>
          <p:cNvPr id="19" name="Table 19">
            <a:extLst>
              <a:ext uri="{FF2B5EF4-FFF2-40B4-BE49-F238E27FC236}">
                <a16:creationId xmlns:a16="http://schemas.microsoft.com/office/drawing/2014/main" id="{51D8CCC6-0A60-4EBB-8AA5-E95F06B6CA94}"/>
              </a:ext>
            </a:extLst>
          </p:cNvPr>
          <p:cNvGraphicFramePr>
            <a:graphicFrameLocks noGrp="1"/>
          </p:cNvGraphicFramePr>
          <p:nvPr>
            <p:ph idx="1"/>
            <p:extLst>
              <p:ext uri="{D42A27DB-BD31-4B8C-83A1-F6EECF244321}">
                <p14:modId xmlns:p14="http://schemas.microsoft.com/office/powerpoint/2010/main" val="467928706"/>
              </p:ext>
            </p:extLst>
          </p:nvPr>
        </p:nvGraphicFramePr>
        <p:xfrm>
          <a:off x="1308100" y="2200274"/>
          <a:ext cx="9613900" cy="3889241"/>
        </p:xfrm>
        <a:graphic>
          <a:graphicData uri="http://schemas.openxmlformats.org/drawingml/2006/table">
            <a:tbl>
              <a:tblPr firstRow="1" bandRow="1">
                <a:tableStyleId>{5C22544A-7EE6-4342-B048-85BDC9FD1C3A}</a:tableStyleId>
              </a:tblPr>
              <a:tblGrid>
                <a:gridCol w="9613900">
                  <a:extLst>
                    <a:ext uri="{9D8B030D-6E8A-4147-A177-3AD203B41FA5}">
                      <a16:colId xmlns:a16="http://schemas.microsoft.com/office/drawing/2014/main" val="3322632506"/>
                    </a:ext>
                  </a:extLst>
                </a:gridCol>
              </a:tblGrid>
              <a:tr h="910111">
                <a:tc>
                  <a:txBody>
                    <a:bodyPr/>
                    <a:lstStyle/>
                    <a:p>
                      <a:pPr algn="ctr"/>
                      <a:r>
                        <a:rPr lang="en-US" sz="4800" dirty="0"/>
                        <a:t>DO</a:t>
                      </a:r>
                    </a:p>
                  </a:txBody>
                  <a:tcPr/>
                </a:tc>
                <a:extLst>
                  <a:ext uri="{0D108BD9-81ED-4DB2-BD59-A6C34878D82A}">
                    <a16:rowId xmlns:a16="http://schemas.microsoft.com/office/drawing/2014/main" val="3161140209"/>
                  </a:ext>
                </a:extLst>
              </a:tr>
              <a:tr h="2979130">
                <a:tc>
                  <a:txBody>
                    <a:bodyPr/>
                    <a:lstStyle/>
                    <a:p>
                      <a:pPr algn="ctr"/>
                      <a:r>
                        <a:rPr lang="en-US" sz="3600" b="0" i="0" kern="1200" dirty="0">
                          <a:solidFill>
                            <a:schemeClr val="dk1"/>
                          </a:solidFill>
                          <a:effectLst/>
                          <a:latin typeface="+mn-lt"/>
                          <a:ea typeface="+mn-ea"/>
                          <a:cs typeface="+mn-cs"/>
                        </a:rPr>
                        <a:t>Assist students in following the university’s policies, such as requirements that all requests for accommodation be lodged with the Office of Disability Services and not individual faculty members alone.</a:t>
                      </a:r>
                      <a:endParaRPr lang="en-US" sz="3600" dirty="0"/>
                    </a:p>
                  </a:txBody>
                  <a:tcPr/>
                </a:tc>
                <a:extLst>
                  <a:ext uri="{0D108BD9-81ED-4DB2-BD59-A6C34878D82A}">
                    <a16:rowId xmlns:a16="http://schemas.microsoft.com/office/drawing/2014/main" val="2585736507"/>
                  </a:ext>
                </a:extLst>
              </a:tr>
            </a:tbl>
          </a:graphicData>
        </a:graphic>
      </p:graphicFrame>
    </p:spTree>
    <p:extLst>
      <p:ext uri="{BB962C8B-B14F-4D97-AF65-F5344CB8AC3E}">
        <p14:creationId xmlns:p14="http://schemas.microsoft.com/office/powerpoint/2010/main" val="622412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9F9EF-E0ED-411E-B785-CA15A0CD3EFD}"/>
              </a:ext>
            </a:extLst>
          </p:cNvPr>
          <p:cNvSpPr>
            <a:spLocks noGrp="1"/>
          </p:cNvSpPr>
          <p:nvPr>
            <p:ph type="title"/>
          </p:nvPr>
        </p:nvSpPr>
        <p:spPr/>
        <p:txBody>
          <a:bodyPr/>
          <a:lstStyle/>
          <a:p>
            <a:r>
              <a:rPr lang="en-US" dirty="0"/>
              <a:t>Do’s and Don’ts of Supporting Students - 3</a:t>
            </a:r>
          </a:p>
        </p:txBody>
      </p:sp>
      <p:graphicFrame>
        <p:nvGraphicFramePr>
          <p:cNvPr id="19" name="Table 19">
            <a:extLst>
              <a:ext uri="{FF2B5EF4-FFF2-40B4-BE49-F238E27FC236}">
                <a16:creationId xmlns:a16="http://schemas.microsoft.com/office/drawing/2014/main" id="{51D8CCC6-0A60-4EBB-8AA5-E95F06B6CA94}"/>
              </a:ext>
            </a:extLst>
          </p:cNvPr>
          <p:cNvGraphicFramePr>
            <a:graphicFrameLocks noGrp="1"/>
          </p:cNvGraphicFramePr>
          <p:nvPr>
            <p:ph idx="1"/>
            <p:extLst>
              <p:ext uri="{D42A27DB-BD31-4B8C-83A1-F6EECF244321}">
                <p14:modId xmlns:p14="http://schemas.microsoft.com/office/powerpoint/2010/main" val="1732513632"/>
              </p:ext>
            </p:extLst>
          </p:nvPr>
        </p:nvGraphicFramePr>
        <p:xfrm>
          <a:off x="1308100" y="2200274"/>
          <a:ext cx="9613900" cy="3889241"/>
        </p:xfrm>
        <a:graphic>
          <a:graphicData uri="http://schemas.openxmlformats.org/drawingml/2006/table">
            <a:tbl>
              <a:tblPr firstRow="1" bandRow="1">
                <a:tableStyleId>{5C22544A-7EE6-4342-B048-85BDC9FD1C3A}</a:tableStyleId>
              </a:tblPr>
              <a:tblGrid>
                <a:gridCol w="9613900">
                  <a:extLst>
                    <a:ext uri="{9D8B030D-6E8A-4147-A177-3AD203B41FA5}">
                      <a16:colId xmlns:a16="http://schemas.microsoft.com/office/drawing/2014/main" val="3322632506"/>
                    </a:ext>
                  </a:extLst>
                </a:gridCol>
              </a:tblGrid>
              <a:tr h="910111">
                <a:tc>
                  <a:txBody>
                    <a:bodyPr/>
                    <a:lstStyle/>
                    <a:p>
                      <a:pPr algn="ctr"/>
                      <a:r>
                        <a:rPr lang="en-US" sz="4800" dirty="0"/>
                        <a:t>DON’T</a:t>
                      </a:r>
                    </a:p>
                  </a:txBody>
                  <a:tcPr/>
                </a:tc>
                <a:extLst>
                  <a:ext uri="{0D108BD9-81ED-4DB2-BD59-A6C34878D82A}">
                    <a16:rowId xmlns:a16="http://schemas.microsoft.com/office/drawing/2014/main" val="3161140209"/>
                  </a:ext>
                </a:extLst>
              </a:tr>
              <a:tr h="2979130">
                <a:tc>
                  <a:txBody>
                    <a:bodyPr/>
                    <a:lstStyle/>
                    <a:p>
                      <a:pPr algn="ctr"/>
                      <a:r>
                        <a:rPr lang="en-US" sz="4800" b="0" i="0" kern="1200" dirty="0">
                          <a:solidFill>
                            <a:schemeClr val="dk1"/>
                          </a:solidFill>
                          <a:effectLst/>
                          <a:latin typeface="+mn-lt"/>
                          <a:ea typeface="+mn-ea"/>
                          <a:cs typeface="+mn-cs"/>
                        </a:rPr>
                        <a:t>Make assumptions about a student’s ability to work in a particular field. </a:t>
                      </a:r>
                      <a:endParaRPr lang="en-US" sz="4800" dirty="0"/>
                    </a:p>
                  </a:txBody>
                  <a:tcPr/>
                </a:tc>
                <a:extLst>
                  <a:ext uri="{0D108BD9-81ED-4DB2-BD59-A6C34878D82A}">
                    <a16:rowId xmlns:a16="http://schemas.microsoft.com/office/drawing/2014/main" val="2585736507"/>
                  </a:ext>
                </a:extLst>
              </a:tr>
            </a:tbl>
          </a:graphicData>
        </a:graphic>
      </p:graphicFrame>
    </p:spTree>
    <p:extLst>
      <p:ext uri="{BB962C8B-B14F-4D97-AF65-F5344CB8AC3E}">
        <p14:creationId xmlns:p14="http://schemas.microsoft.com/office/powerpoint/2010/main" val="3160176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9F9EF-E0ED-411E-B785-CA15A0CD3EFD}"/>
              </a:ext>
            </a:extLst>
          </p:cNvPr>
          <p:cNvSpPr>
            <a:spLocks noGrp="1"/>
          </p:cNvSpPr>
          <p:nvPr>
            <p:ph type="title"/>
          </p:nvPr>
        </p:nvSpPr>
        <p:spPr/>
        <p:txBody>
          <a:bodyPr/>
          <a:lstStyle/>
          <a:p>
            <a:r>
              <a:rPr lang="en-US" dirty="0"/>
              <a:t>Do’s and Don’ts of Supporting Students - 4</a:t>
            </a:r>
          </a:p>
        </p:txBody>
      </p:sp>
      <p:graphicFrame>
        <p:nvGraphicFramePr>
          <p:cNvPr id="19" name="Table 19">
            <a:extLst>
              <a:ext uri="{FF2B5EF4-FFF2-40B4-BE49-F238E27FC236}">
                <a16:creationId xmlns:a16="http://schemas.microsoft.com/office/drawing/2014/main" id="{51D8CCC6-0A60-4EBB-8AA5-E95F06B6CA94}"/>
              </a:ext>
            </a:extLst>
          </p:cNvPr>
          <p:cNvGraphicFramePr>
            <a:graphicFrameLocks noGrp="1"/>
          </p:cNvGraphicFramePr>
          <p:nvPr>
            <p:ph idx="1"/>
            <p:extLst>
              <p:ext uri="{D42A27DB-BD31-4B8C-83A1-F6EECF244321}">
                <p14:modId xmlns:p14="http://schemas.microsoft.com/office/powerpoint/2010/main" val="987308107"/>
              </p:ext>
            </p:extLst>
          </p:nvPr>
        </p:nvGraphicFramePr>
        <p:xfrm>
          <a:off x="1308100" y="2200274"/>
          <a:ext cx="9613900" cy="3889241"/>
        </p:xfrm>
        <a:graphic>
          <a:graphicData uri="http://schemas.openxmlformats.org/drawingml/2006/table">
            <a:tbl>
              <a:tblPr firstRow="1" bandRow="1">
                <a:tableStyleId>{5C22544A-7EE6-4342-B048-85BDC9FD1C3A}</a:tableStyleId>
              </a:tblPr>
              <a:tblGrid>
                <a:gridCol w="9613900">
                  <a:extLst>
                    <a:ext uri="{9D8B030D-6E8A-4147-A177-3AD203B41FA5}">
                      <a16:colId xmlns:a16="http://schemas.microsoft.com/office/drawing/2014/main" val="3322632506"/>
                    </a:ext>
                  </a:extLst>
                </a:gridCol>
              </a:tblGrid>
              <a:tr h="910111">
                <a:tc>
                  <a:txBody>
                    <a:bodyPr/>
                    <a:lstStyle/>
                    <a:p>
                      <a:pPr algn="ctr"/>
                      <a:r>
                        <a:rPr lang="en-US" sz="4800" dirty="0"/>
                        <a:t>DON’T</a:t>
                      </a:r>
                    </a:p>
                  </a:txBody>
                  <a:tcPr/>
                </a:tc>
                <a:extLst>
                  <a:ext uri="{0D108BD9-81ED-4DB2-BD59-A6C34878D82A}">
                    <a16:rowId xmlns:a16="http://schemas.microsoft.com/office/drawing/2014/main" val="3161140209"/>
                  </a:ext>
                </a:extLst>
              </a:tr>
              <a:tr h="2979130">
                <a:tc>
                  <a:txBody>
                    <a:bodyPr/>
                    <a:lstStyle/>
                    <a:p>
                      <a:pPr algn="ctr"/>
                      <a:r>
                        <a:rPr lang="en-US" sz="4000" b="0" i="0" kern="1200" dirty="0">
                          <a:solidFill>
                            <a:schemeClr val="dk1"/>
                          </a:solidFill>
                          <a:effectLst/>
                          <a:latin typeface="+mn-lt"/>
                          <a:ea typeface="+mn-ea"/>
                          <a:cs typeface="+mn-cs"/>
                        </a:rPr>
                        <a:t>Engage in philosophical debates about “fairness” to other, nondisabled students, or whether providing accommodations somehow violates academic freedom.</a:t>
                      </a:r>
                      <a:endParaRPr lang="en-US" sz="4000" dirty="0"/>
                    </a:p>
                  </a:txBody>
                  <a:tcPr/>
                </a:tc>
                <a:extLst>
                  <a:ext uri="{0D108BD9-81ED-4DB2-BD59-A6C34878D82A}">
                    <a16:rowId xmlns:a16="http://schemas.microsoft.com/office/drawing/2014/main" val="2585736507"/>
                  </a:ext>
                </a:extLst>
              </a:tr>
            </a:tbl>
          </a:graphicData>
        </a:graphic>
      </p:graphicFrame>
    </p:spTree>
    <p:extLst>
      <p:ext uri="{BB962C8B-B14F-4D97-AF65-F5344CB8AC3E}">
        <p14:creationId xmlns:p14="http://schemas.microsoft.com/office/powerpoint/2010/main" val="1547503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9F9EF-E0ED-411E-B785-CA15A0CD3EFD}"/>
              </a:ext>
            </a:extLst>
          </p:cNvPr>
          <p:cNvSpPr>
            <a:spLocks noGrp="1"/>
          </p:cNvSpPr>
          <p:nvPr>
            <p:ph type="title"/>
          </p:nvPr>
        </p:nvSpPr>
        <p:spPr/>
        <p:txBody>
          <a:bodyPr/>
          <a:lstStyle/>
          <a:p>
            <a:r>
              <a:rPr lang="en-US" dirty="0"/>
              <a:t>Do’s and Don’ts of Supporting Students - 5</a:t>
            </a:r>
          </a:p>
        </p:txBody>
      </p:sp>
      <p:graphicFrame>
        <p:nvGraphicFramePr>
          <p:cNvPr id="19" name="Table 19">
            <a:extLst>
              <a:ext uri="{FF2B5EF4-FFF2-40B4-BE49-F238E27FC236}">
                <a16:creationId xmlns:a16="http://schemas.microsoft.com/office/drawing/2014/main" id="{51D8CCC6-0A60-4EBB-8AA5-E95F06B6CA94}"/>
              </a:ext>
            </a:extLst>
          </p:cNvPr>
          <p:cNvGraphicFramePr>
            <a:graphicFrameLocks noGrp="1"/>
          </p:cNvGraphicFramePr>
          <p:nvPr>
            <p:ph idx="1"/>
            <p:extLst>
              <p:ext uri="{D42A27DB-BD31-4B8C-83A1-F6EECF244321}">
                <p14:modId xmlns:p14="http://schemas.microsoft.com/office/powerpoint/2010/main" val="3698288115"/>
              </p:ext>
            </p:extLst>
          </p:nvPr>
        </p:nvGraphicFramePr>
        <p:xfrm>
          <a:off x="1308100" y="2200274"/>
          <a:ext cx="9613900" cy="3889241"/>
        </p:xfrm>
        <a:graphic>
          <a:graphicData uri="http://schemas.openxmlformats.org/drawingml/2006/table">
            <a:tbl>
              <a:tblPr firstRow="1" bandRow="1">
                <a:tableStyleId>{5C22544A-7EE6-4342-B048-85BDC9FD1C3A}</a:tableStyleId>
              </a:tblPr>
              <a:tblGrid>
                <a:gridCol w="9613900">
                  <a:extLst>
                    <a:ext uri="{9D8B030D-6E8A-4147-A177-3AD203B41FA5}">
                      <a16:colId xmlns:a16="http://schemas.microsoft.com/office/drawing/2014/main" val="3322632506"/>
                    </a:ext>
                  </a:extLst>
                </a:gridCol>
              </a:tblGrid>
              <a:tr h="910111">
                <a:tc>
                  <a:txBody>
                    <a:bodyPr/>
                    <a:lstStyle/>
                    <a:p>
                      <a:pPr algn="ctr"/>
                      <a:r>
                        <a:rPr lang="en-US" sz="4800" dirty="0"/>
                        <a:t>DON’T</a:t>
                      </a:r>
                    </a:p>
                  </a:txBody>
                  <a:tcPr/>
                </a:tc>
                <a:extLst>
                  <a:ext uri="{0D108BD9-81ED-4DB2-BD59-A6C34878D82A}">
                    <a16:rowId xmlns:a16="http://schemas.microsoft.com/office/drawing/2014/main" val="3161140209"/>
                  </a:ext>
                </a:extLst>
              </a:tr>
              <a:tr h="2979130">
                <a:tc>
                  <a:txBody>
                    <a:bodyPr/>
                    <a:lstStyle/>
                    <a:p>
                      <a:pPr algn="ctr"/>
                      <a:r>
                        <a:rPr lang="en-US" sz="4000" b="0" i="0" kern="1200" dirty="0">
                          <a:solidFill>
                            <a:schemeClr val="dk1"/>
                          </a:solidFill>
                          <a:effectLst/>
                          <a:latin typeface="+mn-lt"/>
                          <a:ea typeface="+mn-ea"/>
                          <a:cs typeface="+mn-cs"/>
                        </a:rPr>
                        <a:t>Decide not to provide reasonable accommodations or the academic adjustments which have been approved by the university. </a:t>
                      </a:r>
                      <a:endParaRPr lang="en-US" sz="4000" dirty="0"/>
                    </a:p>
                  </a:txBody>
                  <a:tcPr/>
                </a:tc>
                <a:extLst>
                  <a:ext uri="{0D108BD9-81ED-4DB2-BD59-A6C34878D82A}">
                    <a16:rowId xmlns:a16="http://schemas.microsoft.com/office/drawing/2014/main" val="2585736507"/>
                  </a:ext>
                </a:extLst>
              </a:tr>
            </a:tbl>
          </a:graphicData>
        </a:graphic>
      </p:graphicFrame>
    </p:spTree>
    <p:extLst>
      <p:ext uri="{BB962C8B-B14F-4D97-AF65-F5344CB8AC3E}">
        <p14:creationId xmlns:p14="http://schemas.microsoft.com/office/powerpoint/2010/main" val="249879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9F9EF-E0ED-411E-B785-CA15A0CD3EFD}"/>
              </a:ext>
            </a:extLst>
          </p:cNvPr>
          <p:cNvSpPr>
            <a:spLocks noGrp="1"/>
          </p:cNvSpPr>
          <p:nvPr>
            <p:ph type="title"/>
          </p:nvPr>
        </p:nvSpPr>
        <p:spPr/>
        <p:txBody>
          <a:bodyPr/>
          <a:lstStyle/>
          <a:p>
            <a:r>
              <a:rPr lang="en-US" dirty="0"/>
              <a:t>Do’s and Don’ts of Supporting Students - 6</a:t>
            </a:r>
          </a:p>
        </p:txBody>
      </p:sp>
      <p:graphicFrame>
        <p:nvGraphicFramePr>
          <p:cNvPr id="19" name="Table 19">
            <a:extLst>
              <a:ext uri="{FF2B5EF4-FFF2-40B4-BE49-F238E27FC236}">
                <a16:creationId xmlns:a16="http://schemas.microsoft.com/office/drawing/2014/main" id="{51D8CCC6-0A60-4EBB-8AA5-E95F06B6CA94}"/>
              </a:ext>
            </a:extLst>
          </p:cNvPr>
          <p:cNvGraphicFramePr>
            <a:graphicFrameLocks noGrp="1"/>
          </p:cNvGraphicFramePr>
          <p:nvPr>
            <p:ph idx="1"/>
            <p:extLst>
              <p:ext uri="{D42A27DB-BD31-4B8C-83A1-F6EECF244321}">
                <p14:modId xmlns:p14="http://schemas.microsoft.com/office/powerpoint/2010/main" val="244314508"/>
              </p:ext>
            </p:extLst>
          </p:nvPr>
        </p:nvGraphicFramePr>
        <p:xfrm>
          <a:off x="1289030" y="1743074"/>
          <a:ext cx="9613900" cy="4293391"/>
        </p:xfrm>
        <a:graphic>
          <a:graphicData uri="http://schemas.openxmlformats.org/drawingml/2006/table">
            <a:tbl>
              <a:tblPr firstRow="1" bandRow="1">
                <a:tableStyleId>{5C22544A-7EE6-4342-B048-85BDC9FD1C3A}</a:tableStyleId>
              </a:tblPr>
              <a:tblGrid>
                <a:gridCol w="9613900">
                  <a:extLst>
                    <a:ext uri="{9D8B030D-6E8A-4147-A177-3AD203B41FA5}">
                      <a16:colId xmlns:a16="http://schemas.microsoft.com/office/drawing/2014/main" val="3322632506"/>
                    </a:ext>
                  </a:extLst>
                </a:gridCol>
              </a:tblGrid>
              <a:tr h="910111">
                <a:tc>
                  <a:txBody>
                    <a:bodyPr/>
                    <a:lstStyle/>
                    <a:p>
                      <a:pPr algn="ctr"/>
                      <a:r>
                        <a:rPr lang="en-US" sz="4800" dirty="0"/>
                        <a:t>DON’T</a:t>
                      </a:r>
                    </a:p>
                  </a:txBody>
                  <a:tcPr/>
                </a:tc>
                <a:extLst>
                  <a:ext uri="{0D108BD9-81ED-4DB2-BD59-A6C34878D82A}">
                    <a16:rowId xmlns:a16="http://schemas.microsoft.com/office/drawing/2014/main" val="3161140209"/>
                  </a:ext>
                </a:extLst>
              </a:tr>
              <a:tr h="2979130">
                <a:tc>
                  <a:txBody>
                    <a:bodyPr/>
                    <a:lstStyle/>
                    <a:p>
                      <a:pPr marL="285750" indent="-285750" algn="l">
                        <a:buFont typeface="Arial" panose="020B0604020202020204" pitchFamily="34" charset="0"/>
                        <a:buChar char="•"/>
                      </a:pPr>
                      <a:r>
                        <a:rPr lang="en-US" sz="2400" b="0" i="0" kern="1200" dirty="0">
                          <a:solidFill>
                            <a:schemeClr val="dk1"/>
                          </a:solidFill>
                          <a:effectLst/>
                          <a:latin typeface="+mn-lt"/>
                          <a:ea typeface="+mn-ea"/>
                          <a:cs typeface="+mn-cs"/>
                        </a:rPr>
                        <a:t>Refuse to permit students to tape record lectures as an accommodation. </a:t>
                      </a:r>
                    </a:p>
                    <a:p>
                      <a:pPr marL="285750" indent="-285750" algn="l">
                        <a:buFont typeface="Arial" panose="020B0604020202020204" pitchFamily="34" charset="0"/>
                        <a:buChar char="•"/>
                      </a:pPr>
                      <a:r>
                        <a:rPr lang="en-US" sz="2400" b="0" i="0" kern="1200" dirty="0">
                          <a:solidFill>
                            <a:schemeClr val="dk1"/>
                          </a:solidFill>
                          <a:effectLst/>
                          <a:latin typeface="+mn-lt"/>
                          <a:ea typeface="+mn-ea"/>
                          <a:cs typeface="+mn-cs"/>
                        </a:rPr>
                        <a:t>Refuse to provide copies of handouts, or orally describe information written on the whiteboard, or face the class when referring to something written on the chalkboard, etc., if these accommodations have been determined to be appropriate for a student.</a:t>
                      </a:r>
                    </a:p>
                    <a:p>
                      <a:pPr marL="285750" indent="-285750" algn="l">
                        <a:buFont typeface="Arial" panose="020B0604020202020204" pitchFamily="34" charset="0"/>
                        <a:buChar char="•"/>
                      </a:pPr>
                      <a:r>
                        <a:rPr lang="en-US" sz="2400" b="0" i="0" kern="1200" dirty="0">
                          <a:solidFill>
                            <a:schemeClr val="dk1"/>
                          </a:solidFill>
                          <a:effectLst/>
                          <a:latin typeface="+mn-lt"/>
                          <a:ea typeface="+mn-ea"/>
                          <a:cs typeface="+mn-cs"/>
                        </a:rPr>
                        <a:t>Refuse to provide extended time for tests on the mistaken assumption that doing so would require that all students be given additional time.</a:t>
                      </a:r>
                    </a:p>
                  </a:txBody>
                  <a:tcPr/>
                </a:tc>
                <a:extLst>
                  <a:ext uri="{0D108BD9-81ED-4DB2-BD59-A6C34878D82A}">
                    <a16:rowId xmlns:a16="http://schemas.microsoft.com/office/drawing/2014/main" val="2585736507"/>
                  </a:ext>
                </a:extLst>
              </a:tr>
            </a:tbl>
          </a:graphicData>
        </a:graphic>
      </p:graphicFrame>
    </p:spTree>
    <p:extLst>
      <p:ext uri="{BB962C8B-B14F-4D97-AF65-F5344CB8AC3E}">
        <p14:creationId xmlns:p14="http://schemas.microsoft.com/office/powerpoint/2010/main" val="1641991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9F9EF-E0ED-411E-B785-CA15A0CD3EFD}"/>
              </a:ext>
            </a:extLst>
          </p:cNvPr>
          <p:cNvSpPr>
            <a:spLocks noGrp="1"/>
          </p:cNvSpPr>
          <p:nvPr>
            <p:ph type="title"/>
          </p:nvPr>
        </p:nvSpPr>
        <p:spPr/>
        <p:txBody>
          <a:bodyPr/>
          <a:lstStyle/>
          <a:p>
            <a:r>
              <a:rPr lang="en-US" dirty="0"/>
              <a:t>Do’s and Don’ts of Supporting Students - 7</a:t>
            </a:r>
          </a:p>
        </p:txBody>
      </p:sp>
      <p:graphicFrame>
        <p:nvGraphicFramePr>
          <p:cNvPr id="19" name="Table 19">
            <a:extLst>
              <a:ext uri="{FF2B5EF4-FFF2-40B4-BE49-F238E27FC236}">
                <a16:creationId xmlns:a16="http://schemas.microsoft.com/office/drawing/2014/main" id="{51D8CCC6-0A60-4EBB-8AA5-E95F06B6CA94}"/>
              </a:ext>
            </a:extLst>
          </p:cNvPr>
          <p:cNvGraphicFramePr>
            <a:graphicFrameLocks noGrp="1"/>
          </p:cNvGraphicFramePr>
          <p:nvPr>
            <p:ph idx="1"/>
            <p:extLst>
              <p:ext uri="{D42A27DB-BD31-4B8C-83A1-F6EECF244321}">
                <p14:modId xmlns:p14="http://schemas.microsoft.com/office/powerpoint/2010/main" val="3380940690"/>
              </p:ext>
            </p:extLst>
          </p:nvPr>
        </p:nvGraphicFramePr>
        <p:xfrm>
          <a:off x="1289030" y="1743074"/>
          <a:ext cx="9613900" cy="3889241"/>
        </p:xfrm>
        <a:graphic>
          <a:graphicData uri="http://schemas.openxmlformats.org/drawingml/2006/table">
            <a:tbl>
              <a:tblPr firstRow="1" bandRow="1">
                <a:tableStyleId>{5C22544A-7EE6-4342-B048-85BDC9FD1C3A}</a:tableStyleId>
              </a:tblPr>
              <a:tblGrid>
                <a:gridCol w="9613900">
                  <a:extLst>
                    <a:ext uri="{9D8B030D-6E8A-4147-A177-3AD203B41FA5}">
                      <a16:colId xmlns:a16="http://schemas.microsoft.com/office/drawing/2014/main" val="3322632506"/>
                    </a:ext>
                  </a:extLst>
                </a:gridCol>
              </a:tblGrid>
              <a:tr h="910111">
                <a:tc>
                  <a:txBody>
                    <a:bodyPr/>
                    <a:lstStyle/>
                    <a:p>
                      <a:pPr algn="ctr"/>
                      <a:r>
                        <a:rPr lang="en-US" sz="4800" dirty="0"/>
                        <a:t>DON’T</a:t>
                      </a:r>
                    </a:p>
                  </a:txBody>
                  <a:tcPr/>
                </a:tc>
                <a:extLst>
                  <a:ext uri="{0D108BD9-81ED-4DB2-BD59-A6C34878D82A}">
                    <a16:rowId xmlns:a16="http://schemas.microsoft.com/office/drawing/2014/main" val="3161140209"/>
                  </a:ext>
                </a:extLst>
              </a:tr>
              <a:tr h="2979130">
                <a:tc>
                  <a:txBody>
                    <a:bodyPr/>
                    <a:lstStyle/>
                    <a:p>
                      <a:pPr marL="0" indent="0" algn="ctr">
                        <a:buFont typeface="Arial" panose="020B0604020202020204" pitchFamily="34" charset="0"/>
                        <a:buNone/>
                      </a:pPr>
                      <a:r>
                        <a:rPr lang="en-US" sz="4400" b="0" i="0" kern="1200" dirty="0">
                          <a:solidFill>
                            <a:schemeClr val="dk1"/>
                          </a:solidFill>
                          <a:effectLst/>
                          <a:latin typeface="+mn-lt"/>
                          <a:ea typeface="+mn-ea"/>
                          <a:cs typeface="+mn-cs"/>
                        </a:rPr>
                        <a:t>Refuse to provide accommodations until you have personally evaluated a student’s documentation of disability. </a:t>
                      </a:r>
                    </a:p>
                  </a:txBody>
                  <a:tcPr/>
                </a:tc>
                <a:extLst>
                  <a:ext uri="{0D108BD9-81ED-4DB2-BD59-A6C34878D82A}">
                    <a16:rowId xmlns:a16="http://schemas.microsoft.com/office/drawing/2014/main" val="2585736507"/>
                  </a:ext>
                </a:extLst>
              </a:tr>
            </a:tbl>
          </a:graphicData>
        </a:graphic>
      </p:graphicFrame>
    </p:spTree>
    <p:extLst>
      <p:ext uri="{BB962C8B-B14F-4D97-AF65-F5344CB8AC3E}">
        <p14:creationId xmlns:p14="http://schemas.microsoft.com/office/powerpoint/2010/main" val="94218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p:txBody>
          <a:bodyPr/>
          <a:lstStyle/>
          <a:p>
            <a:r>
              <a:rPr lang="en-US" dirty="0"/>
              <a:t>Questions?</a:t>
            </a:r>
          </a:p>
        </p:txBody>
      </p:sp>
    </p:spTree>
    <p:extLst>
      <p:ext uri="{BB962C8B-B14F-4D97-AF65-F5344CB8AC3E}">
        <p14:creationId xmlns:p14="http://schemas.microsoft.com/office/powerpoint/2010/main" val="165521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Laws - 1</a:t>
            </a:r>
          </a:p>
        </p:txBody>
      </p:sp>
      <p:sp>
        <p:nvSpPr>
          <p:cNvPr id="3" name="Content Placeholder 2"/>
          <p:cNvSpPr>
            <a:spLocks noGrp="1"/>
          </p:cNvSpPr>
          <p:nvPr>
            <p:ph sz="half" idx="2"/>
          </p:nvPr>
        </p:nvSpPr>
        <p:spPr>
          <a:xfrm>
            <a:off x="1289072" y="1974716"/>
            <a:ext cx="10063107" cy="3830410"/>
          </a:xfrm>
        </p:spPr>
        <p:txBody>
          <a:bodyPr>
            <a:normAutofit fontScale="92500" lnSpcReduction="10000"/>
          </a:bodyPr>
          <a:lstStyle/>
          <a:p>
            <a:r>
              <a:rPr lang="en-US" dirty="0"/>
              <a:t>Americans with Disabilities Act (ADA)</a:t>
            </a:r>
          </a:p>
          <a:p>
            <a:pPr lvl="1"/>
            <a:r>
              <a:rPr lang="en-US" dirty="0"/>
              <a:t>Law prohibiting discrimination based on disability.</a:t>
            </a:r>
          </a:p>
          <a:p>
            <a:pPr lvl="1"/>
            <a:r>
              <a:rPr lang="en-US" dirty="0"/>
              <a:t>Guarantees equal opportunity in public accommodations, employment, transportation, state and local government services, and telecommunications</a:t>
            </a:r>
          </a:p>
          <a:p>
            <a:pPr lvl="1"/>
            <a:r>
              <a:rPr lang="en-US" dirty="0"/>
              <a:t>Defines a person with a disability as a person who has a physical or mental impairment that substantially limits one or more major life activity.</a:t>
            </a:r>
          </a:p>
        </p:txBody>
      </p:sp>
    </p:spTree>
    <p:extLst>
      <p:ext uri="{BB962C8B-B14F-4D97-AF65-F5344CB8AC3E}">
        <p14:creationId xmlns:p14="http://schemas.microsoft.com/office/powerpoint/2010/main" val="1666797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Laws - 2</a:t>
            </a:r>
          </a:p>
        </p:txBody>
      </p:sp>
      <p:sp>
        <p:nvSpPr>
          <p:cNvPr id="3" name="Content Placeholder 2"/>
          <p:cNvSpPr>
            <a:spLocks noGrp="1"/>
          </p:cNvSpPr>
          <p:nvPr>
            <p:ph sz="half" idx="2"/>
          </p:nvPr>
        </p:nvSpPr>
        <p:spPr>
          <a:xfrm>
            <a:off x="1289072" y="1974716"/>
            <a:ext cx="10063107" cy="3830410"/>
          </a:xfrm>
        </p:spPr>
        <p:txBody>
          <a:bodyPr>
            <a:normAutofit/>
          </a:bodyPr>
          <a:lstStyle/>
          <a:p>
            <a:r>
              <a:rPr lang="en-US" dirty="0"/>
              <a:t>Section 504 of the Rehabilitation Act of 1973 (504)</a:t>
            </a:r>
          </a:p>
          <a:p>
            <a:pPr lvl="1"/>
            <a:r>
              <a:rPr lang="en-US" dirty="0"/>
              <a:t>No otherwise qualified individual with a disability in the United States . . . shall, solely by reason of her or his disability, be excluded from the participation in, be denied the benefits of, or be subjected to discrimination under any program or activity receiving Federal financial assistance</a:t>
            </a:r>
          </a:p>
        </p:txBody>
      </p:sp>
    </p:spTree>
    <p:extLst>
      <p:ext uri="{BB962C8B-B14F-4D97-AF65-F5344CB8AC3E}">
        <p14:creationId xmlns:p14="http://schemas.microsoft.com/office/powerpoint/2010/main" val="1194476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WSU Policy - 1</a:t>
            </a:r>
          </a:p>
        </p:txBody>
      </p:sp>
      <p:sp>
        <p:nvSpPr>
          <p:cNvPr id="3" name="Content Placeholder 2"/>
          <p:cNvSpPr>
            <a:spLocks noGrp="1"/>
          </p:cNvSpPr>
          <p:nvPr>
            <p:ph sz="half" idx="2"/>
          </p:nvPr>
        </p:nvSpPr>
        <p:spPr>
          <a:xfrm>
            <a:off x="1289072" y="1974716"/>
            <a:ext cx="10063107" cy="3830410"/>
          </a:xfrm>
        </p:spPr>
        <p:txBody>
          <a:bodyPr>
            <a:normAutofit/>
          </a:bodyPr>
          <a:lstStyle/>
          <a:p>
            <a:r>
              <a:rPr lang="en-US" dirty="0"/>
              <a:t>Policy 3.47</a:t>
            </a:r>
          </a:p>
          <a:p>
            <a:pPr lvl="1"/>
            <a:r>
              <a:rPr lang="en-US" dirty="0"/>
              <a:t>Prohibits “bias, unjust, or prejudicial treatment that limits an individual's or group’s ability to participate in or benefits from the University's educational programs, activities or employment based on a Protected Characteristic.”</a:t>
            </a:r>
          </a:p>
          <a:p>
            <a:pPr lvl="1"/>
            <a:r>
              <a:rPr lang="en-US" dirty="0"/>
              <a:t>Policy lists disability as a protected characteristic.</a:t>
            </a:r>
          </a:p>
        </p:txBody>
      </p:sp>
    </p:spTree>
    <p:extLst>
      <p:ext uri="{BB962C8B-B14F-4D97-AF65-F5344CB8AC3E}">
        <p14:creationId xmlns:p14="http://schemas.microsoft.com/office/powerpoint/2010/main" val="3672060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WSU Policy - 2</a:t>
            </a:r>
          </a:p>
        </p:txBody>
      </p:sp>
      <p:sp>
        <p:nvSpPr>
          <p:cNvPr id="3" name="Content Placeholder 2"/>
          <p:cNvSpPr>
            <a:spLocks noGrp="1"/>
          </p:cNvSpPr>
          <p:nvPr>
            <p:ph sz="half" idx="2"/>
          </p:nvPr>
        </p:nvSpPr>
        <p:spPr>
          <a:xfrm>
            <a:off x="1289072" y="1974716"/>
            <a:ext cx="10063107" cy="3830410"/>
          </a:xfrm>
        </p:spPr>
        <p:txBody>
          <a:bodyPr>
            <a:normAutofit/>
          </a:bodyPr>
          <a:lstStyle/>
          <a:p>
            <a:r>
              <a:rPr lang="en-US" dirty="0"/>
              <a:t>Policy 8.10</a:t>
            </a:r>
          </a:p>
          <a:p>
            <a:pPr lvl="1"/>
            <a:r>
              <a:rPr lang="en-US" dirty="0"/>
              <a:t>“Wichita State University will make reasonable modifications to the environment, policy and practice and/or provide auxiliary aids and services when the Office of Disability Services determines such modifications are needed for equal access.”</a:t>
            </a:r>
          </a:p>
        </p:txBody>
      </p:sp>
    </p:spTree>
    <p:extLst>
      <p:ext uri="{BB962C8B-B14F-4D97-AF65-F5344CB8AC3E}">
        <p14:creationId xmlns:p14="http://schemas.microsoft.com/office/powerpoint/2010/main" val="312883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University Responsibility</a:t>
            </a:r>
          </a:p>
        </p:txBody>
      </p:sp>
      <p:sp>
        <p:nvSpPr>
          <p:cNvPr id="3" name="Content Placeholder 2"/>
          <p:cNvSpPr>
            <a:spLocks noGrp="1"/>
          </p:cNvSpPr>
          <p:nvPr>
            <p:ph sz="half" idx="2"/>
          </p:nvPr>
        </p:nvSpPr>
        <p:spPr>
          <a:xfrm>
            <a:off x="1289072" y="1974716"/>
            <a:ext cx="10063107" cy="3830410"/>
          </a:xfrm>
        </p:spPr>
        <p:txBody>
          <a:bodyPr>
            <a:normAutofit fontScale="92500" lnSpcReduction="10000"/>
          </a:bodyPr>
          <a:lstStyle/>
          <a:p>
            <a:r>
              <a:rPr lang="en-US" dirty="0"/>
              <a:t>Establish and publish procedures for receiving accommodations (Policy 8.10)</a:t>
            </a:r>
          </a:p>
          <a:p>
            <a:r>
              <a:rPr lang="en-US" dirty="0"/>
              <a:t>Prohibit and prevent discrimination against persons with disabilities (Policy 3.47, </a:t>
            </a:r>
            <a:r>
              <a:rPr lang="en-US" dirty="0" smtClean="0"/>
              <a:t>O.I.E.C</a:t>
            </a:r>
            <a:r>
              <a:rPr lang="en-US" dirty="0"/>
              <a:t>)</a:t>
            </a:r>
          </a:p>
          <a:p>
            <a:r>
              <a:rPr lang="en-US" dirty="0"/>
              <a:t>Assure equal educational opportunity via academic adjustments (Faculty and </a:t>
            </a:r>
            <a:r>
              <a:rPr lang="en-US" dirty="0" smtClean="0"/>
              <a:t>O.D.S</a:t>
            </a:r>
            <a:r>
              <a:rPr lang="en-US" dirty="0"/>
              <a:t>)</a:t>
            </a:r>
          </a:p>
          <a:p>
            <a:r>
              <a:rPr lang="en-US" dirty="0"/>
              <a:t>Work with student to identify appropriate &amp; effective accommodations (Faculty and </a:t>
            </a:r>
            <a:r>
              <a:rPr lang="en-US" dirty="0" smtClean="0"/>
              <a:t>O.D.S</a:t>
            </a:r>
            <a:r>
              <a:rPr lang="en-US" dirty="0"/>
              <a:t>)</a:t>
            </a:r>
          </a:p>
          <a:p>
            <a:pPr marL="457200" lvl="1" indent="0">
              <a:buNone/>
            </a:pPr>
            <a:endParaRPr lang="en-US" dirty="0"/>
          </a:p>
        </p:txBody>
      </p:sp>
    </p:spTree>
    <p:extLst>
      <p:ext uri="{BB962C8B-B14F-4D97-AF65-F5344CB8AC3E}">
        <p14:creationId xmlns:p14="http://schemas.microsoft.com/office/powerpoint/2010/main" val="1802859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 Required</a:t>
            </a:r>
          </a:p>
        </p:txBody>
      </p:sp>
      <p:sp>
        <p:nvSpPr>
          <p:cNvPr id="3" name="Content Placeholder 2"/>
          <p:cNvSpPr>
            <a:spLocks noGrp="1"/>
          </p:cNvSpPr>
          <p:nvPr>
            <p:ph sz="half" idx="2"/>
          </p:nvPr>
        </p:nvSpPr>
        <p:spPr>
          <a:xfrm>
            <a:off x="1289072" y="1974716"/>
            <a:ext cx="10063107" cy="4202348"/>
          </a:xfrm>
        </p:spPr>
        <p:txBody>
          <a:bodyPr>
            <a:normAutofit lnSpcReduction="10000"/>
          </a:bodyPr>
          <a:lstStyle/>
          <a:p>
            <a:r>
              <a:rPr lang="en-US" dirty="0"/>
              <a:t>Proactively identify students who require services</a:t>
            </a:r>
          </a:p>
          <a:p>
            <a:r>
              <a:rPr lang="en-US" dirty="0"/>
              <a:t>Provide services without appropriate documentation or procedural steps</a:t>
            </a:r>
          </a:p>
          <a:p>
            <a:r>
              <a:rPr lang="en-US" dirty="0"/>
              <a:t>Lower or substantially modify essential requirements</a:t>
            </a:r>
          </a:p>
          <a:p>
            <a:r>
              <a:rPr lang="en-US" dirty="0"/>
              <a:t>Provide accommodations if it creates an “undue hardship” on the institution</a:t>
            </a:r>
          </a:p>
          <a:p>
            <a:pPr marL="457200" lvl="1" indent="0">
              <a:buNone/>
            </a:pPr>
            <a:endParaRPr lang="en-US" dirty="0"/>
          </a:p>
        </p:txBody>
      </p:sp>
    </p:spTree>
    <p:extLst>
      <p:ext uri="{BB962C8B-B14F-4D97-AF65-F5344CB8AC3E}">
        <p14:creationId xmlns:p14="http://schemas.microsoft.com/office/powerpoint/2010/main" val="766534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Gray">
  <a:themeElements>
    <a:clrScheme name="ARC GRAY">
      <a:dk1>
        <a:srgbClr val="000000"/>
      </a:dk1>
      <a:lt1>
        <a:srgbClr val="FEFFFF"/>
      </a:lt1>
      <a:dk2>
        <a:srgbClr val="5E5E5E"/>
      </a:dk2>
      <a:lt2>
        <a:srgbClr val="D5D5D5"/>
      </a:lt2>
      <a:accent1>
        <a:srgbClr val="7182C0"/>
      </a:accent1>
      <a:accent2>
        <a:srgbClr val="A86E87"/>
      </a:accent2>
      <a:accent3>
        <a:srgbClr val="F3AC1D"/>
      </a:accent3>
      <a:accent4>
        <a:srgbClr val="879848"/>
      </a:accent4>
      <a:accent5>
        <a:srgbClr val="913A41"/>
      </a:accent5>
      <a:accent6>
        <a:srgbClr val="C85E44"/>
      </a:accent6>
      <a:hlink>
        <a:srgbClr val="4433FF"/>
      </a:hlink>
      <a:folHlink>
        <a:srgbClr val="431F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Blue">
  <a:themeElements>
    <a:clrScheme name="ARC BLUE">
      <a:dk1>
        <a:srgbClr val="000000"/>
      </a:dk1>
      <a:lt1>
        <a:srgbClr val="FEFFFF"/>
      </a:lt1>
      <a:dk2>
        <a:srgbClr val="5E5E5E"/>
      </a:dk2>
      <a:lt2>
        <a:srgbClr val="D5D5D5"/>
      </a:lt2>
      <a:accent1>
        <a:srgbClr val="7182C0"/>
      </a:accent1>
      <a:accent2>
        <a:srgbClr val="A86E87"/>
      </a:accent2>
      <a:accent3>
        <a:srgbClr val="F3AC1D"/>
      </a:accent3>
      <a:accent4>
        <a:srgbClr val="879848"/>
      </a:accent4>
      <a:accent5>
        <a:srgbClr val="913A41"/>
      </a:accent5>
      <a:accent6>
        <a:srgbClr val="C85E44"/>
      </a:accent6>
      <a:hlink>
        <a:srgbClr val="2416D0"/>
      </a:hlink>
      <a:folHlink>
        <a:srgbClr val="0E00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38000"/>
              </a:schemeClr>
            </a:gs>
            <a:gs pos="50000">
              <a:schemeClr val="phClr">
                <a:shade val="100000"/>
                <a:hueMod val="100000"/>
                <a:satMod val="110000"/>
                <a:lumMod val="130000"/>
              </a:schemeClr>
            </a:gs>
            <a:gs pos="100000">
              <a:schemeClr val="phClr">
                <a:shade val="78000"/>
                <a:hueMod val="106000"/>
                <a:satMod val="120000"/>
                <a:lumMod val="7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B587E4A9-1405-4B4F-8BC3-512EE08D2EBF}"/>
    </a:ext>
  </a:extLst>
</a:theme>
</file>

<file path=ppt/theme/theme3.xml><?xml version="1.0" encoding="utf-8"?>
<a:theme xmlns:a="http://schemas.openxmlformats.org/drawingml/2006/main" name="White">
  <a:themeElements>
    <a:clrScheme name="ARC WHITE">
      <a:dk1>
        <a:srgbClr val="000000"/>
      </a:dk1>
      <a:lt1>
        <a:srgbClr val="FEFFFF"/>
      </a:lt1>
      <a:dk2>
        <a:srgbClr val="5E5E5E"/>
      </a:dk2>
      <a:lt2>
        <a:srgbClr val="D5D5D5"/>
      </a:lt2>
      <a:accent1>
        <a:srgbClr val="7182C0"/>
      </a:accent1>
      <a:accent2>
        <a:srgbClr val="A86E87"/>
      </a:accent2>
      <a:accent3>
        <a:srgbClr val="F3AC1D"/>
      </a:accent3>
      <a:accent4>
        <a:srgbClr val="879848"/>
      </a:accent4>
      <a:accent5>
        <a:srgbClr val="913A41"/>
      </a:accent5>
      <a:accent6>
        <a:srgbClr val="C85E44"/>
      </a:accent6>
      <a:hlink>
        <a:srgbClr val="0052FF"/>
      </a:hlink>
      <a:folHlink>
        <a:srgbClr val="7A4A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CF159342219F84F9FD3B5BCABDEB64B" ma:contentTypeVersion="32" ma:contentTypeDescription="Create a new document." ma:contentTypeScope="" ma:versionID="647fb8f82698c8e4008b785989d48b58">
  <xsd:schema xmlns:xsd="http://www.w3.org/2001/XMLSchema" xmlns:xs="http://www.w3.org/2001/XMLSchema" xmlns:p="http://schemas.microsoft.com/office/2006/metadata/properties" xmlns:ns2="26349e0c-b727-49b8-82fe-9ab3122581a6" xmlns:ns3="71baf443-87e2-47c4-aed5-c3ca52dd0a39" targetNamespace="http://schemas.microsoft.com/office/2006/metadata/properties" ma:root="true" ma:fieldsID="385de085a1211ccd23471e879ba259b5" ns2:_="" ns3:_="">
    <xsd:import namespace="26349e0c-b727-49b8-82fe-9ab3122581a6"/>
    <xsd:import namespace="71baf443-87e2-47c4-aed5-c3ca52dd0a3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Location" minOccurs="0"/>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Leaders" minOccurs="0"/>
                <xsd:element ref="ns2:Members" minOccurs="0"/>
                <xsd:element ref="ns2:Member_Groups" minOccurs="0"/>
                <xsd:element ref="ns2:Distribution_Groups" minOccurs="0"/>
                <xsd:element ref="ns2:LMS_Mappings" minOccurs="0"/>
                <xsd:element ref="ns2:Invited_Leaders" minOccurs="0"/>
                <xsd:element ref="ns2:Invited_Members" minOccurs="0"/>
                <xsd:element ref="ns2:Self_Registration_Enabled" minOccurs="0"/>
                <xsd:element ref="ns2:Has_Leaders_Only_SectionGroup" minOccurs="0"/>
                <xsd:element ref="ns2:Is_Collaboration_Space_Locked" minOccurs="0"/>
                <xsd:element ref="ns2:IsNotebookLock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349e0c-b727-49b8-82fe-9ab3122581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NotebookType" ma:index="20" nillable="true" ma:displayName="Notebook Type" ma:internalName="NotebookType">
      <xsd:simpleType>
        <xsd:restriction base="dms:Text"/>
      </xsd:simpleType>
    </xsd:element>
    <xsd:element name="FolderType" ma:index="21" nillable="true" ma:displayName="Folder Type" ma:internalName="FolderType">
      <xsd:simpleType>
        <xsd:restriction base="dms:Text"/>
      </xsd:simpleType>
    </xsd:element>
    <xsd:element name="CultureName" ma:index="22" nillable="true" ma:displayName="Culture Name" ma:internalName="CultureName">
      <xsd:simpleType>
        <xsd:restriction base="dms:Text"/>
      </xsd:simpleType>
    </xsd:element>
    <xsd:element name="AppVersion" ma:index="23" nillable="true" ma:displayName="App Version" ma:internalName="AppVersion">
      <xsd:simpleType>
        <xsd:restriction base="dms:Text"/>
      </xsd:simpleType>
    </xsd:element>
    <xsd:element name="TeamsChannelId" ma:index="24" nillable="true" ma:displayName="Teams Channel Id" ma:internalName="TeamsChannelId">
      <xsd:simpleType>
        <xsd:restriction base="dms:Text"/>
      </xsd:simpleType>
    </xsd:element>
    <xsd:element name="Owner" ma:index="25"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6" nillable="true" ma:displayName="Math Settings" ma:internalName="Math_Settings">
      <xsd:simpleType>
        <xsd:restriction base="dms:Text"/>
      </xsd:simpleType>
    </xsd:element>
    <xsd:element name="DefaultSectionNames" ma:index="27" nillable="true" ma:displayName="Default Section Names" ma:internalName="DefaultSectionNames">
      <xsd:simpleType>
        <xsd:restriction base="dms:Note">
          <xsd:maxLength value="255"/>
        </xsd:restriction>
      </xsd:simpleType>
    </xsd:element>
    <xsd:element name="Templates" ma:index="28" nillable="true" ma:displayName="Templates" ma:internalName="Templates">
      <xsd:simpleType>
        <xsd:restriction base="dms:Note">
          <xsd:maxLength value="255"/>
        </xsd:restriction>
      </xsd:simpleType>
    </xsd:element>
    <xsd:element name="Leaders" ma:index="29"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30"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31"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32" nillable="true" ma:displayName="Distribution Groups" ma:internalName="Distribution_Groups">
      <xsd:simpleType>
        <xsd:restriction base="dms:Note">
          <xsd:maxLength value="255"/>
        </xsd:restriction>
      </xsd:simpleType>
    </xsd:element>
    <xsd:element name="LMS_Mappings" ma:index="33" nillable="true" ma:displayName="LMS Mappings" ma:internalName="LMS_Mappings">
      <xsd:simpleType>
        <xsd:restriction base="dms:Note">
          <xsd:maxLength value="255"/>
        </xsd:restriction>
      </xsd:simpleType>
    </xsd:element>
    <xsd:element name="Invited_Leaders" ma:index="34" nillable="true" ma:displayName="Invited Leaders" ma:internalName="Invited_Leaders">
      <xsd:simpleType>
        <xsd:restriction base="dms:Note">
          <xsd:maxLength value="255"/>
        </xsd:restriction>
      </xsd:simpleType>
    </xsd:element>
    <xsd:element name="Invited_Members" ma:index="35" nillable="true" ma:displayName="Invited Members" ma:internalName="Invited_Members">
      <xsd:simpleType>
        <xsd:restriction base="dms:Note">
          <xsd:maxLength value="255"/>
        </xsd:restriction>
      </xsd:simpleType>
    </xsd:element>
    <xsd:element name="Self_Registration_Enabled" ma:index="36" nillable="true" ma:displayName="Self Registration Enabled" ma:internalName="Self_Registration_Enabled">
      <xsd:simpleType>
        <xsd:restriction base="dms:Boolean"/>
      </xsd:simpleType>
    </xsd:element>
    <xsd:element name="Has_Leaders_Only_SectionGroup" ma:index="37" nillable="true" ma:displayName="Has Leaders Only SectionGroup" ma:internalName="Has_Leaders_Only_SectionGroup">
      <xsd:simpleType>
        <xsd:restriction base="dms:Boolean"/>
      </xsd:simpleType>
    </xsd:element>
    <xsd:element name="Is_Collaboration_Space_Locked" ma:index="38" nillable="true" ma:displayName="Is Collaboration Space Locked" ma:internalName="Is_Collaboration_Space_Locked">
      <xsd:simpleType>
        <xsd:restriction base="dms:Boolean"/>
      </xsd:simpleType>
    </xsd:element>
    <xsd:element name="IsNotebookLocked" ma:index="39" nillable="true" ma:displayName="Is Notebook Locked" ma:internalName="IsNotebookLocke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71baf443-87e2-47c4-aed5-c3ca52dd0a39"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MS_Mappings xmlns="26349e0c-b727-49b8-82fe-9ab3122581a6" xsi:nil="true"/>
    <Invited_Leaders xmlns="26349e0c-b727-49b8-82fe-9ab3122581a6" xsi:nil="true"/>
    <IsNotebookLocked xmlns="26349e0c-b727-49b8-82fe-9ab3122581a6" xsi:nil="true"/>
    <FolderType xmlns="26349e0c-b727-49b8-82fe-9ab3122581a6" xsi:nil="true"/>
    <Owner xmlns="26349e0c-b727-49b8-82fe-9ab3122581a6">
      <UserInfo>
        <DisplayName/>
        <AccountId xsi:nil="true"/>
        <AccountType/>
      </UserInfo>
    </Owner>
    <DefaultSectionNames xmlns="26349e0c-b727-49b8-82fe-9ab3122581a6" xsi:nil="true"/>
    <Is_Collaboration_Space_Locked xmlns="26349e0c-b727-49b8-82fe-9ab3122581a6" xsi:nil="true"/>
    <NotebookType xmlns="26349e0c-b727-49b8-82fe-9ab3122581a6" xsi:nil="true"/>
    <CultureName xmlns="26349e0c-b727-49b8-82fe-9ab3122581a6" xsi:nil="true"/>
    <Distribution_Groups xmlns="26349e0c-b727-49b8-82fe-9ab3122581a6" xsi:nil="true"/>
    <Members xmlns="26349e0c-b727-49b8-82fe-9ab3122581a6">
      <UserInfo>
        <DisplayName/>
        <AccountId xsi:nil="true"/>
        <AccountType/>
      </UserInfo>
    </Members>
    <AppVersion xmlns="26349e0c-b727-49b8-82fe-9ab3122581a6" xsi:nil="true"/>
    <TeamsChannelId xmlns="26349e0c-b727-49b8-82fe-9ab3122581a6" xsi:nil="true"/>
    <Templates xmlns="26349e0c-b727-49b8-82fe-9ab3122581a6" xsi:nil="true"/>
    <Member_Groups xmlns="26349e0c-b727-49b8-82fe-9ab3122581a6">
      <UserInfo>
        <DisplayName/>
        <AccountId xsi:nil="true"/>
        <AccountType/>
      </UserInfo>
    </Member_Groups>
    <Self_Registration_Enabled xmlns="26349e0c-b727-49b8-82fe-9ab3122581a6" xsi:nil="true"/>
    <Has_Leaders_Only_SectionGroup xmlns="26349e0c-b727-49b8-82fe-9ab3122581a6" xsi:nil="true"/>
    <Invited_Members xmlns="26349e0c-b727-49b8-82fe-9ab3122581a6" xsi:nil="true"/>
    <Leaders xmlns="26349e0c-b727-49b8-82fe-9ab3122581a6">
      <UserInfo>
        <DisplayName/>
        <AccountId xsi:nil="true"/>
        <AccountType/>
      </UserInfo>
    </Leaders>
    <Math_Settings xmlns="26349e0c-b727-49b8-82fe-9ab3122581a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CDB583E-C1BB-4078-8367-E4FEACE888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349e0c-b727-49b8-82fe-9ab3122581a6"/>
    <ds:schemaRef ds:uri="71baf443-87e2-47c4-aed5-c3ca52dd0a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6EC48B5-F004-4064-A4ED-DFC6991AADF6}">
  <ds:schemaRefs>
    <ds:schemaRef ds:uri="26349e0c-b727-49b8-82fe-9ab3122581a6"/>
    <ds:schemaRef ds:uri="http://schemas.microsoft.com/office/2006/metadata/properties"/>
    <ds:schemaRef ds:uri="http://purl.org/dc/elements/1.1/"/>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71baf443-87e2-47c4-aed5-c3ca52dd0a39"/>
    <ds:schemaRef ds:uri="http://www.w3.org/XML/1998/namespace"/>
  </ds:schemaRefs>
</ds:datastoreItem>
</file>

<file path=customXml/itemProps3.xml><?xml version="1.0" encoding="utf-8"?>
<ds:datastoreItem xmlns:ds="http://schemas.openxmlformats.org/officeDocument/2006/customXml" ds:itemID="{6B5E56E9-2C2B-4B32-BE35-B63F0FAAA1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4876</TotalTime>
  <Words>1957</Words>
  <Application>Microsoft Office PowerPoint</Application>
  <PresentationFormat>Widescreen</PresentationFormat>
  <Paragraphs>274</Paragraphs>
  <Slides>37</Slides>
  <Notes>29</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37</vt:i4>
      </vt:variant>
    </vt:vector>
  </HeadingPairs>
  <TitlesOfParts>
    <vt:vector size="44" baseType="lpstr">
      <vt:lpstr>Arial</vt:lpstr>
      <vt:lpstr>Calibri</vt:lpstr>
      <vt:lpstr>Klavika Bold</vt:lpstr>
      <vt:lpstr>Klavika Regular</vt:lpstr>
      <vt:lpstr>Gray</vt:lpstr>
      <vt:lpstr>Blue</vt:lpstr>
      <vt:lpstr>White</vt:lpstr>
      <vt:lpstr>Disability Discrimination, Student Rights and University Responsibility   Office of Institutional Equity and Compliance  Office of Disability Services</vt:lpstr>
      <vt:lpstr>Agenda</vt:lpstr>
      <vt:lpstr>Office of Institutional Equity and Compliance</vt:lpstr>
      <vt:lpstr>Laws - 1</vt:lpstr>
      <vt:lpstr>Laws - 2</vt:lpstr>
      <vt:lpstr>WSU Policy - 1</vt:lpstr>
      <vt:lpstr>WSU Policy - 2</vt:lpstr>
      <vt:lpstr>University Responsibility</vt:lpstr>
      <vt:lpstr>Not Required</vt:lpstr>
      <vt:lpstr>Undue Hardship</vt:lpstr>
      <vt:lpstr>O.I.E.C Process</vt:lpstr>
      <vt:lpstr>Elements of Discrimination</vt:lpstr>
      <vt:lpstr>O.I.E.C Review</vt:lpstr>
      <vt:lpstr>O.I.E.C Review - 1</vt:lpstr>
      <vt:lpstr>O.I.E.C Review - 2</vt:lpstr>
      <vt:lpstr>O.I.E.C Staff</vt:lpstr>
      <vt:lpstr>Office of Disability Services - 1</vt:lpstr>
      <vt:lpstr>Office of Disability Services - 2</vt:lpstr>
      <vt:lpstr>Office of Disability Services - 3</vt:lpstr>
      <vt:lpstr>Medical </vt:lpstr>
      <vt:lpstr>Psychological </vt:lpstr>
      <vt:lpstr>Other</vt:lpstr>
      <vt:lpstr>Testing Accommodations</vt:lpstr>
      <vt:lpstr>Classroom Accommodations</vt:lpstr>
      <vt:lpstr>Academic and Non-Academic Accommodations</vt:lpstr>
      <vt:lpstr>Office of Disability Services</vt:lpstr>
      <vt:lpstr>ODS Contact Information</vt:lpstr>
      <vt:lpstr>Do’s and Don’ts of Supporting Students*</vt:lpstr>
      <vt:lpstr>Do’s and Don’ts of Supporting Students</vt:lpstr>
      <vt:lpstr>Do’s and Don’ts of Supporting Students - 1</vt:lpstr>
      <vt:lpstr>Do’s and Don’ts of Supporting Students - 2</vt:lpstr>
      <vt:lpstr>Do’s and Don’ts of Supporting Students - 3</vt:lpstr>
      <vt:lpstr>Do’s and Don’ts of Supporting Students - 4</vt:lpstr>
      <vt:lpstr>Do’s and Don’ts of Supporting Students - 5</vt:lpstr>
      <vt:lpstr>Do’s and Don’ts of Supporting Students - 6</vt:lpstr>
      <vt:lpstr>Do’s and Don’ts of Supporting Students - 7</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name</dc:title>
  <dc:creator>Medina Keiser, Isabel</dc:creator>
  <cp:lastModifiedBy>McCall, Erik</cp:lastModifiedBy>
  <cp:revision>115</cp:revision>
  <cp:lastPrinted>2020-06-09T15:16:08Z</cp:lastPrinted>
  <dcterms:created xsi:type="dcterms:W3CDTF">2014-04-17T23:07:25Z</dcterms:created>
  <dcterms:modified xsi:type="dcterms:W3CDTF">2020-08-13T15:15:43Z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0x010100ECF159342219F84F9FD3B5BCABDEB64B</vt:lpwstr>
  </property>
</Properties>
</file>