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261" r:id="rId4"/>
    <p:sldId id="262" r:id="rId5"/>
    <p:sldId id="264" r:id="rId6"/>
    <p:sldId id="263" r:id="rId7"/>
    <p:sldId id="290" r:id="rId8"/>
    <p:sldId id="265" r:id="rId9"/>
    <p:sldId id="267" r:id="rId10"/>
    <p:sldId id="268" r:id="rId11"/>
    <p:sldId id="291"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C0C72-B732-517E-C1EB-47DB097E216D}" v="3" dt="2020-08-11T16:22:14.553"/>
    <p1510:client id="{6BDB8CF8-7EC0-E8FF-C45A-36463F40DA55}" v="192" dt="2020-08-10T20:42:12.615"/>
    <p1510:client id="{7D656151-FB46-A89B-C3CE-E4AA63132412}" v="291" dt="2020-08-07T20:52:00.919"/>
    <p1510:client id="{B1B10DF6-C9C3-F912-4909-8786975976B0}" v="66" dt="2020-08-11T17:39:38.688"/>
    <p1510:client id="{EE6B98AD-17A7-5C50-6DEF-B34DA3B1039A}" v="3" dt="2020-08-10T20:27:53.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7BB25-EA28-458C-9BEB-E185ECB03206}" type="datetimeFigureOut">
              <a:rPr lang="en-US" smtClean="0"/>
              <a:pPr/>
              <a:t>8/11/2020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78008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Required for copyright protection: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Media must be a work of originality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Media must be fixed in a tangible medium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I took this image of my cat, Teddy. It’s protected by copyright- and I do not need to register it with the copyright office or include a copyright notice. This means we all own thousands of copyrights.  </a:t>
            </a:r>
          </a:p>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194824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Owning</a:t>
            </a:r>
            <a:r>
              <a:rPr lang="en-US" baseline="0"/>
              <a:t> physical copy is not same as owning copyright. </a:t>
            </a:r>
            <a:endParaRPr lang="en-US"/>
          </a:p>
          <a:p>
            <a:r>
              <a:rPr lang="en-US" baseline="0"/>
              <a:t>Reproducing, publicly displaying or performing the work is not permitted.</a:t>
            </a:r>
            <a:r>
              <a:rPr lang="en-US"/>
              <a:t> </a:t>
            </a:r>
            <a:endParaRPr lang="en-US">
              <a:cs typeface="Calibri"/>
            </a:endParaRPr>
          </a:p>
          <a:p>
            <a:r>
              <a:rPr lang="en-US">
                <a:cs typeface="Calibri"/>
              </a:rPr>
              <a:t>Example explain the mouthful definition. </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17</a:t>
            </a:fld>
            <a:endParaRPr lang="en-US"/>
          </a:p>
        </p:txBody>
      </p:sp>
    </p:spTree>
    <p:extLst>
      <p:ext uri="{BB962C8B-B14F-4D97-AF65-F5344CB8AC3E}">
        <p14:creationId xmlns:p14="http://schemas.microsoft.com/office/powerpoint/2010/main" val="32211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Work with Reserve to place those items and chose check out limit. </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18</a:t>
            </a:fld>
            <a:endParaRPr lang="en-US"/>
          </a:p>
        </p:txBody>
      </p:sp>
    </p:spTree>
    <p:extLst>
      <p:ext uri="{BB962C8B-B14F-4D97-AF65-F5344CB8AC3E}">
        <p14:creationId xmlns:p14="http://schemas.microsoft.com/office/powerpoint/2010/main" val="26861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Without getting too confused, the TEACH act is an umbrella in that if your copyright question does not fall under license rules or fair use it could fall under this act. </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20</a:t>
            </a:fld>
            <a:endParaRPr lang="en-US"/>
          </a:p>
        </p:txBody>
      </p:sp>
    </p:spTree>
    <p:extLst>
      <p:ext uri="{BB962C8B-B14F-4D97-AF65-F5344CB8AC3E}">
        <p14:creationId xmlns:p14="http://schemas.microsoft.com/office/powerpoint/2010/main" val="16299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List of what the TEACH Act allows to be shared. </a:t>
            </a:r>
          </a:p>
          <a:p>
            <a:r>
              <a:rPr lang="en-US">
                <a:cs typeface="Calibri"/>
              </a:rPr>
              <a:t>Doesn't this mean it would cover everything? ,but still need to understand other forms of copyright such as what we've already discussed. </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21</a:t>
            </a:fld>
            <a:endParaRPr lang="en-US"/>
          </a:p>
        </p:txBody>
      </p:sp>
    </p:spTree>
    <p:extLst>
      <p:ext uri="{BB962C8B-B14F-4D97-AF65-F5344CB8AC3E}">
        <p14:creationId xmlns:p14="http://schemas.microsoft.com/office/powerpoint/2010/main" val="394889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DMCA (1998):</a:t>
            </a:r>
            <a:r>
              <a:rPr lang="en-US" baseline="0"/>
              <a:t> balance the interests of copyright owners and </a:t>
            </a:r>
            <a:r>
              <a:rPr lang="en-US"/>
              <a:t>users</a:t>
            </a:r>
          </a:p>
          <a:p>
            <a:r>
              <a:rPr lang="en-US"/>
              <a:t>                          Look into</a:t>
            </a:r>
            <a:r>
              <a:rPr lang="en-US" baseline="0"/>
              <a:t> any sort of copyright infringement that </a:t>
            </a:r>
            <a:r>
              <a:rPr lang="en-US"/>
              <a:t>surfaces in</a:t>
            </a:r>
            <a:r>
              <a:rPr lang="en-US" baseline="0"/>
              <a:t> the digital world (YouTube)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22</a:t>
            </a:fld>
            <a:endParaRPr lang="en-US"/>
          </a:p>
        </p:txBody>
      </p:sp>
    </p:spTree>
    <p:extLst>
      <p:ext uri="{BB962C8B-B14F-4D97-AF65-F5344CB8AC3E}">
        <p14:creationId xmlns:p14="http://schemas.microsoft.com/office/powerpoint/2010/main" val="84958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Copyright refers to a bundle of exclusive rights granted to the copyright owner, which include the right to reproduce work, distribute work, prepare derivative work, perform or display work.</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8</a:t>
            </a:fld>
            <a:endParaRPr lang="en-US"/>
          </a:p>
        </p:txBody>
      </p:sp>
    </p:spTree>
    <p:extLst>
      <p:ext uri="{BB962C8B-B14F-4D97-AF65-F5344CB8AC3E}">
        <p14:creationId xmlns:p14="http://schemas.microsoft.com/office/powerpoint/2010/main" val="236661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9</a:t>
            </a:fld>
            <a:endParaRPr lang="en-US"/>
          </a:p>
        </p:txBody>
      </p:sp>
    </p:spTree>
    <p:extLst>
      <p:ext uri="{BB962C8B-B14F-4D97-AF65-F5344CB8AC3E}">
        <p14:creationId xmlns:p14="http://schemas.microsoft.com/office/powerpoint/2010/main" val="339719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10</a:t>
            </a:fld>
            <a:endParaRPr lang="en-US"/>
          </a:p>
        </p:txBody>
      </p:sp>
    </p:spTree>
    <p:extLst>
      <p:ext uri="{BB962C8B-B14F-4D97-AF65-F5344CB8AC3E}">
        <p14:creationId xmlns:p14="http://schemas.microsoft.com/office/powerpoint/2010/main" val="419701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hlinkClick r:id="rId3"/>
              </a:rPr>
              <a:t>“Creative Commons</a:t>
            </a:r>
            <a:r>
              <a:rPr lang="en-US" sz="1200" b="0" i="0" kern="1200">
                <a:solidFill>
                  <a:schemeClr val="tx1"/>
                </a:solidFill>
                <a:effectLst/>
                <a:latin typeface="+mn-lt"/>
                <a:ea typeface="+mn-ea"/>
                <a:cs typeface="+mn-cs"/>
              </a:rPr>
              <a:t> is a free licensing system that allows the author of a work to specify how that work can be used by others. Even though the author retains full copyright, the Creative Commons (CC) license gives others the legal permission to copy and use the work. Creative Commons licenses are not an alternative to copyright. The licenses apply on top of copyright, so you can modify your copyright terms to best suit your needs. Works held under a Creative Commons Licenses are indicated with a cc symbol.  Additionally, CC works can have four other rights attached to the licenses that add or subtract certain permissions.  These rights can be combined into six different Creative Commons Licenses as illustrated above.”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Text taken from Open Education Resources at CCAC by Community College of Allegheny County Libraries, which is licensed under a </a:t>
            </a:r>
            <a:r>
              <a:rPr lang="en-US" sz="1200" b="0" i="0" u="none" strike="noStrike" kern="1200">
                <a:solidFill>
                  <a:schemeClr val="tx1"/>
                </a:solidFill>
                <a:effectLst/>
                <a:latin typeface="+mn-lt"/>
                <a:ea typeface="+mn-ea"/>
                <a:cs typeface="+mn-cs"/>
                <a:hlinkClick r:id="rId4"/>
              </a:rPr>
              <a:t>Creative Commons Attribution 4.0 International License</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31296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OAT initiative is designed to promote the use of freely-available resources in classes. There are two components: an OAT course designation,</a:t>
            </a:r>
            <a:r>
              <a:rPr lang="en-US"/>
              <a:t> which provides an incentive to faculty based on a $10/student course fee, which will be applied to an approved course that is using Open or Alternative textbooks that have no cost to the students. The other is a grant program for faculty who write, curate, or create OER</a:t>
            </a:r>
            <a:endParaRPr lang="en-US">
              <a:cs typeface="+mn-lt"/>
            </a:endParaRPr>
          </a:p>
        </p:txBody>
      </p:sp>
      <p:sp>
        <p:nvSpPr>
          <p:cNvPr id="4" name="Slide Number Placeholder 3"/>
          <p:cNvSpPr>
            <a:spLocks noGrp="1"/>
          </p:cNvSpPr>
          <p:nvPr>
            <p:ph type="sldNum" sz="quarter" idx="5"/>
          </p:nvPr>
        </p:nvSpPr>
        <p:spPr/>
        <p:txBody>
          <a:bodyPr/>
          <a:lstStyle/>
          <a:p>
            <a:fld id="{DB6C60F1-D9D7-452D-8F51-4FED64DC9328}" type="slidenum">
              <a:rPr lang="en-US" smtClean="0"/>
              <a:pPr/>
              <a:t>12</a:t>
            </a:fld>
            <a:endParaRPr lang="en-US"/>
          </a:p>
        </p:txBody>
      </p:sp>
    </p:spTree>
    <p:extLst>
      <p:ext uri="{BB962C8B-B14F-4D97-AF65-F5344CB8AC3E}">
        <p14:creationId xmlns:p14="http://schemas.microsoft.com/office/powerpoint/2010/main" val="202211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 starts)</a:t>
            </a:r>
            <a:endParaRPr lang="en-US"/>
          </a:p>
          <a:p>
            <a:r>
              <a:rPr lang="en-US"/>
              <a:t>uses of portions</a:t>
            </a:r>
            <a:r>
              <a:rPr lang="en-US" baseline="0"/>
              <a:t> or all of copyrighted work without prior permission.</a:t>
            </a:r>
            <a:r>
              <a:rPr lang="en-US"/>
              <a:t> </a:t>
            </a:r>
            <a:endParaRPr lang="en-US">
              <a:cs typeface="Calibri"/>
            </a:endParaRPr>
          </a:p>
          <a:p>
            <a:r>
              <a:rPr lang="en-US">
                <a:cs typeface="Calibri"/>
              </a:rPr>
              <a:t>Why favor academic and research because most fair use material is being used in classroom for educational purposes.</a:t>
            </a:r>
          </a:p>
          <a:p>
            <a:r>
              <a:rPr lang="en-US">
                <a:cs typeface="Calibri"/>
              </a:rPr>
              <a:t>" As much as necessary"- what's the minimal or have-to-have amount needed of copyrighted work </a:t>
            </a:r>
          </a:p>
        </p:txBody>
      </p:sp>
      <p:sp>
        <p:nvSpPr>
          <p:cNvPr id="4" name="Slide Number Placeholder 3"/>
          <p:cNvSpPr>
            <a:spLocks noGrp="1"/>
          </p:cNvSpPr>
          <p:nvPr>
            <p:ph type="sldNum" sz="quarter" idx="5"/>
          </p:nvPr>
        </p:nvSpPr>
        <p:spPr/>
        <p:txBody>
          <a:bodyPr/>
          <a:lstStyle/>
          <a:p>
            <a:fld id="{DB6C60F1-D9D7-452D-8F51-4FED64DC9328}" type="slidenum">
              <a:rPr lang="en-US" smtClean="0"/>
              <a:pPr/>
              <a:t>13</a:t>
            </a:fld>
            <a:endParaRPr lang="en-US"/>
          </a:p>
        </p:txBody>
      </p:sp>
    </p:spTree>
    <p:extLst>
      <p:ext uri="{BB962C8B-B14F-4D97-AF65-F5344CB8AC3E}">
        <p14:creationId xmlns:p14="http://schemas.microsoft.com/office/powerpoint/2010/main" val="413864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Favors: permission vs fair use</a:t>
            </a:r>
          </a:p>
          <a:p>
            <a:r>
              <a:rPr lang="en-US">
                <a:cs typeface="Calibri"/>
              </a:rPr>
              <a:t>Fair use question fall to left need permission from copyright but if fall right then favors fair use. </a:t>
            </a:r>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14</a:t>
            </a:fld>
            <a:endParaRPr lang="en-US"/>
          </a:p>
        </p:txBody>
      </p:sp>
    </p:spTree>
    <p:extLst>
      <p:ext uri="{BB962C8B-B14F-4D97-AF65-F5344CB8AC3E}">
        <p14:creationId xmlns:p14="http://schemas.microsoft.com/office/powerpoint/2010/main" val="92720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You don't want to show a film without knowing your risk! Also difference between showing live or having students watch alone as apposed to recording when showing virtually. </a:t>
            </a:r>
          </a:p>
          <a:p>
            <a:endParaRPr lang="en-US"/>
          </a:p>
        </p:txBody>
      </p:sp>
      <p:sp>
        <p:nvSpPr>
          <p:cNvPr id="4" name="Slide Number Placeholder 3"/>
          <p:cNvSpPr>
            <a:spLocks noGrp="1"/>
          </p:cNvSpPr>
          <p:nvPr>
            <p:ph type="sldNum" sz="quarter" idx="5"/>
          </p:nvPr>
        </p:nvSpPr>
        <p:spPr/>
        <p:txBody>
          <a:bodyPr/>
          <a:lstStyle/>
          <a:p>
            <a:fld id="{DB6C60F1-D9D7-452D-8F51-4FED64DC9328}" type="slidenum">
              <a:rPr lang="en-US" smtClean="0"/>
              <a:pPr/>
              <a:t>15</a:t>
            </a:fld>
            <a:endParaRPr lang="en-US"/>
          </a:p>
        </p:txBody>
      </p:sp>
    </p:spTree>
    <p:extLst>
      <p:ext uri="{BB962C8B-B14F-4D97-AF65-F5344CB8AC3E}">
        <p14:creationId xmlns:p14="http://schemas.microsoft.com/office/powerpoint/2010/main" val="133907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6"/>
            <a:ext cx="10972800" cy="1470025"/>
          </a:xfrm>
        </p:spPr>
        <p:txBody>
          <a:bodyPr>
            <a:normAutofit/>
          </a:bodyPr>
          <a:lstStyle>
            <a:lvl1pPr>
              <a:defRPr sz="4000"/>
            </a:lvl1pPr>
          </a:lstStyle>
          <a:p>
            <a:r>
              <a:rPr lang="en-US"/>
              <a:t>Click to edit Master title style</a:t>
            </a:r>
          </a:p>
        </p:txBody>
      </p:sp>
      <p:sp>
        <p:nvSpPr>
          <p:cNvPr id="3" name="Subtitle 2"/>
          <p:cNvSpPr>
            <a:spLocks noGrp="1"/>
          </p:cNvSpPr>
          <p:nvPr>
            <p:ph type="subTitle" idx="1"/>
          </p:nvPr>
        </p:nvSpPr>
        <p:spPr>
          <a:xfrm>
            <a:off x="609600" y="533400"/>
            <a:ext cx="8534400" cy="1752600"/>
          </a:xfrm>
        </p:spPr>
        <p:txBody>
          <a:bodyPr>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8/11/2020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83" y="274639"/>
            <a:ext cx="11333316" cy="846239"/>
          </a:xfrm>
        </p:spPr>
        <p:txBody>
          <a:bodyPr/>
          <a:lstStyle/>
          <a:p>
            <a:r>
              <a:rPr lang="en-US"/>
              <a:t>Click to edit Master title style</a:t>
            </a:r>
          </a:p>
        </p:txBody>
      </p:sp>
      <p:sp>
        <p:nvSpPr>
          <p:cNvPr id="3" name="Content Placeholder 2"/>
          <p:cNvSpPr>
            <a:spLocks noGrp="1"/>
          </p:cNvSpPr>
          <p:nvPr>
            <p:ph idx="1"/>
          </p:nvPr>
        </p:nvSpPr>
        <p:spPr>
          <a:xfrm>
            <a:off x="452283"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8/11/2020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F66FE96-7082-4275-8480-8E137B3422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8/11/2020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F8F53CE-C738-412C-BB10-594FF92FA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8/11/2020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29FE80B-D460-4A0B-ABF9-C8BCEBDFDE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8/11/2020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4EC7972-CB53-45A8-AF6F-23D870EDF8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203200" y="6432550"/>
            <a:ext cx="11176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452968" y="274639"/>
            <a:ext cx="11332633"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2496800" y="632460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8/11/2020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creativecommons.org/" TargetMode="External"/><Relationship Id="rId4" Type="http://schemas.openxmlformats.org/officeDocument/2006/relationships/hyperlink" Target="https://wiki.creativecommons.org/images/a/a4/Creativecommons-how-to-license-poster_eng.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braries.wichita.edu/o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ichita.edu/academics/academic_affairs/OA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playlist?list=PLvahqwMqN4M0GRkZY8WkLZMb6Z-W7qbL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pyright.gov/title17/92chap1.html#1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ibraries.wichita.edu/Copyright" TargetMode="External"/><Relationship Id="rId2" Type="http://schemas.openxmlformats.org/officeDocument/2006/relationships/hyperlink" Target="https://libraries.wichita.edu/facultyguide" TargetMode="External"/><Relationship Id="rId1" Type="http://schemas.openxmlformats.org/officeDocument/2006/relationships/slideLayout" Target="../slideLayouts/slideLayout2.xml"/><Relationship Id="rId5" Type="http://schemas.openxmlformats.org/officeDocument/2006/relationships/hyperlink" Target="https://libcat.wichita.edu/vwebv/holdingsInfo?searchId=23133&amp;recCount=25&amp;recPointer=0&amp;bibId=1703565" TargetMode="External"/><Relationship Id="rId4" Type="http://schemas.openxmlformats.org/officeDocument/2006/relationships/hyperlink" Target="https://libcat.wichita.edu/vwebv/holdingsInfo?searchId=23131&amp;recCount=25&amp;recPointer=0&amp;bibId=334502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ichitastate.zoom.us/j/96521141160?pwd=L2RFV29kWXhZRXNPNWpzK3FqdzNpZz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1905000" y="2514600"/>
            <a:ext cx="8915400" cy="1524000"/>
          </a:xfrm>
        </p:spPr>
        <p:txBody>
          <a:bodyPr>
            <a:normAutofit/>
          </a:bodyPr>
          <a:lstStyle/>
          <a:p>
            <a:pPr algn="ctr"/>
            <a:r>
              <a:rPr lang="en-US"/>
              <a:t>Copyright Considerations for Online Courses</a:t>
            </a:r>
          </a:p>
        </p:txBody>
      </p:sp>
      <p:sp>
        <p:nvSpPr>
          <p:cNvPr id="13315" name="Subtitle 2"/>
          <p:cNvSpPr>
            <a:spLocks noGrp="1"/>
          </p:cNvSpPr>
          <p:nvPr>
            <p:ph type="subTitle" idx="1"/>
          </p:nvPr>
        </p:nvSpPr>
        <p:spPr>
          <a:xfrm>
            <a:off x="838200" y="4572000"/>
            <a:ext cx="10210800" cy="1752600"/>
          </a:xfrm>
        </p:spPr>
        <p:txBody>
          <a:bodyPr>
            <a:normAutofit lnSpcReduction="10000"/>
          </a:bodyPr>
          <a:lstStyle/>
          <a:p>
            <a:pPr algn="ctr"/>
            <a:r>
              <a:rPr lang="en-US">
                <a:latin typeface="Arial" charset="0"/>
                <a:cs typeface="Arial" charset="0"/>
              </a:rPr>
              <a:t>Jessica Torres &amp; Maria </a:t>
            </a:r>
            <a:r>
              <a:rPr lang="en-US" err="1">
                <a:latin typeface="Arial" charset="0"/>
                <a:cs typeface="Arial" charset="0"/>
              </a:rPr>
              <a:t>Sclafani</a:t>
            </a:r>
            <a:endParaRPr lang="en-US">
              <a:latin typeface="Arial" charset="0"/>
              <a:cs typeface="Arial" charset="0"/>
            </a:endParaRPr>
          </a:p>
          <a:p>
            <a:pPr algn="ctr"/>
            <a:r>
              <a:rPr lang="en-US">
                <a:latin typeface="Arial" charset="0"/>
                <a:cs typeface="Arial" charset="0"/>
              </a:rPr>
              <a:t>University Libraries</a:t>
            </a:r>
          </a:p>
          <a:p>
            <a:pPr algn="ctr"/>
            <a:r>
              <a:rPr lang="en-US">
                <a:latin typeface="Arial" charset="0"/>
                <a:cs typeface="Arial" charset="0"/>
              </a:rPr>
              <a:t>August 11, 2020</a:t>
            </a:r>
          </a:p>
          <a:p>
            <a:pPr algn="ctr"/>
            <a:r>
              <a:rPr lang="en-US">
                <a:latin typeface="Arial" charset="0"/>
                <a:cs typeface="Arial" charset="0"/>
              </a:rPr>
              <a:t>Academic Resources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0CAE-3DA2-3047-B95F-F4F9BDBCF53A}"/>
              </a:ext>
            </a:extLst>
          </p:cNvPr>
          <p:cNvSpPr>
            <a:spLocks noGrp="1"/>
          </p:cNvSpPr>
          <p:nvPr>
            <p:ph type="title"/>
          </p:nvPr>
        </p:nvSpPr>
        <p:spPr/>
        <p:txBody>
          <a:bodyPr/>
          <a:lstStyle/>
          <a:p>
            <a:r>
              <a:rPr lang="en-US">
                <a:latin typeface="Georgia"/>
              </a:rPr>
              <a:t>Benefits of the public domain</a:t>
            </a:r>
          </a:p>
        </p:txBody>
      </p:sp>
      <p:sp>
        <p:nvSpPr>
          <p:cNvPr id="3" name="Content Placeholder 2">
            <a:extLst>
              <a:ext uri="{FF2B5EF4-FFF2-40B4-BE49-F238E27FC236}">
                <a16:creationId xmlns:a16="http://schemas.microsoft.com/office/drawing/2014/main" id="{466B4CA5-3B12-704C-A811-451CF0DDF729}"/>
              </a:ext>
            </a:extLst>
          </p:cNvPr>
          <p:cNvSpPr>
            <a:spLocks noGrp="1"/>
          </p:cNvSpPr>
          <p:nvPr>
            <p:ph idx="1"/>
          </p:nvPr>
        </p:nvSpPr>
        <p:spPr>
          <a:xfrm>
            <a:off x="452283" y="1981200"/>
            <a:ext cx="10972800" cy="4144964"/>
          </a:xfrm>
        </p:spPr>
        <p:txBody>
          <a:bodyPr/>
          <a:lstStyle/>
          <a:p>
            <a:r>
              <a:rPr lang="en-US">
                <a:latin typeface="Arial"/>
                <a:cs typeface="Arial"/>
              </a:rPr>
              <a:t>Permission is not needed to copy, adapt, distribute, publicly perform or display the work</a:t>
            </a:r>
          </a:p>
          <a:p>
            <a:r>
              <a:rPr lang="en-US"/>
              <a:t>Used to support teaching and learning, creative inquiry and scholarship</a:t>
            </a:r>
          </a:p>
          <a:p>
            <a:r>
              <a:rPr lang="en-US"/>
              <a:t>Can create translation and annotated versions to use in own research.</a:t>
            </a:r>
          </a:p>
          <a:p>
            <a:pPr lvl="1"/>
            <a:r>
              <a:rPr lang="en-US"/>
              <a:t>Make copies </a:t>
            </a:r>
          </a:p>
          <a:p>
            <a:pPr lvl="1"/>
            <a:r>
              <a:rPr lang="en-US"/>
              <a:t>Digitize</a:t>
            </a:r>
          </a:p>
          <a:p>
            <a:pPr lvl="1"/>
            <a:r>
              <a:rPr lang="en-US"/>
              <a:t>Share publicly</a:t>
            </a:r>
          </a:p>
        </p:txBody>
      </p:sp>
    </p:spTree>
    <p:extLst>
      <p:ext uri="{BB962C8B-B14F-4D97-AF65-F5344CB8AC3E}">
        <p14:creationId xmlns:p14="http://schemas.microsoft.com/office/powerpoint/2010/main" val="142085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9ED9-7D23-224F-8923-65572B5BE021}"/>
              </a:ext>
            </a:extLst>
          </p:cNvPr>
          <p:cNvSpPr>
            <a:spLocks noGrp="1"/>
          </p:cNvSpPr>
          <p:nvPr>
            <p:ph type="title"/>
          </p:nvPr>
        </p:nvSpPr>
        <p:spPr>
          <a:xfrm>
            <a:off x="85061" y="382772"/>
            <a:ext cx="4271402" cy="1509823"/>
          </a:xfrm>
        </p:spPr>
        <p:txBody>
          <a:bodyPr vert="horz" lIns="91440" tIns="45720" rIns="91440" bIns="45720" rtlCol="0">
            <a:normAutofit/>
          </a:bodyPr>
          <a:lstStyle/>
          <a:p>
            <a:pPr algn="ctr"/>
            <a:r>
              <a:rPr lang="en-US" b="1">
                <a:solidFill>
                  <a:schemeClr val="tx1"/>
                </a:solidFill>
              </a:rPr>
              <a:t>Creative Commons Licenses</a:t>
            </a:r>
          </a:p>
        </p:txBody>
      </p:sp>
      <p:sp>
        <p:nvSpPr>
          <p:cNvPr id="17" name="Content Placeholder 16">
            <a:extLst>
              <a:ext uri="{FF2B5EF4-FFF2-40B4-BE49-F238E27FC236}">
                <a16:creationId xmlns:a16="http://schemas.microsoft.com/office/drawing/2014/main" id="{4531EBAE-B968-4189-BE02-482E42AD4140}"/>
              </a:ext>
            </a:extLst>
          </p:cNvPr>
          <p:cNvSpPr>
            <a:spLocks noGrp="1"/>
          </p:cNvSpPr>
          <p:nvPr>
            <p:ph idx="1"/>
          </p:nvPr>
        </p:nvSpPr>
        <p:spPr>
          <a:xfrm>
            <a:off x="85060" y="1892596"/>
            <a:ext cx="4271401" cy="4331224"/>
          </a:xfrm>
        </p:spPr>
        <p:txBody>
          <a:bodyPr>
            <a:normAutofit/>
          </a:bodyPr>
          <a:lstStyle/>
          <a:p>
            <a:r>
              <a:rPr lang="en-US" sz="2000"/>
              <a:t>Free license </a:t>
            </a:r>
          </a:p>
          <a:p>
            <a:r>
              <a:rPr lang="en-US" sz="2000"/>
              <a:t>Communicates to the public how the work can be used</a:t>
            </a:r>
          </a:p>
          <a:p>
            <a:r>
              <a:rPr lang="en-US" sz="2000"/>
              <a:t>4 rights combined to create 6 CC licenses</a:t>
            </a:r>
          </a:p>
          <a:p>
            <a:r>
              <a:rPr lang="en-US" sz="2000"/>
              <a:t>1 additional creative commons license= CC0 indicates work is in the public domain and has no restrictions</a:t>
            </a:r>
          </a:p>
        </p:txBody>
      </p:sp>
      <p:sp>
        <p:nvSpPr>
          <p:cNvPr id="29" name="Rectangle 2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BC84B22-A598-3345-96A9-BEAC200291A3}"/>
              </a:ext>
            </a:extLst>
          </p:cNvPr>
          <p:cNvPicPr>
            <a:picLocks noChangeAspect="1"/>
          </p:cNvPicPr>
          <p:nvPr/>
        </p:nvPicPr>
        <p:blipFill rotWithShape="1">
          <a:blip r:embed="rId3"/>
          <a:srcRect r="-1" b="2174"/>
          <a:stretch/>
        </p:blipFill>
        <p:spPr>
          <a:xfrm>
            <a:off x="5405862" y="1116176"/>
            <a:ext cx="6019331" cy="4622401"/>
          </a:xfrm>
          <a:prstGeom prst="rect">
            <a:avLst/>
          </a:prstGeom>
          <a:effectLst/>
        </p:spPr>
      </p:pic>
      <p:sp>
        <p:nvSpPr>
          <p:cNvPr id="7" name="TextBox 6">
            <a:extLst>
              <a:ext uri="{FF2B5EF4-FFF2-40B4-BE49-F238E27FC236}">
                <a16:creationId xmlns:a16="http://schemas.microsoft.com/office/drawing/2014/main" id="{88AC94FA-FEBC-2D4A-B8C9-E23D831D76CA}"/>
              </a:ext>
            </a:extLst>
          </p:cNvPr>
          <p:cNvSpPr txBox="1"/>
          <p:nvPr/>
        </p:nvSpPr>
        <p:spPr>
          <a:xfrm>
            <a:off x="5405862" y="6475228"/>
            <a:ext cx="6109198" cy="276999"/>
          </a:xfrm>
          <a:prstGeom prst="rect">
            <a:avLst/>
          </a:prstGeom>
          <a:noFill/>
        </p:spPr>
        <p:txBody>
          <a:bodyPr wrap="square" rtlCol="0">
            <a:spAutoFit/>
          </a:bodyPr>
          <a:lstStyle/>
          <a:p>
            <a:r>
              <a:rPr lang="en-US" sz="1200">
                <a:hlinkClick r:id="rId4"/>
              </a:rPr>
              <a:t>"How to License Poster"</a:t>
            </a:r>
            <a:r>
              <a:rPr lang="en-US" sz="1200"/>
              <a:t> by </a:t>
            </a:r>
            <a:r>
              <a:rPr lang="en-US" sz="1200">
                <a:hlinkClick r:id="rId5"/>
              </a:rPr>
              <a:t>Creative Commons</a:t>
            </a:r>
            <a:r>
              <a:rPr lang="en-US" sz="1200"/>
              <a:t> is licensed under  </a:t>
            </a:r>
            <a:r>
              <a:rPr lang="en-US" sz="1200">
                <a:hlinkClick r:id="rId6"/>
              </a:rPr>
              <a:t>CC BY 4.0</a:t>
            </a:r>
            <a:endParaRPr lang="en-US" sz="1200"/>
          </a:p>
        </p:txBody>
      </p:sp>
    </p:spTree>
    <p:extLst>
      <p:ext uri="{BB962C8B-B14F-4D97-AF65-F5344CB8AC3E}">
        <p14:creationId xmlns:p14="http://schemas.microsoft.com/office/powerpoint/2010/main" val="194150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4D32-D099-E440-BCC3-671325BC9C4D}"/>
              </a:ext>
            </a:extLst>
          </p:cNvPr>
          <p:cNvSpPr>
            <a:spLocks noGrp="1"/>
          </p:cNvSpPr>
          <p:nvPr>
            <p:ph type="title"/>
          </p:nvPr>
        </p:nvSpPr>
        <p:spPr/>
        <p:txBody>
          <a:bodyPr/>
          <a:lstStyle/>
          <a:p>
            <a:r>
              <a:rPr lang="en-US">
                <a:cs typeface="Calibri Light"/>
              </a:rPr>
              <a:t>Open Educational Resources (OER)</a:t>
            </a:r>
            <a:endParaRPr lang="en-US"/>
          </a:p>
        </p:txBody>
      </p:sp>
      <p:sp>
        <p:nvSpPr>
          <p:cNvPr id="3" name="Content Placeholder 2">
            <a:extLst>
              <a:ext uri="{FF2B5EF4-FFF2-40B4-BE49-F238E27FC236}">
                <a16:creationId xmlns:a16="http://schemas.microsoft.com/office/drawing/2014/main" id="{1FB88CF0-E8F5-3C4C-A1FB-7D122E53FB14}"/>
              </a:ext>
            </a:extLst>
          </p:cNvPr>
          <p:cNvSpPr>
            <a:spLocks noGrp="1"/>
          </p:cNvSpPr>
          <p:nvPr>
            <p:ph idx="1"/>
          </p:nvPr>
        </p:nvSpPr>
        <p:spPr>
          <a:xfrm>
            <a:off x="334042" y="1931276"/>
            <a:ext cx="11669109" cy="4194888"/>
          </a:xfrm>
        </p:spPr>
        <p:txBody>
          <a:bodyPr/>
          <a:lstStyle/>
          <a:p>
            <a:r>
              <a:rPr lang="en-US">
                <a:latin typeface="Arial"/>
                <a:cs typeface="Arial"/>
              </a:rPr>
              <a:t>OER are teaching, learning and research resources either in the public domain or with a creative commons license </a:t>
            </a:r>
            <a:endParaRPr lang="en-US">
              <a:cs typeface="Arial"/>
            </a:endParaRPr>
          </a:p>
          <a:p>
            <a:r>
              <a:rPr lang="en-US">
                <a:latin typeface="Arial"/>
                <a:cs typeface="Arial"/>
              </a:rPr>
              <a:t>Can include courses, textbooks and other course materials, videos, software, etc.</a:t>
            </a:r>
            <a:br>
              <a:rPr lang="en-US">
                <a:latin typeface="Arial"/>
                <a:cs typeface="Arial"/>
              </a:rPr>
            </a:br>
            <a:endParaRPr lang="en-US">
              <a:cs typeface="Arial"/>
            </a:endParaRPr>
          </a:p>
          <a:p>
            <a:r>
              <a:rPr lang="en-US">
                <a:latin typeface="Arial"/>
                <a:cs typeface="Calibri"/>
              </a:rPr>
              <a:t>Library Guide to OER: </a:t>
            </a:r>
            <a:r>
              <a:rPr lang="en-US" sz="2400">
                <a:latin typeface="Arial"/>
                <a:cs typeface="Arial"/>
                <a:hlinkClick r:id="rId3"/>
              </a:rPr>
              <a:t>https://libraries.wichita.edu/oer</a:t>
            </a:r>
          </a:p>
          <a:p>
            <a:r>
              <a:rPr lang="en-US">
                <a:latin typeface="Arial"/>
                <a:cs typeface="Calibri"/>
              </a:rPr>
              <a:t>OAT Initiative: </a:t>
            </a:r>
            <a:r>
              <a:rPr lang="en-US" sz="2400">
                <a:latin typeface="Arial"/>
                <a:cs typeface="Arial"/>
                <a:hlinkClick r:id="rId4"/>
              </a:rPr>
              <a:t>https://www.wichita.edu/academics/academic_affairs/OAT/</a:t>
            </a:r>
            <a:endParaRPr lang="en-US" sz="2400"/>
          </a:p>
          <a:p>
            <a:endParaRPr lang="en-US"/>
          </a:p>
        </p:txBody>
      </p:sp>
    </p:spTree>
    <p:extLst>
      <p:ext uri="{BB962C8B-B14F-4D97-AF65-F5344CB8AC3E}">
        <p14:creationId xmlns:p14="http://schemas.microsoft.com/office/powerpoint/2010/main" val="239619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D812-92FE-D84E-A62C-1139C00D80F5}"/>
              </a:ext>
            </a:extLst>
          </p:cNvPr>
          <p:cNvSpPr>
            <a:spLocks noGrp="1"/>
          </p:cNvSpPr>
          <p:nvPr>
            <p:ph type="title"/>
          </p:nvPr>
        </p:nvSpPr>
        <p:spPr/>
        <p:txBody>
          <a:bodyPr/>
          <a:lstStyle/>
          <a:p>
            <a:r>
              <a:rPr lang="en-US"/>
              <a:t>Fair Use</a:t>
            </a:r>
          </a:p>
        </p:txBody>
      </p:sp>
      <p:sp>
        <p:nvSpPr>
          <p:cNvPr id="3" name="Content Placeholder 2">
            <a:extLst>
              <a:ext uri="{FF2B5EF4-FFF2-40B4-BE49-F238E27FC236}">
                <a16:creationId xmlns:a16="http://schemas.microsoft.com/office/drawing/2014/main" id="{48C7966B-CD77-A845-BCC4-52B1E1F813FC}"/>
              </a:ext>
            </a:extLst>
          </p:cNvPr>
          <p:cNvSpPr>
            <a:spLocks noGrp="1"/>
          </p:cNvSpPr>
          <p:nvPr>
            <p:ph idx="1"/>
          </p:nvPr>
        </p:nvSpPr>
        <p:spPr>
          <a:xfrm>
            <a:off x="452283" y="1981200"/>
            <a:ext cx="10972800" cy="4144964"/>
          </a:xfrm>
        </p:spPr>
        <p:txBody>
          <a:bodyPr/>
          <a:lstStyle/>
          <a:p>
            <a:r>
              <a:rPr lang="en-US"/>
              <a:t>Tends to favor academic and research uses but is for everyone.</a:t>
            </a:r>
            <a:endParaRPr lang="en-US">
              <a:cs typeface="Calibri"/>
            </a:endParaRPr>
          </a:p>
          <a:p>
            <a:r>
              <a:rPr lang="en-US"/>
              <a:t>No such thing as NO risk but rather low, medium, or high risk </a:t>
            </a:r>
            <a:endParaRPr lang="en-US">
              <a:cs typeface="Calibri"/>
            </a:endParaRPr>
          </a:p>
          <a:p>
            <a:r>
              <a:rPr lang="en-US"/>
              <a:t>Academic Libraries often rely on fair use to make digitized content from their collections openly available online. </a:t>
            </a:r>
            <a:endParaRPr lang="en-US">
              <a:cs typeface="Calibri"/>
            </a:endParaRPr>
          </a:p>
          <a:p>
            <a:pPr lvl="1"/>
            <a:r>
              <a:rPr lang="en-US"/>
              <a:t>“as much as necessary” (flexible fair use analysis)</a:t>
            </a:r>
            <a:endParaRPr lang="en-US">
              <a:cs typeface="Calibri"/>
            </a:endParaRPr>
          </a:p>
          <a:p>
            <a:pPr marL="457200" lvl="1" indent="0">
              <a:buNone/>
            </a:pPr>
            <a:endParaRPr lang="en-US"/>
          </a:p>
          <a:p>
            <a:pPr lvl="1"/>
            <a:r>
              <a:rPr lang="en-US"/>
              <a:t>With </a:t>
            </a:r>
            <a:r>
              <a:rPr lang="en-US" err="1"/>
              <a:t>Covid</a:t>
            </a:r>
            <a:r>
              <a:rPr lang="en-US"/>
              <a:t> affecting fair use, many libraries may try to stretch fair use more (important to weigh risk)</a:t>
            </a:r>
            <a:endParaRPr lang="en-US">
              <a:cs typeface="Calibri"/>
            </a:endParaRPr>
          </a:p>
        </p:txBody>
      </p:sp>
    </p:spTree>
    <p:extLst>
      <p:ext uri="{BB962C8B-B14F-4D97-AF65-F5344CB8AC3E}">
        <p14:creationId xmlns:p14="http://schemas.microsoft.com/office/powerpoint/2010/main" val="349626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1A30-646F-3E47-9161-5DA3E04BF0CF}"/>
              </a:ext>
            </a:extLst>
          </p:cNvPr>
          <p:cNvSpPr>
            <a:spLocks noGrp="1"/>
          </p:cNvSpPr>
          <p:nvPr>
            <p:ph type="title"/>
          </p:nvPr>
        </p:nvSpPr>
        <p:spPr/>
        <p:txBody>
          <a:bodyPr/>
          <a:lstStyle/>
          <a:p>
            <a:r>
              <a:rPr lang="en-US"/>
              <a:t>Four Factors of Fair Use</a:t>
            </a:r>
          </a:p>
        </p:txBody>
      </p:sp>
      <p:sp>
        <p:nvSpPr>
          <p:cNvPr id="3" name="Content Placeholder 2">
            <a:extLst>
              <a:ext uri="{FF2B5EF4-FFF2-40B4-BE49-F238E27FC236}">
                <a16:creationId xmlns:a16="http://schemas.microsoft.com/office/drawing/2014/main" id="{6B7DF75F-5F0E-C74F-9609-9AA82F79D0B0}"/>
              </a:ext>
            </a:extLst>
          </p:cNvPr>
          <p:cNvSpPr>
            <a:spLocks noGrp="1"/>
          </p:cNvSpPr>
          <p:nvPr>
            <p:ph idx="1"/>
          </p:nvPr>
        </p:nvSpPr>
        <p:spPr>
          <a:xfrm>
            <a:off x="452283" y="1752601"/>
            <a:ext cx="11587316" cy="4830760"/>
          </a:xfrm>
        </p:spPr>
        <p:txBody>
          <a:bodyPr/>
          <a:lstStyle/>
          <a:p>
            <a:r>
              <a:rPr lang="en-US" sz="2400"/>
              <a:t>Purpose and character</a:t>
            </a:r>
          </a:p>
          <a:p>
            <a:pPr lvl="1"/>
            <a:r>
              <a:rPr lang="en-US"/>
              <a:t>Commercial vs educational or personal</a:t>
            </a:r>
          </a:p>
          <a:p>
            <a:r>
              <a:rPr lang="en-US" sz="2400"/>
              <a:t>Natures of underlying work</a:t>
            </a:r>
          </a:p>
          <a:p>
            <a:pPr lvl="1"/>
            <a:r>
              <a:rPr lang="en-US"/>
              <a:t>Highly creative or original vs factual and historical</a:t>
            </a:r>
          </a:p>
          <a:p>
            <a:r>
              <a:rPr lang="en-US" sz="2400"/>
              <a:t>Amount taken</a:t>
            </a:r>
          </a:p>
          <a:p>
            <a:pPr lvl="1"/>
            <a:r>
              <a:rPr lang="en-US"/>
              <a:t>Work as a whole vs only small amount</a:t>
            </a:r>
          </a:p>
          <a:p>
            <a:r>
              <a:rPr lang="en-US" sz="2400"/>
              <a:t>Effect on potential market value </a:t>
            </a:r>
          </a:p>
          <a:p>
            <a:pPr lvl="1"/>
            <a:r>
              <a:rPr lang="en-US"/>
              <a:t>Replaces market value vs different market/no market impact</a:t>
            </a:r>
          </a:p>
          <a:p>
            <a:pPr lvl="1"/>
            <a:r>
              <a:rPr lang="en-US"/>
              <a:t>Major impact or permission available vs. no major impact or permission unavailable </a:t>
            </a:r>
            <a:r>
              <a:rPr lang="en-US" sz="2400" b="1"/>
              <a:t>	</a:t>
            </a:r>
            <a:endParaRPr lang="en-US" b="1"/>
          </a:p>
          <a:p>
            <a:pPr marL="457200" lvl="1" indent="0">
              <a:buNone/>
            </a:pPr>
            <a:r>
              <a:rPr lang="en-US" sz="2400" b="1"/>
              <a:t>U.S. Code, Title 17, Chapter One, Section 107</a:t>
            </a:r>
            <a:r>
              <a:rPr lang="en-US" sz="2400"/>
              <a:t>​</a:t>
            </a:r>
          </a:p>
          <a:p>
            <a:endParaRPr lang="en-US" sz="2400"/>
          </a:p>
        </p:txBody>
      </p:sp>
    </p:spTree>
    <p:extLst>
      <p:ext uri="{BB962C8B-B14F-4D97-AF65-F5344CB8AC3E}">
        <p14:creationId xmlns:p14="http://schemas.microsoft.com/office/powerpoint/2010/main" val="358498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0495-8D8D-FC40-B272-1EEA9E2B64DA}"/>
              </a:ext>
            </a:extLst>
          </p:cNvPr>
          <p:cNvSpPr>
            <a:spLocks noGrp="1"/>
          </p:cNvSpPr>
          <p:nvPr>
            <p:ph type="title"/>
          </p:nvPr>
        </p:nvSpPr>
        <p:spPr/>
        <p:txBody>
          <a:bodyPr/>
          <a:lstStyle/>
          <a:p>
            <a:r>
              <a:rPr lang="en-US"/>
              <a:t>Scenario 1</a:t>
            </a:r>
          </a:p>
        </p:txBody>
      </p:sp>
      <p:sp>
        <p:nvSpPr>
          <p:cNvPr id="3" name="Content Placeholder 2">
            <a:extLst>
              <a:ext uri="{FF2B5EF4-FFF2-40B4-BE49-F238E27FC236}">
                <a16:creationId xmlns:a16="http://schemas.microsoft.com/office/drawing/2014/main" id="{B3054B03-2A78-6A41-A7FA-F3276BF41AF8}"/>
              </a:ext>
            </a:extLst>
          </p:cNvPr>
          <p:cNvSpPr>
            <a:spLocks noGrp="1"/>
          </p:cNvSpPr>
          <p:nvPr>
            <p:ph idx="1"/>
          </p:nvPr>
        </p:nvSpPr>
        <p:spPr>
          <a:xfrm>
            <a:off x="452283" y="1981200"/>
            <a:ext cx="10972800" cy="4144964"/>
          </a:xfrm>
        </p:spPr>
        <p:txBody>
          <a:bodyPr/>
          <a:lstStyle/>
          <a:p>
            <a:r>
              <a:rPr lang="en-US"/>
              <a:t>A faculty member would like to show the 13th documentary created by Netflix within their classroom setting. Would the faculty member be allowed to show this documentary under fair use rule?</a:t>
            </a:r>
          </a:p>
          <a:p>
            <a:pPr lvl="1"/>
            <a:endParaRPr lang="en-US" sz="2800">
              <a:cs typeface="Calibri"/>
            </a:endParaRPr>
          </a:p>
          <a:p>
            <a:pPr lvl="1"/>
            <a:r>
              <a:rPr lang="en-US" sz="2800">
                <a:cs typeface="Calibri"/>
              </a:rPr>
              <a:t>Put your answers in the chat!</a:t>
            </a:r>
          </a:p>
          <a:p>
            <a:pPr lvl="1"/>
            <a:endParaRPr lang="en-US">
              <a:cs typeface="Calibri"/>
            </a:endParaRPr>
          </a:p>
          <a:p>
            <a:endParaRPr lang="en-US"/>
          </a:p>
        </p:txBody>
      </p:sp>
    </p:spTree>
    <p:extLst>
      <p:ext uri="{BB962C8B-B14F-4D97-AF65-F5344CB8AC3E}">
        <p14:creationId xmlns:p14="http://schemas.microsoft.com/office/powerpoint/2010/main" val="314209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ACFC-5412-1C49-B9B5-65AAFB7D7B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A1DE11-DF2E-3541-8303-86955BFA4B6C}"/>
              </a:ext>
            </a:extLst>
          </p:cNvPr>
          <p:cNvSpPr>
            <a:spLocks noGrp="1"/>
          </p:cNvSpPr>
          <p:nvPr>
            <p:ph idx="1"/>
          </p:nvPr>
        </p:nvSpPr>
        <p:spPr>
          <a:xfrm>
            <a:off x="452282" y="1981200"/>
            <a:ext cx="11206317" cy="4144964"/>
          </a:xfrm>
        </p:spPr>
        <p:txBody>
          <a:bodyPr/>
          <a:lstStyle/>
          <a:p>
            <a:r>
              <a:rPr lang="en-US"/>
              <a:t>It depends</a:t>
            </a:r>
            <a:endParaRPr lang="en-US">
              <a:cs typeface="Calibri"/>
            </a:endParaRPr>
          </a:p>
          <a:p>
            <a:r>
              <a:rPr lang="en-US"/>
              <a:t>If under Netflix list of "approved by copyright owners to show", then yes</a:t>
            </a:r>
            <a:endParaRPr lang="en-US">
              <a:cs typeface="Calibri"/>
            </a:endParaRPr>
          </a:p>
          <a:p>
            <a:r>
              <a:rPr lang="en-US"/>
              <a:t>They may also use YouTube Netflix approved list: </a:t>
            </a:r>
            <a:r>
              <a:rPr lang="en-US">
                <a:ea typeface="+mn-lt"/>
                <a:cs typeface="+mn-lt"/>
                <a:hlinkClick r:id="rId2"/>
              </a:rPr>
              <a:t>https://www.youtube.com/playlist?list=PLvahqwMqN4M0GRkZY8WkLZMb6Z-W7qbLA</a:t>
            </a:r>
            <a:endParaRPr lang="en-US">
              <a:cs typeface="Calibri"/>
            </a:endParaRPr>
          </a:p>
          <a:p>
            <a:r>
              <a:rPr lang="en-US"/>
              <a:t>Remember it is important to weigh your risk still and make sure to look at others licensing and copyright policy when teaching remotely.</a:t>
            </a:r>
            <a:endParaRPr lang="en-US">
              <a:cs typeface="Calibri"/>
            </a:endParaRPr>
          </a:p>
          <a:p>
            <a:endParaRPr lang="en-US"/>
          </a:p>
        </p:txBody>
      </p:sp>
    </p:spTree>
    <p:extLst>
      <p:ext uri="{BB962C8B-B14F-4D97-AF65-F5344CB8AC3E}">
        <p14:creationId xmlns:p14="http://schemas.microsoft.com/office/powerpoint/2010/main" val="52133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0A0E-630B-F742-9A56-19B4207282CB}"/>
              </a:ext>
            </a:extLst>
          </p:cNvPr>
          <p:cNvSpPr>
            <a:spLocks noGrp="1"/>
          </p:cNvSpPr>
          <p:nvPr>
            <p:ph type="title"/>
          </p:nvPr>
        </p:nvSpPr>
        <p:spPr/>
        <p:txBody>
          <a:bodyPr/>
          <a:lstStyle/>
          <a:p>
            <a:r>
              <a:rPr lang="en-US"/>
              <a:t>First Sale Doctrine	</a:t>
            </a:r>
          </a:p>
        </p:txBody>
      </p:sp>
      <p:sp>
        <p:nvSpPr>
          <p:cNvPr id="3" name="Content Placeholder 2">
            <a:extLst>
              <a:ext uri="{FF2B5EF4-FFF2-40B4-BE49-F238E27FC236}">
                <a16:creationId xmlns:a16="http://schemas.microsoft.com/office/drawing/2014/main" id="{C02EF274-3A6F-0642-BE8A-352C26EC55BE}"/>
              </a:ext>
            </a:extLst>
          </p:cNvPr>
          <p:cNvSpPr>
            <a:spLocks noGrp="1"/>
          </p:cNvSpPr>
          <p:nvPr>
            <p:ph idx="1"/>
          </p:nvPr>
        </p:nvSpPr>
        <p:spPr>
          <a:xfrm>
            <a:off x="452283" y="1905000"/>
            <a:ext cx="10972800" cy="4221164"/>
          </a:xfrm>
        </p:spPr>
        <p:txBody>
          <a:bodyPr/>
          <a:lstStyle/>
          <a:p>
            <a:r>
              <a:rPr lang="en-US"/>
              <a:t>Copyright owners right to control distribution of lawfully made copy once there’s been authorized distribution.</a:t>
            </a:r>
            <a:endParaRPr lang="en-US">
              <a:cs typeface="Calibri"/>
            </a:endParaRPr>
          </a:p>
          <a:p>
            <a:r>
              <a:rPr lang="en-US"/>
              <a:t>You may lend, sell, or dispose of physical copy but copyrights are reserved for copyright holder.</a:t>
            </a:r>
          </a:p>
          <a:p>
            <a:endParaRPr lang="en-US"/>
          </a:p>
          <a:p>
            <a:r>
              <a:rPr lang="en-US"/>
              <a:t>Focuses on whether there has been a first, authorized sale of copy</a:t>
            </a:r>
          </a:p>
          <a:p>
            <a:pPr lvl="1"/>
            <a:r>
              <a:rPr lang="en-US"/>
              <a:t>If so, copyright owner may NOT prevent subsequent loans/sales</a:t>
            </a:r>
          </a:p>
        </p:txBody>
      </p:sp>
    </p:spTree>
    <p:extLst>
      <p:ext uri="{BB962C8B-B14F-4D97-AF65-F5344CB8AC3E}">
        <p14:creationId xmlns:p14="http://schemas.microsoft.com/office/powerpoint/2010/main" val="61695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CB94-0907-C94B-B92F-8B3F55DFBD55}"/>
              </a:ext>
            </a:extLst>
          </p:cNvPr>
          <p:cNvSpPr>
            <a:spLocks noGrp="1"/>
          </p:cNvSpPr>
          <p:nvPr>
            <p:ph type="title"/>
          </p:nvPr>
        </p:nvSpPr>
        <p:spPr/>
        <p:txBody>
          <a:bodyPr/>
          <a:lstStyle/>
          <a:p>
            <a:r>
              <a:rPr lang="en-US"/>
              <a:t>Scenario 2</a:t>
            </a:r>
          </a:p>
        </p:txBody>
      </p:sp>
      <p:sp>
        <p:nvSpPr>
          <p:cNvPr id="3" name="Content Placeholder 2">
            <a:extLst>
              <a:ext uri="{FF2B5EF4-FFF2-40B4-BE49-F238E27FC236}">
                <a16:creationId xmlns:a16="http://schemas.microsoft.com/office/drawing/2014/main" id="{6A0E58CA-BBF1-0641-B435-A02B758002C7}"/>
              </a:ext>
            </a:extLst>
          </p:cNvPr>
          <p:cNvSpPr>
            <a:spLocks noGrp="1"/>
          </p:cNvSpPr>
          <p:nvPr>
            <p:ph idx="1"/>
          </p:nvPr>
        </p:nvSpPr>
        <p:spPr>
          <a:xfrm>
            <a:off x="517597" y="1981200"/>
            <a:ext cx="10972800" cy="4297364"/>
          </a:xfrm>
        </p:spPr>
        <p:txBody>
          <a:bodyPr/>
          <a:lstStyle/>
          <a:p>
            <a:r>
              <a:rPr lang="en-US"/>
              <a:t>A faculty member has a DVD that is their own copy and would like to allow others to use this copy. Can the faculty member place their own DVD copy on reserve? </a:t>
            </a:r>
          </a:p>
          <a:p>
            <a:pPr lvl="1"/>
            <a:endParaRPr lang="en-US">
              <a:ea typeface="+mn-lt"/>
              <a:cs typeface="+mn-lt"/>
            </a:endParaRPr>
          </a:p>
          <a:p>
            <a:pPr lvl="1"/>
            <a:r>
              <a:rPr lang="en-US" sz="2800">
                <a:ea typeface="+mn-lt"/>
                <a:cs typeface="+mn-lt"/>
              </a:rPr>
              <a:t>Put your answers in the chat!</a:t>
            </a:r>
            <a:endParaRPr lang="en-US" sz="2800">
              <a:cs typeface="Calibri"/>
            </a:endParaRPr>
          </a:p>
          <a:p>
            <a:endParaRPr lang="en-US"/>
          </a:p>
          <a:p>
            <a:endParaRPr lang="en-US"/>
          </a:p>
        </p:txBody>
      </p:sp>
    </p:spTree>
    <p:extLst>
      <p:ext uri="{BB962C8B-B14F-4D97-AF65-F5344CB8AC3E}">
        <p14:creationId xmlns:p14="http://schemas.microsoft.com/office/powerpoint/2010/main" val="118144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FBDE-86CD-A749-B948-D79722F9D1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71E1FF-2C22-7448-9617-889ABEA0F9FA}"/>
              </a:ext>
            </a:extLst>
          </p:cNvPr>
          <p:cNvSpPr>
            <a:spLocks noGrp="1"/>
          </p:cNvSpPr>
          <p:nvPr>
            <p:ph idx="1"/>
          </p:nvPr>
        </p:nvSpPr>
        <p:spPr>
          <a:xfrm>
            <a:off x="452283" y="2286000"/>
            <a:ext cx="10972800" cy="3840164"/>
          </a:xfrm>
        </p:spPr>
        <p:txBody>
          <a:bodyPr/>
          <a:lstStyle/>
          <a:p>
            <a:r>
              <a:rPr lang="en-US"/>
              <a:t>Yes, they can as well as any of their own book copies. </a:t>
            </a:r>
            <a:endParaRPr lang="en-US">
              <a:cs typeface="Calibri"/>
            </a:endParaRPr>
          </a:p>
          <a:p>
            <a:r>
              <a:rPr lang="en-US"/>
              <a:t>Falls under first sale (section 109) rule.</a:t>
            </a:r>
            <a:endParaRPr lang="en-US">
              <a:cs typeface="Calibri"/>
            </a:endParaRPr>
          </a:p>
          <a:p>
            <a:endParaRPr lang="en-US"/>
          </a:p>
        </p:txBody>
      </p:sp>
    </p:spTree>
    <p:extLst>
      <p:ext uri="{BB962C8B-B14F-4D97-AF65-F5344CB8AC3E}">
        <p14:creationId xmlns:p14="http://schemas.microsoft.com/office/powerpoint/2010/main" val="327466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a:t>About me: Maria </a:t>
            </a:r>
            <a:r>
              <a:rPr lang="en-US" err="1"/>
              <a:t>Sclafani</a:t>
            </a:r>
            <a:endParaRPr lang="en-US"/>
          </a:p>
        </p:txBody>
      </p:sp>
      <p:pic>
        <p:nvPicPr>
          <p:cNvPr id="4" name="Picture 5" descr="A person smiling for the camera&#10;&#10;Description automatically generated">
            <a:extLst>
              <a:ext uri="{FF2B5EF4-FFF2-40B4-BE49-F238E27FC236}">
                <a16:creationId xmlns:a16="http://schemas.microsoft.com/office/drawing/2014/main" id="{CE1A4DF1-53EB-5E4A-93B2-D1462F2998E2}"/>
              </a:ext>
            </a:extLst>
          </p:cNvPr>
          <p:cNvPicPr>
            <a:picLocks noGrp="1" noChangeAspect="1"/>
          </p:cNvPicPr>
          <p:nvPr>
            <p:ph sz="half" idx="1"/>
          </p:nvPr>
        </p:nvPicPr>
        <p:blipFill rotWithShape="1">
          <a:blip r:embed="rId2"/>
          <a:srcRect t="11785"/>
          <a:stretch/>
        </p:blipFill>
        <p:spPr>
          <a:xfrm>
            <a:off x="596900" y="1866900"/>
            <a:ext cx="2998037" cy="3992563"/>
          </a:xfrm>
          <a:prstGeom prst="rect">
            <a:avLst/>
          </a:prstGeom>
        </p:spPr>
      </p:pic>
      <p:sp>
        <p:nvSpPr>
          <p:cNvPr id="6" name="Content Placeholder 5">
            <a:extLst>
              <a:ext uri="{FF2B5EF4-FFF2-40B4-BE49-F238E27FC236}">
                <a16:creationId xmlns:a16="http://schemas.microsoft.com/office/drawing/2014/main" id="{F6396A67-6167-1940-8A50-0BB56B5070BF}"/>
              </a:ext>
            </a:extLst>
          </p:cNvPr>
          <p:cNvSpPr>
            <a:spLocks noGrp="1"/>
          </p:cNvSpPr>
          <p:nvPr>
            <p:ph sz="half" idx="2"/>
          </p:nvPr>
        </p:nvSpPr>
        <p:spPr>
          <a:xfrm>
            <a:off x="4572000" y="1600201"/>
            <a:ext cx="7010400" cy="4525963"/>
          </a:xfrm>
        </p:spPr>
        <p:txBody>
          <a:bodyPr/>
          <a:lstStyle/>
          <a:p>
            <a:pPr marL="457200" indent="-457200">
              <a:buFont typeface="Arial" panose="020B0604020202020204" pitchFamily="34" charset="0"/>
              <a:buChar char="•"/>
            </a:pPr>
            <a:r>
              <a:rPr lang="en-US"/>
              <a:t>Coordinator of Library Instructional Services and Assistant Professor</a:t>
            </a:r>
          </a:p>
          <a:p>
            <a:endParaRPr lang="en-US"/>
          </a:p>
          <a:p>
            <a:pPr marL="457200" indent="-457200">
              <a:buFont typeface="Arial" panose="020B0604020202020204" pitchFamily="34" charset="0"/>
              <a:buChar char="•"/>
            </a:pPr>
            <a:r>
              <a:rPr lang="en-US"/>
              <a:t>Liaison to College of Applied Studies</a:t>
            </a:r>
          </a:p>
          <a:p>
            <a:endParaRPr lang="en-US">
              <a:cs typeface="Calibri"/>
            </a:endParaRPr>
          </a:p>
          <a:p>
            <a:pPr marL="457200" indent="-457200">
              <a:buFont typeface="Arial" panose="020B0604020202020204" pitchFamily="34" charset="0"/>
              <a:buChar char="•"/>
            </a:pPr>
            <a:r>
              <a:rPr lang="en-US"/>
              <a:t>Started at WSU in August 2019</a:t>
            </a:r>
            <a:endParaRPr lang="en-US">
              <a:cs typeface="Calibri" panose="020F0502020204030204"/>
            </a:endParaRPr>
          </a:p>
          <a:p>
            <a:pPr marL="0" indent="0">
              <a:buNone/>
            </a:pPr>
            <a:endParaRPr lang="en-US">
              <a:cs typeface="Calibri" panose="020F0502020204030204"/>
            </a:endParaRPr>
          </a:p>
          <a:p>
            <a:pPr marL="0" indent="0">
              <a:buNone/>
            </a:pPr>
            <a:r>
              <a:rPr lang="en-US"/>
              <a:t>Email: </a:t>
            </a:r>
            <a:r>
              <a:rPr lang="en-US" err="1"/>
              <a:t>maria.sclafani@wichita.edu</a:t>
            </a:r>
            <a:endParaRPr lang="en-US">
              <a:cs typeface="Calibri"/>
            </a:endParaRPr>
          </a:p>
        </p:txBody>
      </p:sp>
    </p:spTree>
    <p:extLst>
      <p:ext uri="{BB962C8B-B14F-4D97-AF65-F5344CB8AC3E}">
        <p14:creationId xmlns:p14="http://schemas.microsoft.com/office/powerpoint/2010/main" val="11453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C229-2C30-1D47-AE69-7A408922FC19}"/>
              </a:ext>
            </a:extLst>
          </p:cNvPr>
          <p:cNvSpPr>
            <a:spLocks noGrp="1"/>
          </p:cNvSpPr>
          <p:nvPr>
            <p:ph type="title"/>
          </p:nvPr>
        </p:nvSpPr>
        <p:spPr/>
        <p:txBody>
          <a:bodyPr/>
          <a:lstStyle/>
          <a:p>
            <a:r>
              <a:rPr lang="en-US"/>
              <a:t>TEACH Act</a:t>
            </a:r>
          </a:p>
        </p:txBody>
      </p:sp>
      <p:sp>
        <p:nvSpPr>
          <p:cNvPr id="3" name="Content Placeholder 2">
            <a:extLst>
              <a:ext uri="{FF2B5EF4-FFF2-40B4-BE49-F238E27FC236}">
                <a16:creationId xmlns:a16="http://schemas.microsoft.com/office/drawing/2014/main" id="{FF9628B9-EBB8-2A4F-837B-F2521D49B6FF}"/>
              </a:ext>
            </a:extLst>
          </p:cNvPr>
          <p:cNvSpPr>
            <a:spLocks noGrp="1"/>
          </p:cNvSpPr>
          <p:nvPr>
            <p:ph idx="1"/>
          </p:nvPr>
        </p:nvSpPr>
        <p:spPr>
          <a:xfrm>
            <a:off x="452283" y="1905000"/>
            <a:ext cx="10972800" cy="4221164"/>
          </a:xfrm>
        </p:spPr>
        <p:txBody>
          <a:bodyPr/>
          <a:lstStyle/>
          <a:p>
            <a:r>
              <a:rPr lang="en-US"/>
              <a:t>Considered by some to be too restrictive</a:t>
            </a:r>
          </a:p>
          <a:p>
            <a:r>
              <a:rPr lang="en-US"/>
              <a:t>Sometimes gets mixed with Fair Use </a:t>
            </a:r>
          </a:p>
          <a:p>
            <a:endParaRPr lang="en-US"/>
          </a:p>
          <a:p>
            <a:r>
              <a:rPr lang="en-US"/>
              <a:t>Limitation of Liability (Section 504 C2)</a:t>
            </a:r>
          </a:p>
          <a:p>
            <a:pPr lvl="1"/>
            <a:r>
              <a:rPr lang="en-US"/>
              <a:t>“…Had reasonable grounds for believing that his or her use of the copyrighted work was a fair use…”</a:t>
            </a:r>
          </a:p>
          <a:p>
            <a:endParaRPr lang="en-US"/>
          </a:p>
        </p:txBody>
      </p:sp>
    </p:spTree>
    <p:extLst>
      <p:ext uri="{BB962C8B-B14F-4D97-AF65-F5344CB8AC3E}">
        <p14:creationId xmlns:p14="http://schemas.microsoft.com/office/powerpoint/2010/main" val="135122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9530-505B-934F-BB9B-BE510F1110B7}"/>
              </a:ext>
            </a:extLst>
          </p:cNvPr>
          <p:cNvSpPr>
            <a:spLocks noGrp="1"/>
          </p:cNvSpPr>
          <p:nvPr>
            <p:ph type="title"/>
          </p:nvPr>
        </p:nvSpPr>
        <p:spPr/>
        <p:txBody>
          <a:bodyPr/>
          <a:lstStyle/>
          <a:p>
            <a:r>
              <a:rPr lang="en-US"/>
              <a:t>TEACH Act allows what to be shared?</a:t>
            </a:r>
          </a:p>
        </p:txBody>
      </p:sp>
      <p:sp>
        <p:nvSpPr>
          <p:cNvPr id="3" name="Content Placeholder 2">
            <a:extLst>
              <a:ext uri="{FF2B5EF4-FFF2-40B4-BE49-F238E27FC236}">
                <a16:creationId xmlns:a16="http://schemas.microsoft.com/office/drawing/2014/main" id="{EDB24ECF-5922-EE4D-97C0-9C4035FFD661}"/>
              </a:ext>
            </a:extLst>
          </p:cNvPr>
          <p:cNvSpPr>
            <a:spLocks noGrp="1"/>
          </p:cNvSpPr>
          <p:nvPr>
            <p:ph idx="1"/>
          </p:nvPr>
        </p:nvSpPr>
        <p:spPr>
          <a:xfrm>
            <a:off x="452283" y="1905000"/>
            <a:ext cx="10972800" cy="4221164"/>
          </a:xfrm>
        </p:spPr>
        <p:txBody>
          <a:bodyPr/>
          <a:lstStyle/>
          <a:p>
            <a:r>
              <a:rPr lang="en-US"/>
              <a:t>Performances of nondramatic literacy work</a:t>
            </a:r>
          </a:p>
          <a:p>
            <a:r>
              <a:rPr lang="en-US"/>
              <a:t>Performances of nondramatic musical work</a:t>
            </a:r>
          </a:p>
          <a:p>
            <a:r>
              <a:rPr lang="en-US"/>
              <a:t>Performances of reasonable portions of any other work</a:t>
            </a:r>
          </a:p>
          <a:p>
            <a:r>
              <a:rPr lang="en-US"/>
              <a:t>Display of any other work in an amount comparable to that typically displayed in a live classroom setting</a:t>
            </a:r>
          </a:p>
          <a:p>
            <a:endParaRPr lang="en-US"/>
          </a:p>
          <a:p>
            <a:pPr marL="0" indent="0">
              <a:buNone/>
            </a:pPr>
            <a:endParaRPr lang="en-US"/>
          </a:p>
          <a:p>
            <a:pPr marL="3657600" lvl="8" indent="0" algn="r">
              <a:buNone/>
            </a:pPr>
            <a:r>
              <a:rPr lang="en-US" u="sng">
                <a:hlinkClick r:id="rId3"/>
              </a:rPr>
              <a:t>https://www.copyright.gov/title17/92chap1.html#110</a:t>
            </a:r>
            <a:r>
              <a:rPr lang="en-US"/>
              <a:t>​</a:t>
            </a:r>
          </a:p>
          <a:p>
            <a:endParaRPr lang="en-US"/>
          </a:p>
        </p:txBody>
      </p:sp>
    </p:spTree>
    <p:extLst>
      <p:ext uri="{BB962C8B-B14F-4D97-AF65-F5344CB8AC3E}">
        <p14:creationId xmlns:p14="http://schemas.microsoft.com/office/powerpoint/2010/main" val="209663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C8D1-5DA3-E746-8EED-198925144D15}"/>
              </a:ext>
            </a:extLst>
          </p:cNvPr>
          <p:cNvSpPr>
            <a:spLocks noGrp="1"/>
          </p:cNvSpPr>
          <p:nvPr>
            <p:ph type="title"/>
          </p:nvPr>
        </p:nvSpPr>
        <p:spPr/>
        <p:txBody>
          <a:bodyPr/>
          <a:lstStyle/>
          <a:p>
            <a:r>
              <a:rPr lang="en-US"/>
              <a:t>Copyright Tips to Remember</a:t>
            </a:r>
          </a:p>
        </p:txBody>
      </p:sp>
      <p:sp>
        <p:nvSpPr>
          <p:cNvPr id="3" name="Content Placeholder 2">
            <a:extLst>
              <a:ext uri="{FF2B5EF4-FFF2-40B4-BE49-F238E27FC236}">
                <a16:creationId xmlns:a16="http://schemas.microsoft.com/office/drawing/2014/main" id="{35401CFC-4A86-8A41-AC29-54EDD67808E8}"/>
              </a:ext>
            </a:extLst>
          </p:cNvPr>
          <p:cNvSpPr>
            <a:spLocks noGrp="1"/>
          </p:cNvSpPr>
          <p:nvPr>
            <p:ph idx="1"/>
          </p:nvPr>
        </p:nvSpPr>
        <p:spPr>
          <a:xfrm>
            <a:off x="452283" y="1828800"/>
            <a:ext cx="10972800" cy="4297364"/>
          </a:xfrm>
        </p:spPr>
        <p:txBody>
          <a:bodyPr/>
          <a:lstStyle/>
          <a:p>
            <a:r>
              <a:rPr lang="en-US"/>
              <a:t>Application is different with each new set of facts.</a:t>
            </a:r>
          </a:p>
          <a:p>
            <a:r>
              <a:rPr lang="en-US"/>
              <a:t>Important to always revisit university policies regarding copyright.</a:t>
            </a:r>
          </a:p>
          <a:p>
            <a:pPr lvl="1"/>
            <a:r>
              <a:rPr lang="en-US">
                <a:cs typeface="Calibri"/>
              </a:rPr>
              <a:t>Licensing, fair use, TEACH Act</a:t>
            </a:r>
          </a:p>
          <a:p>
            <a:endParaRPr lang="en-US"/>
          </a:p>
          <a:p>
            <a:r>
              <a:rPr lang="en-US"/>
              <a:t>Be thoughtful about how much you copy.</a:t>
            </a:r>
          </a:p>
          <a:p>
            <a:r>
              <a:rPr lang="en-US"/>
              <a:t>Limit spread of copyrighted materials.</a:t>
            </a:r>
          </a:p>
          <a:p>
            <a:r>
              <a:rPr lang="en-US"/>
              <a:t>Be extra careful about sharing from DVDs. </a:t>
            </a:r>
          </a:p>
          <a:p>
            <a:pPr lvl="1"/>
            <a:r>
              <a:rPr lang="en-US"/>
              <a:t>Digital Millennium Copyright Act (DMCA)</a:t>
            </a:r>
          </a:p>
          <a:p>
            <a:endParaRPr lang="en-US"/>
          </a:p>
          <a:p>
            <a:endParaRPr lang="en-US"/>
          </a:p>
        </p:txBody>
      </p:sp>
    </p:spTree>
    <p:extLst>
      <p:ext uri="{BB962C8B-B14F-4D97-AF65-F5344CB8AC3E}">
        <p14:creationId xmlns:p14="http://schemas.microsoft.com/office/powerpoint/2010/main" val="182870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EA3B-669D-9443-B754-52C3884305C9}"/>
              </a:ext>
            </a:extLst>
          </p:cNvPr>
          <p:cNvSpPr>
            <a:spLocks noGrp="1"/>
          </p:cNvSpPr>
          <p:nvPr>
            <p:ph type="title"/>
          </p:nvPr>
        </p:nvSpPr>
        <p:spPr/>
        <p:txBody>
          <a:bodyPr/>
          <a:lstStyle/>
          <a:p>
            <a:r>
              <a:rPr lang="en-US"/>
              <a:t>Copyright Resources</a:t>
            </a:r>
          </a:p>
        </p:txBody>
      </p:sp>
      <p:sp>
        <p:nvSpPr>
          <p:cNvPr id="3" name="Content Placeholder 2">
            <a:extLst>
              <a:ext uri="{FF2B5EF4-FFF2-40B4-BE49-F238E27FC236}">
                <a16:creationId xmlns:a16="http://schemas.microsoft.com/office/drawing/2014/main" id="{1CB6B405-AFAD-394D-AC70-33D856115765}"/>
              </a:ext>
            </a:extLst>
          </p:cNvPr>
          <p:cNvSpPr>
            <a:spLocks noGrp="1"/>
          </p:cNvSpPr>
          <p:nvPr>
            <p:ph idx="1"/>
          </p:nvPr>
        </p:nvSpPr>
        <p:spPr>
          <a:xfrm>
            <a:off x="452283" y="1828800"/>
            <a:ext cx="10972800" cy="4297364"/>
          </a:xfrm>
        </p:spPr>
        <p:txBody>
          <a:bodyPr/>
          <a:lstStyle/>
          <a:p>
            <a:r>
              <a:rPr lang="en-US" sz="2400">
                <a:latin typeface="Arial"/>
                <a:cs typeface="Arial"/>
              </a:rPr>
              <a:t>Work with subject librarian to obtain access to articles, e-books, audio, video, and other media through the library.</a:t>
            </a:r>
          </a:p>
          <a:p>
            <a:pPr lvl="1"/>
            <a:r>
              <a:rPr lang="en-US"/>
              <a:t>Link content in Blackboard instead of PDF</a:t>
            </a:r>
          </a:p>
          <a:p>
            <a:r>
              <a:rPr lang="en-US" sz="2400">
                <a:latin typeface="Arial"/>
                <a:cs typeface="Arial"/>
              </a:rPr>
              <a:t>Check out our Faculty Guide and Copyright Guide</a:t>
            </a:r>
          </a:p>
          <a:p>
            <a:pPr lvl="1"/>
            <a:r>
              <a:rPr lang="en-US" u="sng">
                <a:hlinkClick r:id="rId2"/>
              </a:rPr>
              <a:t>https://libraries.wichita.edu/facultyguide</a:t>
            </a:r>
            <a:r>
              <a:rPr lang="en-US"/>
              <a:t>​</a:t>
            </a:r>
            <a:endParaRPr lang="en-US">
              <a:cs typeface="Calibri"/>
            </a:endParaRPr>
          </a:p>
          <a:p>
            <a:pPr lvl="1"/>
            <a:r>
              <a:rPr lang="en-US">
                <a:hlinkClick r:id="rId3"/>
              </a:rPr>
              <a:t>https://libraries.wichita.edu/Copyright</a:t>
            </a:r>
            <a:endParaRPr lang="en-US"/>
          </a:p>
          <a:p>
            <a:r>
              <a:rPr lang="en-US" sz="2400">
                <a:latin typeface="Arial"/>
                <a:cs typeface="Arial"/>
              </a:rPr>
              <a:t>Brush up on reading materials</a:t>
            </a:r>
          </a:p>
          <a:p>
            <a:pPr lvl="1"/>
            <a:r>
              <a:rPr lang="en-US">
                <a:cs typeface="Arial"/>
                <a:hlinkClick r:id="rId4"/>
              </a:rPr>
              <a:t>Coaching Copyright</a:t>
            </a:r>
            <a:r>
              <a:rPr lang="en-US">
                <a:cs typeface="Arial"/>
              </a:rPr>
              <a:t> By Kevin L. Smith</a:t>
            </a:r>
          </a:p>
          <a:p>
            <a:pPr lvl="1"/>
            <a:r>
              <a:rPr lang="en-US">
                <a:cs typeface="Arial"/>
                <a:hlinkClick r:id="rId5"/>
              </a:rPr>
              <a:t>Copyright Law for Librarians and Educators: Creative Strategies and Practical Solutions</a:t>
            </a:r>
            <a:r>
              <a:rPr lang="en-US">
                <a:cs typeface="Arial"/>
              </a:rPr>
              <a:t> by Kenneth D. Crews</a:t>
            </a:r>
          </a:p>
          <a:p>
            <a:endParaRPr lang="en-US"/>
          </a:p>
        </p:txBody>
      </p:sp>
    </p:spTree>
    <p:extLst>
      <p:ext uri="{BB962C8B-B14F-4D97-AF65-F5344CB8AC3E}">
        <p14:creationId xmlns:p14="http://schemas.microsoft.com/office/powerpoint/2010/main" val="303943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08D0-8C6B-DB43-AB80-B359C2A2FB09}"/>
              </a:ext>
            </a:extLst>
          </p:cNvPr>
          <p:cNvSpPr>
            <a:spLocks noGrp="1"/>
          </p:cNvSpPr>
          <p:nvPr>
            <p:ph type="ctrTitle"/>
          </p:nvPr>
        </p:nvSpPr>
        <p:spPr>
          <a:xfrm>
            <a:off x="609600" y="1138776"/>
            <a:ext cx="10972800" cy="1470025"/>
          </a:xfrm>
        </p:spPr>
        <p:txBody>
          <a:bodyPr>
            <a:normAutofit/>
          </a:bodyPr>
          <a:lstStyle/>
          <a:p>
            <a:pPr algn="ctr"/>
            <a:r>
              <a:rPr lang="en-US" sz="8000">
                <a:latin typeface="Georgia"/>
              </a:rPr>
              <a:t>Questions?</a:t>
            </a:r>
            <a:endParaRPr lang="en-US" sz="8000"/>
          </a:p>
        </p:txBody>
      </p:sp>
      <p:sp>
        <p:nvSpPr>
          <p:cNvPr id="3" name="Content Placeholder 2">
            <a:extLst>
              <a:ext uri="{FF2B5EF4-FFF2-40B4-BE49-F238E27FC236}">
                <a16:creationId xmlns:a16="http://schemas.microsoft.com/office/drawing/2014/main" id="{6C38CDBA-4203-4B41-9601-8872E2B1998B}"/>
              </a:ext>
            </a:extLst>
          </p:cNvPr>
          <p:cNvSpPr>
            <a:spLocks noGrp="1"/>
          </p:cNvSpPr>
          <p:nvPr>
            <p:ph type="subTitle" idx="1"/>
          </p:nvPr>
        </p:nvSpPr>
        <p:spPr>
          <a:xfrm>
            <a:off x="801600" y="-366600"/>
            <a:ext cx="8534400" cy="1752600"/>
          </a:xfrm>
        </p:spPr>
        <p:txBody>
          <a:bodyPr/>
          <a:lstStyle/>
          <a:p>
            <a:endParaRPr lang="en-US"/>
          </a:p>
        </p:txBody>
      </p:sp>
    </p:spTree>
    <p:extLst>
      <p:ext uri="{BB962C8B-B14F-4D97-AF65-F5344CB8AC3E}">
        <p14:creationId xmlns:p14="http://schemas.microsoft.com/office/powerpoint/2010/main" val="391863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F280-3F8A-4062-BCB2-EC835AE91A30}"/>
              </a:ext>
            </a:extLst>
          </p:cNvPr>
          <p:cNvSpPr>
            <a:spLocks noGrp="1"/>
          </p:cNvSpPr>
          <p:nvPr>
            <p:ph type="title"/>
          </p:nvPr>
        </p:nvSpPr>
        <p:spPr/>
        <p:txBody>
          <a:bodyPr/>
          <a:lstStyle/>
          <a:p>
            <a:r>
              <a:rPr lang="en-US">
                <a:latin typeface="Georgia"/>
              </a:rPr>
              <a:t>To learn more, attending our other ARC sessions</a:t>
            </a:r>
            <a:endParaRPr lang="en-US"/>
          </a:p>
        </p:txBody>
      </p:sp>
      <p:sp>
        <p:nvSpPr>
          <p:cNvPr id="3" name="Content Placeholder 2">
            <a:extLst>
              <a:ext uri="{FF2B5EF4-FFF2-40B4-BE49-F238E27FC236}">
                <a16:creationId xmlns:a16="http://schemas.microsoft.com/office/drawing/2014/main" id="{AD6A743A-1580-41A1-AE10-2BF73C5BACA6}"/>
              </a:ext>
            </a:extLst>
          </p:cNvPr>
          <p:cNvSpPr>
            <a:spLocks noGrp="1"/>
          </p:cNvSpPr>
          <p:nvPr>
            <p:ph idx="1"/>
          </p:nvPr>
        </p:nvSpPr>
        <p:spPr>
          <a:xfrm>
            <a:off x="452283" y="1888274"/>
            <a:ext cx="10972800" cy="4237890"/>
          </a:xfrm>
        </p:spPr>
        <p:txBody>
          <a:bodyPr/>
          <a:lstStyle/>
          <a:p>
            <a:endParaRPr lang="en-US" b="1">
              <a:latin typeface="Arial"/>
              <a:cs typeface="Arial"/>
            </a:endParaRPr>
          </a:p>
          <a:p>
            <a:r>
              <a:rPr lang="en-US" b="1">
                <a:latin typeface="Arial"/>
                <a:cs typeface="Arial"/>
              </a:rPr>
              <a:t>What Subject Librarians Can Do For You</a:t>
            </a:r>
            <a:endParaRPr lang="en-US"/>
          </a:p>
          <a:p>
            <a:pPr lvl="1"/>
            <a:r>
              <a:rPr lang="en-US">
                <a:latin typeface="Arial"/>
                <a:cs typeface="Arial"/>
              </a:rPr>
              <a:t>Wed. August 12th, 3-3:50pm</a:t>
            </a:r>
            <a:endParaRPr lang="en-US" b="1">
              <a:latin typeface="Arial"/>
              <a:cs typeface="Arial"/>
            </a:endParaRPr>
          </a:p>
          <a:p>
            <a:r>
              <a:rPr lang="en-US" b="1">
                <a:latin typeface="Arial"/>
                <a:cs typeface="Arial"/>
              </a:rPr>
              <a:t>Finding Streamed Audio and Video Resources at the Library </a:t>
            </a:r>
          </a:p>
          <a:p>
            <a:pPr lvl="1"/>
            <a:r>
              <a:rPr lang="en-US">
                <a:latin typeface="Arial"/>
                <a:cs typeface="Arial"/>
              </a:rPr>
              <a:t>Thurs. August 13th, 10-10:50am</a:t>
            </a:r>
          </a:p>
          <a:p>
            <a:endParaRPr lang="en-US" b="1">
              <a:latin typeface="Arial"/>
            </a:endParaRPr>
          </a:p>
          <a:p>
            <a:endParaRPr lang="en-US" b="1">
              <a:latin typeface="Arial"/>
            </a:endParaRPr>
          </a:p>
          <a:p>
            <a:pPr marL="457200" lvl="1" indent="0">
              <a:buNone/>
            </a:pPr>
            <a:endParaRPr lang="en-US">
              <a:latin typeface="Arial"/>
            </a:endParaRPr>
          </a:p>
          <a:p>
            <a:pPr lvl="1"/>
            <a:endParaRPr lang="en-US">
              <a:latin typeface="Arial"/>
            </a:endParaRPr>
          </a:p>
          <a:p>
            <a:pPr lvl="1"/>
            <a:endParaRPr lang="en-US">
              <a:latin typeface="Arial"/>
            </a:endParaRPr>
          </a:p>
          <a:p>
            <a:pPr lvl="1"/>
            <a:endParaRPr lang="en-US">
              <a:latin typeface="Calibri"/>
              <a:hlinkClick r:id="rId2"/>
            </a:endParaRPr>
          </a:p>
        </p:txBody>
      </p:sp>
    </p:spTree>
    <p:extLst>
      <p:ext uri="{BB962C8B-B14F-4D97-AF65-F5344CB8AC3E}">
        <p14:creationId xmlns:p14="http://schemas.microsoft.com/office/powerpoint/2010/main" val="150365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53C9-61F2-624E-AFEF-788DF2877EE2}"/>
              </a:ext>
            </a:extLst>
          </p:cNvPr>
          <p:cNvSpPr>
            <a:spLocks noGrp="1"/>
          </p:cNvSpPr>
          <p:nvPr>
            <p:ph type="title"/>
          </p:nvPr>
        </p:nvSpPr>
        <p:spPr/>
        <p:txBody>
          <a:bodyPr/>
          <a:lstStyle/>
          <a:p>
            <a:r>
              <a:rPr lang="en-US"/>
              <a:t>About me: Jessica Torres</a:t>
            </a:r>
          </a:p>
        </p:txBody>
      </p:sp>
      <p:sp>
        <p:nvSpPr>
          <p:cNvPr id="3" name="Content Placeholder 2">
            <a:extLst>
              <a:ext uri="{FF2B5EF4-FFF2-40B4-BE49-F238E27FC236}">
                <a16:creationId xmlns:a16="http://schemas.microsoft.com/office/drawing/2014/main" id="{D68EC9C6-44C4-3740-BE69-7862305B0774}"/>
              </a:ext>
            </a:extLst>
          </p:cNvPr>
          <p:cNvSpPr>
            <a:spLocks noGrp="1"/>
          </p:cNvSpPr>
          <p:nvPr>
            <p:ph sz="half" idx="1"/>
          </p:nvPr>
        </p:nvSpPr>
        <p:spPr>
          <a:xfrm>
            <a:off x="609600" y="1600201"/>
            <a:ext cx="4724400" cy="4525963"/>
          </a:xfrm>
        </p:spPr>
        <p:txBody>
          <a:bodyPr/>
          <a:lstStyle/>
          <a:p>
            <a:endParaRPr lang="en-US"/>
          </a:p>
        </p:txBody>
      </p:sp>
      <p:sp>
        <p:nvSpPr>
          <p:cNvPr id="4" name="Content Placeholder 3">
            <a:extLst>
              <a:ext uri="{FF2B5EF4-FFF2-40B4-BE49-F238E27FC236}">
                <a16:creationId xmlns:a16="http://schemas.microsoft.com/office/drawing/2014/main" id="{385FD78F-8AEA-7A41-A272-ED4B76818EE6}"/>
              </a:ext>
            </a:extLst>
          </p:cNvPr>
          <p:cNvSpPr>
            <a:spLocks noGrp="1"/>
          </p:cNvSpPr>
          <p:nvPr>
            <p:ph sz="half" idx="2"/>
          </p:nvPr>
        </p:nvSpPr>
        <p:spPr>
          <a:xfrm>
            <a:off x="5410200" y="1600201"/>
            <a:ext cx="6172200" cy="4525963"/>
          </a:xfrm>
        </p:spPr>
        <p:txBody>
          <a:bodyPr/>
          <a:lstStyle/>
          <a:p>
            <a:r>
              <a:rPr lang="en-US"/>
              <a:t>Information Services Research Assistant</a:t>
            </a:r>
          </a:p>
          <a:p>
            <a:pPr lvl="1"/>
            <a:r>
              <a:rPr lang="en-US"/>
              <a:t>Government Documents</a:t>
            </a:r>
          </a:p>
          <a:p>
            <a:pPr lvl="1"/>
            <a:r>
              <a:rPr lang="en-US"/>
              <a:t>Patents, Trademarks, and Copyright</a:t>
            </a:r>
          </a:p>
          <a:p>
            <a:r>
              <a:rPr lang="en-US"/>
              <a:t>PTRC Representative</a:t>
            </a:r>
          </a:p>
          <a:p>
            <a:r>
              <a:rPr lang="en-US"/>
              <a:t>Started at WSU in January 2019</a:t>
            </a:r>
          </a:p>
          <a:p>
            <a:endParaRPr lang="en-US"/>
          </a:p>
          <a:p>
            <a:endParaRPr lang="en-US"/>
          </a:p>
          <a:p>
            <a:r>
              <a:rPr lang="en-US"/>
              <a:t>Email: </a:t>
            </a:r>
            <a:r>
              <a:rPr lang="en-US" err="1"/>
              <a:t>jessica.torres@Wichita.edu</a:t>
            </a:r>
            <a:endParaRPr lang="en-US"/>
          </a:p>
          <a:p>
            <a:pPr marL="0" indent="0">
              <a:buNone/>
            </a:pPr>
            <a:endParaRPr lang="en-US"/>
          </a:p>
        </p:txBody>
      </p:sp>
      <p:pic>
        <p:nvPicPr>
          <p:cNvPr id="5" name="Picture 2" descr="Jessica Torres's picture">
            <a:extLst>
              <a:ext uri="{FF2B5EF4-FFF2-40B4-BE49-F238E27FC236}">
                <a16:creationId xmlns:a16="http://schemas.microsoft.com/office/drawing/2014/main" id="{E3986A1C-8CD0-224F-BADD-92FA7DA38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38205"/>
            <a:ext cx="4308596" cy="430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1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FE0B-D33D-AF4D-9EFA-F5A12380B66E}"/>
              </a:ext>
            </a:extLst>
          </p:cNvPr>
          <p:cNvSpPr>
            <a:spLocks noGrp="1"/>
          </p:cNvSpPr>
          <p:nvPr>
            <p:ph type="title"/>
          </p:nvPr>
        </p:nvSpPr>
        <p:spPr/>
        <p:txBody>
          <a:bodyPr/>
          <a:lstStyle/>
          <a:p>
            <a:r>
              <a:rPr lang="en-US"/>
              <a:t>Audience Polls</a:t>
            </a:r>
          </a:p>
        </p:txBody>
      </p:sp>
      <p:sp>
        <p:nvSpPr>
          <p:cNvPr id="3" name="Content Placeholder 2">
            <a:extLst>
              <a:ext uri="{FF2B5EF4-FFF2-40B4-BE49-F238E27FC236}">
                <a16:creationId xmlns:a16="http://schemas.microsoft.com/office/drawing/2014/main" id="{5F5D4582-1CA0-0746-ABAE-29B6D8EBDB99}"/>
              </a:ext>
            </a:extLst>
          </p:cNvPr>
          <p:cNvSpPr>
            <a:spLocks noGrp="1"/>
          </p:cNvSpPr>
          <p:nvPr>
            <p:ph idx="1"/>
          </p:nvPr>
        </p:nvSpPr>
        <p:spPr>
          <a:xfrm>
            <a:off x="452283" y="1905000"/>
            <a:ext cx="10972800" cy="4221164"/>
          </a:xfrm>
        </p:spPr>
        <p:txBody>
          <a:bodyPr/>
          <a:lstStyle/>
          <a:p>
            <a:r>
              <a:rPr lang="en-US"/>
              <a:t>What delivery format will you be using for your classes this fall?</a:t>
            </a:r>
          </a:p>
          <a:p>
            <a:r>
              <a:rPr lang="en-US"/>
              <a:t>Do you plan to teach your online classes synchronously, asynchronously, or both?</a:t>
            </a:r>
          </a:p>
          <a:p>
            <a:endParaRPr lang="en-US"/>
          </a:p>
        </p:txBody>
      </p:sp>
    </p:spTree>
    <p:extLst>
      <p:ext uri="{BB962C8B-B14F-4D97-AF65-F5344CB8AC3E}">
        <p14:creationId xmlns:p14="http://schemas.microsoft.com/office/powerpoint/2010/main" val="257175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F08CB3-E683-1242-9C3C-011F62D85321}"/>
              </a:ext>
            </a:extLst>
          </p:cNvPr>
          <p:cNvSpPr txBox="1"/>
          <p:nvPr/>
        </p:nvSpPr>
        <p:spPr>
          <a:xfrm>
            <a:off x="1917700" y="863600"/>
            <a:ext cx="184731" cy="369332"/>
          </a:xfrm>
          <a:prstGeom prst="rect">
            <a:avLst/>
          </a:prstGeom>
          <a:noFill/>
        </p:spPr>
        <p:txBody>
          <a:bodyPr wrap="none" rtlCol="0">
            <a:spAutoFit/>
          </a:bodyPr>
          <a:lstStyle/>
          <a:p>
            <a:endParaRPr lang="en-US"/>
          </a:p>
        </p:txBody>
      </p:sp>
      <p:sp>
        <p:nvSpPr>
          <p:cNvPr id="5" name="Title 4">
            <a:extLst>
              <a:ext uri="{FF2B5EF4-FFF2-40B4-BE49-F238E27FC236}">
                <a16:creationId xmlns:a16="http://schemas.microsoft.com/office/drawing/2014/main" id="{66F2944D-65C3-1349-9999-69488A296D7D}"/>
              </a:ext>
            </a:extLst>
          </p:cNvPr>
          <p:cNvSpPr>
            <a:spLocks noGrp="1"/>
          </p:cNvSpPr>
          <p:nvPr>
            <p:ph type="title"/>
          </p:nvPr>
        </p:nvSpPr>
        <p:spPr/>
        <p:txBody>
          <a:bodyPr/>
          <a:lstStyle/>
          <a:p>
            <a:r>
              <a:rPr lang="en-US"/>
              <a:t>Disclaimer</a:t>
            </a:r>
          </a:p>
        </p:txBody>
      </p:sp>
      <p:sp>
        <p:nvSpPr>
          <p:cNvPr id="6" name="Content Placeholder 5">
            <a:extLst>
              <a:ext uri="{FF2B5EF4-FFF2-40B4-BE49-F238E27FC236}">
                <a16:creationId xmlns:a16="http://schemas.microsoft.com/office/drawing/2014/main" id="{16FE804E-889B-0E49-867F-1735BB8B16C8}"/>
              </a:ext>
            </a:extLst>
          </p:cNvPr>
          <p:cNvSpPr>
            <a:spLocks noGrp="1"/>
          </p:cNvSpPr>
          <p:nvPr>
            <p:ph idx="1"/>
          </p:nvPr>
        </p:nvSpPr>
        <p:spPr>
          <a:xfrm>
            <a:off x="452283" y="2057400"/>
            <a:ext cx="10972800" cy="4068764"/>
          </a:xfrm>
        </p:spPr>
        <p:txBody>
          <a:bodyPr/>
          <a:lstStyle/>
          <a:p>
            <a:pPr marL="0" indent="0">
              <a:buNone/>
            </a:pPr>
            <a:r>
              <a:rPr lang="en-US" sz="3200" i="1"/>
              <a:t>We are not lawyers and cannot provide legal advice. Wichita State University Libraries can only provide legal information. </a:t>
            </a:r>
          </a:p>
          <a:p>
            <a:pPr marL="0" indent="0">
              <a:buNone/>
            </a:pPr>
            <a:endParaRPr lang="en-US"/>
          </a:p>
        </p:txBody>
      </p:sp>
    </p:spTree>
    <p:extLst>
      <p:ext uri="{BB962C8B-B14F-4D97-AF65-F5344CB8AC3E}">
        <p14:creationId xmlns:p14="http://schemas.microsoft.com/office/powerpoint/2010/main" val="384516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44882-5C59-4D47-82BA-4F211EFAF1B3}"/>
              </a:ext>
            </a:extLst>
          </p:cNvPr>
          <p:cNvSpPr>
            <a:spLocks noGrp="1"/>
          </p:cNvSpPr>
          <p:nvPr>
            <p:ph type="title"/>
          </p:nvPr>
        </p:nvSpPr>
        <p:spPr/>
        <p:txBody>
          <a:bodyPr/>
          <a:lstStyle/>
          <a:p>
            <a:r>
              <a:rPr lang="en-US"/>
              <a:t>Session Outline</a:t>
            </a:r>
          </a:p>
        </p:txBody>
      </p:sp>
      <p:sp>
        <p:nvSpPr>
          <p:cNvPr id="3" name="Content Placeholder 2">
            <a:extLst>
              <a:ext uri="{FF2B5EF4-FFF2-40B4-BE49-F238E27FC236}">
                <a16:creationId xmlns:a16="http://schemas.microsoft.com/office/drawing/2014/main" id="{6A36F32A-B725-A94F-9BC0-925B89CBD679}"/>
              </a:ext>
            </a:extLst>
          </p:cNvPr>
          <p:cNvSpPr>
            <a:spLocks noGrp="1"/>
          </p:cNvSpPr>
          <p:nvPr>
            <p:ph idx="1"/>
          </p:nvPr>
        </p:nvSpPr>
        <p:spPr>
          <a:xfrm>
            <a:off x="452283" y="1905001"/>
            <a:ext cx="10972800" cy="4038600"/>
          </a:xfrm>
        </p:spPr>
        <p:txBody>
          <a:bodyPr/>
          <a:lstStyle/>
          <a:p>
            <a:r>
              <a:rPr lang="en-US"/>
              <a:t>Copyright Basics</a:t>
            </a:r>
          </a:p>
          <a:p>
            <a:r>
              <a:rPr lang="en-US"/>
              <a:t>Public Domain and Creative Commons Licensing</a:t>
            </a:r>
          </a:p>
          <a:p>
            <a:r>
              <a:rPr lang="en-US">
                <a:latin typeface="Arial"/>
                <a:cs typeface="Arial"/>
              </a:rPr>
              <a:t>OER</a:t>
            </a:r>
          </a:p>
          <a:p>
            <a:r>
              <a:rPr lang="en-US"/>
              <a:t>Fair Use and First Sale</a:t>
            </a:r>
          </a:p>
          <a:p>
            <a:r>
              <a:rPr lang="en-US"/>
              <a:t>TEACH Act</a:t>
            </a:r>
          </a:p>
          <a:p>
            <a:r>
              <a:rPr lang="en-US"/>
              <a:t>Copyright Tips and Resources</a:t>
            </a:r>
          </a:p>
          <a:p>
            <a:r>
              <a:rPr lang="en-US"/>
              <a:t>Questions</a:t>
            </a:r>
          </a:p>
        </p:txBody>
      </p:sp>
    </p:spTree>
    <p:extLst>
      <p:ext uri="{BB962C8B-B14F-4D97-AF65-F5344CB8AC3E}">
        <p14:creationId xmlns:p14="http://schemas.microsoft.com/office/powerpoint/2010/main" val="27815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5B32-92C6-6B47-A898-84EBC4F3E051}"/>
              </a:ext>
            </a:extLst>
          </p:cNvPr>
          <p:cNvSpPr>
            <a:spLocks noGrp="1"/>
          </p:cNvSpPr>
          <p:nvPr>
            <p:ph type="title"/>
          </p:nvPr>
        </p:nvSpPr>
        <p:spPr/>
        <p:txBody>
          <a:bodyPr/>
          <a:lstStyle/>
          <a:p>
            <a:r>
              <a:rPr lang="en-US">
                <a:latin typeface="Georgia"/>
              </a:rPr>
              <a:t>Copyright Framework</a:t>
            </a:r>
            <a:endParaRPr lang="en-US"/>
          </a:p>
        </p:txBody>
      </p:sp>
      <p:pic>
        <p:nvPicPr>
          <p:cNvPr id="6" name="Content Placeholder 5" descr="A cat sitting on top of a cabinet&#10;&#10;Description automatically generated">
            <a:extLst>
              <a:ext uri="{FF2B5EF4-FFF2-40B4-BE49-F238E27FC236}">
                <a16:creationId xmlns:a16="http://schemas.microsoft.com/office/drawing/2014/main" id="{EDF440B1-5D97-9B46-9E7F-7AE02CD75CFA}"/>
              </a:ext>
            </a:extLst>
          </p:cNvPr>
          <p:cNvPicPr>
            <a:picLocks noGrp="1" noChangeAspect="1"/>
          </p:cNvPicPr>
          <p:nvPr>
            <p:ph sz="half" idx="1"/>
          </p:nvPr>
        </p:nvPicPr>
        <p:blipFill>
          <a:blip r:embed="rId3"/>
          <a:stretch>
            <a:fillRect/>
          </a:stretch>
        </p:blipFill>
        <p:spPr>
          <a:xfrm>
            <a:off x="314943" y="1899002"/>
            <a:ext cx="4351338" cy="4351338"/>
          </a:xfrm>
        </p:spPr>
      </p:pic>
      <p:sp>
        <p:nvSpPr>
          <p:cNvPr id="4" name="Content Placeholder 3">
            <a:extLst>
              <a:ext uri="{FF2B5EF4-FFF2-40B4-BE49-F238E27FC236}">
                <a16:creationId xmlns:a16="http://schemas.microsoft.com/office/drawing/2014/main" id="{F5911491-6F80-A44C-A3CE-E052A152F8F0}"/>
              </a:ext>
            </a:extLst>
          </p:cNvPr>
          <p:cNvSpPr>
            <a:spLocks noGrp="1"/>
          </p:cNvSpPr>
          <p:nvPr>
            <p:ph sz="half" idx="2"/>
          </p:nvPr>
        </p:nvSpPr>
        <p:spPr>
          <a:xfrm>
            <a:off x="4865512" y="1950157"/>
            <a:ext cx="7010399" cy="4176007"/>
          </a:xfrm>
        </p:spPr>
        <p:txBody>
          <a:bodyPr/>
          <a:lstStyle/>
          <a:p>
            <a:r>
              <a:rPr lang="en-US" sz="3200">
                <a:latin typeface="Arial"/>
                <a:cs typeface="Arial"/>
              </a:rPr>
              <a:t>Protects original works of authorship that are fixed in a tangible form of expression</a:t>
            </a:r>
            <a:endParaRPr lang="en-US" sz="3200">
              <a:latin typeface="Arial"/>
            </a:endParaRPr>
          </a:p>
          <a:p>
            <a:pPr marL="457200" lvl="1" indent="0">
              <a:buNone/>
            </a:pPr>
            <a:endParaRPr lang="en-US"/>
          </a:p>
          <a:p>
            <a:pPr marL="457200" lvl="1" indent="0">
              <a:buNone/>
            </a:pPr>
            <a:endParaRPr lang="en-US"/>
          </a:p>
          <a:p>
            <a:pPr lvl="1"/>
            <a:endParaRPr lang="en-US"/>
          </a:p>
        </p:txBody>
      </p:sp>
    </p:spTree>
    <p:extLst>
      <p:ext uri="{BB962C8B-B14F-4D97-AF65-F5344CB8AC3E}">
        <p14:creationId xmlns:p14="http://schemas.microsoft.com/office/powerpoint/2010/main" val="225553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41D2-EF5D-1746-82F1-F934052F1BBC}"/>
              </a:ext>
            </a:extLst>
          </p:cNvPr>
          <p:cNvSpPr>
            <a:spLocks noGrp="1"/>
          </p:cNvSpPr>
          <p:nvPr>
            <p:ph type="title"/>
          </p:nvPr>
        </p:nvSpPr>
        <p:spPr/>
        <p:txBody>
          <a:bodyPr/>
          <a:lstStyle/>
          <a:p>
            <a:r>
              <a:rPr lang="en-US"/>
              <a:t>What is Copyright?</a:t>
            </a:r>
          </a:p>
        </p:txBody>
      </p:sp>
      <p:sp>
        <p:nvSpPr>
          <p:cNvPr id="3" name="Content Placeholder 2">
            <a:extLst>
              <a:ext uri="{FF2B5EF4-FFF2-40B4-BE49-F238E27FC236}">
                <a16:creationId xmlns:a16="http://schemas.microsoft.com/office/drawing/2014/main" id="{77D42647-996E-8848-BC12-4108DE6F6131}"/>
              </a:ext>
            </a:extLst>
          </p:cNvPr>
          <p:cNvSpPr>
            <a:spLocks noGrp="1"/>
          </p:cNvSpPr>
          <p:nvPr>
            <p:ph idx="1"/>
          </p:nvPr>
        </p:nvSpPr>
        <p:spPr>
          <a:xfrm>
            <a:off x="452283" y="1905000"/>
            <a:ext cx="10972800" cy="4221164"/>
          </a:xfrm>
        </p:spPr>
        <p:txBody>
          <a:bodyPr/>
          <a:lstStyle/>
          <a:p>
            <a:r>
              <a:rPr lang="en-US">
                <a:latin typeface="Arial"/>
                <a:cs typeface="Arial"/>
              </a:rPr>
              <a:t>The right to copy</a:t>
            </a:r>
          </a:p>
          <a:p>
            <a:r>
              <a:rPr lang="en-US">
                <a:latin typeface="Arial"/>
                <a:cs typeface="Arial"/>
              </a:rPr>
              <a:t>Bundle of exclusive rights</a:t>
            </a:r>
          </a:p>
          <a:p>
            <a:pPr lvl="1"/>
            <a:r>
              <a:rPr lang="en-US">
                <a:latin typeface="Arial"/>
                <a:cs typeface="Arial"/>
              </a:rPr>
              <a:t>Reproduce work</a:t>
            </a:r>
          </a:p>
          <a:p>
            <a:pPr lvl="1"/>
            <a:r>
              <a:rPr lang="en-US">
                <a:latin typeface="Arial"/>
                <a:cs typeface="Arial"/>
              </a:rPr>
              <a:t>Distribute work</a:t>
            </a:r>
          </a:p>
          <a:p>
            <a:pPr lvl="1"/>
            <a:r>
              <a:rPr lang="en-US">
                <a:latin typeface="Arial"/>
                <a:cs typeface="Arial"/>
              </a:rPr>
              <a:t>Prepare derivative work</a:t>
            </a:r>
            <a:endParaRPr lang="en-US">
              <a:latin typeface="Arial"/>
            </a:endParaRPr>
          </a:p>
          <a:p>
            <a:pPr lvl="1"/>
            <a:r>
              <a:rPr lang="en-US">
                <a:latin typeface="Arial"/>
                <a:cs typeface="Arial"/>
              </a:rPr>
              <a:t>Perform or display work</a:t>
            </a:r>
          </a:p>
          <a:p>
            <a:pPr lvl="1"/>
            <a:endParaRPr lang="en-US">
              <a:latin typeface="Arial"/>
            </a:endParaRPr>
          </a:p>
          <a:p>
            <a:pPr marL="457200" lvl="1" indent="0">
              <a:buNone/>
            </a:pPr>
            <a:endParaRPr lang="en-US">
              <a:latin typeface="Calibri"/>
            </a:endParaRPr>
          </a:p>
          <a:p>
            <a:pPr lvl="1"/>
            <a:endParaRPr lang="en-US">
              <a:latin typeface="Calibri"/>
            </a:endParaRPr>
          </a:p>
          <a:p>
            <a:endParaRPr lang="en-US"/>
          </a:p>
        </p:txBody>
      </p:sp>
    </p:spTree>
    <p:extLst>
      <p:ext uri="{BB962C8B-B14F-4D97-AF65-F5344CB8AC3E}">
        <p14:creationId xmlns:p14="http://schemas.microsoft.com/office/powerpoint/2010/main" val="270198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6DD8-B9F1-4949-BD6F-A79CB886BC88}"/>
              </a:ext>
            </a:extLst>
          </p:cNvPr>
          <p:cNvSpPr>
            <a:spLocks noGrp="1"/>
          </p:cNvSpPr>
          <p:nvPr>
            <p:ph type="title"/>
          </p:nvPr>
        </p:nvSpPr>
        <p:spPr/>
        <p:txBody>
          <a:bodyPr/>
          <a:lstStyle/>
          <a:p>
            <a:r>
              <a:rPr lang="en-US"/>
              <a:t>The Public Domain</a:t>
            </a:r>
          </a:p>
        </p:txBody>
      </p:sp>
      <p:sp>
        <p:nvSpPr>
          <p:cNvPr id="3" name="Content Placeholder 2">
            <a:extLst>
              <a:ext uri="{FF2B5EF4-FFF2-40B4-BE49-F238E27FC236}">
                <a16:creationId xmlns:a16="http://schemas.microsoft.com/office/drawing/2014/main" id="{FB3DC421-84DC-414C-BF48-7C88E8CA6849}"/>
              </a:ext>
            </a:extLst>
          </p:cNvPr>
          <p:cNvSpPr>
            <a:spLocks noGrp="1"/>
          </p:cNvSpPr>
          <p:nvPr>
            <p:ph idx="1"/>
          </p:nvPr>
        </p:nvSpPr>
        <p:spPr>
          <a:xfrm>
            <a:off x="452283" y="1905000"/>
            <a:ext cx="10972800" cy="4221164"/>
          </a:xfrm>
        </p:spPr>
        <p:txBody>
          <a:bodyPr/>
          <a:lstStyle/>
          <a:p>
            <a:r>
              <a:rPr lang="en-US" dirty="0">
                <a:latin typeface="Arial"/>
                <a:cs typeface="Arial"/>
              </a:rPr>
              <a:t>What is in the public domain:</a:t>
            </a:r>
          </a:p>
          <a:p>
            <a:pPr lvl="1"/>
            <a:r>
              <a:rPr lang="en-US" dirty="0">
                <a:cs typeface="Arial"/>
              </a:rPr>
              <a:t>Works published in the U.S. prior to 1925 (finally open!)</a:t>
            </a:r>
          </a:p>
          <a:p>
            <a:pPr lvl="1"/>
            <a:r>
              <a:rPr lang="en-US" dirty="0">
                <a:cs typeface="Arial"/>
              </a:rPr>
              <a:t>Works created by the U.S. Government</a:t>
            </a:r>
          </a:p>
          <a:p>
            <a:pPr lvl="1"/>
            <a:r>
              <a:rPr lang="en-US" dirty="0">
                <a:cs typeface="Arial"/>
              </a:rPr>
              <a:t>Works published with Creative Commons Public Domain license</a:t>
            </a:r>
          </a:p>
          <a:p>
            <a:pPr marL="457200" lvl="1" indent="0">
              <a:buNone/>
            </a:pPr>
            <a:endParaRPr lang="en-US"/>
          </a:p>
          <a:p>
            <a:pPr marL="457200" lvl="1" indent="0">
              <a:buNone/>
            </a:pPr>
            <a:endParaRPr lang="en-US" dirty="0"/>
          </a:p>
          <a:p>
            <a:pPr lvl="1"/>
            <a:r>
              <a:rPr lang="en-US" dirty="0">
                <a:cs typeface="Arial"/>
              </a:rPr>
              <a:t>Material in the public domain may be used freely </a:t>
            </a:r>
            <a:endParaRPr lang="en-US" dirty="0"/>
          </a:p>
          <a:p>
            <a:pPr lvl="1"/>
            <a:r>
              <a:rPr lang="en-US" dirty="0">
                <a:cs typeface="Arial"/>
              </a:rPr>
              <a:t>Remember: not everything that's publicly available is in the public domain</a:t>
            </a:r>
            <a:endParaRPr lang="en-US" dirty="0"/>
          </a:p>
          <a:p>
            <a:pPr lvl="1"/>
            <a:endParaRPr lang="en-US"/>
          </a:p>
          <a:p>
            <a:pPr marL="914400" lvl="2" indent="0">
              <a:buNone/>
            </a:pPr>
            <a:endParaRPr lang="en-US">
              <a:cs typeface="Arial"/>
            </a:endParaRPr>
          </a:p>
        </p:txBody>
      </p:sp>
    </p:spTree>
    <p:extLst>
      <p:ext uri="{BB962C8B-B14F-4D97-AF65-F5344CB8AC3E}">
        <p14:creationId xmlns:p14="http://schemas.microsoft.com/office/powerpoint/2010/main" val="2200932186"/>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14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Copyright Considerations for Online Courses</vt:lpstr>
      <vt:lpstr>About me: Maria Sclafani</vt:lpstr>
      <vt:lpstr>About me: Jessica Torres</vt:lpstr>
      <vt:lpstr>Audience Polls</vt:lpstr>
      <vt:lpstr>Disclaimer</vt:lpstr>
      <vt:lpstr>Session Outline</vt:lpstr>
      <vt:lpstr>Copyright Framework</vt:lpstr>
      <vt:lpstr>What is Copyright?</vt:lpstr>
      <vt:lpstr>The Public Domain</vt:lpstr>
      <vt:lpstr>Benefits of the public domain</vt:lpstr>
      <vt:lpstr>Creative Commons Licenses</vt:lpstr>
      <vt:lpstr>Open Educational Resources (OER)</vt:lpstr>
      <vt:lpstr>Fair Use</vt:lpstr>
      <vt:lpstr>Four Factors of Fair Use</vt:lpstr>
      <vt:lpstr>Scenario 1</vt:lpstr>
      <vt:lpstr>PowerPoint Presentation</vt:lpstr>
      <vt:lpstr>First Sale Doctrine </vt:lpstr>
      <vt:lpstr>Scenario 2</vt:lpstr>
      <vt:lpstr>PowerPoint Presentation</vt:lpstr>
      <vt:lpstr>TEACH Act</vt:lpstr>
      <vt:lpstr>TEACH Act allows what to be shared?</vt:lpstr>
      <vt:lpstr>Copyright Tips to Remember</vt:lpstr>
      <vt:lpstr>Copyright Resources</vt:lpstr>
      <vt:lpstr>Questions?</vt:lpstr>
      <vt:lpstr>To learn more, attending our other ARC sessions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revision>14</cp:revision>
  <dcterms:created xsi:type="dcterms:W3CDTF">2009-12-04T23:34:43Z</dcterms:created>
  <dcterms:modified xsi:type="dcterms:W3CDTF">2020-08-11T17:40:12Z</dcterms:modified>
</cp:coreProperties>
</file>