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  <p:sldMasterId id="2147483705" r:id="rId6"/>
    <p:sldMasterId id="2147483723" r:id="rId7"/>
    <p:sldMasterId id="2147483745" r:id="rId8"/>
  </p:sldMasterIdLst>
  <p:notesMasterIdLst>
    <p:notesMasterId r:id="rId22"/>
  </p:notesMasterIdLst>
  <p:handoutMasterIdLst>
    <p:handoutMasterId r:id="rId23"/>
  </p:handoutMasterIdLst>
  <p:sldIdLst>
    <p:sldId id="266" r:id="rId9"/>
    <p:sldId id="267" r:id="rId10"/>
    <p:sldId id="268" r:id="rId11"/>
    <p:sldId id="269" r:id="rId12"/>
    <p:sldId id="270" r:id="rId13"/>
    <p:sldId id="277" r:id="rId14"/>
    <p:sldId id="271" r:id="rId15"/>
    <p:sldId id="272" r:id="rId16"/>
    <p:sldId id="273" r:id="rId17"/>
    <p:sldId id="274" r:id="rId18"/>
    <p:sldId id="275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/>
        </p14:section>
        <p14:section name="Gray" id="{0860697E-8C4A-43F9-A7C0-C435911657B2}">
          <p14:sldIdLst/>
        </p14:section>
        <p14:section name="Violet" id="{ED02CA79-8112-418E-8BC2-0FD9B68AECB3}">
          <p14:sldIdLst>
            <p14:sldId id="266"/>
            <p14:sldId id="267"/>
            <p14:sldId id="268"/>
            <p14:sldId id="269"/>
            <p14:sldId id="270"/>
            <p14:sldId id="277"/>
            <p14:sldId id="271"/>
            <p14:sldId id="272"/>
            <p14:sldId id="273"/>
            <p14:sldId id="274"/>
            <p14:sldId id="275"/>
            <p14:sldId id="276"/>
            <p14:sldId id="278"/>
          </p14:sldIdLst>
        </p14:section>
        <p14:section name="Green" id="{0DAD77B1-60C5-4EB2-933E-C56E97A5B2A7}">
          <p14:sldIdLst/>
        </p14:section>
        <p14:section name="White" id="{1133358C-E9C2-A44D-B417-64BF0972260D}">
          <p14:sldIdLst/>
        </p14:section>
        <p14:section name="General Closing" id="{4AB6C702-EE4D-4283-ACB0-770710E41AE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1FAA"/>
    <a:srgbClr val="4429D6"/>
    <a:srgbClr val="4433FF"/>
    <a:srgbClr val="4249AA"/>
    <a:srgbClr val="004242"/>
    <a:srgbClr val="0070C0"/>
    <a:srgbClr val="FFFFFF"/>
    <a:srgbClr val="72A5BF"/>
    <a:srgbClr val="431479"/>
    <a:srgbClr val="A8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86068" autoAdjust="0"/>
  </p:normalViewPr>
  <p:slideViewPr>
    <p:cSldViewPr snapToGrid="0">
      <p:cViewPr varScale="1">
        <p:scale>
          <a:sx n="95" d="100"/>
          <a:sy n="95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6"/>
    </p:cViewPr>
  </p:sorterViewPr>
  <p:notesViewPr>
    <p:cSldViewPr snapToGrid="0">
      <p:cViewPr varScale="1">
        <p:scale>
          <a:sx n="143" d="100"/>
          <a:sy n="143" d="100"/>
        </p:scale>
        <p:origin x="52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4D17B-76C2-C748-A49C-BC3B815A5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1CCB5-B72F-1F49-A373-AF3E15B59B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11EA0-A378-6145-BC83-40B1DED1AFDF}" type="datetimeFigureOut">
              <a:rPr lang="en-US" smtClean="0"/>
              <a:t>8/12/20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794C9-8911-B346-A33D-513DC498CD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2A814-F6E8-D94D-87AA-41B91D20A6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C08F6-26CF-5648-AD9E-DD666582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94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t>8/12/20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Free image from </a:t>
            </a:r>
            <a:r>
              <a:rPr lang="en-US" dirty="0" err="1"/>
              <a:t>needpix.com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4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Needpix.com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5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37123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8487" y="2205811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7" y="2205810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82" y="52230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0479" y="2253272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9" y="980273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40532"/>
            <a:ext cx="9613858" cy="109079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69" y="2029098"/>
            <a:ext cx="9613859" cy="3825558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50479" y="458830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50478" y="2216665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69854" y="2902465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7" y="2216665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35002" y="2902465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3688" y="2216665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13688" y="2902465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50479" y="427335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46541" y="4161547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46541" y="2200917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46541" y="4737809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1694" y="4161547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11693" y="2200917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10340" y="4737808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96901" y="4161547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96900" y="2200917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96776" y="4737806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C31D3DF6-BD92-5A42-BE5A-943C06AD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498" y="3685971"/>
            <a:ext cx="8623004" cy="98955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6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3C869FF0-5066-6F49-A2AD-291C7127A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AEA3B79-FFFA-3F4E-AED6-8DC169C2C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05085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479" y="2093080"/>
            <a:ext cx="9613860" cy="380258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C6A73E4-7AFD-2047-83FB-4CBDCE06E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88F785B-829D-254E-8DC8-2AF6CEC5A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69" y="219404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72" y="219404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1920F5B-B3DB-0C44-9BED-102100663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774565B-8DCB-F54E-951B-1F6B6F9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E7682-1B99-7642-9FA9-06F9EC3F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458" y="369171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3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69" y="437124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100" y="2205811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9072" y="2898946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8904" y="2205811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73" y="2898946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A7A8FE9-585F-BB46-8B19-21C1B7B1F0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D2BF013-7795-A14D-9486-F9287C834E0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E20223-3AB6-E444-A2ED-8C04880F2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DBE65F-820C-7C49-9F4C-2CC1F6C10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4814B0-031D-8E4D-8CAE-26017EFDE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50EF3F-B941-164B-A93D-39C973034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011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002" y="2212307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8" y="2212306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78D7DD-D468-B944-9D18-465561438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A96BF22-4E8D-2E47-985F-350FA795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0122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8488" y="2212311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8" y="2212310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B94749D-49EA-8B47-B2C0-6731C49B6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8EC6930-8DF1-1C48-9F81-7839BC54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9323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9069" y="2093924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6" y="917290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A1CBB8B-517C-6C45-B181-F4C6A1110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F4DDC6B-C1C1-2946-8578-378E44A7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50479" y="450121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50478" y="2212310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69854" y="2898110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7" y="2212310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35002" y="2898110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3688" y="2212310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13688" y="2898110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7053A7-5597-5E4D-88E5-F262E5C068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0496F7C-31C5-0847-B001-E89A10F85A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89070" y="480403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285132" y="4188081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85132" y="2227451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85132" y="4764343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0285" y="4188081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0284" y="2227451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48931" y="4764342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35492" y="4188081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35491" y="2227451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35367" y="4764340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EAA8C81F-09A0-BB4F-8092-6FA03C56E60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76145F4F-A42F-5D49-AF1B-15C45C255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6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7E48344-7DE3-D24B-AA1E-7956A90C8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395" y="3709218"/>
            <a:ext cx="8559209" cy="98955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2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211462"/>
            <a:ext cx="9613861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0492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07771"/>
            <a:ext cx="9613860" cy="361099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69" y="2207064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72" y="2207064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38908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1428" y="2209210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902345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5232" y="2209210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201" y="2902345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3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34612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924" y="2207062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2207061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5244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83408" y="2202379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8" y="2202378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461833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9070" y="2280428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919800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5400" y="456322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87125" y="2217918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06501" y="2903718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2204" y="2217918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1649" y="2903718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335" y="2217918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0335" y="2903718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69" y="405085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070" y="1915885"/>
            <a:ext cx="9613860" cy="3994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95400" y="434614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291462" y="4167694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91462" y="2207064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91462" y="4743956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615" y="4167694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6614" y="2207064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55261" y="4743955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41822" y="4167694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41821" y="2207064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41697" y="4743953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4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60B5501-5458-4C48-9D5A-4D94B74EA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395" y="3693719"/>
            <a:ext cx="8559209" cy="98955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15717"/>
            <a:ext cx="9613860" cy="109078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168434"/>
            <a:ext cx="9613860" cy="375904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2309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203" y="2212309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5246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1428" y="2199872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893007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5232" y="2199872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201" y="2893007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12114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924" y="2193307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2193306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69" y="2211462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72" y="2211462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25244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83408" y="2199872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8" y="2199871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4444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95403" y="221432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902383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5400" y="411160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87125" y="2192830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06501" y="2878630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2204" y="2192830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1649" y="2878630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0335" y="2192830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0335" y="2878630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95400" y="416880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291462" y="4156319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91462" y="2195689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91462" y="4732581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615" y="4156319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56614" y="2195689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55261" y="4732580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41822" y="4156319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41821" y="2195689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41697" y="4732578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57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AC26-EE7F-8A46-9B58-4A741C4AAA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4411" y="3729998"/>
            <a:ext cx="9144000" cy="961867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  </a:t>
            </a:r>
          </a:p>
        </p:txBody>
      </p:sp>
    </p:spTree>
    <p:extLst>
      <p:ext uri="{BB962C8B-B14F-4D97-AF65-F5344CB8AC3E}">
        <p14:creationId xmlns:p14="http://schemas.microsoft.com/office/powerpoint/2010/main" val="1689364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D525-E200-8848-A3FE-27C36BA7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BC1BD-0EEC-DD45-9E89-E277B93D0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5624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797CC-02D7-3543-8FCF-24CB3D07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6932-885E-6C4E-99A1-22BAE572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0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C550-616E-EC40-AD21-4C4E5DC95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C981D-7D40-B648-8B81-0DEAB3CA5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11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211C1-582C-5048-95AF-1B329614B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1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F5FA2-40BF-994E-88CC-2DA6BB0F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497C3-859A-0B46-B22A-6B7DA688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27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D1269-90A1-844E-8082-ACF20374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3B05-B40F-F148-8019-546A2C7A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D7ED0-4CF2-CB43-8707-7A070DF0A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CC5FC-1E94-A149-AAF6-07951E853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1944A-DEBB-8F46-BDEC-2B363C378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2A1C58-4512-8D45-B762-A5CCADA6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444F1-3798-E542-A9ED-1821173B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9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D4A4-6F9D-FD4A-A300-ADD165E0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044C4-8274-A140-A5BA-B251FD8C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F8533-DC82-8E46-B8C1-282B6376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2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69" y="437124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5097" y="2194044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9069" y="2887179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8901" y="2194044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70" y="2887179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E7CD8-8DA9-F746-B860-44D1CBE3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AE698-DAFF-BF49-9FB8-9B91A604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0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4A9B-8E72-CB40-8203-E3CF5537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3178"/>
            <a:ext cx="7099663" cy="1178922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44FA-A19C-4F43-829F-1607B46C3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DAFA5-084D-9F4E-BEE7-79BEC83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0C7DA-4E4E-BE45-9D86-B30CBF20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B631B-FF5E-6544-A5DC-384E69DB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1AD57-6512-214E-807B-890FF03C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14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63C5-DD12-304A-9569-DA8FFA7C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8861561" cy="109696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20C12-57B4-8940-AD6E-826B3E8FB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6486E-C151-614C-8B50-1581733B9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6837E-C27B-184E-9B7C-00EB70AB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BFFB-1703-D34A-92E3-5D0E0CC27281}" type="datetimeFigureOut">
              <a:rPr lang="en-US" smtClean="0"/>
              <a:t>8/12/20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AF3E-4FF3-AA4C-8C89-63F1CCB9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A14F5-687A-6B45-BBDA-15874E66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7B99-755A-8F49-8EAD-56A6BB67B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479" y="458826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002" y="221666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478" y="221666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9" y="4484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068" y="2211462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4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7" r:id="rId13"/>
    <p:sldLayoutId id="214748366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F26B43"/>
          </p15:clr>
        </p15:guide>
        <p15:guide id="2" pos="816" userDrawn="1">
          <p15:clr>
            <a:srgbClr val="F26B43"/>
          </p15:clr>
        </p15:guide>
        <p15:guide id="3" pos="864" userDrawn="1">
          <p15:clr>
            <a:srgbClr val="F26B43"/>
          </p15:clr>
        </p15:guide>
        <p15:guide id="4" pos="26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9" y="437123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7585" y="2199926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974F45A-1308-344D-BBA0-F9C3AC1B4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321" y="6481108"/>
            <a:ext cx="608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84B5D0BB-03FF-5A40-A1C1-E1BC504839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46504DF-58DE-A24C-A8D5-CCDA97332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0478" y="6492875"/>
            <a:ext cx="2916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742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9" y="434616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18748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649789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89181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7CE49-E0BC-7841-80F6-55B9101C6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26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43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2688" userDrawn="1">
          <p15:clr>
            <a:srgbClr val="F26B43"/>
          </p15:clr>
        </p15:guide>
        <p15:guide id="3" pos="744" userDrawn="1">
          <p15:clr>
            <a:srgbClr val="F26B43"/>
          </p15:clr>
        </p15:guide>
        <p15:guide id="4" pos="81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450122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12309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C8C3C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8/12/20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C8C3C1"/>
                </a:solidFill>
              </a:defRPr>
            </a:lvl1pPr>
          </a:lstStyle>
          <a:p>
            <a:fld id="{8D6896FE-8CF2-0F4E-BD44-23C64AC2EB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97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4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0" userDrawn="1">
          <p15:clr>
            <a:srgbClr val="F26B43"/>
          </p15:clr>
        </p15:guide>
        <p15:guide id="3" pos="816" userDrawn="1">
          <p15:clr>
            <a:srgbClr val="F26B43"/>
          </p15:clr>
        </p15:guide>
        <p15:guide id="4" pos="268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27110-93D8-8B45-BBFA-8963D585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00593"/>
            <a:ext cx="10515600" cy="1109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1BA71-CC52-704B-A62A-E748FD1FB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B8926-1C9E-B948-B496-A0D8B41D8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5400" y="6492874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BE4BFFB-1703-D34A-92E3-5D0E0CC27281}" type="datetimeFigureOut">
              <a:rPr lang="en-US" smtClean="0"/>
              <a:pPr/>
              <a:t>8/12/20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54B54-484C-EA4B-948E-00BA58BDB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92875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1777B99-755A-8F49-8EAD-56A6BB67B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7" r:id="rId2"/>
    <p:sldLayoutId id="2147483747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44" userDrawn="1">
          <p15:clr>
            <a:srgbClr val="F26B43"/>
          </p15:clr>
        </p15:guide>
        <p15:guide id="3" pos="816" userDrawn="1">
          <p15:clr>
            <a:srgbClr val="F26B43"/>
          </p15:clr>
        </p15:guide>
        <p15:guide id="4" pos="26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IDA@Wichita.edu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wichita.edu/Topic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3hwAwZEiCSer-Te7SxM75L3cXRb_B2D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8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EAD9-C0AC-6C4A-BC78-BB80B53F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Riddles and other PPT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5F1F1-4EC6-2143-939E-E4D3A8F76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906" y="1949824"/>
            <a:ext cx="5328521" cy="38565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Zoom mysteries feel linear/sequential (each person talks one-at-a-time)</a:t>
            </a:r>
          </a:p>
          <a:p>
            <a:r>
              <a:rPr lang="en-US" dirty="0"/>
              <a:t>Riddles encourage competition and/or collaboration</a:t>
            </a:r>
          </a:p>
          <a:p>
            <a:r>
              <a:rPr lang="en-US" dirty="0"/>
              <a:t>Consider accessibility and different skill sets</a:t>
            </a:r>
          </a:p>
          <a:p>
            <a:r>
              <a:rPr lang="en-US" dirty="0"/>
              <a:t>If you are using PPT slides with images, before the session, “share screen” and put in “presentation” mode. Then toggle back to the room to run the session.</a:t>
            </a:r>
          </a:p>
        </p:txBody>
      </p:sp>
      <p:pic>
        <p:nvPicPr>
          <p:cNvPr id="5" name="Content Placeholder 4" descr="question marks">
            <a:extLst>
              <a:ext uri="{FF2B5EF4-FFF2-40B4-BE49-F238E27FC236}">
                <a16:creationId xmlns:a16="http://schemas.microsoft.com/office/drawing/2014/main" id="{E5F9E609-FA16-D648-85C7-4CC3C02FFA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2363" y="2244130"/>
            <a:ext cx="470058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2EFB-ABF9-D748-9323-E001BE41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prizes</a:t>
            </a:r>
          </a:p>
        </p:txBody>
      </p:sp>
      <p:pic>
        <p:nvPicPr>
          <p:cNvPr id="5" name="Content Placeholder 4" descr="drawing of a hand offering prizes to other hands">
            <a:extLst>
              <a:ext uri="{FF2B5EF4-FFF2-40B4-BE49-F238E27FC236}">
                <a16:creationId xmlns:a16="http://schemas.microsoft.com/office/drawing/2014/main" id="{5187ACF6-C93E-D544-96E1-D9A094D2F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8871" y="2479408"/>
            <a:ext cx="4488703" cy="28855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25E31-1B0B-2C41-9C47-1BCB6C74E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71" y="1801906"/>
            <a:ext cx="5415387" cy="40044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Digital prizes can be fun if possible (emailed gift card, </a:t>
            </a:r>
            <a:r>
              <a:rPr lang="en-US" dirty="0" err="1"/>
              <a:t>eg</a:t>
            </a:r>
            <a:r>
              <a:rPr lang="en-US" dirty="0"/>
              <a:t>)</a:t>
            </a:r>
          </a:p>
          <a:p>
            <a:r>
              <a:rPr lang="en-US" dirty="0"/>
              <a:t>Praise is great, of course, especially on social media</a:t>
            </a:r>
          </a:p>
          <a:p>
            <a:r>
              <a:rPr lang="en-US" dirty="0"/>
              <a:t>Physical prizes are ideal if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5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9E67-DB49-644C-9B6F-B466C190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EDA9E-6B61-7F47-9BA4-7333FEBC9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882" y="1801906"/>
            <a:ext cx="5664481" cy="44240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Take a picture of the group! Good for a “keepsake” and promotion, especially if costumes and backgrounds are used.</a:t>
            </a:r>
          </a:p>
          <a:p>
            <a:r>
              <a:rPr lang="en-US" dirty="0"/>
              <a:t>The goal is to HAVE FUN not to have the game go exactly as planned.</a:t>
            </a:r>
          </a:p>
          <a:p>
            <a:r>
              <a:rPr lang="en-US" dirty="0"/>
              <a:t>Sharing is caring. If you develop a game, share it if you don’t sell it</a:t>
            </a:r>
          </a:p>
          <a:p>
            <a:r>
              <a:rPr lang="en-US" dirty="0"/>
              <a:t>Huge training opportunity for you staff/faculty, and packaged in a fun way</a:t>
            </a:r>
          </a:p>
          <a:p>
            <a:endParaRPr lang="en-US" dirty="0"/>
          </a:p>
        </p:txBody>
      </p:sp>
      <p:pic>
        <p:nvPicPr>
          <p:cNvPr id="5" name="Content Placeholder 4" descr="Remember!">
            <a:extLst>
              <a:ext uri="{FF2B5EF4-FFF2-40B4-BE49-F238E27FC236}">
                <a16:creationId xmlns:a16="http://schemas.microsoft.com/office/drawing/2014/main" id="{4ED5A31C-9980-FD40-8301-F818475BC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2634" y="2101286"/>
            <a:ext cx="4700587" cy="31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45A2-9E49-E947-AA96-B45447577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IDA@Wichita.edu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8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8BAB-8573-9343-A529-2A4CA6276F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Host a Zoom Murder</a:t>
            </a:r>
          </a:p>
        </p:txBody>
      </p:sp>
    </p:spTree>
    <p:extLst>
      <p:ext uri="{BB962C8B-B14F-4D97-AF65-F5344CB8AC3E}">
        <p14:creationId xmlns:p14="http://schemas.microsoft.com/office/powerpoint/2010/main" val="7821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0BAD-5A11-484D-A6FA-3540A422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5" name="Content Placeholder 4" descr="Photo of a raven">
            <a:extLst>
              <a:ext uri="{FF2B5EF4-FFF2-40B4-BE49-F238E27FC236}">
                <a16:creationId xmlns:a16="http://schemas.microsoft.com/office/drawing/2014/main" id="{7F9D6983-980C-754D-87C8-55EAD6EF21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7380" y="2359835"/>
            <a:ext cx="4699000" cy="313266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7EE4A-05C6-E545-8DC1-79B2333D8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703813"/>
            <a:ext cx="5630540" cy="49121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Session attendance</a:t>
            </a:r>
          </a:p>
          <a:p>
            <a:r>
              <a:rPr lang="en-US" dirty="0"/>
              <a:t>Why Zoom mysteries?</a:t>
            </a:r>
          </a:p>
          <a:p>
            <a:r>
              <a:rPr lang="en-US" dirty="0"/>
              <a:t>Finding mysteries</a:t>
            </a:r>
          </a:p>
          <a:p>
            <a:r>
              <a:rPr lang="en-US" dirty="0"/>
              <a:t>Player info</a:t>
            </a:r>
          </a:p>
          <a:p>
            <a:r>
              <a:rPr lang="en-US" dirty="0"/>
              <a:t>Backgrounds</a:t>
            </a:r>
          </a:p>
          <a:p>
            <a:r>
              <a:rPr lang="en-US" dirty="0"/>
              <a:t>Zoom tools to know</a:t>
            </a:r>
          </a:p>
          <a:p>
            <a:r>
              <a:rPr lang="en-US" dirty="0"/>
              <a:t>Using PPT for riddles</a:t>
            </a:r>
          </a:p>
          <a:p>
            <a:r>
              <a:rPr lang="en-US" dirty="0"/>
              <a:t>Prizes</a:t>
            </a:r>
          </a:p>
        </p:txBody>
      </p:sp>
    </p:spTree>
    <p:extLst>
      <p:ext uri="{BB962C8B-B14F-4D97-AF65-F5344CB8AC3E}">
        <p14:creationId xmlns:p14="http://schemas.microsoft.com/office/powerpoint/2010/main" val="6266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96994-F2F9-F54B-B105-CB037218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Zoom Mysteries?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37F62-5EC2-334A-B9CE-FE8BEFD1E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15353"/>
            <a:ext cx="5718269" cy="438374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Fun, social opportunity online</a:t>
            </a:r>
          </a:p>
          <a:p>
            <a:r>
              <a:rPr lang="en-US" dirty="0"/>
              <a:t>Can be fitted to classroom use with games, storylines, etc.</a:t>
            </a:r>
          </a:p>
          <a:p>
            <a:r>
              <a:rPr lang="en-US" dirty="0"/>
              <a:t>Great Zoom training opportunity</a:t>
            </a:r>
          </a:p>
          <a:p>
            <a:r>
              <a:rPr lang="en-US" dirty="0"/>
              <a:t>Generates social media images and information</a:t>
            </a:r>
          </a:p>
          <a:p>
            <a:r>
              <a:rPr lang="en-US" dirty="0"/>
              <a:t>Possible revenue generation</a:t>
            </a:r>
          </a:p>
        </p:txBody>
      </p:sp>
      <p:pic>
        <p:nvPicPr>
          <p:cNvPr id="6" name="Content Placeholder 5" descr="Screen capture of zoom mystery night">
            <a:extLst>
              <a:ext uri="{FF2B5EF4-FFF2-40B4-BE49-F238E27FC236}">
                <a16:creationId xmlns:a16="http://schemas.microsoft.com/office/drawing/2014/main" id="{F29A87EB-84F8-034B-8BF3-18EF4A8AD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2363" y="2244919"/>
            <a:ext cx="4700587" cy="3523862"/>
          </a:xfrm>
        </p:spPr>
      </p:pic>
    </p:spTree>
    <p:extLst>
      <p:ext uri="{BB962C8B-B14F-4D97-AF65-F5344CB8AC3E}">
        <p14:creationId xmlns:p14="http://schemas.microsoft.com/office/powerpoint/2010/main" val="8308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A851-AAC5-4644-860D-B4B51DBD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mysteries</a:t>
            </a:r>
          </a:p>
        </p:txBody>
      </p:sp>
      <p:pic>
        <p:nvPicPr>
          <p:cNvPr id="5" name="Content Placeholder 4" descr="decorative. woman with a magnifying glass">
            <a:extLst>
              <a:ext uri="{FF2B5EF4-FFF2-40B4-BE49-F238E27FC236}">
                <a16:creationId xmlns:a16="http://schemas.microsoft.com/office/drawing/2014/main" id="{A241806B-59D7-B84A-901D-DCBF21428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9069" y="1819412"/>
            <a:ext cx="2933858" cy="41086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FE365-71C3-A04E-848A-7D1E54B4C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4318" y="1819412"/>
            <a:ext cx="5268612" cy="39869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Free online (one included as an asset to this session at </a:t>
            </a:r>
            <a:r>
              <a:rPr lang="en-US" dirty="0">
                <a:hlinkClick r:id="rId4"/>
              </a:rPr>
              <a:t>https://Wichita.edu/Topics</a:t>
            </a:r>
            <a:r>
              <a:rPr lang="en-US" dirty="0"/>
              <a:t>) </a:t>
            </a:r>
          </a:p>
          <a:p>
            <a:r>
              <a:rPr lang="en-US" dirty="0" err="1"/>
              <a:t>Playingwithmurder.com</a:t>
            </a:r>
            <a:r>
              <a:rPr lang="en-US" dirty="0"/>
              <a:t> has a free “Jazz Age Jeopardy”</a:t>
            </a:r>
          </a:p>
          <a:p>
            <a:r>
              <a:rPr lang="en-US" dirty="0" err="1"/>
              <a:t>Mymysteryparty.com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6872-1045-734E-872D-A1D873B4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 info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9102D0-7A85-964C-B0E1-DBF6407FE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776" y="1963271"/>
            <a:ext cx="5422651" cy="38431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Make sure your character documents are very streamlined and clear. </a:t>
            </a:r>
          </a:p>
          <a:p>
            <a:r>
              <a:rPr lang="en-US" dirty="0"/>
              <a:t>Contact your players as soon as you can, but it’s a balance with waiting to have a full group.</a:t>
            </a:r>
          </a:p>
          <a:p>
            <a:r>
              <a:rPr lang="en-US" dirty="0"/>
              <a:t>They will need character info, costume info (if any), backgrounds (if provided), and a Zoom invite for the night.</a:t>
            </a:r>
          </a:p>
          <a:p>
            <a:r>
              <a:rPr lang="en-US" dirty="0"/>
              <a:t>Also: provide Zoom training in your initial contact information!</a:t>
            </a:r>
          </a:p>
          <a:p>
            <a:r>
              <a:rPr lang="en-US" dirty="0"/>
              <a:t>Be flexible!</a:t>
            </a:r>
          </a:p>
        </p:txBody>
      </p:sp>
      <p:pic>
        <p:nvPicPr>
          <p:cNvPr id="8" name="Content Placeholder 4" descr="screen capture of a zoom mystery">
            <a:extLst>
              <a:ext uri="{FF2B5EF4-FFF2-40B4-BE49-F238E27FC236}">
                <a16:creationId xmlns:a16="http://schemas.microsoft.com/office/drawing/2014/main" id="{CA7B149F-220D-CF4D-8737-6A81C78716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7327" y="2207064"/>
            <a:ext cx="4977636" cy="3005476"/>
          </a:xfrm>
        </p:spPr>
      </p:pic>
    </p:spTree>
    <p:extLst>
      <p:ext uri="{BB962C8B-B14F-4D97-AF65-F5344CB8AC3E}">
        <p14:creationId xmlns:p14="http://schemas.microsoft.com/office/powerpoint/2010/main" val="32742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3576-10DF-9549-BA0B-0E05906F6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backgrounds</a:t>
            </a:r>
          </a:p>
        </p:txBody>
      </p:sp>
      <p:pic>
        <p:nvPicPr>
          <p:cNvPr id="6" name="Content Placeholder 5" descr="zoom background with a dead body outline next too a swimming pool. very creepy coloration.">
            <a:extLst>
              <a:ext uri="{FF2B5EF4-FFF2-40B4-BE49-F238E27FC236}">
                <a16:creationId xmlns:a16="http://schemas.microsoft.com/office/drawing/2014/main" id="{576A8EEF-36EE-2F45-BF8F-98BC8235E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9050" y="2685256"/>
            <a:ext cx="4699000" cy="26431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C29E2-1755-CA4B-AEB2-9604702751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Zoom allows for changing backgrounds, so use it when possible</a:t>
            </a:r>
          </a:p>
          <a:p>
            <a:r>
              <a:rPr lang="en-US" dirty="0"/>
              <a:t>Search for Zoom backgrounds and provide them</a:t>
            </a:r>
          </a:p>
          <a:p>
            <a:r>
              <a:rPr lang="en-US" dirty="0"/>
              <a:t>If you have an artist, great!</a:t>
            </a:r>
          </a:p>
          <a:p>
            <a:r>
              <a:rPr lang="en-US" dirty="0"/>
              <a:t>Backgrounds help set the stage and are like “costumes” for the game</a:t>
            </a:r>
          </a:p>
        </p:txBody>
      </p:sp>
    </p:spTree>
    <p:extLst>
      <p:ext uri="{BB962C8B-B14F-4D97-AF65-F5344CB8AC3E}">
        <p14:creationId xmlns:p14="http://schemas.microsoft.com/office/powerpoint/2010/main" val="1238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47C4-94E7-C741-82AF-B6DEFFC5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Zoom tools for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DDF4-EC6F-0E4E-AE85-52EAF3BC9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482" y="1949824"/>
            <a:ext cx="5220945" cy="38565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Changing names</a:t>
            </a:r>
          </a:p>
          <a:p>
            <a:r>
              <a:rPr lang="en-US" dirty="0"/>
              <a:t>Private chat</a:t>
            </a:r>
          </a:p>
          <a:p>
            <a:r>
              <a:rPr lang="en-US" dirty="0"/>
              <a:t>Waiting room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Zoom has great training, and you can also use WSU’s video-based trainings for Zoom: </a:t>
            </a:r>
            <a:r>
              <a:rPr lang="en-US" dirty="0">
                <a:hlinkClick r:id="rId3"/>
              </a:rPr>
              <a:t>https://www.youtube.com/playlist?list=PL3hwAwZEiCSer-Te7SxM75L3cXRb_B2DR</a:t>
            </a:r>
            <a:r>
              <a:rPr lang="en-US" dirty="0"/>
              <a:t> (link available with session assets)</a:t>
            </a:r>
          </a:p>
          <a:p>
            <a:endParaRPr lang="en-US" dirty="0"/>
          </a:p>
        </p:txBody>
      </p:sp>
      <p:pic>
        <p:nvPicPr>
          <p:cNvPr id="5" name="Content Placeholder 4" descr="zoom logo">
            <a:extLst>
              <a:ext uri="{FF2B5EF4-FFF2-40B4-BE49-F238E27FC236}">
                <a16:creationId xmlns:a16="http://schemas.microsoft.com/office/drawing/2014/main" id="{C4B2AFE2-1ED3-5448-958B-8E2E0DEC3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87427" y="3198047"/>
            <a:ext cx="4699767" cy="1106424"/>
          </a:xfrm>
        </p:spPr>
      </p:pic>
    </p:spTree>
    <p:extLst>
      <p:ext uri="{BB962C8B-B14F-4D97-AF65-F5344CB8AC3E}">
        <p14:creationId xmlns:p14="http://schemas.microsoft.com/office/powerpoint/2010/main" val="390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C7F9-1B8D-8F4D-B620-CB59E214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about breakout rooms</a:t>
            </a:r>
          </a:p>
        </p:txBody>
      </p:sp>
      <p:pic>
        <p:nvPicPr>
          <p:cNvPr id="5" name="Content Placeholder 4" descr="screen capture of breakout rooms in zoom">
            <a:extLst>
              <a:ext uri="{FF2B5EF4-FFF2-40B4-BE49-F238E27FC236}">
                <a16:creationId xmlns:a16="http://schemas.microsoft.com/office/drawing/2014/main" id="{529A92C3-91DE-744D-B053-21FCA4DDEC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7686" y="2787324"/>
            <a:ext cx="4699000" cy="17935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28E09-D214-A54E-A329-BCE1B6675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72" y="1694329"/>
            <a:ext cx="5482622" cy="41120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Breakout rooms can be confusing in real time</a:t>
            </a:r>
          </a:p>
          <a:p>
            <a:r>
              <a:rPr lang="en-US" dirty="0"/>
              <a:t>Use the “broadcast to the room” feature</a:t>
            </a:r>
          </a:p>
          <a:p>
            <a:r>
              <a:rPr lang="en-US" dirty="0"/>
              <a:t>Participants can send a request for help from the rooms</a:t>
            </a:r>
          </a:p>
          <a:p>
            <a:r>
              <a:rPr lang="en-US" dirty="0"/>
              <a:t>Ask yourself: do I need these for this game? What is the goal of the rooms?</a:t>
            </a:r>
          </a:p>
        </p:txBody>
      </p:sp>
    </p:spTree>
    <p:extLst>
      <p:ext uri="{BB962C8B-B14F-4D97-AF65-F5344CB8AC3E}">
        <p14:creationId xmlns:p14="http://schemas.microsoft.com/office/powerpoint/2010/main" val="34959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ay">
  <a:themeElements>
    <a:clrScheme name="ARC GRAY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4433FF"/>
      </a:hlink>
      <a:folHlink>
        <a:srgbClr val="431F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Blue">
  <a:themeElements>
    <a:clrScheme name="ARC BLUE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2416D0"/>
      </a:hlink>
      <a:folHlink>
        <a:srgbClr val="0E00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3.xml><?xml version="1.0" encoding="utf-8"?>
<a:theme xmlns:a="http://schemas.openxmlformats.org/drawingml/2006/main" name="Violet">
  <a:themeElements>
    <a:clrScheme name="ARC VIOLET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4433FF"/>
      </a:hlink>
      <a:folHlink>
        <a:srgbClr val="431F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4.xml><?xml version="1.0" encoding="utf-8"?>
<a:theme xmlns:a="http://schemas.openxmlformats.org/drawingml/2006/main" name="Green">
  <a:themeElements>
    <a:clrScheme name="ARC GREEN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4433FF"/>
      </a:hlink>
      <a:folHlink>
        <a:srgbClr val="431F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5.xml><?xml version="1.0" encoding="utf-8"?>
<a:theme xmlns:a="http://schemas.openxmlformats.org/drawingml/2006/main" name="White">
  <a:themeElements>
    <a:clrScheme name="ARC WHITE">
      <a:dk1>
        <a:srgbClr val="000000"/>
      </a:dk1>
      <a:lt1>
        <a:srgbClr val="FEFFFF"/>
      </a:lt1>
      <a:dk2>
        <a:srgbClr val="5E5E5E"/>
      </a:dk2>
      <a:lt2>
        <a:srgbClr val="D5D5D5"/>
      </a:lt2>
      <a:accent1>
        <a:srgbClr val="7182C0"/>
      </a:accent1>
      <a:accent2>
        <a:srgbClr val="A86E87"/>
      </a:accent2>
      <a:accent3>
        <a:srgbClr val="F3AC1D"/>
      </a:accent3>
      <a:accent4>
        <a:srgbClr val="879848"/>
      </a:accent4>
      <a:accent5>
        <a:srgbClr val="913A41"/>
      </a:accent5>
      <a:accent6>
        <a:srgbClr val="C85E44"/>
      </a:accent6>
      <a:hlink>
        <a:srgbClr val="0052FF"/>
      </a:hlink>
      <a:folHlink>
        <a:srgbClr val="7A4A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26349e0c-b727-49b8-82fe-9ab3122581a6" xsi:nil="true"/>
    <Invited_Leaders xmlns="26349e0c-b727-49b8-82fe-9ab3122581a6" xsi:nil="true"/>
    <IsNotebookLocked xmlns="26349e0c-b727-49b8-82fe-9ab3122581a6" xsi:nil="true"/>
    <FolderType xmlns="26349e0c-b727-49b8-82fe-9ab3122581a6" xsi:nil="true"/>
    <Owner xmlns="26349e0c-b727-49b8-82fe-9ab3122581a6">
      <UserInfo>
        <DisplayName/>
        <AccountId xsi:nil="true"/>
        <AccountType/>
      </UserInfo>
    </Owner>
    <DefaultSectionNames xmlns="26349e0c-b727-49b8-82fe-9ab3122581a6" xsi:nil="true"/>
    <Is_Collaboration_Space_Locked xmlns="26349e0c-b727-49b8-82fe-9ab3122581a6" xsi:nil="true"/>
    <NotebookType xmlns="26349e0c-b727-49b8-82fe-9ab3122581a6" xsi:nil="true"/>
    <CultureName xmlns="26349e0c-b727-49b8-82fe-9ab3122581a6" xsi:nil="true"/>
    <Distribution_Groups xmlns="26349e0c-b727-49b8-82fe-9ab3122581a6" xsi:nil="true"/>
    <Members xmlns="26349e0c-b727-49b8-82fe-9ab3122581a6">
      <UserInfo>
        <DisplayName/>
        <AccountId xsi:nil="true"/>
        <AccountType/>
      </UserInfo>
    </Members>
    <AppVersion xmlns="26349e0c-b727-49b8-82fe-9ab3122581a6" xsi:nil="true"/>
    <TeamsChannelId xmlns="26349e0c-b727-49b8-82fe-9ab3122581a6" xsi:nil="true"/>
    <Templates xmlns="26349e0c-b727-49b8-82fe-9ab3122581a6" xsi:nil="true"/>
    <Member_Groups xmlns="26349e0c-b727-49b8-82fe-9ab3122581a6">
      <UserInfo>
        <DisplayName/>
        <AccountId xsi:nil="true"/>
        <AccountType/>
      </UserInfo>
    </Member_Groups>
    <Self_Registration_Enabled xmlns="26349e0c-b727-49b8-82fe-9ab3122581a6" xsi:nil="true"/>
    <Has_Leaders_Only_SectionGroup xmlns="26349e0c-b727-49b8-82fe-9ab3122581a6" xsi:nil="true"/>
    <Invited_Members xmlns="26349e0c-b727-49b8-82fe-9ab3122581a6" xsi:nil="true"/>
    <Leaders xmlns="26349e0c-b727-49b8-82fe-9ab3122581a6">
      <UserInfo>
        <DisplayName/>
        <AccountId xsi:nil="true"/>
        <AccountType/>
      </UserInfo>
    </Leaders>
    <Math_Settings xmlns="26349e0c-b727-49b8-82fe-9ab3122581a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159342219F84F9FD3B5BCABDEB64B" ma:contentTypeVersion="32" ma:contentTypeDescription="Create a new document." ma:contentTypeScope="" ma:versionID="647fb8f82698c8e4008b785989d48b58">
  <xsd:schema xmlns:xsd="http://www.w3.org/2001/XMLSchema" xmlns:xs="http://www.w3.org/2001/XMLSchema" xmlns:p="http://schemas.microsoft.com/office/2006/metadata/properties" xmlns:ns2="26349e0c-b727-49b8-82fe-9ab3122581a6" xmlns:ns3="71baf443-87e2-47c4-aed5-c3ca52dd0a39" targetNamespace="http://schemas.microsoft.com/office/2006/metadata/properties" ma:root="true" ma:fieldsID="385de085a1211ccd23471e879ba259b5" ns2:_="" ns3:_="">
    <xsd:import namespace="26349e0c-b727-49b8-82fe-9ab3122581a6"/>
    <xsd:import namespace="71baf443-87e2-47c4-aed5-c3ca52dd0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49e0c-b727-49b8-82fe-9ab3122581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4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5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7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af443-87e2-47c4-aed5-c3ca52dd0a3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315D56-6EF5-477F-8F2B-59DF14E67925}">
  <ds:schemaRefs>
    <ds:schemaRef ds:uri="http://schemas.microsoft.com/office/2006/metadata/properties"/>
    <ds:schemaRef ds:uri="http://schemas.microsoft.com/office/infopath/2007/PartnerControls"/>
    <ds:schemaRef ds:uri="26349e0c-b727-49b8-82fe-9ab3122581a6"/>
  </ds:schemaRefs>
</ds:datastoreItem>
</file>

<file path=customXml/itemProps2.xml><?xml version="1.0" encoding="utf-8"?>
<ds:datastoreItem xmlns:ds="http://schemas.openxmlformats.org/officeDocument/2006/customXml" ds:itemID="{55DEFB4B-CB30-4ECC-9424-F6D53DE7D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349e0c-b727-49b8-82fe-9ab3122581a6"/>
    <ds:schemaRef ds:uri="71baf443-87e2-47c4-aed5-c3ca52dd0a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763FF0-C7C3-4496-ACFB-3A6CF01A2F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10436</TotalTime>
  <Words>511</Words>
  <Application>Microsoft Macintosh PowerPoint</Application>
  <PresentationFormat>Widescreen</PresentationFormat>
  <Paragraphs>63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Gray</vt:lpstr>
      <vt:lpstr>Blue</vt:lpstr>
      <vt:lpstr>Violet</vt:lpstr>
      <vt:lpstr>Green</vt:lpstr>
      <vt:lpstr>White</vt:lpstr>
      <vt:lpstr>PowerPoint Presentation</vt:lpstr>
      <vt:lpstr>How to Host a Zoom Murder</vt:lpstr>
      <vt:lpstr>Agenda</vt:lpstr>
      <vt:lpstr>Why Zoom Mysteries?</vt:lpstr>
      <vt:lpstr>Finding mysteries</vt:lpstr>
      <vt:lpstr>Player info</vt:lpstr>
      <vt:lpstr>The importance of backgrounds</vt:lpstr>
      <vt:lpstr>Other Zoom tools for training</vt:lpstr>
      <vt:lpstr>All about breakout rooms</vt:lpstr>
      <vt:lpstr>Riddles and other PPT uses</vt:lpstr>
      <vt:lpstr>Handling prizes</vt:lpstr>
      <vt:lpstr>Things to remember</vt:lpstr>
      <vt:lpstr>Thank you! IDA@Wichita.edu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/>
  <cp:lastModifiedBy>Speer, Carolyn</cp:lastModifiedBy>
  <cp:revision>96</cp:revision>
  <dcterms:created xsi:type="dcterms:W3CDTF">2014-04-17T23:07:25Z</dcterms:created>
  <dcterms:modified xsi:type="dcterms:W3CDTF">2020-08-13T15:04:36Z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0x010100ECF159342219F84F9FD3B5BCABDEB64B</vt:lpwstr>
  </property>
</Properties>
</file>