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51"/>
  </p:notesMasterIdLst>
  <p:sldIdLst>
    <p:sldId id="256" r:id="rId3"/>
    <p:sldId id="276" r:id="rId4"/>
    <p:sldId id="275" r:id="rId5"/>
    <p:sldId id="293" r:id="rId6"/>
    <p:sldId id="284" r:id="rId7"/>
    <p:sldId id="261" r:id="rId8"/>
    <p:sldId id="297" r:id="rId9"/>
    <p:sldId id="298" r:id="rId10"/>
    <p:sldId id="299" r:id="rId11"/>
    <p:sldId id="300" r:id="rId12"/>
    <p:sldId id="301" r:id="rId13"/>
    <p:sldId id="262" r:id="rId14"/>
    <p:sldId id="302" r:id="rId15"/>
    <p:sldId id="303" r:id="rId16"/>
    <p:sldId id="304" r:id="rId17"/>
    <p:sldId id="264" r:id="rId18"/>
    <p:sldId id="305" r:id="rId19"/>
    <p:sldId id="306" r:id="rId20"/>
    <p:sldId id="307" r:id="rId21"/>
    <p:sldId id="308" r:id="rId22"/>
    <p:sldId id="309" r:id="rId23"/>
    <p:sldId id="265" r:id="rId24"/>
    <p:sldId id="310" r:id="rId25"/>
    <p:sldId id="266" r:id="rId26"/>
    <p:sldId id="311" r:id="rId27"/>
    <p:sldId id="312" r:id="rId28"/>
    <p:sldId id="313" r:id="rId29"/>
    <p:sldId id="314" r:id="rId30"/>
    <p:sldId id="315" r:id="rId31"/>
    <p:sldId id="316" r:id="rId32"/>
    <p:sldId id="317" r:id="rId33"/>
    <p:sldId id="318" r:id="rId34"/>
    <p:sldId id="319" r:id="rId35"/>
    <p:sldId id="320" r:id="rId36"/>
    <p:sldId id="285" r:id="rId37"/>
    <p:sldId id="267" r:id="rId38"/>
    <p:sldId id="296" r:id="rId39"/>
    <p:sldId id="321" r:id="rId40"/>
    <p:sldId id="286" r:id="rId41"/>
    <p:sldId id="287" r:id="rId42"/>
    <p:sldId id="294" r:id="rId43"/>
    <p:sldId id="278" r:id="rId44"/>
    <p:sldId id="282" r:id="rId45"/>
    <p:sldId id="283" r:id="rId46"/>
    <p:sldId id="295" r:id="rId47"/>
    <p:sldId id="291" r:id="rId48"/>
    <p:sldId id="322" r:id="rId49"/>
    <p:sldId id="29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9"/>
    <p:restoredTop sz="64241"/>
  </p:normalViewPr>
  <p:slideViewPr>
    <p:cSldViewPr snapToGrid="0" snapToObjects="1">
      <p:cViewPr varScale="1">
        <p:scale>
          <a:sx n="69" d="100"/>
          <a:sy n="69" d="100"/>
        </p:scale>
        <p:origin x="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8D448-F853-574D-A100-2D44D3649597}" type="datetimeFigureOut">
              <a:rPr lang="en-US" smtClean="0"/>
              <a:t>8/9/20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90134-2A85-684F-8D15-0108C5907E36}" type="slidenum">
              <a:rPr lang="en-US" smtClean="0"/>
              <a:t>‹#›</a:t>
            </a:fld>
            <a:endParaRPr lang="en-US"/>
          </a:p>
        </p:txBody>
      </p:sp>
    </p:spTree>
    <p:extLst>
      <p:ext uri="{BB962C8B-B14F-4D97-AF65-F5344CB8AC3E}">
        <p14:creationId xmlns:p14="http://schemas.microsoft.com/office/powerpoint/2010/main" val="372695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2</a:t>
            </a:fld>
            <a:endParaRPr lang="en-US"/>
          </a:p>
        </p:txBody>
      </p:sp>
    </p:spTree>
    <p:extLst>
      <p:ext uri="{BB962C8B-B14F-4D97-AF65-F5344CB8AC3E}">
        <p14:creationId xmlns:p14="http://schemas.microsoft.com/office/powerpoint/2010/main" val="142188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12</a:t>
            </a:fld>
            <a:endParaRPr lang="en-US"/>
          </a:p>
        </p:txBody>
      </p:sp>
    </p:spTree>
    <p:extLst>
      <p:ext uri="{BB962C8B-B14F-4D97-AF65-F5344CB8AC3E}">
        <p14:creationId xmlns:p14="http://schemas.microsoft.com/office/powerpoint/2010/main" val="223784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13</a:t>
            </a:fld>
            <a:endParaRPr lang="en-US"/>
          </a:p>
        </p:txBody>
      </p:sp>
    </p:spTree>
    <p:extLst>
      <p:ext uri="{BB962C8B-B14F-4D97-AF65-F5344CB8AC3E}">
        <p14:creationId xmlns:p14="http://schemas.microsoft.com/office/powerpoint/2010/main" val="286544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14</a:t>
            </a:fld>
            <a:endParaRPr lang="en-US"/>
          </a:p>
        </p:txBody>
      </p:sp>
    </p:spTree>
    <p:extLst>
      <p:ext uri="{BB962C8B-B14F-4D97-AF65-F5344CB8AC3E}">
        <p14:creationId xmlns:p14="http://schemas.microsoft.com/office/powerpoint/2010/main" val="298544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15</a:t>
            </a:fld>
            <a:endParaRPr lang="en-US"/>
          </a:p>
        </p:txBody>
      </p:sp>
    </p:spTree>
    <p:extLst>
      <p:ext uri="{BB962C8B-B14F-4D97-AF65-F5344CB8AC3E}">
        <p14:creationId xmlns:p14="http://schemas.microsoft.com/office/powerpoint/2010/main" val="268612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16</a:t>
            </a:fld>
            <a:endParaRPr lang="en-US"/>
          </a:p>
        </p:txBody>
      </p:sp>
    </p:spTree>
    <p:extLst>
      <p:ext uri="{BB962C8B-B14F-4D97-AF65-F5344CB8AC3E}">
        <p14:creationId xmlns:p14="http://schemas.microsoft.com/office/powerpoint/2010/main" val="2875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17</a:t>
            </a:fld>
            <a:endParaRPr lang="en-US"/>
          </a:p>
        </p:txBody>
      </p:sp>
    </p:spTree>
    <p:extLst>
      <p:ext uri="{BB962C8B-B14F-4D97-AF65-F5344CB8AC3E}">
        <p14:creationId xmlns:p14="http://schemas.microsoft.com/office/powerpoint/2010/main" val="90402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18</a:t>
            </a:fld>
            <a:endParaRPr lang="en-US"/>
          </a:p>
        </p:txBody>
      </p:sp>
    </p:spTree>
    <p:extLst>
      <p:ext uri="{BB962C8B-B14F-4D97-AF65-F5344CB8AC3E}">
        <p14:creationId xmlns:p14="http://schemas.microsoft.com/office/powerpoint/2010/main" val="263241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19</a:t>
            </a:fld>
            <a:endParaRPr lang="en-US"/>
          </a:p>
        </p:txBody>
      </p:sp>
    </p:spTree>
    <p:extLst>
      <p:ext uri="{BB962C8B-B14F-4D97-AF65-F5344CB8AC3E}">
        <p14:creationId xmlns:p14="http://schemas.microsoft.com/office/powerpoint/2010/main" val="2178506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20</a:t>
            </a:fld>
            <a:endParaRPr lang="en-US"/>
          </a:p>
        </p:txBody>
      </p:sp>
    </p:spTree>
    <p:extLst>
      <p:ext uri="{BB962C8B-B14F-4D97-AF65-F5344CB8AC3E}">
        <p14:creationId xmlns:p14="http://schemas.microsoft.com/office/powerpoint/2010/main" val="217110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21</a:t>
            </a:fld>
            <a:endParaRPr lang="en-US"/>
          </a:p>
        </p:txBody>
      </p:sp>
    </p:spTree>
    <p:extLst>
      <p:ext uri="{BB962C8B-B14F-4D97-AF65-F5344CB8AC3E}">
        <p14:creationId xmlns:p14="http://schemas.microsoft.com/office/powerpoint/2010/main" val="377489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3</a:t>
            </a:fld>
            <a:endParaRPr lang="en-US"/>
          </a:p>
        </p:txBody>
      </p:sp>
    </p:spTree>
    <p:extLst>
      <p:ext uri="{BB962C8B-B14F-4D97-AF65-F5344CB8AC3E}">
        <p14:creationId xmlns:p14="http://schemas.microsoft.com/office/powerpoint/2010/main" val="422398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22</a:t>
            </a:fld>
            <a:endParaRPr lang="en-US"/>
          </a:p>
        </p:txBody>
      </p:sp>
    </p:spTree>
    <p:extLst>
      <p:ext uri="{BB962C8B-B14F-4D97-AF65-F5344CB8AC3E}">
        <p14:creationId xmlns:p14="http://schemas.microsoft.com/office/powerpoint/2010/main" val="104732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23</a:t>
            </a:fld>
            <a:endParaRPr lang="en-US"/>
          </a:p>
        </p:txBody>
      </p:sp>
    </p:spTree>
    <p:extLst>
      <p:ext uri="{BB962C8B-B14F-4D97-AF65-F5344CB8AC3E}">
        <p14:creationId xmlns:p14="http://schemas.microsoft.com/office/powerpoint/2010/main" val="248365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24</a:t>
            </a:fld>
            <a:endParaRPr lang="en-US"/>
          </a:p>
        </p:txBody>
      </p:sp>
    </p:spTree>
    <p:extLst>
      <p:ext uri="{BB962C8B-B14F-4D97-AF65-F5344CB8AC3E}">
        <p14:creationId xmlns:p14="http://schemas.microsoft.com/office/powerpoint/2010/main" val="363379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25</a:t>
            </a:fld>
            <a:endParaRPr lang="en-US"/>
          </a:p>
        </p:txBody>
      </p:sp>
    </p:spTree>
    <p:extLst>
      <p:ext uri="{BB962C8B-B14F-4D97-AF65-F5344CB8AC3E}">
        <p14:creationId xmlns:p14="http://schemas.microsoft.com/office/powerpoint/2010/main" val="197821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26</a:t>
            </a:fld>
            <a:endParaRPr lang="en-US"/>
          </a:p>
        </p:txBody>
      </p:sp>
    </p:spTree>
    <p:extLst>
      <p:ext uri="{BB962C8B-B14F-4D97-AF65-F5344CB8AC3E}">
        <p14:creationId xmlns:p14="http://schemas.microsoft.com/office/powerpoint/2010/main" val="164984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27</a:t>
            </a:fld>
            <a:endParaRPr lang="en-US"/>
          </a:p>
        </p:txBody>
      </p:sp>
    </p:spTree>
    <p:extLst>
      <p:ext uri="{BB962C8B-B14F-4D97-AF65-F5344CB8AC3E}">
        <p14:creationId xmlns:p14="http://schemas.microsoft.com/office/powerpoint/2010/main" val="3714514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28</a:t>
            </a:fld>
            <a:endParaRPr lang="en-US"/>
          </a:p>
        </p:txBody>
      </p:sp>
    </p:spTree>
    <p:extLst>
      <p:ext uri="{BB962C8B-B14F-4D97-AF65-F5344CB8AC3E}">
        <p14:creationId xmlns:p14="http://schemas.microsoft.com/office/powerpoint/2010/main" val="3551885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29</a:t>
            </a:fld>
            <a:endParaRPr lang="en-US"/>
          </a:p>
        </p:txBody>
      </p:sp>
    </p:spTree>
    <p:extLst>
      <p:ext uri="{BB962C8B-B14F-4D97-AF65-F5344CB8AC3E}">
        <p14:creationId xmlns:p14="http://schemas.microsoft.com/office/powerpoint/2010/main" val="1590168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30</a:t>
            </a:fld>
            <a:endParaRPr lang="en-US"/>
          </a:p>
        </p:txBody>
      </p:sp>
    </p:spTree>
    <p:extLst>
      <p:ext uri="{BB962C8B-B14F-4D97-AF65-F5344CB8AC3E}">
        <p14:creationId xmlns:p14="http://schemas.microsoft.com/office/powerpoint/2010/main" val="3352277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31</a:t>
            </a:fld>
            <a:endParaRPr lang="en-US"/>
          </a:p>
        </p:txBody>
      </p:sp>
    </p:spTree>
    <p:extLst>
      <p:ext uri="{BB962C8B-B14F-4D97-AF65-F5344CB8AC3E}">
        <p14:creationId xmlns:p14="http://schemas.microsoft.com/office/powerpoint/2010/main" val="19188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5</a:t>
            </a:fld>
            <a:endParaRPr lang="en-US"/>
          </a:p>
        </p:txBody>
      </p:sp>
    </p:spTree>
    <p:extLst>
      <p:ext uri="{BB962C8B-B14F-4D97-AF65-F5344CB8AC3E}">
        <p14:creationId xmlns:p14="http://schemas.microsoft.com/office/powerpoint/2010/main" val="3652956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32</a:t>
            </a:fld>
            <a:endParaRPr lang="en-US"/>
          </a:p>
        </p:txBody>
      </p:sp>
    </p:spTree>
    <p:extLst>
      <p:ext uri="{BB962C8B-B14F-4D97-AF65-F5344CB8AC3E}">
        <p14:creationId xmlns:p14="http://schemas.microsoft.com/office/powerpoint/2010/main" val="1901928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33</a:t>
            </a:fld>
            <a:endParaRPr lang="en-US"/>
          </a:p>
        </p:txBody>
      </p:sp>
    </p:spTree>
    <p:extLst>
      <p:ext uri="{BB962C8B-B14F-4D97-AF65-F5344CB8AC3E}">
        <p14:creationId xmlns:p14="http://schemas.microsoft.com/office/powerpoint/2010/main" val="2954293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34</a:t>
            </a:fld>
            <a:endParaRPr lang="en-US"/>
          </a:p>
        </p:txBody>
      </p:sp>
    </p:spTree>
    <p:extLst>
      <p:ext uri="{BB962C8B-B14F-4D97-AF65-F5344CB8AC3E}">
        <p14:creationId xmlns:p14="http://schemas.microsoft.com/office/powerpoint/2010/main" val="290633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35</a:t>
            </a:fld>
            <a:endParaRPr lang="en-US"/>
          </a:p>
        </p:txBody>
      </p:sp>
    </p:spTree>
    <p:extLst>
      <p:ext uri="{BB962C8B-B14F-4D97-AF65-F5344CB8AC3E}">
        <p14:creationId xmlns:p14="http://schemas.microsoft.com/office/powerpoint/2010/main" val="1430159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36</a:t>
            </a:fld>
            <a:endParaRPr lang="en-US"/>
          </a:p>
        </p:txBody>
      </p:sp>
    </p:spTree>
    <p:extLst>
      <p:ext uri="{BB962C8B-B14F-4D97-AF65-F5344CB8AC3E}">
        <p14:creationId xmlns:p14="http://schemas.microsoft.com/office/powerpoint/2010/main" val="1033076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37</a:t>
            </a:fld>
            <a:endParaRPr lang="en-US"/>
          </a:p>
        </p:txBody>
      </p:sp>
    </p:spTree>
    <p:extLst>
      <p:ext uri="{BB962C8B-B14F-4D97-AF65-F5344CB8AC3E}">
        <p14:creationId xmlns:p14="http://schemas.microsoft.com/office/powerpoint/2010/main" val="1950951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39</a:t>
            </a:fld>
            <a:endParaRPr lang="en-US"/>
          </a:p>
        </p:txBody>
      </p:sp>
    </p:spTree>
    <p:extLst>
      <p:ext uri="{BB962C8B-B14F-4D97-AF65-F5344CB8AC3E}">
        <p14:creationId xmlns:p14="http://schemas.microsoft.com/office/powerpoint/2010/main" val="322820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40</a:t>
            </a:fld>
            <a:endParaRPr lang="en-US"/>
          </a:p>
        </p:txBody>
      </p:sp>
    </p:spTree>
    <p:extLst>
      <p:ext uri="{BB962C8B-B14F-4D97-AF65-F5344CB8AC3E}">
        <p14:creationId xmlns:p14="http://schemas.microsoft.com/office/powerpoint/2010/main" val="2991328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42</a:t>
            </a:fld>
            <a:endParaRPr lang="en-US"/>
          </a:p>
        </p:txBody>
      </p:sp>
    </p:spTree>
    <p:extLst>
      <p:ext uri="{BB962C8B-B14F-4D97-AF65-F5344CB8AC3E}">
        <p14:creationId xmlns:p14="http://schemas.microsoft.com/office/powerpoint/2010/main" val="3535255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43</a:t>
            </a:fld>
            <a:endParaRPr lang="en-US"/>
          </a:p>
        </p:txBody>
      </p:sp>
    </p:spTree>
    <p:extLst>
      <p:ext uri="{BB962C8B-B14F-4D97-AF65-F5344CB8AC3E}">
        <p14:creationId xmlns:p14="http://schemas.microsoft.com/office/powerpoint/2010/main" val="54108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6</a:t>
            </a:fld>
            <a:endParaRPr lang="en-US"/>
          </a:p>
        </p:txBody>
      </p:sp>
    </p:spTree>
    <p:extLst>
      <p:ext uri="{BB962C8B-B14F-4D97-AF65-F5344CB8AC3E}">
        <p14:creationId xmlns:p14="http://schemas.microsoft.com/office/powerpoint/2010/main" val="4104777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44</a:t>
            </a:fld>
            <a:endParaRPr lang="en-US"/>
          </a:p>
        </p:txBody>
      </p:sp>
    </p:spTree>
    <p:extLst>
      <p:ext uri="{BB962C8B-B14F-4D97-AF65-F5344CB8AC3E}">
        <p14:creationId xmlns:p14="http://schemas.microsoft.com/office/powerpoint/2010/main" val="12209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46</a:t>
            </a:fld>
            <a:endParaRPr lang="en-US"/>
          </a:p>
        </p:txBody>
      </p:sp>
    </p:spTree>
    <p:extLst>
      <p:ext uri="{BB962C8B-B14F-4D97-AF65-F5344CB8AC3E}">
        <p14:creationId xmlns:p14="http://schemas.microsoft.com/office/powerpoint/2010/main" val="1647259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61090134-2A85-684F-8D15-0108C5907E36}" type="slidenum">
              <a:rPr lang="en-US" smtClean="0"/>
              <a:t>48</a:t>
            </a:fld>
            <a:endParaRPr lang="en-US"/>
          </a:p>
        </p:txBody>
      </p:sp>
    </p:spTree>
    <p:extLst>
      <p:ext uri="{BB962C8B-B14F-4D97-AF65-F5344CB8AC3E}">
        <p14:creationId xmlns:p14="http://schemas.microsoft.com/office/powerpoint/2010/main" val="87858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7</a:t>
            </a:fld>
            <a:endParaRPr lang="en-US"/>
          </a:p>
        </p:txBody>
      </p:sp>
    </p:spTree>
    <p:extLst>
      <p:ext uri="{BB962C8B-B14F-4D97-AF65-F5344CB8AC3E}">
        <p14:creationId xmlns:p14="http://schemas.microsoft.com/office/powerpoint/2010/main" val="189123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8</a:t>
            </a:fld>
            <a:endParaRPr lang="en-US"/>
          </a:p>
        </p:txBody>
      </p:sp>
    </p:spTree>
    <p:extLst>
      <p:ext uri="{BB962C8B-B14F-4D97-AF65-F5344CB8AC3E}">
        <p14:creationId xmlns:p14="http://schemas.microsoft.com/office/powerpoint/2010/main" val="31022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9</a:t>
            </a:fld>
            <a:endParaRPr lang="en-US"/>
          </a:p>
        </p:txBody>
      </p:sp>
    </p:spTree>
    <p:extLst>
      <p:ext uri="{BB962C8B-B14F-4D97-AF65-F5344CB8AC3E}">
        <p14:creationId xmlns:p14="http://schemas.microsoft.com/office/powerpoint/2010/main" val="242279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10</a:t>
            </a:fld>
            <a:endParaRPr lang="en-US"/>
          </a:p>
        </p:txBody>
      </p:sp>
    </p:spTree>
    <p:extLst>
      <p:ext uri="{BB962C8B-B14F-4D97-AF65-F5344CB8AC3E}">
        <p14:creationId xmlns:p14="http://schemas.microsoft.com/office/powerpoint/2010/main" val="323309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6AF33-FE8D-0F43-AD85-A52C3F99EDA1}" type="slidenum">
              <a:rPr lang="en-US" smtClean="0"/>
              <a:t>11</a:t>
            </a:fld>
            <a:endParaRPr lang="en-US"/>
          </a:p>
        </p:txBody>
      </p:sp>
    </p:spTree>
    <p:extLst>
      <p:ext uri="{BB962C8B-B14F-4D97-AF65-F5344CB8AC3E}">
        <p14:creationId xmlns:p14="http://schemas.microsoft.com/office/powerpoint/2010/main" val="63950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r>
              <a:rPr lang="en-US" dirty="0"/>
              <a:t>Title, Department</a:t>
            </a:r>
          </a:p>
          <a:p>
            <a:r>
              <a:rPr lang="en-US" dirty="0"/>
              <a:t>Date</a:t>
            </a:r>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8/9/20</a:t>
            </a:fld>
            <a:endParaRPr lang="en-US"/>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12" name="Picture 11" descr="The logo for Wichita State University." title="Wichita State University Logo">
            <a:extLst>
              <a:ext uri="{FF2B5EF4-FFF2-40B4-BE49-F238E27FC236}">
                <a16:creationId xmlns:a16="http://schemas.microsoft.com/office/drawing/2014/main" id="{E6A9A690-D6DC-E449-8787-3972873941D5}"/>
              </a:ext>
            </a:extLst>
          </p:cNvPr>
          <p:cNvPicPr>
            <a:picLocks noChangeAspect="1"/>
          </p:cNvPicPr>
          <p:nvPr userDrawn="1"/>
        </p:nvPicPr>
        <p:blipFill>
          <a:blip r:embed="rId3"/>
          <a:stretch>
            <a:fillRect/>
          </a:stretch>
        </p:blipFill>
        <p:spPr>
          <a:xfrm>
            <a:off x="4001073" y="1192211"/>
            <a:ext cx="4189854" cy="965202"/>
          </a:xfrm>
          <a:prstGeom prst="rect">
            <a:avLst/>
          </a:prstGeom>
        </p:spPr>
      </p:pic>
      <p:pic>
        <p:nvPicPr>
          <p:cNvPr id="13" name="Graphic 12" descr="Accessibility logo." title="Accessibility Logo">
            <a:extLst>
              <a:ext uri="{FF2B5EF4-FFF2-40B4-BE49-F238E27FC236}">
                <a16:creationId xmlns:a16="http://schemas.microsoft.com/office/drawing/2014/main" id="{24E26AB9-3254-3B45-A44F-8947F154FFBD}"/>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10829110" y="5179342"/>
            <a:ext cx="1049380" cy="1049380"/>
          </a:xfrm>
          <a:prstGeom prst="rect">
            <a:avLst/>
          </a:prstGeom>
        </p:spPr>
      </p:pic>
    </p:spTree>
    <p:extLst>
      <p:ext uri="{BB962C8B-B14F-4D97-AF65-F5344CB8AC3E}">
        <p14:creationId xmlns:p14="http://schemas.microsoft.com/office/powerpoint/2010/main" val="255742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6"/>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21428" y="2199872"/>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893007"/>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5232" y="2199872"/>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9201" y="2893007"/>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8/9/20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618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8/9/20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019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8/9/20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365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12114"/>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00924" y="2193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2193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8/9/20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2974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4"/>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83408" y="2199872"/>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398" y="2199871"/>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8/9/20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3454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4444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95403" y="221432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90238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8/9/20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580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95400" y="41116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287125" y="219283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06501" y="287863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2204" y="219283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71649" y="287863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35" y="219283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35" y="287863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8/9/20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0199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95400" y="416880"/>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91462" y="4156319"/>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91462" y="2195689"/>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91462" y="4732581"/>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6615" y="4156319"/>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6614" y="2195689"/>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55261" y="4732580"/>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41822" y="4156319"/>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41821" y="2195689"/>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41697" y="4732578"/>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8/9/20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136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8/9/20</a:t>
            </a:fld>
            <a:endParaRPr lang="en-US"/>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10" name="Picture 9" descr="&quot;WSU&quot; logo for Wichita State University." title="WSU Logo">
            <a:extLst>
              <a:ext uri="{FF2B5EF4-FFF2-40B4-BE49-F238E27FC236}">
                <a16:creationId xmlns:a16="http://schemas.microsoft.com/office/drawing/2014/main" id="{3FC1F9B4-1D1D-B845-BF13-AA2963506C33}"/>
              </a:ext>
            </a:extLst>
          </p:cNvPr>
          <p:cNvPicPr>
            <a:picLocks noChangeAspect="1"/>
          </p:cNvPicPr>
          <p:nvPr userDrawn="1"/>
        </p:nvPicPr>
        <p:blipFill rotWithShape="1">
          <a:blip r:embed="rId3">
            <a:alphaModFix/>
            <a:lum bright="100000" contrast="100000"/>
          </a:blip>
          <a:srcRect b="37252"/>
          <a:stretch/>
        </p:blipFill>
        <p:spPr>
          <a:xfrm>
            <a:off x="-28576" y="111919"/>
            <a:ext cx="2030521" cy="1131094"/>
          </a:xfrm>
          <a:prstGeom prst="rect">
            <a:avLst/>
          </a:prstGeom>
          <a:noFill/>
        </p:spPr>
      </p:pic>
      <p:pic>
        <p:nvPicPr>
          <p:cNvPr id="11" name="Graphic 10" descr="Accessibility logo." title="Accessibility Logo">
            <a:extLst>
              <a:ext uri="{FF2B5EF4-FFF2-40B4-BE49-F238E27FC236}">
                <a16:creationId xmlns:a16="http://schemas.microsoft.com/office/drawing/2014/main" id="{33862F74-CC2A-1644-ABEC-79237C3D210B}"/>
              </a:ext>
            </a:extLst>
          </p:cNvPr>
          <p:cNvPicPr>
            <a:picLocks noChangeAspect="1"/>
          </p:cNvPicPr>
          <p:nvPr userDrawn="1"/>
        </p:nvPicPr>
        <p:blipFill>
          <a:blip r:embed="rId4">
            <a:alphaModFix amt="80000"/>
            <a:extLst>
              <a:ext uri="{96DAC541-7B7A-43D3-8B79-37D633B846F1}">
                <asvg:svgBlip xmlns:asvg="http://schemas.microsoft.com/office/drawing/2016/SVG/main" r:embed="rId5"/>
              </a:ext>
            </a:extLst>
          </a:blip>
          <a:stretch>
            <a:fillRect/>
          </a:stretch>
        </p:blipFill>
        <p:spPr>
          <a:xfrm>
            <a:off x="10829110" y="5179342"/>
            <a:ext cx="1049380" cy="1049380"/>
          </a:xfrm>
          <a:prstGeom prst="rect">
            <a:avLst/>
          </a:prstGeom>
        </p:spPr>
      </p:pic>
    </p:spTree>
    <p:extLst>
      <p:ext uri="{BB962C8B-B14F-4D97-AF65-F5344CB8AC3E}">
        <p14:creationId xmlns:p14="http://schemas.microsoft.com/office/powerpoint/2010/main" val="360332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8/9/20</a:t>
            </a:fld>
            <a:endParaRPr lang="en-US"/>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10" name="Picture 9" descr="&quot;WSU&quot; logo for Wichita State University." title="WSU Logo">
            <a:extLst>
              <a:ext uri="{FF2B5EF4-FFF2-40B4-BE49-F238E27FC236}">
                <a16:creationId xmlns:a16="http://schemas.microsoft.com/office/drawing/2014/main" id="{FDC7624A-A0D7-5342-BDD8-65C9436D7006}"/>
              </a:ext>
            </a:extLst>
          </p:cNvPr>
          <p:cNvPicPr>
            <a:picLocks noChangeAspect="1"/>
          </p:cNvPicPr>
          <p:nvPr userDrawn="1"/>
        </p:nvPicPr>
        <p:blipFill rotWithShape="1">
          <a:blip r:embed="rId3">
            <a:lum bright="100000" contrast="100000"/>
            <a:alphaModFix/>
          </a:blip>
          <a:srcRect b="37252"/>
          <a:stretch/>
        </p:blipFill>
        <p:spPr>
          <a:xfrm>
            <a:off x="-28576" y="111919"/>
            <a:ext cx="2030521" cy="1131094"/>
          </a:xfrm>
          <a:prstGeom prst="rect">
            <a:avLst/>
          </a:prstGeom>
        </p:spPr>
      </p:pic>
      <p:pic>
        <p:nvPicPr>
          <p:cNvPr id="11" name="Graphic 10" descr="Accessibility logo." title="Accessibility Logo">
            <a:extLst>
              <a:ext uri="{FF2B5EF4-FFF2-40B4-BE49-F238E27FC236}">
                <a16:creationId xmlns:a16="http://schemas.microsoft.com/office/drawing/2014/main" id="{FC7F1EAA-CB87-5E45-B6E1-4ECA2E734301}"/>
              </a:ext>
            </a:extLst>
          </p:cNvPr>
          <p:cNvPicPr>
            <a:picLocks noChangeAspect="1"/>
          </p:cNvPicPr>
          <p:nvPr userDrawn="1"/>
        </p:nvPicPr>
        <p:blipFill>
          <a:blip r:embed="rId4">
            <a:alphaModFix amt="80000"/>
            <a:extLst>
              <a:ext uri="{96DAC541-7B7A-43D3-8B79-37D633B846F1}">
                <asvg:svgBlip xmlns:asvg="http://schemas.microsoft.com/office/drawing/2016/SVG/main" r:embed="rId5"/>
              </a:ext>
            </a:extLst>
          </a:blip>
          <a:stretch>
            <a:fillRect/>
          </a:stretch>
        </p:blipFill>
        <p:spPr>
          <a:xfrm>
            <a:off x="10829110" y="5179342"/>
            <a:ext cx="1049380" cy="1049380"/>
          </a:xfrm>
          <a:prstGeom prst="rect">
            <a:avLst/>
          </a:prstGeom>
        </p:spPr>
      </p:pic>
    </p:spTree>
    <p:extLst>
      <p:ext uri="{BB962C8B-B14F-4D97-AF65-F5344CB8AC3E}">
        <p14:creationId xmlns:p14="http://schemas.microsoft.com/office/powerpoint/2010/main" val="297198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8/9/20</a:t>
            </a:fld>
            <a:endParaRPr lang="en-US"/>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a:p>
        </p:txBody>
      </p:sp>
      <p:pic>
        <p:nvPicPr>
          <p:cNvPr id="9" name="Picture 8" descr="&quot;WSU&quot; logo for Wichita State University." title="WSU Logo">
            <a:extLst>
              <a:ext uri="{FF2B5EF4-FFF2-40B4-BE49-F238E27FC236}">
                <a16:creationId xmlns:a16="http://schemas.microsoft.com/office/drawing/2014/main" id="{12B90C5A-3851-F544-B4BA-E6DE76CE053D}"/>
              </a:ext>
            </a:extLst>
          </p:cNvPr>
          <p:cNvPicPr>
            <a:picLocks noChangeAspect="1"/>
          </p:cNvPicPr>
          <p:nvPr userDrawn="1"/>
        </p:nvPicPr>
        <p:blipFill rotWithShape="1">
          <a:blip r:embed="rId3">
            <a:alphaModFix/>
            <a:lum bright="100000" contrast="100000"/>
          </a:blip>
          <a:srcRect b="37252"/>
          <a:stretch/>
        </p:blipFill>
        <p:spPr>
          <a:xfrm>
            <a:off x="-28576" y="111919"/>
            <a:ext cx="2030521" cy="1131094"/>
          </a:xfrm>
          <a:prstGeom prst="rect">
            <a:avLst/>
          </a:prstGeom>
        </p:spPr>
      </p:pic>
      <p:pic>
        <p:nvPicPr>
          <p:cNvPr id="10" name="Graphic 9" descr="Accessibility logo." title="Accessibility Logo">
            <a:extLst>
              <a:ext uri="{FF2B5EF4-FFF2-40B4-BE49-F238E27FC236}">
                <a16:creationId xmlns:a16="http://schemas.microsoft.com/office/drawing/2014/main" id="{5D05E5CF-E072-9449-810E-CE41DB8F3F27}"/>
              </a:ext>
            </a:extLst>
          </p:cNvPr>
          <p:cNvPicPr>
            <a:picLocks noChangeAspect="1"/>
          </p:cNvPicPr>
          <p:nvPr userDrawn="1"/>
        </p:nvPicPr>
        <p:blipFill>
          <a:blip r:embed="rId4">
            <a:alphaModFix amt="80000"/>
            <a:extLst>
              <a:ext uri="{96DAC541-7B7A-43D3-8B79-37D633B846F1}">
                <asvg:svgBlip xmlns:asvg="http://schemas.microsoft.com/office/drawing/2016/SVG/main" r:embed="rId5"/>
              </a:ext>
            </a:extLst>
          </a:blip>
          <a:stretch>
            <a:fillRect/>
          </a:stretch>
        </p:blipFill>
        <p:spPr>
          <a:xfrm>
            <a:off x="10829110" y="5179342"/>
            <a:ext cx="1049380" cy="1049380"/>
          </a:xfrm>
          <a:prstGeom prst="rect">
            <a:avLst/>
          </a:prstGeom>
        </p:spPr>
      </p:pic>
    </p:spTree>
    <p:extLst>
      <p:ext uri="{BB962C8B-B14F-4D97-AF65-F5344CB8AC3E}">
        <p14:creationId xmlns:p14="http://schemas.microsoft.com/office/powerpoint/2010/main" val="421579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0B5501-5458-4C48-9D5A-4D94B74EA765}"/>
              </a:ext>
            </a:extLst>
          </p:cNvPr>
          <p:cNvSpPr>
            <a:spLocks noGrp="1"/>
          </p:cNvSpPr>
          <p:nvPr>
            <p:ph type="ctrTitle"/>
          </p:nvPr>
        </p:nvSpPr>
        <p:spPr>
          <a:xfrm>
            <a:off x="1816395" y="3693719"/>
            <a:ext cx="8559209"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82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8/9/20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3112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415717"/>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95400" y="2168434"/>
            <a:ext cx="9613860" cy="3759045"/>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8/9/20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859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2212309"/>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9203" y="2212309"/>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8/9/20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5823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8.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8/9/20</a:t>
            </a:fld>
            <a:endParaRPr lang="en-US"/>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a:p>
        </p:txBody>
      </p:sp>
    </p:spTree>
    <p:extLst>
      <p:ext uri="{BB962C8B-B14F-4D97-AF65-F5344CB8AC3E}">
        <p14:creationId xmlns:p14="http://schemas.microsoft.com/office/powerpoint/2010/main" val="1125099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450122"/>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212309"/>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95400" y="6492875"/>
            <a:ext cx="2971800" cy="365125"/>
          </a:xfrm>
          <a:prstGeom prst="rect">
            <a:avLst/>
          </a:prstGeom>
        </p:spPr>
        <p:txBody>
          <a:bodyPr vert="horz" lIns="91440" tIns="45720" rIns="91440" bIns="45720" rtlCol="0" anchor="ctr"/>
          <a:lstStyle>
            <a:lvl1pPr algn="r">
              <a:defRPr sz="1050">
                <a:solidFill>
                  <a:srgbClr val="C8C3C1"/>
                </a:solidFill>
              </a:defRPr>
            </a:lvl1pPr>
          </a:lstStyle>
          <a:p>
            <a:fld id="{9D6E9DEC-419B-4CC5-A080-3B06BD5A8291}" type="datetimeFigureOut">
              <a:rPr lang="en-US" smtClean="0"/>
              <a:pPr/>
              <a:t>8/9/20</a:t>
            </a:fld>
            <a:endParaRPr lang="en-US" dirty="0"/>
          </a:p>
        </p:txBody>
      </p:sp>
      <p:sp>
        <p:nvSpPr>
          <p:cNvPr id="5" name="Footer Placeholder 4"/>
          <p:cNvSpPr>
            <a:spLocks noGrp="1"/>
          </p:cNvSpPr>
          <p:nvPr>
            <p:ph type="ftr" sz="quarter" idx="3"/>
          </p:nvPr>
        </p:nvSpPr>
        <p:spPr>
          <a:xfrm>
            <a:off x="609600" y="6492875"/>
            <a:ext cx="533400" cy="365125"/>
          </a:xfrm>
          <a:prstGeom prst="rect">
            <a:avLst/>
          </a:prstGeom>
        </p:spPr>
        <p:txBody>
          <a:bodyPr vert="horz" lIns="91440" tIns="45720" rIns="91440" bIns="45720" rtlCol="0" anchor="ctr"/>
          <a:lstStyle>
            <a:lvl1pPr algn="l">
              <a:defRPr sz="1050">
                <a:solidFill>
                  <a:srgbClr val="C8C3C1"/>
                </a:solidFill>
              </a:defRPr>
            </a:lvl1pPr>
          </a:lstStyle>
          <a:p>
            <a:fld id="{8D6896FE-8CF2-0F4E-BD44-23C64AC2EB69}" type="slidenum">
              <a:rPr lang="en-US" smtClean="0"/>
              <a:pPr/>
              <a:t>‹#›</a:t>
            </a:fld>
            <a:endParaRPr lang="en-US" dirty="0"/>
          </a:p>
        </p:txBody>
      </p:sp>
    </p:spTree>
    <p:extLst>
      <p:ext uri="{BB962C8B-B14F-4D97-AF65-F5344CB8AC3E}">
        <p14:creationId xmlns:p14="http://schemas.microsoft.com/office/powerpoint/2010/main" val="131142441"/>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0">
          <p15:clr>
            <a:srgbClr val="F26B43"/>
          </p15:clr>
        </p15:guide>
        <p15:guide id="3" pos="816">
          <p15:clr>
            <a:srgbClr val="F26B43"/>
          </p15:clr>
        </p15:guide>
        <p15:guide id="4" pos="26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ichita.edu/panopto"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mailto:helpdesk@Wichit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ichita.edu/Zoo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helpdesk@Wichita.edu"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wichita.edu/services/help.php"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ichita.edu/ARCTrack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ichita.edu/ID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IDA@Wichita.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37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AA482B-4971-254E-993F-EC86433B0F84}"/>
              </a:ext>
            </a:extLst>
          </p:cNvPr>
          <p:cNvSpPr>
            <a:spLocks noGrp="1"/>
          </p:cNvSpPr>
          <p:nvPr>
            <p:ph type="title"/>
          </p:nvPr>
        </p:nvSpPr>
        <p:spPr/>
        <p:txBody>
          <a:bodyPr/>
          <a:lstStyle/>
          <a:p>
            <a:r>
              <a:rPr lang="en-US" dirty="0"/>
              <a:t>The submit button is the same</a:t>
            </a:r>
          </a:p>
        </p:txBody>
      </p:sp>
      <p:sp>
        <p:nvSpPr>
          <p:cNvPr id="5" name="Content Placeholder 4">
            <a:extLst>
              <a:ext uri="{FF2B5EF4-FFF2-40B4-BE49-F238E27FC236}">
                <a16:creationId xmlns:a16="http://schemas.microsoft.com/office/drawing/2014/main" id="{B905226D-22B4-CC46-A720-B429458D4D3E}"/>
              </a:ext>
            </a:extLst>
          </p:cNvPr>
          <p:cNvSpPr>
            <a:spLocks noGrp="1"/>
          </p:cNvSpPr>
          <p:nvPr>
            <p:ph sz="half" idx="1"/>
          </p:nvPr>
        </p:nvSpPr>
        <p:spPr/>
        <p:txBody>
          <a:bodyPr/>
          <a:lstStyle/>
          <a:p>
            <a:r>
              <a:rPr lang="en-US" dirty="0"/>
              <a:t>Then click “Submit”, which is how you submit all things in Bb.</a:t>
            </a:r>
          </a:p>
        </p:txBody>
      </p:sp>
      <p:pic>
        <p:nvPicPr>
          <p:cNvPr id="7" name="Content Placeholder 6" descr="Submit button shown">
            <a:extLst>
              <a:ext uri="{FF2B5EF4-FFF2-40B4-BE49-F238E27FC236}">
                <a16:creationId xmlns:a16="http://schemas.microsoft.com/office/drawing/2014/main" id="{5172C8CC-91C3-A940-B454-89A1509D65C5}"/>
              </a:ext>
            </a:extLst>
          </p:cNvPr>
          <p:cNvPicPr>
            <a:picLocks noGrp="1" noChangeAspect="1"/>
          </p:cNvPicPr>
          <p:nvPr>
            <p:ph sz="half" idx="2"/>
          </p:nvPr>
        </p:nvPicPr>
        <p:blipFill>
          <a:blip r:embed="rId3"/>
          <a:stretch>
            <a:fillRect/>
          </a:stretch>
        </p:blipFill>
        <p:spPr>
          <a:xfrm>
            <a:off x="6561736" y="2463281"/>
            <a:ext cx="4124002" cy="1930384"/>
          </a:xfrm>
          <a:prstGeom prst="rect">
            <a:avLst/>
          </a:prstGeom>
        </p:spPr>
      </p:pic>
    </p:spTree>
    <p:extLst>
      <p:ext uri="{BB962C8B-B14F-4D97-AF65-F5344CB8AC3E}">
        <p14:creationId xmlns:p14="http://schemas.microsoft.com/office/powerpoint/2010/main" val="24810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D18D-793A-D046-A37F-F69677BCAC7B}"/>
              </a:ext>
            </a:extLst>
          </p:cNvPr>
          <p:cNvSpPr>
            <a:spLocks noGrp="1"/>
          </p:cNvSpPr>
          <p:nvPr>
            <p:ph type="ctrTitle"/>
          </p:nvPr>
        </p:nvSpPr>
        <p:spPr/>
        <p:txBody>
          <a:bodyPr/>
          <a:lstStyle/>
          <a:p>
            <a:r>
              <a:rPr lang="en-US" dirty="0"/>
              <a:t>Sending Email</a:t>
            </a:r>
          </a:p>
        </p:txBody>
      </p:sp>
    </p:spTree>
    <p:extLst>
      <p:ext uri="{BB962C8B-B14F-4D97-AF65-F5344CB8AC3E}">
        <p14:creationId xmlns:p14="http://schemas.microsoft.com/office/powerpoint/2010/main" val="42726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F59A-0D25-E641-9B0E-D17D9E438E8D}"/>
              </a:ext>
            </a:extLst>
          </p:cNvPr>
          <p:cNvSpPr>
            <a:spLocks noGrp="1"/>
          </p:cNvSpPr>
          <p:nvPr>
            <p:ph type="title"/>
          </p:nvPr>
        </p:nvSpPr>
        <p:spPr/>
        <p:txBody>
          <a:bodyPr/>
          <a:lstStyle/>
          <a:p>
            <a:r>
              <a:rPr lang="en-US" dirty="0"/>
              <a:t>Multiple ways to find this  tool</a:t>
            </a:r>
          </a:p>
        </p:txBody>
      </p:sp>
      <p:sp>
        <p:nvSpPr>
          <p:cNvPr id="3" name="Content Placeholder 2">
            <a:extLst>
              <a:ext uri="{FF2B5EF4-FFF2-40B4-BE49-F238E27FC236}">
                <a16:creationId xmlns:a16="http://schemas.microsoft.com/office/drawing/2014/main" id="{29A0603C-05A4-F346-A7C7-E81DDFD9BC54}"/>
              </a:ext>
            </a:extLst>
          </p:cNvPr>
          <p:cNvSpPr>
            <a:spLocks noGrp="1"/>
          </p:cNvSpPr>
          <p:nvPr>
            <p:ph sz="half" idx="1"/>
          </p:nvPr>
        </p:nvSpPr>
        <p:spPr>
          <a:xfrm>
            <a:off x="269032" y="1857744"/>
            <a:ext cx="5945156" cy="4393765"/>
          </a:xfrm>
        </p:spPr>
        <p:txBody>
          <a:bodyPr>
            <a:normAutofit fontScale="85000" lnSpcReduction="20000"/>
          </a:bodyPr>
          <a:lstStyle/>
          <a:p>
            <a:r>
              <a:rPr lang="en-US" dirty="0"/>
              <a:t>Multiple ways to get to this tool.  You might have a link that goes right to email, or you might need to get there through the Tools links. </a:t>
            </a:r>
          </a:p>
          <a:p>
            <a:r>
              <a:rPr lang="en-US" dirty="0"/>
              <a:t>There are two Tools links to know about and they both have a link to the Email tool. </a:t>
            </a:r>
          </a:p>
          <a:p>
            <a:r>
              <a:rPr lang="en-US" dirty="0"/>
              <a:t>The Email tool is alphabetized by “S” for ”Send Email” to make it confusing</a:t>
            </a:r>
          </a:p>
        </p:txBody>
      </p:sp>
      <p:pic>
        <p:nvPicPr>
          <p:cNvPr id="5" name="Content Placeholder 4" descr="Tools link in main menu.">
            <a:extLst>
              <a:ext uri="{FF2B5EF4-FFF2-40B4-BE49-F238E27FC236}">
                <a16:creationId xmlns:a16="http://schemas.microsoft.com/office/drawing/2014/main" id="{DA44C45D-2725-B84F-BEE0-3C12DD203244}"/>
              </a:ext>
            </a:extLst>
          </p:cNvPr>
          <p:cNvPicPr>
            <a:picLocks noGrp="1" noChangeAspect="1"/>
          </p:cNvPicPr>
          <p:nvPr>
            <p:ph sz="half" idx="2"/>
          </p:nvPr>
        </p:nvPicPr>
        <p:blipFill>
          <a:blip r:embed="rId3"/>
          <a:stretch>
            <a:fillRect/>
          </a:stretch>
        </p:blipFill>
        <p:spPr>
          <a:xfrm>
            <a:off x="7725410" y="2212309"/>
            <a:ext cx="2527300" cy="1422400"/>
          </a:xfrm>
          <a:prstGeom prst="rect">
            <a:avLst/>
          </a:prstGeom>
        </p:spPr>
      </p:pic>
      <p:pic>
        <p:nvPicPr>
          <p:cNvPr id="7" name="Picture 6" descr="Send Email link found from main Tools link">
            <a:extLst>
              <a:ext uri="{FF2B5EF4-FFF2-40B4-BE49-F238E27FC236}">
                <a16:creationId xmlns:a16="http://schemas.microsoft.com/office/drawing/2014/main" id="{C3F9710D-7951-3B4C-BEA3-24CE534E7137}"/>
              </a:ext>
            </a:extLst>
          </p:cNvPr>
          <p:cNvPicPr>
            <a:picLocks noChangeAspect="1"/>
          </p:cNvPicPr>
          <p:nvPr/>
        </p:nvPicPr>
        <p:blipFill>
          <a:blip r:embed="rId4"/>
          <a:stretch>
            <a:fillRect/>
          </a:stretch>
        </p:blipFill>
        <p:spPr>
          <a:xfrm>
            <a:off x="6423660" y="4315958"/>
            <a:ext cx="5130800" cy="1169043"/>
          </a:xfrm>
          <a:prstGeom prst="rect">
            <a:avLst/>
          </a:prstGeom>
        </p:spPr>
      </p:pic>
    </p:spTree>
    <p:extLst>
      <p:ext uri="{BB962C8B-B14F-4D97-AF65-F5344CB8AC3E}">
        <p14:creationId xmlns:p14="http://schemas.microsoft.com/office/powerpoint/2010/main" val="559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7D63-5A72-0048-B821-687FF860820F}"/>
              </a:ext>
            </a:extLst>
          </p:cNvPr>
          <p:cNvSpPr>
            <a:spLocks noGrp="1"/>
          </p:cNvSpPr>
          <p:nvPr>
            <p:ph type="title"/>
          </p:nvPr>
        </p:nvSpPr>
        <p:spPr/>
        <p:txBody>
          <a:bodyPr/>
          <a:lstStyle/>
          <a:p>
            <a:r>
              <a:rPr lang="en-US" dirty="0"/>
              <a:t>Choose your recipient(s)</a:t>
            </a:r>
          </a:p>
        </p:txBody>
      </p:sp>
      <p:sp>
        <p:nvSpPr>
          <p:cNvPr id="3" name="Content Placeholder 2">
            <a:extLst>
              <a:ext uri="{FF2B5EF4-FFF2-40B4-BE49-F238E27FC236}">
                <a16:creationId xmlns:a16="http://schemas.microsoft.com/office/drawing/2014/main" id="{370F06EC-7DBF-1344-8404-FABAFAACABF1}"/>
              </a:ext>
            </a:extLst>
          </p:cNvPr>
          <p:cNvSpPr>
            <a:spLocks noGrp="1"/>
          </p:cNvSpPr>
          <p:nvPr>
            <p:ph sz="half" idx="1"/>
          </p:nvPr>
        </p:nvSpPr>
        <p:spPr/>
        <p:txBody>
          <a:bodyPr/>
          <a:lstStyle/>
          <a:p>
            <a:r>
              <a:rPr lang="en-US" dirty="0"/>
              <a:t>Both links take you to the same place, where you will tend to choose “All Student Users”: </a:t>
            </a:r>
          </a:p>
        </p:txBody>
      </p:sp>
      <p:pic>
        <p:nvPicPr>
          <p:cNvPr id="5" name="Content Placeholder 4" descr="Send Email area allows you to choose your recipients ">
            <a:extLst>
              <a:ext uri="{FF2B5EF4-FFF2-40B4-BE49-F238E27FC236}">
                <a16:creationId xmlns:a16="http://schemas.microsoft.com/office/drawing/2014/main" id="{CF2560C1-6A40-4847-9B8A-296DCAA0902C}"/>
              </a:ext>
            </a:extLst>
          </p:cNvPr>
          <p:cNvPicPr>
            <a:picLocks noGrp="1" noChangeAspect="1"/>
          </p:cNvPicPr>
          <p:nvPr>
            <p:ph sz="half" idx="2"/>
          </p:nvPr>
        </p:nvPicPr>
        <p:blipFill>
          <a:blip r:embed="rId3"/>
          <a:stretch>
            <a:fillRect/>
          </a:stretch>
        </p:blipFill>
        <p:spPr>
          <a:xfrm>
            <a:off x="7184572" y="1713799"/>
            <a:ext cx="2780041" cy="4596336"/>
          </a:xfrm>
          <a:prstGeom prst="rect">
            <a:avLst/>
          </a:prstGeom>
        </p:spPr>
      </p:pic>
    </p:spTree>
    <p:extLst>
      <p:ext uri="{BB962C8B-B14F-4D97-AF65-F5344CB8AC3E}">
        <p14:creationId xmlns:p14="http://schemas.microsoft.com/office/powerpoint/2010/main" val="1840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D500-542C-4A49-BF47-D972FCA7DA68}"/>
              </a:ext>
            </a:extLst>
          </p:cNvPr>
          <p:cNvSpPr>
            <a:spLocks noGrp="1"/>
          </p:cNvSpPr>
          <p:nvPr>
            <p:ph type="title"/>
          </p:nvPr>
        </p:nvSpPr>
        <p:spPr/>
        <p:txBody>
          <a:bodyPr/>
          <a:lstStyle/>
          <a:p>
            <a:r>
              <a:rPr lang="en-US" dirty="0"/>
              <a:t>WARNINGS!</a:t>
            </a:r>
          </a:p>
        </p:txBody>
      </p:sp>
      <p:sp>
        <p:nvSpPr>
          <p:cNvPr id="5" name="Content Placeholder 4">
            <a:extLst>
              <a:ext uri="{FF2B5EF4-FFF2-40B4-BE49-F238E27FC236}">
                <a16:creationId xmlns:a16="http://schemas.microsoft.com/office/drawing/2014/main" id="{58132EC6-996E-9A45-9365-E10086206232}"/>
              </a:ext>
            </a:extLst>
          </p:cNvPr>
          <p:cNvSpPr>
            <a:spLocks noGrp="1"/>
          </p:cNvSpPr>
          <p:nvPr>
            <p:ph idx="1"/>
          </p:nvPr>
        </p:nvSpPr>
        <p:spPr>
          <a:xfrm>
            <a:off x="877078" y="1754155"/>
            <a:ext cx="10032183" cy="4057470"/>
          </a:xfrm>
        </p:spPr>
        <p:txBody>
          <a:bodyPr>
            <a:normAutofit fontScale="92500" lnSpcReduction="20000"/>
          </a:bodyPr>
          <a:lstStyle/>
          <a:p>
            <a:r>
              <a:rPr lang="en-US" dirty="0"/>
              <a:t>The email tool, while powerful, does not have a “sent email” feature in Blackboard!  </a:t>
            </a:r>
          </a:p>
          <a:p>
            <a:r>
              <a:rPr lang="en-US" dirty="0"/>
              <a:t>The sender will receive a copy of the sent email, and it will come to their WSU email box</a:t>
            </a:r>
          </a:p>
          <a:p>
            <a:r>
              <a:rPr lang="en-US" dirty="0"/>
              <a:t>Students often do not use their WSU email, so this has limited utility</a:t>
            </a:r>
          </a:p>
          <a:p>
            <a:r>
              <a:rPr lang="en-US" dirty="0"/>
              <a:t>We recommend using the Announcements tool instead and choosing “send a copy of this announcement immediately” when trying to contact the entire class</a:t>
            </a:r>
          </a:p>
        </p:txBody>
      </p:sp>
    </p:spTree>
    <p:extLst>
      <p:ext uri="{BB962C8B-B14F-4D97-AF65-F5344CB8AC3E}">
        <p14:creationId xmlns:p14="http://schemas.microsoft.com/office/powerpoint/2010/main" val="291803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059C-9E3A-244B-9F43-EB67C79C7FC0}"/>
              </a:ext>
            </a:extLst>
          </p:cNvPr>
          <p:cNvSpPr>
            <a:spLocks noGrp="1"/>
          </p:cNvSpPr>
          <p:nvPr>
            <p:ph type="ctrTitle"/>
          </p:nvPr>
        </p:nvSpPr>
        <p:spPr/>
        <p:txBody>
          <a:bodyPr/>
          <a:lstStyle/>
          <a:p>
            <a:r>
              <a:rPr lang="en-US" dirty="0"/>
              <a:t>Discussion Boards</a:t>
            </a:r>
          </a:p>
        </p:txBody>
      </p:sp>
    </p:spTree>
    <p:extLst>
      <p:ext uri="{BB962C8B-B14F-4D97-AF65-F5344CB8AC3E}">
        <p14:creationId xmlns:p14="http://schemas.microsoft.com/office/powerpoint/2010/main" val="18041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585C-A4B5-4145-98BF-7258A92DD370}"/>
              </a:ext>
            </a:extLst>
          </p:cNvPr>
          <p:cNvSpPr>
            <a:spLocks noGrp="1"/>
          </p:cNvSpPr>
          <p:nvPr>
            <p:ph type="title"/>
          </p:nvPr>
        </p:nvSpPr>
        <p:spPr/>
        <p:txBody>
          <a:bodyPr>
            <a:normAutofit/>
          </a:bodyPr>
          <a:lstStyle/>
          <a:p>
            <a:r>
              <a:rPr lang="en-US" dirty="0"/>
              <a:t>Many roads … all go to same place</a:t>
            </a:r>
          </a:p>
        </p:txBody>
      </p:sp>
      <p:sp>
        <p:nvSpPr>
          <p:cNvPr id="4" name="Content Placeholder 3">
            <a:extLst>
              <a:ext uri="{FF2B5EF4-FFF2-40B4-BE49-F238E27FC236}">
                <a16:creationId xmlns:a16="http://schemas.microsoft.com/office/drawing/2014/main" id="{AF84F5B3-5F55-2540-B175-31A0CFC145A6}"/>
              </a:ext>
            </a:extLst>
          </p:cNvPr>
          <p:cNvSpPr>
            <a:spLocks noGrp="1"/>
          </p:cNvSpPr>
          <p:nvPr>
            <p:ph idx="1"/>
          </p:nvPr>
        </p:nvSpPr>
        <p:spPr/>
        <p:txBody>
          <a:bodyPr/>
          <a:lstStyle/>
          <a:p>
            <a:r>
              <a:rPr lang="en-US" dirty="0"/>
              <a:t>Discussion boards can also be accessed from a variety of links.</a:t>
            </a:r>
          </a:p>
        </p:txBody>
      </p:sp>
      <p:pic>
        <p:nvPicPr>
          <p:cNvPr id="6" name="Content Placeholder 5" descr="Discussions link in main menu indicated with and arrow">
            <a:extLst>
              <a:ext uri="{FF2B5EF4-FFF2-40B4-BE49-F238E27FC236}">
                <a16:creationId xmlns:a16="http://schemas.microsoft.com/office/drawing/2014/main" id="{C00ED098-C400-DE44-AE2A-33BBBAB4198A}"/>
              </a:ext>
            </a:extLst>
          </p:cNvPr>
          <p:cNvPicPr>
            <a:picLocks noGrp="1" noChangeAspect="1"/>
          </p:cNvPicPr>
          <p:nvPr>
            <p:ph sz="half" idx="4294967295"/>
          </p:nvPr>
        </p:nvPicPr>
        <p:blipFill>
          <a:blip r:embed="rId3"/>
          <a:stretch>
            <a:fillRect/>
          </a:stretch>
        </p:blipFill>
        <p:spPr>
          <a:xfrm>
            <a:off x="9604460" y="2873374"/>
            <a:ext cx="2044700" cy="2651125"/>
          </a:xfrm>
          <a:prstGeom prst="rect">
            <a:avLst/>
          </a:prstGeom>
        </p:spPr>
      </p:pic>
      <p:pic>
        <p:nvPicPr>
          <p:cNvPr id="7" name="Picture 6" descr="Discussion board link in Course Tools indicated with an arrow">
            <a:extLst>
              <a:ext uri="{FF2B5EF4-FFF2-40B4-BE49-F238E27FC236}">
                <a16:creationId xmlns:a16="http://schemas.microsoft.com/office/drawing/2014/main" id="{611BAEB5-79B7-5E43-9AED-37BFAB9C50C9}"/>
              </a:ext>
            </a:extLst>
          </p:cNvPr>
          <p:cNvPicPr>
            <a:picLocks noChangeAspect="1"/>
          </p:cNvPicPr>
          <p:nvPr/>
        </p:nvPicPr>
        <p:blipFill>
          <a:blip r:embed="rId4"/>
          <a:stretch>
            <a:fillRect/>
          </a:stretch>
        </p:blipFill>
        <p:spPr>
          <a:xfrm>
            <a:off x="6601453" y="2873374"/>
            <a:ext cx="2603500" cy="3619500"/>
          </a:xfrm>
          <a:prstGeom prst="rect">
            <a:avLst/>
          </a:prstGeom>
        </p:spPr>
      </p:pic>
      <p:pic>
        <p:nvPicPr>
          <p:cNvPr id="8" name="Picture 7" descr="Discussion Board link that is found through the Discusion Board link in Coruse Tools.  Blackboard has a lot of layers.">
            <a:extLst>
              <a:ext uri="{FF2B5EF4-FFF2-40B4-BE49-F238E27FC236}">
                <a16:creationId xmlns:a16="http://schemas.microsoft.com/office/drawing/2014/main" id="{59FA633C-07DD-E142-B302-F53FAA8C64DB}"/>
              </a:ext>
            </a:extLst>
          </p:cNvPr>
          <p:cNvPicPr>
            <a:picLocks noChangeAspect="1"/>
          </p:cNvPicPr>
          <p:nvPr/>
        </p:nvPicPr>
        <p:blipFill>
          <a:blip r:embed="rId5"/>
          <a:stretch>
            <a:fillRect/>
          </a:stretch>
        </p:blipFill>
        <p:spPr>
          <a:xfrm>
            <a:off x="591807" y="3757613"/>
            <a:ext cx="5067300" cy="1206500"/>
          </a:xfrm>
          <a:prstGeom prst="rect">
            <a:avLst/>
          </a:prstGeom>
        </p:spPr>
      </p:pic>
    </p:spTree>
    <p:extLst>
      <p:ext uri="{BB962C8B-B14F-4D97-AF65-F5344CB8AC3E}">
        <p14:creationId xmlns:p14="http://schemas.microsoft.com/office/powerpoint/2010/main" val="19196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09DD37-429D-1D4C-97D8-AD4A3833092E}"/>
              </a:ext>
            </a:extLst>
          </p:cNvPr>
          <p:cNvSpPr>
            <a:spLocks noGrp="1"/>
          </p:cNvSpPr>
          <p:nvPr>
            <p:ph type="title"/>
          </p:nvPr>
        </p:nvSpPr>
        <p:spPr/>
        <p:txBody>
          <a:bodyPr/>
          <a:lstStyle/>
          <a:p>
            <a:r>
              <a:rPr lang="en-US" dirty="0"/>
              <a:t>Create a forum</a:t>
            </a:r>
          </a:p>
        </p:txBody>
      </p:sp>
      <p:sp>
        <p:nvSpPr>
          <p:cNvPr id="3" name="Content Placeholder 2">
            <a:extLst>
              <a:ext uri="{FF2B5EF4-FFF2-40B4-BE49-F238E27FC236}">
                <a16:creationId xmlns:a16="http://schemas.microsoft.com/office/drawing/2014/main" id="{D2135500-680D-FB45-B858-B91FBF2D2FEC}"/>
              </a:ext>
            </a:extLst>
          </p:cNvPr>
          <p:cNvSpPr>
            <a:spLocks noGrp="1"/>
          </p:cNvSpPr>
          <p:nvPr>
            <p:ph sz="half" idx="1"/>
          </p:nvPr>
        </p:nvSpPr>
        <p:spPr/>
        <p:txBody>
          <a:bodyPr/>
          <a:lstStyle/>
          <a:p>
            <a:r>
              <a:rPr lang="en-US" dirty="0"/>
              <a:t>All avenues eventually take you to the same place … the area where you can create a discussion board: </a:t>
            </a:r>
          </a:p>
        </p:txBody>
      </p:sp>
      <p:pic>
        <p:nvPicPr>
          <p:cNvPr id="5" name="Content Placeholder 4" descr="&quot;Create Forum&quot; indicated with an arrow">
            <a:extLst>
              <a:ext uri="{FF2B5EF4-FFF2-40B4-BE49-F238E27FC236}">
                <a16:creationId xmlns:a16="http://schemas.microsoft.com/office/drawing/2014/main" id="{61DE46BA-7E92-8B4B-ABB3-1A18F67FAFA7}"/>
              </a:ext>
            </a:extLst>
          </p:cNvPr>
          <p:cNvPicPr>
            <a:picLocks noGrp="1" noChangeAspect="1"/>
          </p:cNvPicPr>
          <p:nvPr>
            <p:ph sz="half" idx="2"/>
          </p:nvPr>
        </p:nvPicPr>
        <p:blipFill>
          <a:blip r:embed="rId3"/>
          <a:stretch>
            <a:fillRect/>
          </a:stretch>
        </p:blipFill>
        <p:spPr>
          <a:xfrm>
            <a:off x="6339341" y="2587300"/>
            <a:ext cx="4700587" cy="2066441"/>
          </a:xfrm>
          <a:prstGeom prst="rect">
            <a:avLst/>
          </a:prstGeom>
        </p:spPr>
      </p:pic>
    </p:spTree>
    <p:extLst>
      <p:ext uri="{BB962C8B-B14F-4D97-AF65-F5344CB8AC3E}">
        <p14:creationId xmlns:p14="http://schemas.microsoft.com/office/powerpoint/2010/main" val="336789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0DE6-02B5-0847-BFB1-350A91F0699E}"/>
              </a:ext>
            </a:extLst>
          </p:cNvPr>
          <p:cNvSpPr>
            <a:spLocks noGrp="1"/>
          </p:cNvSpPr>
          <p:nvPr>
            <p:ph type="title"/>
          </p:nvPr>
        </p:nvSpPr>
        <p:spPr/>
        <p:txBody>
          <a:bodyPr/>
          <a:lstStyle/>
          <a:p>
            <a:r>
              <a:rPr lang="en-US" dirty="0"/>
              <a:t>Same WYSIWYG editor</a:t>
            </a:r>
          </a:p>
        </p:txBody>
      </p:sp>
      <p:sp>
        <p:nvSpPr>
          <p:cNvPr id="3" name="Content Placeholder 2">
            <a:extLst>
              <a:ext uri="{FF2B5EF4-FFF2-40B4-BE49-F238E27FC236}">
                <a16:creationId xmlns:a16="http://schemas.microsoft.com/office/drawing/2014/main" id="{366BA418-FFE5-D445-975B-97C18D210CA6}"/>
              </a:ext>
            </a:extLst>
          </p:cNvPr>
          <p:cNvSpPr>
            <a:spLocks noGrp="1"/>
          </p:cNvSpPr>
          <p:nvPr>
            <p:ph sz="half" idx="1"/>
          </p:nvPr>
        </p:nvSpPr>
        <p:spPr/>
        <p:txBody>
          <a:bodyPr/>
          <a:lstStyle/>
          <a:p>
            <a:r>
              <a:rPr lang="en-US" dirty="0"/>
              <a:t>Again, you have a WYSIWYG editor</a:t>
            </a:r>
          </a:p>
        </p:txBody>
      </p:sp>
      <p:pic>
        <p:nvPicPr>
          <p:cNvPr id="5" name="Content Placeholder 4" descr="WYSIWYG editor for the discussion forums">
            <a:extLst>
              <a:ext uri="{FF2B5EF4-FFF2-40B4-BE49-F238E27FC236}">
                <a16:creationId xmlns:a16="http://schemas.microsoft.com/office/drawing/2014/main" id="{189319E3-0D37-6549-BFB1-43057A4B004F}"/>
              </a:ext>
            </a:extLst>
          </p:cNvPr>
          <p:cNvPicPr>
            <a:picLocks noGrp="1" noChangeAspect="1"/>
          </p:cNvPicPr>
          <p:nvPr>
            <p:ph sz="half" idx="2"/>
          </p:nvPr>
        </p:nvPicPr>
        <p:blipFill>
          <a:blip r:embed="rId3"/>
          <a:stretch>
            <a:fillRect/>
          </a:stretch>
        </p:blipFill>
        <p:spPr>
          <a:xfrm>
            <a:off x="6208713" y="2363004"/>
            <a:ext cx="4700587" cy="3298804"/>
          </a:xfrm>
          <a:prstGeom prst="rect">
            <a:avLst/>
          </a:prstGeom>
        </p:spPr>
      </p:pic>
    </p:spTree>
    <p:extLst>
      <p:ext uri="{BB962C8B-B14F-4D97-AF65-F5344CB8AC3E}">
        <p14:creationId xmlns:p14="http://schemas.microsoft.com/office/powerpoint/2010/main" val="42177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792C0C-583E-2B45-B58A-AE30D1F32D50}"/>
              </a:ext>
            </a:extLst>
          </p:cNvPr>
          <p:cNvSpPr>
            <a:spLocks noGrp="1"/>
          </p:cNvSpPr>
          <p:nvPr>
            <p:ph type="title"/>
          </p:nvPr>
        </p:nvSpPr>
        <p:spPr/>
        <p:txBody>
          <a:bodyPr/>
          <a:lstStyle/>
          <a:p>
            <a:r>
              <a:rPr lang="en-US" dirty="0"/>
              <a:t>Setting up your requirements</a:t>
            </a:r>
          </a:p>
        </p:txBody>
      </p:sp>
      <p:sp>
        <p:nvSpPr>
          <p:cNvPr id="3" name="Content Placeholder 2">
            <a:extLst>
              <a:ext uri="{FF2B5EF4-FFF2-40B4-BE49-F238E27FC236}">
                <a16:creationId xmlns:a16="http://schemas.microsoft.com/office/drawing/2014/main" id="{AEB60255-3C22-DF46-A04D-D7EC0E6DED1D}"/>
              </a:ext>
            </a:extLst>
          </p:cNvPr>
          <p:cNvSpPr>
            <a:spLocks noGrp="1"/>
          </p:cNvSpPr>
          <p:nvPr>
            <p:ph idx="1"/>
          </p:nvPr>
        </p:nvSpPr>
        <p:spPr>
          <a:xfrm>
            <a:off x="1295399" y="1716512"/>
            <a:ext cx="9613861" cy="2285576"/>
          </a:xfrm>
        </p:spPr>
        <p:txBody>
          <a:bodyPr>
            <a:normAutofit fontScale="92500" lnSpcReduction="20000"/>
          </a:bodyPr>
          <a:lstStyle/>
          <a:p>
            <a:r>
              <a:rPr lang="en-US" dirty="0"/>
              <a:t>And you have choices to make:</a:t>
            </a:r>
          </a:p>
          <a:p>
            <a:pPr lvl="1"/>
            <a:r>
              <a:rPr lang="en-US" dirty="0"/>
              <a:t>Do you want to date restrict?</a:t>
            </a:r>
          </a:p>
          <a:p>
            <a:pPr lvl="1"/>
            <a:r>
              <a:rPr lang="en-US" dirty="0"/>
              <a:t>Do you want to offer points? </a:t>
            </a:r>
          </a:p>
          <a:p>
            <a:pPr lvl="2"/>
            <a:r>
              <a:rPr lang="en-US" dirty="0"/>
              <a:t>If yes, you will automatically get a Grade Center column created</a:t>
            </a:r>
          </a:p>
          <a:p>
            <a:pPr lvl="1"/>
            <a:r>
              <a:rPr lang="en-US" dirty="0"/>
              <a:t>Other options too.  You can’t mess this up!</a:t>
            </a:r>
          </a:p>
        </p:txBody>
      </p:sp>
      <p:pic>
        <p:nvPicPr>
          <p:cNvPr id="5" name="Content Placeholder 4" descr="Area where professors make assignments available shown">
            <a:extLst>
              <a:ext uri="{FF2B5EF4-FFF2-40B4-BE49-F238E27FC236}">
                <a16:creationId xmlns:a16="http://schemas.microsoft.com/office/drawing/2014/main" id="{243BE916-F0E4-2A42-B88A-7348A3F13A38}"/>
              </a:ext>
            </a:extLst>
          </p:cNvPr>
          <p:cNvPicPr>
            <a:picLocks noGrp="1" noChangeAspect="1"/>
          </p:cNvPicPr>
          <p:nvPr>
            <p:ph sz="half" idx="4294967295"/>
          </p:nvPr>
        </p:nvPicPr>
        <p:blipFill>
          <a:blip r:embed="rId3"/>
          <a:stretch>
            <a:fillRect/>
          </a:stretch>
        </p:blipFill>
        <p:spPr>
          <a:xfrm>
            <a:off x="0" y="4497885"/>
            <a:ext cx="5661025" cy="1693862"/>
          </a:xfrm>
          <a:prstGeom prst="rect">
            <a:avLst/>
          </a:prstGeom>
        </p:spPr>
      </p:pic>
      <p:pic>
        <p:nvPicPr>
          <p:cNvPr id="7" name="Picture 6" descr="Area where professors can add grade values shown">
            <a:extLst>
              <a:ext uri="{FF2B5EF4-FFF2-40B4-BE49-F238E27FC236}">
                <a16:creationId xmlns:a16="http://schemas.microsoft.com/office/drawing/2014/main" id="{7A8C24F4-6114-AA46-BB7A-C2FF4DF59837}"/>
              </a:ext>
            </a:extLst>
          </p:cNvPr>
          <p:cNvPicPr>
            <a:picLocks noChangeAspect="1"/>
          </p:cNvPicPr>
          <p:nvPr/>
        </p:nvPicPr>
        <p:blipFill>
          <a:blip r:embed="rId4"/>
          <a:stretch>
            <a:fillRect/>
          </a:stretch>
        </p:blipFill>
        <p:spPr>
          <a:xfrm>
            <a:off x="5910979" y="4766178"/>
            <a:ext cx="6281021" cy="1157276"/>
          </a:xfrm>
          <a:prstGeom prst="rect">
            <a:avLst/>
          </a:prstGeom>
        </p:spPr>
      </p:pic>
    </p:spTree>
    <p:extLst>
      <p:ext uri="{BB962C8B-B14F-4D97-AF65-F5344CB8AC3E}">
        <p14:creationId xmlns:p14="http://schemas.microsoft.com/office/powerpoint/2010/main" val="42921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D2C3-0A22-F742-A8E8-68CDE3FB41DA}"/>
              </a:ext>
            </a:extLst>
          </p:cNvPr>
          <p:cNvSpPr>
            <a:spLocks noGrp="1"/>
          </p:cNvSpPr>
          <p:nvPr>
            <p:ph type="ctrTitle"/>
          </p:nvPr>
        </p:nvSpPr>
        <p:spPr/>
        <p:txBody>
          <a:bodyPr/>
          <a:lstStyle/>
          <a:p>
            <a:r>
              <a:rPr lang="en-US" dirty="0"/>
              <a:t>Welcome New Instructors</a:t>
            </a:r>
          </a:p>
        </p:txBody>
      </p:sp>
      <p:sp>
        <p:nvSpPr>
          <p:cNvPr id="3" name="Subtitle 2">
            <a:extLst>
              <a:ext uri="{FF2B5EF4-FFF2-40B4-BE49-F238E27FC236}">
                <a16:creationId xmlns:a16="http://schemas.microsoft.com/office/drawing/2014/main" id="{67F500CA-22E1-1844-B6B4-9AEA7827FE20}"/>
              </a:ext>
            </a:extLst>
          </p:cNvPr>
          <p:cNvSpPr>
            <a:spLocks noGrp="1"/>
          </p:cNvSpPr>
          <p:nvPr>
            <p:ph type="subTitle" idx="4294967295"/>
          </p:nvPr>
        </p:nvSpPr>
        <p:spPr>
          <a:xfrm>
            <a:off x="559837" y="5693488"/>
            <a:ext cx="9144000" cy="733425"/>
          </a:xfrm>
        </p:spPr>
        <p:txBody>
          <a:bodyPr>
            <a:normAutofit fontScale="77500" lnSpcReduction="20000"/>
          </a:bodyPr>
          <a:lstStyle/>
          <a:p>
            <a:r>
              <a:rPr lang="en-US" dirty="0"/>
              <a:t>Carolyn Speer, Ph.D., CPACC, Manager – Instructional Design and Access</a:t>
            </a:r>
          </a:p>
        </p:txBody>
      </p:sp>
    </p:spTree>
    <p:extLst>
      <p:ext uri="{BB962C8B-B14F-4D97-AF65-F5344CB8AC3E}">
        <p14:creationId xmlns:p14="http://schemas.microsoft.com/office/powerpoint/2010/main" val="15618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482A21-30C1-0145-B6EB-E81FEC2C8267}"/>
              </a:ext>
            </a:extLst>
          </p:cNvPr>
          <p:cNvSpPr>
            <a:spLocks noGrp="1"/>
          </p:cNvSpPr>
          <p:nvPr>
            <p:ph type="title"/>
          </p:nvPr>
        </p:nvSpPr>
        <p:spPr/>
        <p:txBody>
          <a:bodyPr/>
          <a:lstStyle/>
          <a:p>
            <a:r>
              <a:rPr lang="en-US" dirty="0"/>
              <a:t>The title is a link</a:t>
            </a:r>
          </a:p>
        </p:txBody>
      </p:sp>
      <p:sp>
        <p:nvSpPr>
          <p:cNvPr id="5" name="Content Placeholder 4">
            <a:extLst>
              <a:ext uri="{FF2B5EF4-FFF2-40B4-BE49-F238E27FC236}">
                <a16:creationId xmlns:a16="http://schemas.microsoft.com/office/drawing/2014/main" id="{0AD8B5B4-1459-AE40-A521-A679C870957B}"/>
              </a:ext>
            </a:extLst>
          </p:cNvPr>
          <p:cNvSpPr>
            <a:spLocks noGrp="1"/>
          </p:cNvSpPr>
          <p:nvPr>
            <p:ph idx="1"/>
          </p:nvPr>
        </p:nvSpPr>
        <p:spPr/>
        <p:txBody>
          <a:bodyPr/>
          <a:lstStyle/>
          <a:p>
            <a:r>
              <a:rPr lang="en-US" dirty="0"/>
              <a:t>Once you hit “Submit” you will get a forum in the list of discussion boards:</a:t>
            </a:r>
          </a:p>
        </p:txBody>
      </p:sp>
      <p:pic>
        <p:nvPicPr>
          <p:cNvPr id="8" name="Picture 7" descr="Link to the new discussion board shown with arrow">
            <a:extLst>
              <a:ext uri="{FF2B5EF4-FFF2-40B4-BE49-F238E27FC236}">
                <a16:creationId xmlns:a16="http://schemas.microsoft.com/office/drawing/2014/main" id="{F3124897-A52E-A347-972E-3947E083015B}"/>
              </a:ext>
            </a:extLst>
          </p:cNvPr>
          <p:cNvPicPr>
            <a:picLocks noChangeAspect="1"/>
          </p:cNvPicPr>
          <p:nvPr/>
        </p:nvPicPr>
        <p:blipFill>
          <a:blip r:embed="rId3"/>
          <a:stretch>
            <a:fillRect/>
          </a:stretch>
        </p:blipFill>
        <p:spPr>
          <a:xfrm>
            <a:off x="838200" y="3644900"/>
            <a:ext cx="10248900" cy="1701800"/>
          </a:xfrm>
          <a:prstGeom prst="rect">
            <a:avLst/>
          </a:prstGeom>
        </p:spPr>
      </p:pic>
    </p:spTree>
    <p:extLst>
      <p:ext uri="{BB962C8B-B14F-4D97-AF65-F5344CB8AC3E}">
        <p14:creationId xmlns:p14="http://schemas.microsoft.com/office/powerpoint/2010/main" val="40934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D79AF-A5A4-5243-8576-757366C2779D}"/>
              </a:ext>
            </a:extLst>
          </p:cNvPr>
          <p:cNvSpPr>
            <a:spLocks noGrp="1"/>
          </p:cNvSpPr>
          <p:nvPr>
            <p:ph type="ctrTitle"/>
          </p:nvPr>
        </p:nvSpPr>
        <p:spPr/>
        <p:txBody>
          <a:bodyPr/>
          <a:lstStyle/>
          <a:p>
            <a:r>
              <a:rPr lang="en-US" dirty="0"/>
              <a:t>Creating an Assignment</a:t>
            </a:r>
          </a:p>
        </p:txBody>
      </p:sp>
    </p:spTree>
    <p:extLst>
      <p:ext uri="{BB962C8B-B14F-4D97-AF65-F5344CB8AC3E}">
        <p14:creationId xmlns:p14="http://schemas.microsoft.com/office/powerpoint/2010/main" val="37444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AB0-84A5-5E4F-84F9-0BDC0260E74F}"/>
              </a:ext>
            </a:extLst>
          </p:cNvPr>
          <p:cNvSpPr>
            <a:spLocks noGrp="1"/>
          </p:cNvSpPr>
          <p:nvPr>
            <p:ph type="title"/>
          </p:nvPr>
        </p:nvSpPr>
        <p:spPr/>
        <p:txBody>
          <a:bodyPr/>
          <a:lstStyle/>
          <a:p>
            <a:r>
              <a:rPr lang="en-US" dirty="0"/>
              <a:t>Put your assignment somewhere</a:t>
            </a:r>
          </a:p>
        </p:txBody>
      </p:sp>
      <p:sp>
        <p:nvSpPr>
          <p:cNvPr id="4" name="Content Placeholder 3">
            <a:extLst>
              <a:ext uri="{FF2B5EF4-FFF2-40B4-BE49-F238E27FC236}">
                <a16:creationId xmlns:a16="http://schemas.microsoft.com/office/drawing/2014/main" id="{86830E3E-8195-534C-8C29-C1985D7ABBCE}"/>
              </a:ext>
            </a:extLst>
          </p:cNvPr>
          <p:cNvSpPr>
            <a:spLocks noGrp="1"/>
          </p:cNvSpPr>
          <p:nvPr>
            <p:ph sz="half" idx="1"/>
          </p:nvPr>
        </p:nvSpPr>
        <p:spPr/>
        <p:txBody>
          <a:bodyPr/>
          <a:lstStyle/>
          <a:p>
            <a:r>
              <a:rPr lang="en-US" dirty="0"/>
              <a:t>Assignments have to be placed somewhere</a:t>
            </a:r>
          </a:p>
        </p:txBody>
      </p:sp>
      <p:pic>
        <p:nvPicPr>
          <p:cNvPr id="6" name="Content Placeholder 5" descr="First, professors need to decide where to put an assignment. In modules? in a dedicated assignments area? Both?">
            <a:extLst>
              <a:ext uri="{FF2B5EF4-FFF2-40B4-BE49-F238E27FC236}">
                <a16:creationId xmlns:a16="http://schemas.microsoft.com/office/drawing/2014/main" id="{E36129A0-19D8-5F47-A0F5-E2799E716362}"/>
              </a:ext>
            </a:extLst>
          </p:cNvPr>
          <p:cNvPicPr>
            <a:picLocks noGrp="1" noChangeAspect="1"/>
          </p:cNvPicPr>
          <p:nvPr>
            <p:ph sz="half" idx="2"/>
          </p:nvPr>
        </p:nvPicPr>
        <p:blipFill>
          <a:blip r:embed="rId3"/>
          <a:stretch>
            <a:fillRect/>
          </a:stretch>
        </p:blipFill>
        <p:spPr>
          <a:xfrm>
            <a:off x="7244556" y="2342356"/>
            <a:ext cx="2628900" cy="3340100"/>
          </a:xfrm>
          <a:prstGeom prst="rect">
            <a:avLst/>
          </a:prstGeom>
        </p:spPr>
      </p:pic>
    </p:spTree>
    <p:extLst>
      <p:ext uri="{BB962C8B-B14F-4D97-AF65-F5344CB8AC3E}">
        <p14:creationId xmlns:p14="http://schemas.microsoft.com/office/powerpoint/2010/main" val="125533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E87E-54C2-5E4E-AD01-298728C73CEF}"/>
              </a:ext>
            </a:extLst>
          </p:cNvPr>
          <p:cNvSpPr>
            <a:spLocks noGrp="1"/>
          </p:cNvSpPr>
          <p:nvPr>
            <p:ph type="title"/>
          </p:nvPr>
        </p:nvSpPr>
        <p:spPr/>
        <p:txBody>
          <a:bodyPr/>
          <a:lstStyle/>
          <a:p>
            <a:r>
              <a:rPr lang="en-US" dirty="0"/>
              <a:t>Assessment link gets to Assignments</a:t>
            </a:r>
          </a:p>
        </p:txBody>
      </p:sp>
      <p:sp>
        <p:nvSpPr>
          <p:cNvPr id="3" name="Content Placeholder 2">
            <a:extLst>
              <a:ext uri="{FF2B5EF4-FFF2-40B4-BE49-F238E27FC236}">
                <a16:creationId xmlns:a16="http://schemas.microsoft.com/office/drawing/2014/main" id="{E7CF8570-1968-664B-8039-542098405282}"/>
              </a:ext>
            </a:extLst>
          </p:cNvPr>
          <p:cNvSpPr>
            <a:spLocks noGrp="1"/>
          </p:cNvSpPr>
          <p:nvPr>
            <p:ph sz="half" idx="1"/>
          </p:nvPr>
        </p:nvSpPr>
        <p:spPr/>
        <p:txBody>
          <a:bodyPr>
            <a:normAutofit fontScale="92500" lnSpcReduction="10000"/>
          </a:bodyPr>
          <a:lstStyle/>
          <a:p>
            <a:r>
              <a:rPr lang="en-US" dirty="0"/>
              <a:t>Once you are where you want the assignment to be, locate “Assessments” in the ribbon, mouse over to get the dropdown, and choose “Assignment”:</a:t>
            </a:r>
          </a:p>
        </p:txBody>
      </p:sp>
      <p:pic>
        <p:nvPicPr>
          <p:cNvPr id="5" name="Content Placeholder 4" descr="The assessments link in the tools ribbon will get to the assignment area">
            <a:extLst>
              <a:ext uri="{FF2B5EF4-FFF2-40B4-BE49-F238E27FC236}">
                <a16:creationId xmlns:a16="http://schemas.microsoft.com/office/drawing/2014/main" id="{E5A1C584-C460-2241-9E11-DDDB969564A5}"/>
              </a:ext>
            </a:extLst>
          </p:cNvPr>
          <p:cNvPicPr>
            <a:picLocks noGrp="1" noChangeAspect="1"/>
          </p:cNvPicPr>
          <p:nvPr>
            <p:ph sz="half" idx="2"/>
          </p:nvPr>
        </p:nvPicPr>
        <p:blipFill>
          <a:blip r:embed="rId3"/>
          <a:stretch>
            <a:fillRect/>
          </a:stretch>
        </p:blipFill>
        <p:spPr>
          <a:xfrm>
            <a:off x="6420326" y="1866796"/>
            <a:ext cx="4700587" cy="947068"/>
          </a:xfrm>
          <a:prstGeom prst="rect">
            <a:avLst/>
          </a:prstGeom>
        </p:spPr>
      </p:pic>
      <p:pic>
        <p:nvPicPr>
          <p:cNvPr id="6" name="Picture 5" descr="The assignment area under the assessments link">
            <a:extLst>
              <a:ext uri="{FF2B5EF4-FFF2-40B4-BE49-F238E27FC236}">
                <a16:creationId xmlns:a16="http://schemas.microsoft.com/office/drawing/2014/main" id="{1BFB7511-2836-E645-A98C-1C75E1790A00}"/>
              </a:ext>
            </a:extLst>
          </p:cNvPr>
          <p:cNvPicPr>
            <a:picLocks noChangeAspect="1"/>
          </p:cNvPicPr>
          <p:nvPr/>
        </p:nvPicPr>
        <p:blipFill>
          <a:blip r:embed="rId4"/>
          <a:stretch>
            <a:fillRect/>
          </a:stretch>
        </p:blipFill>
        <p:spPr>
          <a:xfrm>
            <a:off x="7392670" y="3149600"/>
            <a:ext cx="2755900" cy="2844800"/>
          </a:xfrm>
          <a:prstGeom prst="rect">
            <a:avLst/>
          </a:prstGeom>
        </p:spPr>
      </p:pic>
    </p:spTree>
    <p:extLst>
      <p:ext uri="{BB962C8B-B14F-4D97-AF65-F5344CB8AC3E}">
        <p14:creationId xmlns:p14="http://schemas.microsoft.com/office/powerpoint/2010/main" val="42543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B667-653C-8A47-BB79-6C1B3F61F9C0}"/>
              </a:ext>
            </a:extLst>
          </p:cNvPr>
          <p:cNvSpPr>
            <a:spLocks noGrp="1"/>
          </p:cNvSpPr>
          <p:nvPr>
            <p:ph type="title"/>
          </p:nvPr>
        </p:nvSpPr>
        <p:spPr/>
        <p:txBody>
          <a:bodyPr/>
          <a:lstStyle/>
          <a:p>
            <a:r>
              <a:rPr lang="en-US" dirty="0"/>
              <a:t>Create the assignment</a:t>
            </a:r>
          </a:p>
        </p:txBody>
      </p:sp>
      <p:sp>
        <p:nvSpPr>
          <p:cNvPr id="4" name="Content Placeholder 3">
            <a:extLst>
              <a:ext uri="{FF2B5EF4-FFF2-40B4-BE49-F238E27FC236}">
                <a16:creationId xmlns:a16="http://schemas.microsoft.com/office/drawing/2014/main" id="{F1635098-C57D-5840-B139-0D7FC7A032EC}"/>
              </a:ext>
            </a:extLst>
          </p:cNvPr>
          <p:cNvSpPr>
            <a:spLocks noGrp="1"/>
          </p:cNvSpPr>
          <p:nvPr>
            <p:ph sz="half" idx="1"/>
          </p:nvPr>
        </p:nvSpPr>
        <p:spPr/>
        <p:txBody>
          <a:bodyPr/>
          <a:lstStyle/>
          <a:p>
            <a:r>
              <a:rPr lang="en-US" dirty="0"/>
              <a:t>Once again, you have the same WYSIWYG editor: </a:t>
            </a:r>
          </a:p>
        </p:txBody>
      </p:sp>
      <p:pic>
        <p:nvPicPr>
          <p:cNvPr id="6" name="Content Placeholder 5" descr="Create your assignment in the WYSIWYG editor">
            <a:extLst>
              <a:ext uri="{FF2B5EF4-FFF2-40B4-BE49-F238E27FC236}">
                <a16:creationId xmlns:a16="http://schemas.microsoft.com/office/drawing/2014/main" id="{D3CEF334-4BAA-C945-B731-4698986F47F6}"/>
              </a:ext>
            </a:extLst>
          </p:cNvPr>
          <p:cNvPicPr>
            <a:picLocks noGrp="1" noChangeAspect="1"/>
          </p:cNvPicPr>
          <p:nvPr>
            <p:ph sz="half" idx="2"/>
          </p:nvPr>
        </p:nvPicPr>
        <p:blipFill>
          <a:blip r:embed="rId3"/>
          <a:stretch>
            <a:fillRect/>
          </a:stretch>
        </p:blipFill>
        <p:spPr>
          <a:xfrm>
            <a:off x="6208713" y="2297043"/>
            <a:ext cx="4700587" cy="3430726"/>
          </a:xfrm>
          <a:prstGeom prst="rect">
            <a:avLst/>
          </a:prstGeom>
        </p:spPr>
      </p:pic>
    </p:spTree>
    <p:extLst>
      <p:ext uri="{BB962C8B-B14F-4D97-AF65-F5344CB8AC3E}">
        <p14:creationId xmlns:p14="http://schemas.microsoft.com/office/powerpoint/2010/main" val="143087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EEFB-E391-3843-8C0C-B23B1C9F956E}"/>
              </a:ext>
            </a:extLst>
          </p:cNvPr>
          <p:cNvSpPr>
            <a:spLocks noGrp="1"/>
          </p:cNvSpPr>
          <p:nvPr>
            <p:ph type="title"/>
          </p:nvPr>
        </p:nvSpPr>
        <p:spPr/>
        <p:txBody>
          <a:bodyPr/>
          <a:lstStyle/>
          <a:p>
            <a:r>
              <a:rPr lang="en-US" dirty="0"/>
              <a:t>Make your choices</a:t>
            </a:r>
          </a:p>
        </p:txBody>
      </p:sp>
      <p:sp>
        <p:nvSpPr>
          <p:cNvPr id="3" name="Content Placeholder 2">
            <a:extLst>
              <a:ext uri="{FF2B5EF4-FFF2-40B4-BE49-F238E27FC236}">
                <a16:creationId xmlns:a16="http://schemas.microsoft.com/office/drawing/2014/main" id="{D95E23E1-7FED-154A-A191-8D010481A628}"/>
              </a:ext>
            </a:extLst>
          </p:cNvPr>
          <p:cNvSpPr>
            <a:spLocks noGrp="1"/>
          </p:cNvSpPr>
          <p:nvPr>
            <p:ph sz="half" idx="1"/>
          </p:nvPr>
        </p:nvSpPr>
        <p:spPr>
          <a:xfrm>
            <a:off x="429208" y="1735494"/>
            <a:ext cx="5564550" cy="4076131"/>
          </a:xfrm>
        </p:spPr>
        <p:txBody>
          <a:bodyPr>
            <a:normAutofit fontScale="92500" lnSpcReduction="20000"/>
          </a:bodyPr>
          <a:lstStyle/>
          <a:p>
            <a:r>
              <a:rPr lang="en-US" dirty="0"/>
              <a:t>Once you type in what your assignment is, attach any files as necessary, etc., you have some choices to make. First, due dates and points possible.  The points possible will automatically be used in the Grade Center column for this assignment: </a:t>
            </a:r>
          </a:p>
        </p:txBody>
      </p:sp>
      <p:pic>
        <p:nvPicPr>
          <p:cNvPr id="5" name="Content Placeholder 4" descr="Then set dates for it if you like, and assign points">
            <a:extLst>
              <a:ext uri="{FF2B5EF4-FFF2-40B4-BE49-F238E27FC236}">
                <a16:creationId xmlns:a16="http://schemas.microsoft.com/office/drawing/2014/main" id="{9E318D30-8BD2-3444-B066-037A4BCB5D06}"/>
              </a:ext>
            </a:extLst>
          </p:cNvPr>
          <p:cNvPicPr>
            <a:picLocks noGrp="1" noChangeAspect="1"/>
          </p:cNvPicPr>
          <p:nvPr>
            <p:ph sz="half" idx="2"/>
          </p:nvPr>
        </p:nvPicPr>
        <p:blipFill>
          <a:blip r:embed="rId3"/>
          <a:stretch>
            <a:fillRect/>
          </a:stretch>
        </p:blipFill>
        <p:spPr>
          <a:xfrm>
            <a:off x="6488693" y="1800899"/>
            <a:ext cx="4614736" cy="4010939"/>
          </a:xfrm>
          <a:prstGeom prst="rect">
            <a:avLst/>
          </a:prstGeom>
        </p:spPr>
      </p:pic>
    </p:spTree>
    <p:extLst>
      <p:ext uri="{BB962C8B-B14F-4D97-AF65-F5344CB8AC3E}">
        <p14:creationId xmlns:p14="http://schemas.microsoft.com/office/powerpoint/2010/main" val="32756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9BD8-AE00-4943-8303-AABB9331C777}"/>
              </a:ext>
            </a:extLst>
          </p:cNvPr>
          <p:cNvSpPr>
            <a:spLocks noGrp="1"/>
          </p:cNvSpPr>
          <p:nvPr>
            <p:ph type="title"/>
          </p:nvPr>
        </p:nvSpPr>
        <p:spPr/>
        <p:txBody>
          <a:bodyPr/>
          <a:lstStyle/>
          <a:p>
            <a:r>
              <a:rPr lang="en-US" dirty="0"/>
              <a:t>Submission Details</a:t>
            </a:r>
          </a:p>
        </p:txBody>
      </p:sp>
      <p:sp>
        <p:nvSpPr>
          <p:cNvPr id="3" name="Content Placeholder 2">
            <a:extLst>
              <a:ext uri="{FF2B5EF4-FFF2-40B4-BE49-F238E27FC236}">
                <a16:creationId xmlns:a16="http://schemas.microsoft.com/office/drawing/2014/main" id="{60384251-A823-E844-A759-D92CD6BDA1DE}"/>
              </a:ext>
            </a:extLst>
          </p:cNvPr>
          <p:cNvSpPr>
            <a:spLocks noGrp="1"/>
          </p:cNvSpPr>
          <p:nvPr>
            <p:ph sz="half" idx="1"/>
          </p:nvPr>
        </p:nvSpPr>
        <p:spPr/>
        <p:txBody>
          <a:bodyPr>
            <a:normAutofit fontScale="85000" lnSpcReduction="20000"/>
          </a:bodyPr>
          <a:lstStyle/>
          <a:p>
            <a:r>
              <a:rPr lang="en-US" dirty="0"/>
              <a:t>Then, when you click on “Submission Details” you can choose whether this is an individual or group assignment, whether it can be submitted multiple times (I do), and whether it goes through plagiarism detection (is it a draft?)</a:t>
            </a:r>
          </a:p>
        </p:txBody>
      </p:sp>
      <p:pic>
        <p:nvPicPr>
          <p:cNvPr id="5" name="Content Placeholder 4" descr="Professors can choose different submission types, number of attempts, and whether assignments go through plagiarism detection in the settings indicated here">
            <a:extLst>
              <a:ext uri="{FF2B5EF4-FFF2-40B4-BE49-F238E27FC236}">
                <a16:creationId xmlns:a16="http://schemas.microsoft.com/office/drawing/2014/main" id="{A77393CB-9293-F644-9EFD-26D68F0C5707}"/>
              </a:ext>
            </a:extLst>
          </p:cNvPr>
          <p:cNvPicPr>
            <a:picLocks noGrp="1" noChangeAspect="1"/>
          </p:cNvPicPr>
          <p:nvPr>
            <p:ph sz="half" idx="2"/>
          </p:nvPr>
        </p:nvPicPr>
        <p:blipFill>
          <a:blip r:embed="rId3"/>
          <a:stretch>
            <a:fillRect/>
          </a:stretch>
        </p:blipFill>
        <p:spPr>
          <a:xfrm>
            <a:off x="6208713" y="2431919"/>
            <a:ext cx="4700587" cy="3160974"/>
          </a:xfrm>
          <a:prstGeom prst="rect">
            <a:avLst/>
          </a:prstGeom>
        </p:spPr>
      </p:pic>
    </p:spTree>
    <p:extLst>
      <p:ext uri="{BB962C8B-B14F-4D97-AF65-F5344CB8AC3E}">
        <p14:creationId xmlns:p14="http://schemas.microsoft.com/office/powerpoint/2010/main" val="127046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5B61-2596-A041-AD90-0DCC15B87721}"/>
              </a:ext>
            </a:extLst>
          </p:cNvPr>
          <p:cNvSpPr>
            <a:spLocks noGrp="1"/>
          </p:cNvSpPr>
          <p:nvPr>
            <p:ph type="title"/>
          </p:nvPr>
        </p:nvSpPr>
        <p:spPr/>
        <p:txBody>
          <a:bodyPr/>
          <a:lstStyle/>
          <a:p>
            <a:r>
              <a:rPr lang="en-US" dirty="0"/>
              <a:t>Grading Options … No!</a:t>
            </a:r>
          </a:p>
        </p:txBody>
      </p:sp>
      <p:sp>
        <p:nvSpPr>
          <p:cNvPr id="3" name="Content Placeholder 2">
            <a:extLst>
              <a:ext uri="{FF2B5EF4-FFF2-40B4-BE49-F238E27FC236}">
                <a16:creationId xmlns:a16="http://schemas.microsoft.com/office/drawing/2014/main" id="{F05179C3-575D-074F-A071-9D82AA17EB21}"/>
              </a:ext>
            </a:extLst>
          </p:cNvPr>
          <p:cNvSpPr>
            <a:spLocks noGrp="1"/>
          </p:cNvSpPr>
          <p:nvPr>
            <p:ph sz="half" idx="1"/>
          </p:nvPr>
        </p:nvSpPr>
        <p:spPr/>
        <p:txBody>
          <a:bodyPr/>
          <a:lstStyle/>
          <a:p>
            <a:r>
              <a:rPr lang="en-US" dirty="0"/>
              <a:t>We don’t recommend you change the settings for Grading Options: </a:t>
            </a:r>
          </a:p>
        </p:txBody>
      </p:sp>
      <p:pic>
        <p:nvPicPr>
          <p:cNvPr id="5" name="Content Placeholder 4" descr="A big X through the choices in Grading Options. We recommend you don't use those">
            <a:extLst>
              <a:ext uri="{FF2B5EF4-FFF2-40B4-BE49-F238E27FC236}">
                <a16:creationId xmlns:a16="http://schemas.microsoft.com/office/drawing/2014/main" id="{C6510146-5CFD-7447-BB69-CE6D4AE1503F}"/>
              </a:ext>
            </a:extLst>
          </p:cNvPr>
          <p:cNvPicPr>
            <a:picLocks noGrp="1" noChangeAspect="1"/>
          </p:cNvPicPr>
          <p:nvPr>
            <p:ph sz="half" idx="2"/>
          </p:nvPr>
        </p:nvPicPr>
        <p:blipFill>
          <a:blip r:embed="rId3"/>
          <a:stretch>
            <a:fillRect/>
          </a:stretch>
        </p:blipFill>
        <p:spPr>
          <a:xfrm>
            <a:off x="6208713" y="2573040"/>
            <a:ext cx="4700587" cy="2878732"/>
          </a:xfrm>
          <a:prstGeom prst="rect">
            <a:avLst/>
          </a:prstGeom>
        </p:spPr>
      </p:pic>
    </p:spTree>
    <p:extLst>
      <p:ext uri="{BB962C8B-B14F-4D97-AF65-F5344CB8AC3E}">
        <p14:creationId xmlns:p14="http://schemas.microsoft.com/office/powerpoint/2010/main" val="112244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D93A-47EC-6E47-8CB7-02D1986C12B7}"/>
              </a:ext>
            </a:extLst>
          </p:cNvPr>
          <p:cNvSpPr>
            <a:spLocks noGrp="1"/>
          </p:cNvSpPr>
          <p:nvPr>
            <p:ph type="title"/>
          </p:nvPr>
        </p:nvSpPr>
        <p:spPr/>
        <p:txBody>
          <a:bodyPr/>
          <a:lstStyle/>
          <a:p>
            <a:r>
              <a:rPr lang="en-US" dirty="0"/>
              <a:t>Display of Grades</a:t>
            </a:r>
          </a:p>
        </p:txBody>
      </p:sp>
      <p:sp>
        <p:nvSpPr>
          <p:cNvPr id="3" name="Content Placeholder 2">
            <a:extLst>
              <a:ext uri="{FF2B5EF4-FFF2-40B4-BE49-F238E27FC236}">
                <a16:creationId xmlns:a16="http://schemas.microsoft.com/office/drawing/2014/main" id="{AB1AF640-880E-A444-A602-0DF05D35387D}"/>
              </a:ext>
            </a:extLst>
          </p:cNvPr>
          <p:cNvSpPr>
            <a:spLocks noGrp="1"/>
          </p:cNvSpPr>
          <p:nvPr>
            <p:ph sz="half" idx="1"/>
          </p:nvPr>
        </p:nvSpPr>
        <p:spPr>
          <a:xfrm>
            <a:off x="429208" y="1772816"/>
            <a:ext cx="5564550" cy="4038809"/>
          </a:xfrm>
        </p:spPr>
        <p:txBody>
          <a:bodyPr>
            <a:normAutofit fontScale="85000" lnSpcReduction="20000"/>
          </a:bodyPr>
          <a:lstStyle/>
          <a:p>
            <a:r>
              <a:rPr lang="en-US" dirty="0"/>
              <a:t>In “Display Grades” you have some choices if you choose to make them.  You can show a score or a letter grade, you can choose not to include the grade in Grade Center calculations, and you can choose not to show the grade to students.  All of these default to the way they are showing now.</a:t>
            </a:r>
          </a:p>
        </p:txBody>
      </p:sp>
      <p:pic>
        <p:nvPicPr>
          <p:cNvPr id="5" name="Content Placeholder 4" descr="Professors can make choices about display of grades in that area">
            <a:extLst>
              <a:ext uri="{FF2B5EF4-FFF2-40B4-BE49-F238E27FC236}">
                <a16:creationId xmlns:a16="http://schemas.microsoft.com/office/drawing/2014/main" id="{4745EEDE-F5B3-7448-AFF1-429DB0C87418}"/>
              </a:ext>
            </a:extLst>
          </p:cNvPr>
          <p:cNvPicPr>
            <a:picLocks noGrp="1" noChangeAspect="1"/>
          </p:cNvPicPr>
          <p:nvPr>
            <p:ph sz="half" idx="2"/>
          </p:nvPr>
        </p:nvPicPr>
        <p:blipFill>
          <a:blip r:embed="rId3"/>
          <a:stretch>
            <a:fillRect/>
          </a:stretch>
        </p:blipFill>
        <p:spPr>
          <a:xfrm>
            <a:off x="7020083" y="1772816"/>
            <a:ext cx="4608067" cy="3598863"/>
          </a:xfrm>
          <a:prstGeom prst="rect">
            <a:avLst/>
          </a:prstGeom>
        </p:spPr>
      </p:pic>
    </p:spTree>
    <p:extLst>
      <p:ext uri="{BB962C8B-B14F-4D97-AF65-F5344CB8AC3E}">
        <p14:creationId xmlns:p14="http://schemas.microsoft.com/office/powerpoint/2010/main" val="205701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68A6-18EA-F446-8313-0C334DD3F3CB}"/>
              </a:ext>
            </a:extLst>
          </p:cNvPr>
          <p:cNvSpPr>
            <a:spLocks noGrp="1"/>
          </p:cNvSpPr>
          <p:nvPr>
            <p:ph type="title"/>
          </p:nvPr>
        </p:nvSpPr>
        <p:spPr/>
        <p:txBody>
          <a:bodyPr/>
          <a:lstStyle/>
          <a:p>
            <a:r>
              <a:rPr lang="en-US" dirty="0"/>
              <a:t>Availability</a:t>
            </a:r>
          </a:p>
        </p:txBody>
      </p:sp>
      <p:sp>
        <p:nvSpPr>
          <p:cNvPr id="3" name="Content Placeholder 2">
            <a:extLst>
              <a:ext uri="{FF2B5EF4-FFF2-40B4-BE49-F238E27FC236}">
                <a16:creationId xmlns:a16="http://schemas.microsoft.com/office/drawing/2014/main" id="{598EEE75-8E36-5745-B52A-C6E766DD5798}"/>
              </a:ext>
            </a:extLst>
          </p:cNvPr>
          <p:cNvSpPr>
            <a:spLocks noGrp="1"/>
          </p:cNvSpPr>
          <p:nvPr>
            <p:ph sz="half" idx="1"/>
          </p:nvPr>
        </p:nvSpPr>
        <p:spPr/>
        <p:txBody>
          <a:bodyPr/>
          <a:lstStyle/>
          <a:p>
            <a:r>
              <a:rPr lang="en-US" dirty="0"/>
              <a:t>Finally, you can choose to make the assignment available.  It will default to “on.”</a:t>
            </a:r>
          </a:p>
        </p:txBody>
      </p:sp>
      <p:pic>
        <p:nvPicPr>
          <p:cNvPr id="5" name="Content Placeholder 4" descr="Then the professor sets the availability">
            <a:extLst>
              <a:ext uri="{FF2B5EF4-FFF2-40B4-BE49-F238E27FC236}">
                <a16:creationId xmlns:a16="http://schemas.microsoft.com/office/drawing/2014/main" id="{E1AD543D-E239-B646-93A1-CBF620809864}"/>
              </a:ext>
            </a:extLst>
          </p:cNvPr>
          <p:cNvPicPr>
            <a:picLocks noGrp="1" noChangeAspect="1"/>
          </p:cNvPicPr>
          <p:nvPr>
            <p:ph sz="half" idx="2"/>
          </p:nvPr>
        </p:nvPicPr>
        <p:blipFill>
          <a:blip r:embed="rId3"/>
          <a:stretch>
            <a:fillRect/>
          </a:stretch>
        </p:blipFill>
        <p:spPr>
          <a:xfrm>
            <a:off x="6152730" y="2367811"/>
            <a:ext cx="5529197" cy="2471012"/>
          </a:xfrm>
          <a:prstGeom prst="rect">
            <a:avLst/>
          </a:prstGeom>
        </p:spPr>
      </p:pic>
    </p:spTree>
    <p:extLst>
      <p:ext uri="{BB962C8B-B14F-4D97-AF65-F5344CB8AC3E}">
        <p14:creationId xmlns:p14="http://schemas.microsoft.com/office/powerpoint/2010/main" val="16220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8960-F604-6547-B578-9BD58809C422}"/>
              </a:ext>
            </a:extLst>
          </p:cNvPr>
          <p:cNvSpPr>
            <a:spLocks noGrp="1"/>
          </p:cNvSpPr>
          <p:nvPr>
            <p:ph type="title"/>
          </p:nvPr>
        </p:nvSpPr>
        <p:spPr/>
        <p:txBody>
          <a:bodyPr/>
          <a:lstStyle/>
          <a:p>
            <a:r>
              <a:rPr lang="en-US" dirty="0"/>
              <a:t>Our Agenda</a:t>
            </a:r>
          </a:p>
        </p:txBody>
      </p:sp>
      <p:sp>
        <p:nvSpPr>
          <p:cNvPr id="3" name="Content Placeholder 2">
            <a:extLst>
              <a:ext uri="{FF2B5EF4-FFF2-40B4-BE49-F238E27FC236}">
                <a16:creationId xmlns:a16="http://schemas.microsoft.com/office/drawing/2014/main" id="{F1412FAA-B12A-3F49-AB06-B43AE5556957}"/>
              </a:ext>
            </a:extLst>
          </p:cNvPr>
          <p:cNvSpPr>
            <a:spLocks noGrp="1"/>
          </p:cNvSpPr>
          <p:nvPr>
            <p:ph sz="half" idx="1"/>
          </p:nvPr>
        </p:nvSpPr>
        <p:spPr/>
        <p:txBody>
          <a:bodyPr>
            <a:normAutofit fontScale="92500" lnSpcReduction="10000"/>
          </a:bodyPr>
          <a:lstStyle/>
          <a:p>
            <a:r>
              <a:rPr lang="en-US" dirty="0"/>
              <a:t>Blackboard, general</a:t>
            </a:r>
          </a:p>
          <a:p>
            <a:r>
              <a:rPr lang="en-US" dirty="0"/>
              <a:t>Blackboard basic skills for all GTAs</a:t>
            </a:r>
          </a:p>
          <a:p>
            <a:pPr lvl="1"/>
            <a:r>
              <a:rPr lang="en-US" dirty="0"/>
              <a:t>Making an announcement</a:t>
            </a:r>
          </a:p>
          <a:p>
            <a:pPr lvl="1"/>
            <a:r>
              <a:rPr lang="en-US" dirty="0"/>
              <a:t>Sending email</a:t>
            </a:r>
          </a:p>
          <a:p>
            <a:pPr lvl="1"/>
            <a:r>
              <a:rPr lang="en-US" dirty="0"/>
              <a:t>Setting up DB</a:t>
            </a:r>
          </a:p>
          <a:p>
            <a:pPr lvl="1"/>
            <a:r>
              <a:rPr lang="en-US" dirty="0"/>
              <a:t>Making assignments</a:t>
            </a:r>
          </a:p>
          <a:p>
            <a:endParaRPr lang="en-US" dirty="0"/>
          </a:p>
          <a:p>
            <a:endParaRPr lang="en-US" dirty="0"/>
          </a:p>
        </p:txBody>
      </p:sp>
      <p:sp>
        <p:nvSpPr>
          <p:cNvPr id="4" name="Content Placeholder 3">
            <a:extLst>
              <a:ext uri="{FF2B5EF4-FFF2-40B4-BE49-F238E27FC236}">
                <a16:creationId xmlns:a16="http://schemas.microsoft.com/office/drawing/2014/main" id="{1D5F6FC3-AF63-B64D-8B08-9473044DA9F7}"/>
              </a:ext>
            </a:extLst>
          </p:cNvPr>
          <p:cNvSpPr>
            <a:spLocks noGrp="1"/>
          </p:cNvSpPr>
          <p:nvPr>
            <p:ph sz="half" idx="2"/>
          </p:nvPr>
        </p:nvSpPr>
        <p:spPr/>
        <p:txBody>
          <a:bodyPr>
            <a:normAutofit fontScale="92500" lnSpcReduction="10000"/>
          </a:bodyPr>
          <a:lstStyle/>
          <a:p>
            <a:r>
              <a:rPr lang="en-US" dirty="0"/>
              <a:t>Blackboard Ally, briefly</a:t>
            </a:r>
          </a:p>
          <a:p>
            <a:endParaRPr lang="en-US" dirty="0"/>
          </a:p>
        </p:txBody>
      </p:sp>
    </p:spTree>
    <p:extLst>
      <p:ext uri="{BB962C8B-B14F-4D97-AF65-F5344CB8AC3E}">
        <p14:creationId xmlns:p14="http://schemas.microsoft.com/office/powerpoint/2010/main" val="395670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939CE-1FAE-534D-9920-203B7D82EFEC}"/>
              </a:ext>
            </a:extLst>
          </p:cNvPr>
          <p:cNvSpPr>
            <a:spLocks noGrp="1"/>
          </p:cNvSpPr>
          <p:nvPr>
            <p:ph type="title"/>
          </p:nvPr>
        </p:nvSpPr>
        <p:spPr/>
        <p:txBody>
          <a:bodyPr/>
          <a:lstStyle/>
          <a:p>
            <a:r>
              <a:rPr lang="en-US" dirty="0"/>
              <a:t>Assignments are great to use</a:t>
            </a:r>
          </a:p>
        </p:txBody>
      </p:sp>
      <p:sp>
        <p:nvSpPr>
          <p:cNvPr id="6" name="Content Placeholder 5">
            <a:extLst>
              <a:ext uri="{FF2B5EF4-FFF2-40B4-BE49-F238E27FC236}">
                <a16:creationId xmlns:a16="http://schemas.microsoft.com/office/drawing/2014/main" id="{1285AA7C-6591-B449-BBD0-03909DDFAD29}"/>
              </a:ext>
            </a:extLst>
          </p:cNvPr>
          <p:cNvSpPr>
            <a:spLocks noGrp="1"/>
          </p:cNvSpPr>
          <p:nvPr>
            <p:ph idx="1"/>
          </p:nvPr>
        </p:nvSpPr>
        <p:spPr>
          <a:xfrm>
            <a:off x="597160" y="1679510"/>
            <a:ext cx="10991460" cy="4516017"/>
          </a:xfrm>
        </p:spPr>
        <p:txBody>
          <a:bodyPr>
            <a:normAutofit fontScale="92500"/>
          </a:bodyPr>
          <a:lstStyle/>
          <a:p>
            <a:r>
              <a:rPr lang="en-US" dirty="0"/>
              <a:t>The Assignments tool is a very powerful tool and will create companion grade columns in the Grade Center, so if you need to delete an assignment, make sure to authorize deleting that column too!  </a:t>
            </a:r>
          </a:p>
          <a:p>
            <a:r>
              <a:rPr lang="en-US" dirty="0"/>
              <a:t>This tool is excellent for both online and face-to-face classes, and the grading tools that come with this type of submission are very good and pretty easy to use.</a:t>
            </a:r>
          </a:p>
          <a:p>
            <a:r>
              <a:rPr lang="en-US" dirty="0"/>
              <a:t>Because so many of our courses are remote this year, you will need to be familiar with this tool.</a:t>
            </a:r>
          </a:p>
        </p:txBody>
      </p:sp>
    </p:spTree>
    <p:extLst>
      <p:ext uri="{BB962C8B-B14F-4D97-AF65-F5344CB8AC3E}">
        <p14:creationId xmlns:p14="http://schemas.microsoft.com/office/powerpoint/2010/main" val="252104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EADC-9C35-AA4F-9BFC-E1FF77E736CD}"/>
              </a:ext>
            </a:extLst>
          </p:cNvPr>
          <p:cNvSpPr>
            <a:spLocks noGrp="1"/>
          </p:cNvSpPr>
          <p:nvPr>
            <p:ph type="ctrTitle"/>
          </p:nvPr>
        </p:nvSpPr>
        <p:spPr/>
        <p:txBody>
          <a:bodyPr/>
          <a:lstStyle/>
          <a:p>
            <a:r>
              <a:rPr lang="en-US" dirty="0"/>
              <a:t>Grade Center</a:t>
            </a:r>
          </a:p>
        </p:txBody>
      </p:sp>
    </p:spTree>
    <p:extLst>
      <p:ext uri="{BB962C8B-B14F-4D97-AF65-F5344CB8AC3E}">
        <p14:creationId xmlns:p14="http://schemas.microsoft.com/office/powerpoint/2010/main" val="38803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2FEF-0DBD-2D49-A506-1065EF811830}"/>
              </a:ext>
            </a:extLst>
          </p:cNvPr>
          <p:cNvSpPr>
            <a:spLocks noGrp="1"/>
          </p:cNvSpPr>
          <p:nvPr>
            <p:ph type="title"/>
          </p:nvPr>
        </p:nvSpPr>
        <p:spPr/>
        <p:txBody>
          <a:bodyPr/>
          <a:lstStyle/>
          <a:p>
            <a:r>
              <a:rPr lang="en-US" dirty="0"/>
              <a:t>Accessing Grade Center</a:t>
            </a:r>
          </a:p>
        </p:txBody>
      </p:sp>
      <p:sp>
        <p:nvSpPr>
          <p:cNvPr id="3" name="Content Placeholder 2">
            <a:extLst>
              <a:ext uri="{FF2B5EF4-FFF2-40B4-BE49-F238E27FC236}">
                <a16:creationId xmlns:a16="http://schemas.microsoft.com/office/drawing/2014/main" id="{5D5AA4D1-9BDD-8C46-87E0-A995D1913234}"/>
              </a:ext>
            </a:extLst>
          </p:cNvPr>
          <p:cNvSpPr>
            <a:spLocks noGrp="1"/>
          </p:cNvSpPr>
          <p:nvPr>
            <p:ph sz="half" idx="1"/>
          </p:nvPr>
        </p:nvSpPr>
        <p:spPr/>
        <p:txBody>
          <a:bodyPr>
            <a:normAutofit fontScale="92500" lnSpcReduction="20000"/>
          </a:bodyPr>
          <a:lstStyle/>
          <a:p>
            <a:r>
              <a:rPr lang="en-US" dirty="0"/>
              <a:t>To access the Grade Center, choose “Grade Center” from the “Control Panel.”  Do not click the area called “My Grades,” which is where students see their grades.</a:t>
            </a:r>
          </a:p>
        </p:txBody>
      </p:sp>
      <p:pic>
        <p:nvPicPr>
          <p:cNvPr id="5" name="Content Placeholder 4" descr="Arrow to grade center">
            <a:extLst>
              <a:ext uri="{FF2B5EF4-FFF2-40B4-BE49-F238E27FC236}">
                <a16:creationId xmlns:a16="http://schemas.microsoft.com/office/drawing/2014/main" id="{F426D8ED-58FA-C448-811B-439A4FCB6DFE}"/>
              </a:ext>
            </a:extLst>
          </p:cNvPr>
          <p:cNvPicPr>
            <a:picLocks noGrp="1" noChangeAspect="1"/>
          </p:cNvPicPr>
          <p:nvPr>
            <p:ph sz="half" idx="2"/>
          </p:nvPr>
        </p:nvPicPr>
        <p:blipFill>
          <a:blip r:embed="rId3"/>
          <a:stretch>
            <a:fillRect/>
          </a:stretch>
        </p:blipFill>
        <p:spPr>
          <a:xfrm>
            <a:off x="7395018" y="2212975"/>
            <a:ext cx="2327977" cy="3598863"/>
          </a:xfrm>
          <a:prstGeom prst="rect">
            <a:avLst/>
          </a:prstGeom>
        </p:spPr>
      </p:pic>
    </p:spTree>
    <p:extLst>
      <p:ext uri="{BB962C8B-B14F-4D97-AF65-F5344CB8AC3E}">
        <p14:creationId xmlns:p14="http://schemas.microsoft.com/office/powerpoint/2010/main" val="37980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FA1B-9E89-C94B-859C-DB42C723180C}"/>
              </a:ext>
            </a:extLst>
          </p:cNvPr>
          <p:cNvSpPr>
            <a:spLocks noGrp="1"/>
          </p:cNvSpPr>
          <p:nvPr>
            <p:ph type="title"/>
          </p:nvPr>
        </p:nvSpPr>
        <p:spPr/>
        <p:txBody>
          <a:bodyPr/>
          <a:lstStyle/>
          <a:p>
            <a:r>
              <a:rPr lang="en-US" dirty="0"/>
              <a:t>Find the link in the dropdown menu</a:t>
            </a:r>
          </a:p>
        </p:txBody>
      </p:sp>
      <p:sp>
        <p:nvSpPr>
          <p:cNvPr id="3" name="Content Placeholder 2">
            <a:extLst>
              <a:ext uri="{FF2B5EF4-FFF2-40B4-BE49-F238E27FC236}">
                <a16:creationId xmlns:a16="http://schemas.microsoft.com/office/drawing/2014/main" id="{FE7AC78D-52A4-6241-A264-D813DE5319AE}"/>
              </a:ext>
            </a:extLst>
          </p:cNvPr>
          <p:cNvSpPr>
            <a:spLocks noGrp="1"/>
          </p:cNvSpPr>
          <p:nvPr>
            <p:ph sz="half" idx="1"/>
          </p:nvPr>
        </p:nvSpPr>
        <p:spPr/>
        <p:txBody>
          <a:bodyPr/>
          <a:lstStyle/>
          <a:p>
            <a:r>
              <a:rPr lang="en-US" dirty="0"/>
              <a:t>Most of your work will be done in the “Full Grade Center”:</a:t>
            </a:r>
          </a:p>
        </p:txBody>
      </p:sp>
      <p:pic>
        <p:nvPicPr>
          <p:cNvPr id="5" name="Content Placeholder 4" descr="Arrow to Full Grade Center">
            <a:extLst>
              <a:ext uri="{FF2B5EF4-FFF2-40B4-BE49-F238E27FC236}">
                <a16:creationId xmlns:a16="http://schemas.microsoft.com/office/drawing/2014/main" id="{9DBB0220-3D8C-CD46-82DE-66A982159C3D}"/>
              </a:ext>
            </a:extLst>
          </p:cNvPr>
          <p:cNvPicPr>
            <a:picLocks noGrp="1" noChangeAspect="1"/>
          </p:cNvPicPr>
          <p:nvPr>
            <p:ph sz="half" idx="2"/>
          </p:nvPr>
        </p:nvPicPr>
        <p:blipFill>
          <a:blip r:embed="rId3"/>
          <a:stretch>
            <a:fillRect/>
          </a:stretch>
        </p:blipFill>
        <p:spPr>
          <a:xfrm>
            <a:off x="7559322" y="2212975"/>
            <a:ext cx="1999368" cy="3598863"/>
          </a:xfrm>
          <a:prstGeom prst="rect">
            <a:avLst/>
          </a:prstGeom>
        </p:spPr>
      </p:pic>
    </p:spTree>
    <p:extLst>
      <p:ext uri="{BB962C8B-B14F-4D97-AF65-F5344CB8AC3E}">
        <p14:creationId xmlns:p14="http://schemas.microsoft.com/office/powerpoint/2010/main" val="20312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F026-BB57-1C4D-A924-50C3EBDD731E}"/>
              </a:ext>
            </a:extLst>
          </p:cNvPr>
          <p:cNvSpPr>
            <a:spLocks noGrp="1"/>
          </p:cNvSpPr>
          <p:nvPr>
            <p:ph type="title"/>
          </p:nvPr>
        </p:nvSpPr>
        <p:spPr/>
        <p:txBody>
          <a:bodyPr/>
          <a:lstStyle/>
          <a:p>
            <a:r>
              <a:rPr lang="en-US" dirty="0"/>
              <a:t>Full Grade Center</a:t>
            </a:r>
          </a:p>
        </p:txBody>
      </p:sp>
      <p:sp>
        <p:nvSpPr>
          <p:cNvPr id="3" name="Content Placeholder 2">
            <a:extLst>
              <a:ext uri="{FF2B5EF4-FFF2-40B4-BE49-F238E27FC236}">
                <a16:creationId xmlns:a16="http://schemas.microsoft.com/office/drawing/2014/main" id="{96C33476-72B6-4E46-9396-6C25F38DA619}"/>
              </a:ext>
            </a:extLst>
          </p:cNvPr>
          <p:cNvSpPr>
            <a:spLocks noGrp="1"/>
          </p:cNvSpPr>
          <p:nvPr>
            <p:ph sz="half" idx="1"/>
          </p:nvPr>
        </p:nvSpPr>
        <p:spPr>
          <a:xfrm>
            <a:off x="298580" y="1791478"/>
            <a:ext cx="5695178" cy="4020147"/>
          </a:xfrm>
        </p:spPr>
        <p:txBody>
          <a:bodyPr>
            <a:normAutofit fontScale="92500" lnSpcReduction="10000"/>
          </a:bodyPr>
          <a:lstStyle/>
          <a:p>
            <a:r>
              <a:rPr lang="en-US" dirty="0"/>
              <a:t>Your full class roster can be found in the Grade Center, along with any columns you created when using the Assignments or Discussion Boards tool.  You will also see the last date your students accessed Blackboard listed.</a:t>
            </a:r>
          </a:p>
        </p:txBody>
      </p:sp>
      <p:pic>
        <p:nvPicPr>
          <p:cNvPr id="5" name="Content Placeholder 4" descr="Full Grade Center areas include last name, first name, last access, weighted total, and total grade.">
            <a:extLst>
              <a:ext uri="{FF2B5EF4-FFF2-40B4-BE49-F238E27FC236}">
                <a16:creationId xmlns:a16="http://schemas.microsoft.com/office/drawing/2014/main" id="{7F25F8AA-F39A-0745-BE91-49C140E555DD}"/>
              </a:ext>
            </a:extLst>
          </p:cNvPr>
          <p:cNvPicPr>
            <a:picLocks noGrp="1" noChangeAspect="1"/>
          </p:cNvPicPr>
          <p:nvPr>
            <p:ph sz="half" idx="2"/>
          </p:nvPr>
        </p:nvPicPr>
        <p:blipFill>
          <a:blip r:embed="rId3"/>
          <a:stretch>
            <a:fillRect/>
          </a:stretch>
        </p:blipFill>
        <p:spPr>
          <a:xfrm>
            <a:off x="6320681" y="2500604"/>
            <a:ext cx="5379540" cy="2121382"/>
          </a:xfrm>
          <a:prstGeom prst="rect">
            <a:avLst/>
          </a:prstGeom>
        </p:spPr>
      </p:pic>
    </p:spTree>
    <p:extLst>
      <p:ext uri="{BB962C8B-B14F-4D97-AF65-F5344CB8AC3E}">
        <p14:creationId xmlns:p14="http://schemas.microsoft.com/office/powerpoint/2010/main" val="317388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BDF6-0304-0047-9171-7D8CE582CCD2}"/>
              </a:ext>
            </a:extLst>
          </p:cNvPr>
          <p:cNvSpPr>
            <a:spLocks noGrp="1"/>
          </p:cNvSpPr>
          <p:nvPr>
            <p:ph type="title"/>
          </p:nvPr>
        </p:nvSpPr>
        <p:spPr/>
        <p:txBody>
          <a:bodyPr/>
          <a:lstStyle/>
          <a:p>
            <a:r>
              <a:rPr lang="en-US" dirty="0"/>
              <a:t>Blackboard your ally</a:t>
            </a:r>
          </a:p>
        </p:txBody>
      </p:sp>
      <p:sp>
        <p:nvSpPr>
          <p:cNvPr id="3" name="Content Placeholder 2">
            <a:extLst>
              <a:ext uri="{FF2B5EF4-FFF2-40B4-BE49-F238E27FC236}">
                <a16:creationId xmlns:a16="http://schemas.microsoft.com/office/drawing/2014/main" id="{BA584ACD-69FA-324C-BF83-395BCC08B5D6}"/>
              </a:ext>
            </a:extLst>
          </p:cNvPr>
          <p:cNvSpPr>
            <a:spLocks noGrp="1"/>
          </p:cNvSpPr>
          <p:nvPr>
            <p:ph idx="1"/>
          </p:nvPr>
        </p:nvSpPr>
        <p:spPr>
          <a:xfrm>
            <a:off x="615820" y="1698171"/>
            <a:ext cx="10293441" cy="4113454"/>
          </a:xfrm>
        </p:spPr>
        <p:txBody>
          <a:bodyPr>
            <a:normAutofit fontScale="92500" lnSpcReduction="20000"/>
          </a:bodyPr>
          <a:lstStyle/>
          <a:p>
            <a:r>
              <a:rPr lang="en-US" dirty="0"/>
              <a:t>Blackboard Ally tool now available</a:t>
            </a:r>
          </a:p>
          <a:p>
            <a:r>
              <a:rPr lang="en-US" dirty="0"/>
              <a:t>Uploaded content will be assessed for accessibility</a:t>
            </a:r>
          </a:p>
          <a:p>
            <a:r>
              <a:rPr lang="en-US" dirty="0"/>
              <a:t>Very helpful for ALL STUDENTS!</a:t>
            </a:r>
          </a:p>
          <a:p>
            <a:r>
              <a:rPr lang="en-US" dirty="0"/>
              <a:t>This is not our way of “getting you.” It’s to help you</a:t>
            </a:r>
          </a:p>
          <a:p>
            <a:r>
              <a:rPr lang="en-US" dirty="0"/>
              <a:t>Dials range from Green to red with orange in between</a:t>
            </a:r>
          </a:p>
          <a:p>
            <a:r>
              <a:rPr lang="en-US" dirty="0"/>
              <a:t>Students can use the tool to download alternative file formats of accessible documents … including MP3’s!</a:t>
            </a:r>
          </a:p>
          <a:p>
            <a:r>
              <a:rPr lang="en-US" dirty="0"/>
              <a:t>New functionality being added all the time</a:t>
            </a:r>
          </a:p>
        </p:txBody>
      </p:sp>
    </p:spTree>
    <p:extLst>
      <p:ext uri="{BB962C8B-B14F-4D97-AF65-F5344CB8AC3E}">
        <p14:creationId xmlns:p14="http://schemas.microsoft.com/office/powerpoint/2010/main" val="202552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8425-E4F4-BD44-A0B6-9D3C0D5039C7}"/>
              </a:ext>
            </a:extLst>
          </p:cNvPr>
          <p:cNvSpPr>
            <a:spLocks noGrp="1"/>
          </p:cNvSpPr>
          <p:nvPr>
            <p:ph type="title"/>
          </p:nvPr>
        </p:nvSpPr>
        <p:spPr/>
        <p:txBody>
          <a:bodyPr/>
          <a:lstStyle/>
          <a:p>
            <a:r>
              <a:rPr lang="en-US" dirty="0"/>
              <a:t>Interpreting Ally scores</a:t>
            </a:r>
          </a:p>
        </p:txBody>
      </p:sp>
      <p:sp>
        <p:nvSpPr>
          <p:cNvPr id="4" name="Content Placeholder 3">
            <a:extLst>
              <a:ext uri="{FF2B5EF4-FFF2-40B4-BE49-F238E27FC236}">
                <a16:creationId xmlns:a16="http://schemas.microsoft.com/office/drawing/2014/main" id="{9E261C6E-1AC7-BB4D-BA1F-06E372605681}"/>
              </a:ext>
            </a:extLst>
          </p:cNvPr>
          <p:cNvSpPr>
            <a:spLocks noGrp="1"/>
          </p:cNvSpPr>
          <p:nvPr>
            <p:ph sz="half" idx="1"/>
          </p:nvPr>
        </p:nvSpPr>
        <p:spPr/>
        <p:txBody>
          <a:bodyPr>
            <a:normAutofit fontScale="77500" lnSpcReduction="20000"/>
          </a:bodyPr>
          <a:lstStyle/>
          <a:p>
            <a:r>
              <a:rPr lang="en-US" dirty="0"/>
              <a:t>Our new Ally tool will help you identify some inaccessible content in your class.  </a:t>
            </a:r>
          </a:p>
          <a:p>
            <a:r>
              <a:rPr lang="en-US" dirty="0"/>
              <a:t>There are different “dials” for different levels of accessibility.</a:t>
            </a:r>
          </a:p>
          <a:p>
            <a:r>
              <a:rPr lang="en-US" dirty="0"/>
              <a:t>Green = Yay!</a:t>
            </a:r>
          </a:p>
          <a:p>
            <a:r>
              <a:rPr lang="en-US" dirty="0"/>
              <a:t>Orange = Keep  trying</a:t>
            </a:r>
          </a:p>
          <a:p>
            <a:r>
              <a:rPr lang="en-US" dirty="0"/>
              <a:t>Red = Needs work</a:t>
            </a:r>
          </a:p>
        </p:txBody>
      </p:sp>
      <p:pic>
        <p:nvPicPr>
          <p:cNvPr id="6" name="Content Placeholder 5" descr="Red and orange are worrying.  Something is wrong with accessibility">
            <a:extLst>
              <a:ext uri="{FF2B5EF4-FFF2-40B4-BE49-F238E27FC236}">
                <a16:creationId xmlns:a16="http://schemas.microsoft.com/office/drawing/2014/main" id="{3B734FCD-E65B-0E49-B9D6-4E4097D76C8A}"/>
              </a:ext>
            </a:extLst>
          </p:cNvPr>
          <p:cNvPicPr>
            <a:picLocks noGrp="1" noChangeAspect="1"/>
          </p:cNvPicPr>
          <p:nvPr>
            <p:ph sz="half" idx="2"/>
          </p:nvPr>
        </p:nvPicPr>
        <p:blipFill>
          <a:blip r:embed="rId3"/>
          <a:stretch>
            <a:fillRect/>
          </a:stretch>
        </p:blipFill>
        <p:spPr>
          <a:xfrm>
            <a:off x="6208713" y="3233504"/>
            <a:ext cx="4700587" cy="1557805"/>
          </a:xfrm>
          <a:prstGeom prst="rect">
            <a:avLst/>
          </a:prstGeom>
        </p:spPr>
      </p:pic>
      <p:pic>
        <p:nvPicPr>
          <p:cNvPr id="7" name="Picture 6" descr="Green means good in Ally">
            <a:extLst>
              <a:ext uri="{FF2B5EF4-FFF2-40B4-BE49-F238E27FC236}">
                <a16:creationId xmlns:a16="http://schemas.microsoft.com/office/drawing/2014/main" id="{3DFE5D07-E7FE-0244-B378-6938B76C9CA2}"/>
              </a:ext>
            </a:extLst>
          </p:cNvPr>
          <p:cNvPicPr>
            <a:picLocks noChangeAspect="1"/>
          </p:cNvPicPr>
          <p:nvPr/>
        </p:nvPicPr>
        <p:blipFill>
          <a:blip r:embed="rId4"/>
          <a:stretch>
            <a:fillRect/>
          </a:stretch>
        </p:blipFill>
        <p:spPr>
          <a:xfrm>
            <a:off x="6179820" y="1825625"/>
            <a:ext cx="2641600" cy="1181100"/>
          </a:xfrm>
          <a:prstGeom prst="rect">
            <a:avLst/>
          </a:prstGeom>
        </p:spPr>
      </p:pic>
    </p:spTree>
    <p:extLst>
      <p:ext uri="{BB962C8B-B14F-4D97-AF65-F5344CB8AC3E}">
        <p14:creationId xmlns:p14="http://schemas.microsoft.com/office/powerpoint/2010/main" val="18545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87B6-764B-7248-8F1F-E021A300A87B}"/>
              </a:ext>
            </a:extLst>
          </p:cNvPr>
          <p:cNvSpPr>
            <a:spLocks noGrp="1"/>
          </p:cNvSpPr>
          <p:nvPr>
            <p:ph type="title"/>
          </p:nvPr>
        </p:nvSpPr>
        <p:spPr/>
        <p:txBody>
          <a:bodyPr/>
          <a:lstStyle/>
          <a:p>
            <a:r>
              <a:rPr lang="en-US" dirty="0"/>
              <a:t>Ally helps you</a:t>
            </a:r>
          </a:p>
        </p:txBody>
      </p:sp>
      <p:sp>
        <p:nvSpPr>
          <p:cNvPr id="3" name="Content Placeholder 2">
            <a:extLst>
              <a:ext uri="{FF2B5EF4-FFF2-40B4-BE49-F238E27FC236}">
                <a16:creationId xmlns:a16="http://schemas.microsoft.com/office/drawing/2014/main" id="{7E69DD11-B7F3-C148-ABA1-3E96C244EE2D}"/>
              </a:ext>
            </a:extLst>
          </p:cNvPr>
          <p:cNvSpPr>
            <a:spLocks noGrp="1"/>
          </p:cNvSpPr>
          <p:nvPr>
            <p:ph sz="half" idx="1"/>
          </p:nvPr>
        </p:nvSpPr>
        <p:spPr/>
        <p:txBody>
          <a:bodyPr>
            <a:normAutofit fontScale="92500" lnSpcReduction="20000"/>
          </a:bodyPr>
          <a:lstStyle/>
          <a:p>
            <a:r>
              <a:rPr lang="en-US" dirty="0"/>
              <a:t>If your document needs work (orange or red), you can click on it for help, remediation, and training</a:t>
            </a:r>
          </a:p>
          <a:p>
            <a:r>
              <a:rPr lang="en-US" dirty="0"/>
              <a:t>Professors find this annoying, so learn about it so you can help them</a:t>
            </a:r>
          </a:p>
        </p:txBody>
      </p:sp>
      <p:pic>
        <p:nvPicPr>
          <p:cNvPr id="5" name="Content Placeholder 4" descr="Ally provides information about accessibility if you click on the dial">
            <a:extLst>
              <a:ext uri="{FF2B5EF4-FFF2-40B4-BE49-F238E27FC236}">
                <a16:creationId xmlns:a16="http://schemas.microsoft.com/office/drawing/2014/main" id="{709779F8-A65F-F648-A15E-01A2595E78F8}"/>
              </a:ext>
            </a:extLst>
          </p:cNvPr>
          <p:cNvPicPr>
            <a:picLocks noGrp="1" noChangeAspect="1"/>
          </p:cNvPicPr>
          <p:nvPr>
            <p:ph sz="half" idx="2"/>
          </p:nvPr>
        </p:nvPicPr>
        <p:blipFill>
          <a:blip r:embed="rId3"/>
          <a:stretch>
            <a:fillRect/>
          </a:stretch>
        </p:blipFill>
        <p:spPr>
          <a:xfrm>
            <a:off x="6867974" y="2212975"/>
            <a:ext cx="3382064" cy="3598863"/>
          </a:xfrm>
          <a:prstGeom prst="rect">
            <a:avLst/>
          </a:prstGeom>
        </p:spPr>
      </p:pic>
    </p:spTree>
    <p:extLst>
      <p:ext uri="{BB962C8B-B14F-4D97-AF65-F5344CB8AC3E}">
        <p14:creationId xmlns:p14="http://schemas.microsoft.com/office/powerpoint/2010/main" val="398164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1715-E5F3-B74F-BF0B-67EB7097EF46}"/>
              </a:ext>
            </a:extLst>
          </p:cNvPr>
          <p:cNvSpPr>
            <a:spLocks noGrp="1"/>
          </p:cNvSpPr>
          <p:nvPr>
            <p:ph type="ctrTitle"/>
          </p:nvPr>
        </p:nvSpPr>
        <p:spPr/>
        <p:txBody>
          <a:bodyPr/>
          <a:lstStyle/>
          <a:p>
            <a:r>
              <a:rPr lang="en-US" dirty="0"/>
              <a:t>Video</a:t>
            </a:r>
          </a:p>
        </p:txBody>
      </p:sp>
    </p:spTree>
    <p:extLst>
      <p:ext uri="{BB962C8B-B14F-4D97-AF65-F5344CB8AC3E}">
        <p14:creationId xmlns:p14="http://schemas.microsoft.com/office/powerpoint/2010/main" val="11677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1DE2-9967-A347-86E4-220BDFDE29F1}"/>
              </a:ext>
            </a:extLst>
          </p:cNvPr>
          <p:cNvSpPr>
            <a:spLocks noGrp="1"/>
          </p:cNvSpPr>
          <p:nvPr>
            <p:ph type="title"/>
          </p:nvPr>
        </p:nvSpPr>
        <p:spPr/>
        <p:txBody>
          <a:bodyPr/>
          <a:lstStyle/>
          <a:p>
            <a:r>
              <a:rPr lang="en-US" dirty="0" err="1"/>
              <a:t>Panopto</a:t>
            </a:r>
            <a:endParaRPr lang="en-US" dirty="0"/>
          </a:p>
        </p:txBody>
      </p:sp>
      <p:sp>
        <p:nvSpPr>
          <p:cNvPr id="3" name="Content Placeholder 2">
            <a:extLst>
              <a:ext uri="{FF2B5EF4-FFF2-40B4-BE49-F238E27FC236}">
                <a16:creationId xmlns:a16="http://schemas.microsoft.com/office/drawing/2014/main" id="{BB741735-2E8D-F94F-9FB6-434C7362DC05}"/>
              </a:ext>
            </a:extLst>
          </p:cNvPr>
          <p:cNvSpPr>
            <a:spLocks noGrp="1"/>
          </p:cNvSpPr>
          <p:nvPr>
            <p:ph idx="1"/>
          </p:nvPr>
        </p:nvSpPr>
        <p:spPr>
          <a:xfrm>
            <a:off x="373224" y="1754154"/>
            <a:ext cx="11215396" cy="4460033"/>
          </a:xfrm>
        </p:spPr>
        <p:txBody>
          <a:bodyPr>
            <a:normAutofit fontScale="92500" lnSpcReduction="10000"/>
          </a:bodyPr>
          <a:lstStyle/>
          <a:p>
            <a:r>
              <a:rPr lang="en-US" dirty="0" err="1"/>
              <a:t>Panopto</a:t>
            </a:r>
            <a:r>
              <a:rPr lang="en-US" dirty="0"/>
              <a:t> is WSU’s lecture capture and storage system</a:t>
            </a:r>
          </a:p>
          <a:p>
            <a:r>
              <a:rPr lang="en-US" dirty="0"/>
              <a:t>Linked to Blackboard</a:t>
            </a:r>
          </a:p>
          <a:p>
            <a:r>
              <a:rPr lang="en-US" dirty="0"/>
              <a:t>Both you and your students can create videos using the system</a:t>
            </a:r>
          </a:p>
          <a:p>
            <a:r>
              <a:rPr lang="en-US" dirty="0"/>
              <a:t>You will need the </a:t>
            </a:r>
            <a:r>
              <a:rPr lang="en-US" dirty="0" err="1"/>
              <a:t>Panopto</a:t>
            </a:r>
            <a:r>
              <a:rPr lang="en-US" dirty="0"/>
              <a:t> recorder</a:t>
            </a:r>
          </a:p>
          <a:p>
            <a:pPr lvl="1"/>
            <a:r>
              <a:rPr lang="en-US" dirty="0"/>
              <a:t>All our training is indexed at </a:t>
            </a:r>
            <a:r>
              <a:rPr lang="en-US" dirty="0">
                <a:hlinkClick r:id="rId3"/>
              </a:rPr>
              <a:t>https://Wichita.edu/panopto</a:t>
            </a:r>
            <a:r>
              <a:rPr lang="en-US" dirty="0"/>
              <a:t> </a:t>
            </a:r>
          </a:p>
          <a:p>
            <a:pPr lvl="1"/>
            <a:r>
              <a:rPr lang="en-US" dirty="0"/>
              <a:t>Some WSU personnel using WSU machines don’t have admin access.  If that happens to you or your professor, contact </a:t>
            </a:r>
            <a:r>
              <a:rPr lang="en-US" dirty="0">
                <a:hlinkClick r:id="rId4"/>
              </a:rPr>
              <a:t>helpdesk@Wichita.edu</a:t>
            </a:r>
            <a:r>
              <a:rPr lang="en-US" dirty="0"/>
              <a:t> </a:t>
            </a:r>
          </a:p>
        </p:txBody>
      </p:sp>
    </p:spTree>
    <p:extLst>
      <p:ext uri="{BB962C8B-B14F-4D97-AF65-F5344CB8AC3E}">
        <p14:creationId xmlns:p14="http://schemas.microsoft.com/office/powerpoint/2010/main" val="33990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C6BF-09EB-9042-ADCD-4761B4C5C157}"/>
              </a:ext>
            </a:extLst>
          </p:cNvPr>
          <p:cNvSpPr>
            <a:spLocks noGrp="1"/>
          </p:cNvSpPr>
          <p:nvPr>
            <p:ph type="ctrTitle"/>
          </p:nvPr>
        </p:nvSpPr>
        <p:spPr/>
        <p:txBody>
          <a:bodyPr/>
          <a:lstStyle/>
          <a:p>
            <a:r>
              <a:rPr lang="en-US" dirty="0"/>
              <a:t>Blackboard and Technologies</a:t>
            </a:r>
          </a:p>
        </p:txBody>
      </p:sp>
    </p:spTree>
    <p:extLst>
      <p:ext uri="{BB962C8B-B14F-4D97-AF65-F5344CB8AC3E}">
        <p14:creationId xmlns:p14="http://schemas.microsoft.com/office/powerpoint/2010/main" val="158725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E511-612D-0E45-97C2-3125574AB217}"/>
              </a:ext>
            </a:extLst>
          </p:cNvPr>
          <p:cNvSpPr>
            <a:spLocks noGrp="1"/>
          </p:cNvSpPr>
          <p:nvPr>
            <p:ph type="title"/>
          </p:nvPr>
        </p:nvSpPr>
        <p:spPr/>
        <p:txBody>
          <a:bodyPr/>
          <a:lstStyle/>
          <a:p>
            <a:r>
              <a:rPr lang="en-US" dirty="0"/>
              <a:t>Zoom</a:t>
            </a:r>
          </a:p>
        </p:txBody>
      </p:sp>
      <p:sp>
        <p:nvSpPr>
          <p:cNvPr id="3" name="Content Placeholder 2">
            <a:extLst>
              <a:ext uri="{FF2B5EF4-FFF2-40B4-BE49-F238E27FC236}">
                <a16:creationId xmlns:a16="http://schemas.microsoft.com/office/drawing/2014/main" id="{858B4FE2-F670-5348-B4BB-DBEB7B7D0BF1}"/>
              </a:ext>
            </a:extLst>
          </p:cNvPr>
          <p:cNvSpPr>
            <a:spLocks noGrp="1"/>
          </p:cNvSpPr>
          <p:nvPr>
            <p:ph idx="1"/>
          </p:nvPr>
        </p:nvSpPr>
        <p:spPr/>
        <p:txBody>
          <a:bodyPr>
            <a:normAutofit fontScale="92500" lnSpcReduction="10000"/>
          </a:bodyPr>
          <a:lstStyle/>
          <a:p>
            <a:r>
              <a:rPr lang="en-US" dirty="0"/>
              <a:t>Free service that allows for video call/video meeting interaction</a:t>
            </a:r>
          </a:p>
          <a:p>
            <a:pPr lvl="1"/>
            <a:r>
              <a:rPr lang="en-US" dirty="0"/>
              <a:t>Go to </a:t>
            </a:r>
            <a:r>
              <a:rPr lang="en-US" dirty="0">
                <a:hlinkClick r:id="rId3"/>
              </a:rPr>
              <a:t>https://Wichita.edu/Zoom</a:t>
            </a:r>
            <a:r>
              <a:rPr lang="en-US" dirty="0"/>
              <a:t> and click “get pro account” link on the sidebar.  </a:t>
            </a:r>
          </a:p>
          <a:p>
            <a:pPr lvl="1"/>
            <a:r>
              <a:rPr lang="en-US" dirty="0"/>
              <a:t>Pro accounts are free for all instructional staff</a:t>
            </a:r>
          </a:p>
          <a:p>
            <a:r>
              <a:rPr lang="en-US" dirty="0"/>
              <a:t>Very commonly used in these, our COVID days</a:t>
            </a:r>
          </a:p>
          <a:p>
            <a:r>
              <a:rPr lang="en-US" dirty="0"/>
              <a:t>All Zoom training is indexed on that </a:t>
            </a:r>
            <a:r>
              <a:rPr lang="en-US" dirty="0" err="1"/>
              <a:t>Wichita.edu</a:t>
            </a:r>
            <a:r>
              <a:rPr lang="en-US" dirty="0"/>
              <a:t>/zoom page</a:t>
            </a:r>
          </a:p>
          <a:p>
            <a:endParaRPr lang="en-US" dirty="0"/>
          </a:p>
        </p:txBody>
      </p:sp>
    </p:spTree>
    <p:extLst>
      <p:ext uri="{BB962C8B-B14F-4D97-AF65-F5344CB8AC3E}">
        <p14:creationId xmlns:p14="http://schemas.microsoft.com/office/powerpoint/2010/main" val="39437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CD73-63E7-964E-8A0C-ECC16F6238F9}"/>
              </a:ext>
            </a:extLst>
          </p:cNvPr>
          <p:cNvSpPr>
            <a:spLocks noGrp="1"/>
          </p:cNvSpPr>
          <p:nvPr>
            <p:ph type="ctrTitle"/>
          </p:nvPr>
        </p:nvSpPr>
        <p:spPr/>
        <p:txBody>
          <a:bodyPr/>
          <a:lstStyle/>
          <a:p>
            <a:r>
              <a:rPr lang="en-US" dirty="0"/>
              <a:t>Getting Help</a:t>
            </a:r>
          </a:p>
        </p:txBody>
      </p:sp>
    </p:spTree>
    <p:extLst>
      <p:ext uri="{BB962C8B-B14F-4D97-AF65-F5344CB8AC3E}">
        <p14:creationId xmlns:p14="http://schemas.microsoft.com/office/powerpoint/2010/main" val="33997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8DAF-5602-D849-802D-ED5ADF9B54EB}"/>
              </a:ext>
            </a:extLst>
          </p:cNvPr>
          <p:cNvSpPr>
            <a:spLocks noGrp="1"/>
          </p:cNvSpPr>
          <p:nvPr>
            <p:ph type="title"/>
          </p:nvPr>
        </p:nvSpPr>
        <p:spPr/>
        <p:txBody>
          <a:bodyPr/>
          <a:lstStyle/>
          <a:p>
            <a:r>
              <a:rPr lang="en-US" dirty="0"/>
              <a:t>Getting help	</a:t>
            </a:r>
          </a:p>
        </p:txBody>
      </p:sp>
      <p:sp>
        <p:nvSpPr>
          <p:cNvPr id="3" name="Content Placeholder 2">
            <a:extLst>
              <a:ext uri="{FF2B5EF4-FFF2-40B4-BE49-F238E27FC236}">
                <a16:creationId xmlns:a16="http://schemas.microsoft.com/office/drawing/2014/main" id="{46547785-886B-0F45-938B-3D09EF1CE4CF}"/>
              </a:ext>
            </a:extLst>
          </p:cNvPr>
          <p:cNvSpPr>
            <a:spLocks noGrp="1"/>
          </p:cNvSpPr>
          <p:nvPr>
            <p:ph idx="1"/>
          </p:nvPr>
        </p:nvSpPr>
        <p:spPr/>
        <p:txBody>
          <a:bodyPr>
            <a:normAutofit fontScale="70000" lnSpcReduction="20000"/>
          </a:bodyPr>
          <a:lstStyle/>
          <a:p>
            <a:r>
              <a:rPr lang="en-US" dirty="0"/>
              <a:t>Campus Media Services</a:t>
            </a:r>
          </a:p>
          <a:p>
            <a:pPr lvl="1"/>
            <a:r>
              <a:rPr lang="en-US" dirty="0"/>
              <a:t>F2f </a:t>
            </a:r>
            <a:r>
              <a:rPr lang="en-US" dirty="0" err="1"/>
              <a:t>classrrom</a:t>
            </a:r>
            <a:r>
              <a:rPr lang="en-US" dirty="0"/>
              <a:t> technology problems call 978-3588</a:t>
            </a:r>
          </a:p>
          <a:p>
            <a:pPr lvl="1"/>
            <a:r>
              <a:rPr lang="en-US" dirty="0"/>
              <a:t>Checkout different technologies</a:t>
            </a:r>
          </a:p>
          <a:p>
            <a:pPr lvl="1"/>
            <a:r>
              <a:rPr lang="en-US" dirty="0"/>
              <a:t>Buy cables, adapters, etc. inexpensively</a:t>
            </a:r>
          </a:p>
          <a:p>
            <a:r>
              <a:rPr lang="en-US" dirty="0"/>
              <a:t>ITS </a:t>
            </a:r>
            <a:r>
              <a:rPr lang="en-US" dirty="0" err="1"/>
              <a:t>HelpDesk</a:t>
            </a:r>
            <a:endParaRPr lang="en-US" dirty="0"/>
          </a:p>
          <a:p>
            <a:pPr lvl="1"/>
            <a:r>
              <a:rPr lang="en-US" dirty="0"/>
              <a:t>Password/login issues</a:t>
            </a:r>
          </a:p>
          <a:p>
            <a:pPr lvl="1"/>
            <a:r>
              <a:rPr lang="en-US" dirty="0"/>
              <a:t>978-HELP</a:t>
            </a:r>
          </a:p>
          <a:p>
            <a:pPr lvl="1"/>
            <a:r>
              <a:rPr lang="en-US" dirty="0">
                <a:hlinkClick r:id="rId3"/>
              </a:rPr>
              <a:t>helpdesk@Wichita.edu</a:t>
            </a:r>
            <a:endParaRPr lang="en-US" dirty="0"/>
          </a:p>
          <a:p>
            <a:pPr lvl="1"/>
            <a:r>
              <a:rPr lang="en-US" dirty="0"/>
              <a:t>Office 365 access</a:t>
            </a:r>
          </a:p>
          <a:p>
            <a:pPr lvl="1"/>
            <a:r>
              <a:rPr lang="en-US" dirty="0"/>
              <a:t>Network drive access</a:t>
            </a:r>
          </a:p>
          <a:p>
            <a:pPr lvl="1"/>
            <a:r>
              <a:rPr lang="en-US" dirty="0"/>
              <a:t>Banner questions/problems</a:t>
            </a:r>
          </a:p>
        </p:txBody>
      </p:sp>
    </p:spTree>
    <p:extLst>
      <p:ext uri="{BB962C8B-B14F-4D97-AF65-F5344CB8AC3E}">
        <p14:creationId xmlns:p14="http://schemas.microsoft.com/office/powerpoint/2010/main" val="18166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C951-2AC3-7344-9384-5A4B9F00D7A4}"/>
              </a:ext>
            </a:extLst>
          </p:cNvPr>
          <p:cNvSpPr>
            <a:spLocks noGrp="1"/>
          </p:cNvSpPr>
          <p:nvPr>
            <p:ph type="title"/>
          </p:nvPr>
        </p:nvSpPr>
        <p:spPr/>
        <p:txBody>
          <a:bodyPr/>
          <a:lstStyle/>
          <a:p>
            <a:r>
              <a:rPr lang="en-US" dirty="0"/>
              <a:t>Getting help (continued)</a:t>
            </a:r>
          </a:p>
        </p:txBody>
      </p:sp>
      <p:sp>
        <p:nvSpPr>
          <p:cNvPr id="3" name="Content Placeholder 2">
            <a:extLst>
              <a:ext uri="{FF2B5EF4-FFF2-40B4-BE49-F238E27FC236}">
                <a16:creationId xmlns:a16="http://schemas.microsoft.com/office/drawing/2014/main" id="{3DC2647F-8884-0B41-8105-8CB79BD433DC}"/>
              </a:ext>
            </a:extLst>
          </p:cNvPr>
          <p:cNvSpPr>
            <a:spLocks noGrp="1"/>
          </p:cNvSpPr>
          <p:nvPr>
            <p:ph idx="1"/>
          </p:nvPr>
        </p:nvSpPr>
        <p:spPr/>
        <p:txBody>
          <a:bodyPr>
            <a:normAutofit fontScale="70000" lnSpcReduction="20000"/>
          </a:bodyPr>
          <a:lstStyle/>
          <a:p>
            <a:r>
              <a:rPr lang="en-US" dirty="0" err="1"/>
              <a:t>OneStop</a:t>
            </a:r>
            <a:endParaRPr lang="en-US" dirty="0"/>
          </a:p>
          <a:p>
            <a:pPr lvl="1"/>
            <a:r>
              <a:rPr lang="en-US" dirty="0"/>
              <a:t>Blackboard technical problems (for you or your students)</a:t>
            </a:r>
          </a:p>
          <a:p>
            <a:pPr lvl="1"/>
            <a:r>
              <a:rPr lang="en-US" dirty="0"/>
              <a:t>Financial aid or other institutional issues</a:t>
            </a:r>
          </a:p>
          <a:p>
            <a:pPr lvl="1"/>
            <a:r>
              <a:rPr lang="en-US" dirty="0" err="1"/>
              <a:t>OneStop</a:t>
            </a:r>
            <a:r>
              <a:rPr lang="en-US" dirty="0"/>
              <a:t> searchable KB online</a:t>
            </a:r>
          </a:p>
          <a:p>
            <a:pPr lvl="1"/>
            <a:r>
              <a:rPr lang="en-US" dirty="0"/>
              <a:t>“Quick Link” from any </a:t>
            </a:r>
            <a:r>
              <a:rPr lang="en-US" dirty="0" err="1"/>
              <a:t>Wichita.edu</a:t>
            </a:r>
            <a:r>
              <a:rPr lang="en-US" dirty="0"/>
              <a:t> page, </a:t>
            </a:r>
            <a:r>
              <a:rPr lang="en-US" dirty="0" err="1"/>
              <a:t>Wichita.edu</a:t>
            </a:r>
            <a:r>
              <a:rPr lang="en-US" dirty="0"/>
              <a:t>/</a:t>
            </a:r>
            <a:r>
              <a:rPr lang="en-US" dirty="0" err="1"/>
              <a:t>onestop</a:t>
            </a:r>
            <a:endParaRPr lang="en-US" dirty="0"/>
          </a:p>
          <a:p>
            <a:r>
              <a:rPr lang="en-US" dirty="0"/>
              <a:t>Instructional Design and Access</a:t>
            </a:r>
          </a:p>
          <a:p>
            <a:pPr lvl="1"/>
            <a:r>
              <a:rPr lang="en-US" dirty="0"/>
              <a:t>Blackboard questions (how to use, etc.)</a:t>
            </a:r>
          </a:p>
          <a:p>
            <a:pPr lvl="1"/>
            <a:r>
              <a:rPr lang="en-US" dirty="0" err="1"/>
              <a:t>Panopto</a:t>
            </a:r>
            <a:r>
              <a:rPr lang="en-US" dirty="0"/>
              <a:t> and Zoom questions</a:t>
            </a:r>
          </a:p>
          <a:p>
            <a:pPr lvl="1"/>
            <a:r>
              <a:rPr lang="en-US" dirty="0"/>
              <a:t>Pedagogy/teaching questions, advice, and ACCESSIBILITY </a:t>
            </a:r>
          </a:p>
          <a:p>
            <a:pPr lvl="1"/>
            <a:r>
              <a:rPr lang="en-US" dirty="0"/>
              <a:t>IDA Labs: 1:00-3:00 Tuesdays and Wednesdays, C-Space in Library</a:t>
            </a:r>
          </a:p>
          <a:p>
            <a:pPr lvl="1"/>
            <a:r>
              <a:rPr lang="en-US" dirty="0" err="1"/>
              <a:t>IDA@Wichita.edu</a:t>
            </a:r>
            <a:endParaRPr lang="en-US" dirty="0"/>
          </a:p>
          <a:p>
            <a:endParaRPr lang="en-US" dirty="0"/>
          </a:p>
        </p:txBody>
      </p:sp>
    </p:spTree>
    <p:extLst>
      <p:ext uri="{BB962C8B-B14F-4D97-AF65-F5344CB8AC3E}">
        <p14:creationId xmlns:p14="http://schemas.microsoft.com/office/powerpoint/2010/main" val="31895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069F-7FFC-A945-8D93-034CE89B4CDF}"/>
              </a:ext>
            </a:extLst>
          </p:cNvPr>
          <p:cNvSpPr>
            <a:spLocks noGrp="1"/>
          </p:cNvSpPr>
          <p:nvPr>
            <p:ph type="title"/>
          </p:nvPr>
        </p:nvSpPr>
        <p:spPr/>
        <p:txBody>
          <a:bodyPr/>
          <a:lstStyle/>
          <a:p>
            <a:r>
              <a:rPr lang="en-US" dirty="0"/>
              <a:t>Getting help: There sure is a lot of it</a:t>
            </a:r>
          </a:p>
        </p:txBody>
      </p:sp>
      <p:sp>
        <p:nvSpPr>
          <p:cNvPr id="3" name="Content Placeholder 2">
            <a:extLst>
              <a:ext uri="{FF2B5EF4-FFF2-40B4-BE49-F238E27FC236}">
                <a16:creationId xmlns:a16="http://schemas.microsoft.com/office/drawing/2014/main" id="{04377049-43DF-554D-AF11-D8D3490FD71F}"/>
              </a:ext>
            </a:extLst>
          </p:cNvPr>
          <p:cNvSpPr>
            <a:spLocks noGrp="1"/>
          </p:cNvSpPr>
          <p:nvPr>
            <p:ph idx="1"/>
          </p:nvPr>
        </p:nvSpPr>
        <p:spPr>
          <a:xfrm>
            <a:off x="559838" y="1698171"/>
            <a:ext cx="10349424" cy="4113454"/>
          </a:xfrm>
        </p:spPr>
        <p:txBody>
          <a:bodyPr>
            <a:normAutofit fontScale="85000" lnSpcReduction="20000"/>
          </a:bodyPr>
          <a:lstStyle/>
          <a:p>
            <a:r>
              <a:rPr lang="en-US" dirty="0" err="1"/>
              <a:t>MyTraining</a:t>
            </a:r>
            <a:endParaRPr lang="en-US" dirty="0"/>
          </a:p>
          <a:p>
            <a:pPr lvl="1"/>
            <a:r>
              <a:rPr lang="en-US" dirty="0"/>
              <a:t>Online trainings like mandatory accessibility training available </a:t>
            </a:r>
          </a:p>
          <a:p>
            <a:pPr lvl="1"/>
            <a:r>
              <a:rPr lang="en-US" dirty="0"/>
              <a:t>Sign up for other trainings (including Microsoft training)</a:t>
            </a:r>
          </a:p>
          <a:p>
            <a:r>
              <a:rPr lang="en-US" dirty="0"/>
              <a:t>WSU Libraries</a:t>
            </a:r>
          </a:p>
          <a:p>
            <a:pPr lvl="1"/>
            <a:r>
              <a:rPr lang="en-US" dirty="0"/>
              <a:t>Help from Subject Matter Librarians</a:t>
            </a:r>
          </a:p>
          <a:p>
            <a:pPr lvl="1"/>
            <a:r>
              <a:rPr lang="en-US" dirty="0"/>
              <a:t>Help locating online resources</a:t>
            </a:r>
          </a:p>
          <a:p>
            <a:pPr lvl="1"/>
            <a:r>
              <a:rPr lang="en-US" dirty="0"/>
              <a:t>Help learning about WSU resources</a:t>
            </a:r>
          </a:p>
          <a:p>
            <a:pPr lvl="1"/>
            <a:r>
              <a:rPr lang="en-US" dirty="0"/>
              <a:t>Handout on their services in resources for this session</a:t>
            </a:r>
          </a:p>
          <a:p>
            <a:r>
              <a:rPr lang="en-US" dirty="0"/>
              <a:t>Confused? Go to the web: </a:t>
            </a:r>
            <a:r>
              <a:rPr lang="en-US" dirty="0">
                <a:hlinkClick r:id="rId3"/>
              </a:rPr>
              <a:t>https://www.wichita.edu/services/help.php</a:t>
            </a:r>
            <a:r>
              <a:rPr lang="en-US" dirty="0"/>
              <a:t> </a:t>
            </a:r>
          </a:p>
          <a:p>
            <a:endParaRPr lang="en-US" dirty="0"/>
          </a:p>
        </p:txBody>
      </p:sp>
    </p:spTree>
    <p:extLst>
      <p:ext uri="{BB962C8B-B14F-4D97-AF65-F5344CB8AC3E}">
        <p14:creationId xmlns:p14="http://schemas.microsoft.com/office/powerpoint/2010/main" val="210895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D287-A339-3A42-BE4B-D661B6AD1A26}"/>
              </a:ext>
            </a:extLst>
          </p:cNvPr>
          <p:cNvSpPr>
            <a:spLocks noGrp="1"/>
          </p:cNvSpPr>
          <p:nvPr>
            <p:ph type="ctrTitle"/>
          </p:nvPr>
        </p:nvSpPr>
        <p:spPr/>
        <p:txBody>
          <a:bodyPr/>
          <a:lstStyle/>
          <a:p>
            <a:r>
              <a:rPr lang="en-US" dirty="0"/>
              <a:t>Training for You</a:t>
            </a:r>
          </a:p>
        </p:txBody>
      </p:sp>
    </p:spTree>
    <p:extLst>
      <p:ext uri="{BB962C8B-B14F-4D97-AF65-F5344CB8AC3E}">
        <p14:creationId xmlns:p14="http://schemas.microsoft.com/office/powerpoint/2010/main" val="322310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CFDC-32A5-0D40-8AE4-DAB372138C38}"/>
              </a:ext>
            </a:extLst>
          </p:cNvPr>
          <p:cNvSpPr>
            <a:spLocks noGrp="1"/>
          </p:cNvSpPr>
          <p:nvPr>
            <p:ph type="title"/>
          </p:nvPr>
        </p:nvSpPr>
        <p:spPr/>
        <p:txBody>
          <a:bodyPr>
            <a:normAutofit/>
          </a:bodyPr>
          <a:lstStyle/>
          <a:p>
            <a:r>
              <a:rPr lang="en-US" dirty="0"/>
              <a:t>Blackboard site for graduate students</a:t>
            </a:r>
          </a:p>
        </p:txBody>
      </p:sp>
      <p:sp>
        <p:nvSpPr>
          <p:cNvPr id="3" name="Content Placeholder 2">
            <a:extLst>
              <a:ext uri="{FF2B5EF4-FFF2-40B4-BE49-F238E27FC236}">
                <a16:creationId xmlns:a16="http://schemas.microsoft.com/office/drawing/2014/main" id="{0C7C92A9-6672-BE45-84AC-3128EB3FD9EB}"/>
              </a:ext>
            </a:extLst>
          </p:cNvPr>
          <p:cNvSpPr>
            <a:spLocks noGrp="1"/>
          </p:cNvSpPr>
          <p:nvPr>
            <p:ph idx="1"/>
          </p:nvPr>
        </p:nvSpPr>
        <p:spPr/>
        <p:txBody>
          <a:bodyPr>
            <a:normAutofit lnSpcReduction="10000"/>
          </a:bodyPr>
          <a:lstStyle/>
          <a:p>
            <a:r>
              <a:rPr lang="en-US" dirty="0"/>
              <a:t>Blackboard “course” site that serves as a hub of information for you</a:t>
            </a:r>
          </a:p>
          <a:p>
            <a:r>
              <a:rPr lang="en-US" dirty="0"/>
              <a:t>Good place to check if you need to be reminded of something from this session</a:t>
            </a:r>
          </a:p>
          <a:p>
            <a:r>
              <a:rPr lang="en-US" dirty="0"/>
              <a:t>Also links to professional development information including badge opportunities in post-secondary teaching and other topics</a:t>
            </a:r>
          </a:p>
        </p:txBody>
      </p:sp>
    </p:spTree>
    <p:extLst>
      <p:ext uri="{BB962C8B-B14F-4D97-AF65-F5344CB8AC3E}">
        <p14:creationId xmlns:p14="http://schemas.microsoft.com/office/powerpoint/2010/main" val="420959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C00E-3036-A945-AC8E-622575CCA69C}"/>
              </a:ext>
            </a:extLst>
          </p:cNvPr>
          <p:cNvSpPr>
            <a:spLocks noGrp="1"/>
          </p:cNvSpPr>
          <p:nvPr>
            <p:ph type="title"/>
          </p:nvPr>
        </p:nvSpPr>
        <p:spPr/>
        <p:txBody>
          <a:bodyPr/>
          <a:lstStyle/>
          <a:p>
            <a:r>
              <a:rPr lang="en-US" dirty="0"/>
              <a:t>The Academic Resources Conference</a:t>
            </a:r>
          </a:p>
        </p:txBody>
      </p:sp>
      <p:sp>
        <p:nvSpPr>
          <p:cNvPr id="3" name="Content Placeholder 2">
            <a:extLst>
              <a:ext uri="{FF2B5EF4-FFF2-40B4-BE49-F238E27FC236}">
                <a16:creationId xmlns:a16="http://schemas.microsoft.com/office/drawing/2014/main" id="{B9D6E6C7-07AD-0E4B-B3FB-522E2929E9C6}"/>
              </a:ext>
            </a:extLst>
          </p:cNvPr>
          <p:cNvSpPr>
            <a:spLocks noGrp="1"/>
          </p:cNvSpPr>
          <p:nvPr>
            <p:ph idx="1"/>
          </p:nvPr>
        </p:nvSpPr>
        <p:spPr>
          <a:xfrm>
            <a:off x="964940" y="1772817"/>
            <a:ext cx="10274779" cy="4057470"/>
          </a:xfrm>
        </p:spPr>
        <p:txBody>
          <a:bodyPr>
            <a:normAutofit/>
          </a:bodyPr>
          <a:lstStyle/>
          <a:p>
            <a:r>
              <a:rPr lang="en-US" dirty="0"/>
              <a:t>Our premiere training event on our campus</a:t>
            </a:r>
          </a:p>
          <a:p>
            <a:r>
              <a:rPr lang="en-US" dirty="0"/>
              <a:t>Most sessions are offered in a variety of formats including live/Zoom sessions 3 times a year (August, January, and June) and on-demand video sessions</a:t>
            </a:r>
          </a:p>
          <a:p>
            <a:r>
              <a:rPr lang="en-US" dirty="0"/>
              <a:t>Track for new GTAs: </a:t>
            </a:r>
            <a:r>
              <a:rPr lang="en-US" dirty="0">
                <a:hlinkClick r:id="rId2"/>
              </a:rPr>
              <a:t>https://Wichita.edu/ARCTracks</a:t>
            </a:r>
            <a:r>
              <a:rPr lang="en-US" dirty="0"/>
              <a:t> </a:t>
            </a:r>
          </a:p>
        </p:txBody>
      </p:sp>
    </p:spTree>
    <p:extLst>
      <p:ext uri="{BB962C8B-B14F-4D97-AF65-F5344CB8AC3E}">
        <p14:creationId xmlns:p14="http://schemas.microsoft.com/office/powerpoint/2010/main" val="289599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B477-37EC-EA42-A678-83017C5C5089}"/>
              </a:ext>
            </a:extLst>
          </p:cNvPr>
          <p:cNvSpPr>
            <a:spLocks noGrp="1"/>
          </p:cNvSpPr>
          <p:nvPr>
            <p:ph type="ctrTitle"/>
          </p:nvPr>
        </p:nvSpPr>
        <p:spPr/>
        <p:txBody>
          <a:bodyPr/>
          <a:lstStyle/>
          <a:p>
            <a:r>
              <a:rPr lang="en-US" dirty="0"/>
              <a:t>Questions? Comments?</a:t>
            </a:r>
          </a:p>
        </p:txBody>
      </p:sp>
    </p:spTree>
    <p:extLst>
      <p:ext uri="{BB962C8B-B14F-4D97-AF65-F5344CB8AC3E}">
        <p14:creationId xmlns:p14="http://schemas.microsoft.com/office/powerpoint/2010/main" val="188277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6998-8F93-AA4C-9B59-16F9F80CF83B}"/>
              </a:ext>
            </a:extLst>
          </p:cNvPr>
          <p:cNvSpPr>
            <a:spLocks noGrp="1"/>
          </p:cNvSpPr>
          <p:nvPr>
            <p:ph type="title"/>
          </p:nvPr>
        </p:nvSpPr>
        <p:spPr/>
        <p:txBody>
          <a:bodyPr/>
          <a:lstStyle/>
          <a:p>
            <a:r>
              <a:rPr lang="en-US" dirty="0"/>
              <a:t>Blackboard your friend</a:t>
            </a:r>
          </a:p>
        </p:txBody>
      </p:sp>
      <p:sp>
        <p:nvSpPr>
          <p:cNvPr id="3" name="Content Placeholder 2">
            <a:extLst>
              <a:ext uri="{FF2B5EF4-FFF2-40B4-BE49-F238E27FC236}">
                <a16:creationId xmlns:a16="http://schemas.microsoft.com/office/drawing/2014/main" id="{A9FA2D0C-E3FF-FC46-959B-84D3DCF63033}"/>
              </a:ext>
            </a:extLst>
          </p:cNvPr>
          <p:cNvSpPr>
            <a:spLocks noGrp="1"/>
          </p:cNvSpPr>
          <p:nvPr>
            <p:ph idx="1"/>
          </p:nvPr>
        </p:nvSpPr>
        <p:spPr/>
        <p:txBody>
          <a:bodyPr>
            <a:normAutofit fontScale="77500" lnSpcReduction="20000"/>
          </a:bodyPr>
          <a:lstStyle/>
          <a:p>
            <a:r>
              <a:rPr lang="en-US" dirty="0"/>
              <a:t>All classes have a Blackboard companion site</a:t>
            </a:r>
          </a:p>
          <a:p>
            <a:r>
              <a:rPr lang="en-US" dirty="0"/>
              <a:t>Whether you are running a class yourself or assisting, you will need Blackboard training</a:t>
            </a:r>
          </a:p>
          <a:p>
            <a:r>
              <a:rPr lang="en-US" dirty="0"/>
              <a:t>Get access to all the Bb training you could ever want from Instructional Design and Access:  </a:t>
            </a:r>
            <a:r>
              <a:rPr lang="en-US" dirty="0">
                <a:hlinkClick r:id="rId3"/>
              </a:rPr>
              <a:t>https://Wichita.edu/IDA</a:t>
            </a:r>
            <a:r>
              <a:rPr lang="en-US" dirty="0"/>
              <a:t> </a:t>
            </a:r>
          </a:p>
          <a:p>
            <a:r>
              <a:rPr lang="en-US" dirty="0"/>
              <a:t>Make sure to bookmark (or perhaps even print) the Blackboard instructor guide.</a:t>
            </a:r>
          </a:p>
          <a:p>
            <a:r>
              <a:rPr lang="en-US" dirty="0"/>
              <a:t>Send technical questions to the </a:t>
            </a:r>
            <a:r>
              <a:rPr lang="en-US" dirty="0" err="1"/>
              <a:t>OneStop</a:t>
            </a:r>
            <a:r>
              <a:rPr lang="en-US" dirty="0"/>
              <a:t> and “how to” questions to </a:t>
            </a:r>
            <a:r>
              <a:rPr lang="en-US" dirty="0">
                <a:hlinkClick r:id="rId4"/>
              </a:rPr>
              <a:t>IDA@Wichita.edu</a:t>
            </a:r>
            <a:r>
              <a:rPr lang="en-US" dirty="0"/>
              <a:t> </a:t>
            </a:r>
          </a:p>
        </p:txBody>
      </p:sp>
    </p:spTree>
    <p:extLst>
      <p:ext uri="{BB962C8B-B14F-4D97-AF65-F5344CB8AC3E}">
        <p14:creationId xmlns:p14="http://schemas.microsoft.com/office/powerpoint/2010/main" val="23680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0135-B21D-904B-B113-EC37BBDAA0AF}"/>
              </a:ext>
            </a:extLst>
          </p:cNvPr>
          <p:cNvSpPr>
            <a:spLocks noGrp="1"/>
          </p:cNvSpPr>
          <p:nvPr>
            <p:ph type="title"/>
          </p:nvPr>
        </p:nvSpPr>
        <p:spPr/>
        <p:txBody>
          <a:bodyPr/>
          <a:lstStyle/>
          <a:p>
            <a:r>
              <a:rPr lang="en-US" dirty="0"/>
              <a:t>How to make an announcement</a:t>
            </a:r>
          </a:p>
        </p:txBody>
      </p:sp>
      <p:sp>
        <p:nvSpPr>
          <p:cNvPr id="3" name="Content Placeholder 2">
            <a:extLst>
              <a:ext uri="{FF2B5EF4-FFF2-40B4-BE49-F238E27FC236}">
                <a16:creationId xmlns:a16="http://schemas.microsoft.com/office/drawing/2014/main" id="{51A6B666-16A1-C941-A4E5-58BE28A3B736}"/>
              </a:ext>
            </a:extLst>
          </p:cNvPr>
          <p:cNvSpPr>
            <a:spLocks noGrp="1"/>
          </p:cNvSpPr>
          <p:nvPr>
            <p:ph sz="half" idx="1"/>
          </p:nvPr>
        </p:nvSpPr>
        <p:spPr/>
        <p:txBody>
          <a:bodyPr/>
          <a:lstStyle/>
          <a:p>
            <a:r>
              <a:rPr lang="en-US" dirty="0"/>
              <a:t>You “land” on the ”Announcements” pane.  From there, you can choose “Create Announcement”</a:t>
            </a:r>
          </a:p>
        </p:txBody>
      </p:sp>
      <p:pic>
        <p:nvPicPr>
          <p:cNvPr id="5" name="Content Placeholder 4" descr="Button to click for creating an announcement is indicated by an arrow.">
            <a:extLst>
              <a:ext uri="{FF2B5EF4-FFF2-40B4-BE49-F238E27FC236}">
                <a16:creationId xmlns:a16="http://schemas.microsoft.com/office/drawing/2014/main" id="{E9701472-5B25-D840-B592-6D47400F4E89}"/>
              </a:ext>
            </a:extLst>
          </p:cNvPr>
          <p:cNvPicPr>
            <a:picLocks noGrp="1" noChangeAspect="1"/>
          </p:cNvPicPr>
          <p:nvPr>
            <p:ph sz="half" idx="2"/>
          </p:nvPr>
        </p:nvPicPr>
        <p:blipFill>
          <a:blip r:embed="rId3"/>
          <a:stretch>
            <a:fillRect/>
          </a:stretch>
        </p:blipFill>
        <p:spPr>
          <a:xfrm>
            <a:off x="6591300" y="1825625"/>
            <a:ext cx="4343400" cy="2832100"/>
          </a:xfrm>
          <a:prstGeom prst="rect">
            <a:avLst/>
          </a:prstGeom>
        </p:spPr>
      </p:pic>
    </p:spTree>
    <p:extLst>
      <p:ext uri="{BB962C8B-B14F-4D97-AF65-F5344CB8AC3E}">
        <p14:creationId xmlns:p14="http://schemas.microsoft.com/office/powerpoint/2010/main" val="91924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0D9F-5237-1D4E-B2CB-8C8945D00C31}"/>
              </a:ext>
            </a:extLst>
          </p:cNvPr>
          <p:cNvSpPr>
            <a:spLocks noGrp="1"/>
          </p:cNvSpPr>
          <p:nvPr>
            <p:ph type="title"/>
          </p:nvPr>
        </p:nvSpPr>
        <p:spPr/>
        <p:txBody>
          <a:bodyPr/>
          <a:lstStyle/>
          <a:p>
            <a:r>
              <a:rPr lang="en-US" dirty="0"/>
              <a:t>Check your edit mode!</a:t>
            </a:r>
          </a:p>
        </p:txBody>
      </p:sp>
      <p:sp>
        <p:nvSpPr>
          <p:cNvPr id="3" name="Content Placeholder 2">
            <a:extLst>
              <a:ext uri="{FF2B5EF4-FFF2-40B4-BE49-F238E27FC236}">
                <a16:creationId xmlns:a16="http://schemas.microsoft.com/office/drawing/2014/main" id="{A01D289F-941B-D54C-91E0-93D3F43CD047}"/>
              </a:ext>
            </a:extLst>
          </p:cNvPr>
          <p:cNvSpPr>
            <a:spLocks noGrp="1"/>
          </p:cNvSpPr>
          <p:nvPr>
            <p:ph sz="half" idx="1"/>
          </p:nvPr>
        </p:nvSpPr>
        <p:spPr/>
        <p:txBody>
          <a:bodyPr/>
          <a:lstStyle/>
          <a:p>
            <a:r>
              <a:rPr lang="en-US" dirty="0"/>
              <a:t>If you don’t see “Create Announcement,” check to ensure that “edit mode”  in upper right-hand corner is ON:</a:t>
            </a:r>
          </a:p>
        </p:txBody>
      </p:sp>
      <p:pic>
        <p:nvPicPr>
          <p:cNvPr id="5" name="Content Placeholder 4" descr="Indicator for edit mode is shown to be &quot;on&quot;">
            <a:extLst>
              <a:ext uri="{FF2B5EF4-FFF2-40B4-BE49-F238E27FC236}">
                <a16:creationId xmlns:a16="http://schemas.microsoft.com/office/drawing/2014/main" id="{D4A89E90-C6C1-9745-8210-7F10AD0684E5}"/>
              </a:ext>
            </a:extLst>
          </p:cNvPr>
          <p:cNvPicPr>
            <a:picLocks noGrp="1" noChangeAspect="1"/>
          </p:cNvPicPr>
          <p:nvPr>
            <p:ph sz="half" idx="2"/>
          </p:nvPr>
        </p:nvPicPr>
        <p:blipFill>
          <a:blip r:embed="rId3"/>
          <a:stretch>
            <a:fillRect/>
          </a:stretch>
        </p:blipFill>
        <p:spPr>
          <a:xfrm>
            <a:off x="6102330" y="2874685"/>
            <a:ext cx="4908270" cy="1137282"/>
          </a:xfrm>
          <a:prstGeom prst="rect">
            <a:avLst/>
          </a:prstGeom>
        </p:spPr>
      </p:pic>
    </p:spTree>
    <p:extLst>
      <p:ext uri="{BB962C8B-B14F-4D97-AF65-F5344CB8AC3E}">
        <p14:creationId xmlns:p14="http://schemas.microsoft.com/office/powerpoint/2010/main" val="68627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A981-6310-0447-9C97-F2B70425707E}"/>
              </a:ext>
            </a:extLst>
          </p:cNvPr>
          <p:cNvSpPr>
            <a:spLocks noGrp="1"/>
          </p:cNvSpPr>
          <p:nvPr>
            <p:ph type="title"/>
          </p:nvPr>
        </p:nvSpPr>
        <p:spPr/>
        <p:txBody>
          <a:bodyPr/>
          <a:lstStyle/>
          <a:p>
            <a:r>
              <a:rPr lang="en-US" dirty="0"/>
              <a:t>Blackboard’s WYSIWYG editor</a:t>
            </a:r>
          </a:p>
        </p:txBody>
      </p:sp>
      <p:sp>
        <p:nvSpPr>
          <p:cNvPr id="3" name="Content Placeholder 2">
            <a:extLst>
              <a:ext uri="{FF2B5EF4-FFF2-40B4-BE49-F238E27FC236}">
                <a16:creationId xmlns:a16="http://schemas.microsoft.com/office/drawing/2014/main" id="{EC189941-9650-4049-A1E0-3A8D9B7D238D}"/>
              </a:ext>
            </a:extLst>
          </p:cNvPr>
          <p:cNvSpPr>
            <a:spLocks noGrp="1"/>
          </p:cNvSpPr>
          <p:nvPr>
            <p:ph sz="half" idx="1"/>
          </p:nvPr>
        </p:nvSpPr>
        <p:spPr/>
        <p:txBody>
          <a:bodyPr/>
          <a:lstStyle/>
          <a:p>
            <a:r>
              <a:rPr lang="en-US" dirty="0"/>
              <a:t>The Announcement tool is a WYSIWYG editor</a:t>
            </a:r>
          </a:p>
          <a:p>
            <a:r>
              <a:rPr lang="en-US" dirty="0"/>
              <a:t>This is the same editor throughout Bb</a:t>
            </a:r>
          </a:p>
        </p:txBody>
      </p:sp>
      <p:pic>
        <p:nvPicPr>
          <p:cNvPr id="5" name="Content Placeholder 4" descr="WYSIWYG editor is shown">
            <a:extLst>
              <a:ext uri="{FF2B5EF4-FFF2-40B4-BE49-F238E27FC236}">
                <a16:creationId xmlns:a16="http://schemas.microsoft.com/office/drawing/2014/main" id="{4F663DC8-A521-D944-B39E-06F613EFCCA9}"/>
              </a:ext>
            </a:extLst>
          </p:cNvPr>
          <p:cNvPicPr>
            <a:picLocks noGrp="1" noChangeAspect="1"/>
          </p:cNvPicPr>
          <p:nvPr>
            <p:ph sz="half" idx="2"/>
          </p:nvPr>
        </p:nvPicPr>
        <p:blipFill>
          <a:blip r:embed="rId3"/>
          <a:stretch>
            <a:fillRect/>
          </a:stretch>
        </p:blipFill>
        <p:spPr>
          <a:xfrm>
            <a:off x="6208713" y="2312263"/>
            <a:ext cx="4700587" cy="3400286"/>
          </a:xfrm>
          <a:prstGeom prst="rect">
            <a:avLst/>
          </a:prstGeom>
        </p:spPr>
      </p:pic>
    </p:spTree>
    <p:extLst>
      <p:ext uri="{BB962C8B-B14F-4D97-AF65-F5344CB8AC3E}">
        <p14:creationId xmlns:p14="http://schemas.microsoft.com/office/powerpoint/2010/main" val="263109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3247C3-2732-294F-98B3-A1D653F05F6E}"/>
              </a:ext>
            </a:extLst>
          </p:cNvPr>
          <p:cNvSpPr>
            <a:spLocks noGrp="1"/>
          </p:cNvSpPr>
          <p:nvPr>
            <p:ph type="title"/>
          </p:nvPr>
        </p:nvSpPr>
        <p:spPr/>
        <p:txBody>
          <a:bodyPr/>
          <a:lstStyle/>
          <a:p>
            <a:r>
              <a:rPr lang="en-US" dirty="0"/>
              <a:t>Choosing restrictions/notifications</a:t>
            </a:r>
          </a:p>
        </p:txBody>
      </p:sp>
      <p:sp>
        <p:nvSpPr>
          <p:cNvPr id="3" name="Content Placeholder 2">
            <a:extLst>
              <a:ext uri="{FF2B5EF4-FFF2-40B4-BE49-F238E27FC236}">
                <a16:creationId xmlns:a16="http://schemas.microsoft.com/office/drawing/2014/main" id="{AAD06A6F-8B9C-824E-B111-38F83F45BF53}"/>
              </a:ext>
            </a:extLst>
          </p:cNvPr>
          <p:cNvSpPr>
            <a:spLocks noGrp="1"/>
          </p:cNvSpPr>
          <p:nvPr>
            <p:ph idx="1"/>
          </p:nvPr>
        </p:nvSpPr>
        <p:spPr>
          <a:xfrm>
            <a:off x="1138555" y="1784816"/>
            <a:ext cx="9770706" cy="1855838"/>
          </a:xfrm>
        </p:spPr>
        <p:txBody>
          <a:bodyPr>
            <a:normAutofit fontScale="85000" lnSpcReduction="10000"/>
          </a:bodyPr>
          <a:lstStyle/>
          <a:p>
            <a:r>
              <a:rPr lang="en-US" dirty="0"/>
              <a:t>You can choose to date restrict your announcements (convenient if you want to set them up in advance), and you can choose to “send copy of this announcement immediately” if you like: </a:t>
            </a:r>
          </a:p>
        </p:txBody>
      </p:sp>
      <p:pic>
        <p:nvPicPr>
          <p:cNvPr id="5" name="Content Placeholder 4" descr="Area where dates can be set and email now choice are shown.">
            <a:extLst>
              <a:ext uri="{FF2B5EF4-FFF2-40B4-BE49-F238E27FC236}">
                <a16:creationId xmlns:a16="http://schemas.microsoft.com/office/drawing/2014/main" id="{164C7BD6-18D4-2546-9138-CA55FC241A2F}"/>
              </a:ext>
            </a:extLst>
          </p:cNvPr>
          <p:cNvPicPr>
            <a:picLocks noGrp="1" noChangeAspect="1"/>
          </p:cNvPicPr>
          <p:nvPr>
            <p:ph sz="half" idx="4294967295"/>
          </p:nvPr>
        </p:nvPicPr>
        <p:blipFill>
          <a:blip r:embed="rId3"/>
          <a:stretch>
            <a:fillRect/>
          </a:stretch>
        </p:blipFill>
        <p:spPr>
          <a:xfrm>
            <a:off x="1613833" y="3640654"/>
            <a:ext cx="8820150" cy="2747963"/>
          </a:xfrm>
          <a:prstGeom prst="rect">
            <a:avLst/>
          </a:prstGeom>
        </p:spPr>
      </p:pic>
    </p:spTree>
    <p:extLst>
      <p:ext uri="{BB962C8B-B14F-4D97-AF65-F5344CB8AC3E}">
        <p14:creationId xmlns:p14="http://schemas.microsoft.com/office/powerpoint/2010/main" val="103546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3B33770A-931A-D64A-BC1B-25E5FC8298B0}" vid="{A05199D9-9047-7A48-AC5E-3EA1F0C2C414}"/>
    </a:ext>
  </a:extLst>
</a:theme>
</file>

<file path=ppt/theme/theme2.xml><?xml version="1.0" encoding="utf-8"?>
<a:theme xmlns:a="http://schemas.openxmlformats.org/drawingml/2006/main" name="Green">
  <a:themeElements>
    <a:clrScheme name="ARC GREEN">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5660</TotalTime>
  <Words>1666</Words>
  <Application>Microsoft Macintosh PowerPoint</Application>
  <PresentationFormat>Widescreen</PresentationFormat>
  <Paragraphs>202</Paragraphs>
  <Slides>48</Slides>
  <Notes>42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Calibri</vt:lpstr>
      <vt:lpstr>Calibri Light</vt:lpstr>
      <vt:lpstr>1_Office Theme</vt:lpstr>
      <vt:lpstr>Green</vt:lpstr>
      <vt:lpstr>PowerPoint Presentation</vt:lpstr>
      <vt:lpstr>Welcome New Instructors</vt:lpstr>
      <vt:lpstr>Our Agenda</vt:lpstr>
      <vt:lpstr>Blackboard and Technologies</vt:lpstr>
      <vt:lpstr>Blackboard your friend</vt:lpstr>
      <vt:lpstr>How to make an announcement</vt:lpstr>
      <vt:lpstr>Check your edit mode!</vt:lpstr>
      <vt:lpstr>Blackboard’s WYSIWYG editor</vt:lpstr>
      <vt:lpstr>Choosing restrictions/notifications</vt:lpstr>
      <vt:lpstr>The submit button is the same</vt:lpstr>
      <vt:lpstr>Sending Email</vt:lpstr>
      <vt:lpstr>Multiple ways to find this  tool</vt:lpstr>
      <vt:lpstr>Choose your recipient(s)</vt:lpstr>
      <vt:lpstr>WARNINGS!</vt:lpstr>
      <vt:lpstr>Discussion Boards</vt:lpstr>
      <vt:lpstr>Many roads … all go to same place</vt:lpstr>
      <vt:lpstr>Create a forum</vt:lpstr>
      <vt:lpstr>Same WYSIWYG editor</vt:lpstr>
      <vt:lpstr>Setting up your requirements</vt:lpstr>
      <vt:lpstr>The title is a link</vt:lpstr>
      <vt:lpstr>Creating an Assignment</vt:lpstr>
      <vt:lpstr>Put your assignment somewhere</vt:lpstr>
      <vt:lpstr>Assessment link gets to Assignments</vt:lpstr>
      <vt:lpstr>Create the assignment</vt:lpstr>
      <vt:lpstr>Make your choices</vt:lpstr>
      <vt:lpstr>Submission Details</vt:lpstr>
      <vt:lpstr>Grading Options … No!</vt:lpstr>
      <vt:lpstr>Display of Grades</vt:lpstr>
      <vt:lpstr>Availability</vt:lpstr>
      <vt:lpstr>Assignments are great to use</vt:lpstr>
      <vt:lpstr>Grade Center</vt:lpstr>
      <vt:lpstr>Accessing Grade Center</vt:lpstr>
      <vt:lpstr>Find the link in the dropdown menu</vt:lpstr>
      <vt:lpstr>Full Grade Center</vt:lpstr>
      <vt:lpstr>Blackboard your ally</vt:lpstr>
      <vt:lpstr>Interpreting Ally scores</vt:lpstr>
      <vt:lpstr>Ally helps you</vt:lpstr>
      <vt:lpstr>Video</vt:lpstr>
      <vt:lpstr>Panopto</vt:lpstr>
      <vt:lpstr>Zoom</vt:lpstr>
      <vt:lpstr>Getting Help</vt:lpstr>
      <vt:lpstr>Getting help </vt:lpstr>
      <vt:lpstr>Getting help (continued)</vt:lpstr>
      <vt:lpstr>Getting help: There sure is a lot of it</vt:lpstr>
      <vt:lpstr>Training for You</vt:lpstr>
      <vt:lpstr>Blackboard site for graduate students</vt:lpstr>
      <vt:lpstr>The Academic Resources Conference</vt:lpstr>
      <vt:lpstr>Questions? Comments?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versus Accommodations</dc:title>
  <dc:creator>Speer, Carolyn</dc:creator>
  <cp:lastModifiedBy>Speer, Carolyn</cp:lastModifiedBy>
  <cp:revision>16</cp:revision>
  <dcterms:created xsi:type="dcterms:W3CDTF">2018-08-11T15:10:09Z</dcterms:created>
  <dcterms:modified xsi:type="dcterms:W3CDTF">2020-08-09T17:12:30Z</dcterms:modified>
</cp:coreProperties>
</file>