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  <p:sldMasterId id="2147483705" r:id="rId6"/>
    <p:sldMasterId id="2147483723" r:id="rId7"/>
    <p:sldMasterId id="2147483745" r:id="rId8"/>
  </p:sldMasterIdLst>
  <p:notesMasterIdLst>
    <p:notesMasterId r:id="rId21"/>
  </p:notesMasterIdLst>
  <p:handoutMasterIdLst>
    <p:handoutMasterId r:id="rId22"/>
  </p:handoutMasterIdLst>
  <p:sldIdLst>
    <p:sldId id="256" r:id="rId9"/>
    <p:sldId id="258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Gray" id="{0860697E-8C4A-43F9-A7C0-C435911657B2}">
          <p14:sldIdLst/>
        </p14:section>
        <p14:section name="Violet" id="{ED02CA79-8112-418E-8BC2-0FD9B68AECB3}">
          <p14:sldIdLst/>
        </p14:section>
        <p14:section name="Green" id="{0DAD77B1-60C5-4EB2-933E-C56E97A5B2A7}">
          <p14:sldIdLst/>
        </p14:section>
        <p14:section name="White" id="{1133358C-E9C2-A44D-B417-64BF0972260D}">
          <p14:sldIdLst/>
        </p14:section>
        <p14:section name="General Closing" id="{4AB6C702-EE4D-4283-ACB0-770710E41AE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FAA"/>
    <a:srgbClr val="4429D6"/>
    <a:srgbClr val="4433FF"/>
    <a:srgbClr val="4249AA"/>
    <a:srgbClr val="004242"/>
    <a:srgbClr val="0070C0"/>
    <a:srgbClr val="FFFFFF"/>
    <a:srgbClr val="72A5BF"/>
    <a:srgbClr val="431479"/>
    <a:srgbClr val="A8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 autoAdjust="0"/>
    <p:restoredTop sz="86068" autoAdjust="0"/>
  </p:normalViewPr>
  <p:slideViewPr>
    <p:cSldViewPr snapToGrid="0">
      <p:cViewPr varScale="1">
        <p:scale>
          <a:sx n="95" d="100"/>
          <a:sy n="95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43" d="100"/>
          <a:sy n="143" d="100"/>
        </p:scale>
        <p:origin x="52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4D17B-76C2-C748-A49C-BC3B815A5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1CCB5-B72F-1F49-A373-AF3E15B59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1EA0-A378-6145-BC83-40B1DED1AFDF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794C9-8911-B346-A33D-513DC498C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2A814-F6E8-D94D-87AA-41B91D20A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C08F6-26CF-5648-AD9E-DD666582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37123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7" y="22058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7" y="22058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82" y="52230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0479" y="2253272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9" y="98027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40532"/>
            <a:ext cx="9613858" cy="109079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069" y="2029098"/>
            <a:ext cx="9613859" cy="3825558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8830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6665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902465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6665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90246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6665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90246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50479" y="427335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46541" y="4161547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46541" y="2200917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46541" y="4737809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694" y="4161547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11693" y="2200917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10340" y="4737808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96901" y="4161547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96900" y="2200917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96776" y="4737806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31D3DF6-BD92-5A42-BE5A-943C06AD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498" y="3685971"/>
            <a:ext cx="8623004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6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C869FF0-5066-6F49-A2AD-291C7127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AEA3B79-FFFA-3F4E-AED6-8DC169C2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479" y="2093080"/>
            <a:ext cx="9613860" cy="38025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C6A73E4-7AFD-2047-83FB-4CBDCE06E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88F785B-829D-254E-8DC8-2AF6CEC5A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19404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19404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920F5B-B3DB-0C44-9BED-102100663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74565B-8DCB-F54E-951B-1F6B6F9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7682-1B99-7642-9FA9-06F9EC3F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58" y="369171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100" y="2205811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72" y="2898946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4" y="2205811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3" y="2898946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7A8FE9-585F-BB46-8B19-21C1B7B1F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D2BF013-7795-A14D-9486-F9287C834E0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E20223-3AB6-E444-A2ED-8C04880F2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DBE65F-820C-7C49-9F4C-2CC1F6C10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4814B0-031D-8E4D-8CAE-26017EFDE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50EF3F-B941-164B-A93D-39C973034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1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2307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06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78D7DD-D468-B944-9D18-465561438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A96BF22-4E8D-2E47-985F-350FA795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22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8" y="22123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B94749D-49EA-8B47-B2C0-6731C49B6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EC6930-8DF1-1C48-9F81-7839BC54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932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69" y="2093924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6" y="91729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1CBB8B-517C-6C45-B181-F4C6A111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F4DDC6B-C1C1-2946-8578-378E44A7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0121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2310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898110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2310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898110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2310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898110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7053A7-5597-5E4D-88E5-F262E5C068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0496F7C-31C5-0847-B001-E89A10F85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9070" y="480403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85132" y="4188081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85132" y="2227451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85132" y="4764343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0285" y="4188081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0284" y="2227451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931" y="4764342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35492" y="4188081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35491" y="2227451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35367" y="4764340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AA8C81F-09A0-BB4F-8092-6FA03C56E60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76145F4F-A42F-5D49-AF1B-15C45C255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7E48344-7DE3-D24B-AA1E-7956A90C8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395" y="3709218"/>
            <a:ext cx="8559209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2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11462"/>
            <a:ext cx="96138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0492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07771"/>
            <a:ext cx="9613860" cy="36109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07064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07064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8908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428" y="2209210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902345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232" y="2209210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9201" y="2902345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4612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924" y="2207062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2207061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5244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3408" y="2202379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8" y="2202378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46183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70" y="2280428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91980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0" y="456322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87125" y="2217918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6501" y="2903718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204" y="2217918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1649" y="2903718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35" y="2217918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35" y="2903718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70" y="1915885"/>
            <a:ext cx="9613860" cy="39941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95400" y="434614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91462" y="4167694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91462" y="2207064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91462" y="4743956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15" y="4167694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6614" y="2207064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55261" y="4743955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41822" y="4167694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41821" y="2207064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41697" y="4743953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4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60B5501-5458-4C48-9D5A-4D94B74EA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395" y="3693719"/>
            <a:ext cx="8559209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5717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168434"/>
            <a:ext cx="9613860" cy="37590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12309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203" y="2212309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5246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428" y="2199872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893007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232" y="2199872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9201" y="2893007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2114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924" y="2193307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2193306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11462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11462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5244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3408" y="2199872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8" y="2199871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4444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5403" y="221432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90238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0" y="411160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87125" y="2192830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6501" y="2878630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204" y="2192830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1649" y="2878630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35" y="2192830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35" y="2878630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95400" y="416880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91462" y="4156319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91462" y="2195689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91462" y="4732581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15" y="4156319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6614" y="2195689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55261" y="4732580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41822" y="4156319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41821" y="2195689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41697" y="4732578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957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AC26-EE7F-8A46-9B58-4A741C4AAA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74411" y="3729998"/>
            <a:ext cx="9144000" cy="96186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  </a:t>
            </a:r>
          </a:p>
        </p:txBody>
      </p:sp>
    </p:spTree>
    <p:extLst>
      <p:ext uri="{BB962C8B-B14F-4D97-AF65-F5344CB8AC3E}">
        <p14:creationId xmlns:p14="http://schemas.microsoft.com/office/powerpoint/2010/main" val="1689364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D525-E200-8848-A3FE-27C36BA7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BD-0EEC-DD45-9E89-E277B93D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562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97CC-02D7-3543-8FCF-24CB3D07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6932-885E-6C4E-99A1-22BAE57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0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C550-616E-EC40-AD21-4C4E5DC9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981D-7D40-B648-8B81-0DEAB3CA5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211C1-582C-5048-95AF-1B329614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F5FA2-40BF-994E-88CC-2DA6BB0F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8/9/20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497C3-859A-0B46-B22A-6B7DA688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7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1269-90A1-844E-8082-ACF20374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3B05-B40F-F148-8019-546A2C7A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D7ED0-4CF2-CB43-8707-7A070DF0A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CC5FC-1E94-A149-AAF6-07951E853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1944A-DEBB-8F46-BDEC-2B363C378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A1C58-4512-8D45-B762-A5CCADA6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8/9/20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444F1-3798-E542-A9ED-1821173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9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D4A4-6F9D-FD4A-A300-ADD165E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044C4-8274-A140-A5BA-B251FD8C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F8533-DC82-8E46-B8C1-282B6376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097" y="2194044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69" y="2887179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1" y="2194044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0" y="2887179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E7CD8-8DA9-F746-B860-44D1CBE3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E698-DAFF-BF49-9FB8-9B91A604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0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4A9B-8E72-CB40-8203-E3CF5537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3178"/>
            <a:ext cx="7099663" cy="1178922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4FA-A19C-4F43-829F-1607B46C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DAFA5-084D-9F4E-BEE7-79BEC834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0C7DA-4E4E-BE45-9D86-B30CBF20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B631B-FF5E-6544-A5DC-384E69DB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1AD57-6512-214E-807B-890FF03C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4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63C5-DD12-304A-9569-DA8FFA7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8861561" cy="109696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20C12-57B4-8940-AD6E-826B3E8FB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6486E-C151-614C-8B50-1581733B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6837E-C27B-184E-9B7C-00EB70AB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AF3E-4FF3-AA4C-8C89-63F1CC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14F5-687A-6B45-BBDA-15874E66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1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8826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666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666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484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68" y="2211462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4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7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81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7123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7585" y="2199926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74F45A-1308-344D-BBA0-F9C3AC1B4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46504DF-58DE-A24C-A8D5-CCDA97332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4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4616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18748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9789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9181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7CE49-E0BC-7841-80F6-55B9101C6F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43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2688" userDrawn="1">
          <p15:clr>
            <a:srgbClr val="F26B43"/>
          </p15:clr>
        </p15:guide>
        <p15:guide id="3" pos="744" userDrawn="1">
          <p15:clr>
            <a:srgbClr val="F26B43"/>
          </p15:clr>
        </p15:guide>
        <p15:guide id="4" pos="81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5012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12309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92875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C8C3C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C8C3C1"/>
                </a:solidFill>
              </a:defRPr>
            </a:lvl1pPr>
          </a:lstStyle>
          <a:p>
            <a:fld id="{8D6896FE-8CF2-0F4E-BD44-23C64AC2E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4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7" r:id="rId12"/>
    <p:sldLayoutId id="214748373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0" userDrawn="1">
          <p15:clr>
            <a:srgbClr val="F26B43"/>
          </p15:clr>
        </p15:guide>
        <p15:guide id="3" pos="816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27110-93D8-8B45-BBFA-8963D585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0593"/>
            <a:ext cx="10515600" cy="110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BA71-CC52-704B-A62A-E748FD1F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B8926-1C9E-B948-B496-A0D8B41D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92874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BE4BFFB-1703-D34A-92E3-5D0E0CC27281}" type="datetimeFigureOut">
              <a:rPr lang="en-US" smtClean="0"/>
              <a:pPr/>
              <a:t>8/9/20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4B54-484C-EA4B-948E-00BA58BDB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92875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777B99-755A-8F49-8EAD-56A6BB67B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7" r:id="rId2"/>
    <p:sldLayoutId id="2147483747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816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DA@Wichit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1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39E37-B8B5-A545-A43C-442CEEE4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dirty="0" err="1"/>
              <a:t>Panopto</a:t>
            </a:r>
            <a:r>
              <a:rPr lang="en-US" dirty="0"/>
              <a:t> into the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5E971-E55E-374F-A68F-066676888C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you have </a:t>
            </a:r>
            <a:r>
              <a:rPr lang="en-US" dirty="0" err="1"/>
              <a:t>Panopto</a:t>
            </a:r>
            <a:r>
              <a:rPr lang="en-US" dirty="0"/>
              <a:t> videos, or you want to use </a:t>
            </a:r>
            <a:r>
              <a:rPr lang="en-US" dirty="0" err="1"/>
              <a:t>Panopto</a:t>
            </a:r>
            <a:r>
              <a:rPr lang="en-US" dirty="0"/>
              <a:t> for the first time, you have to configure your class for it</a:t>
            </a:r>
          </a:p>
        </p:txBody>
      </p:sp>
      <p:pic>
        <p:nvPicPr>
          <p:cNvPr id="5" name="Content Placeholder 4" descr="panotpo is found under tools">
            <a:extLst>
              <a:ext uri="{FF2B5EF4-FFF2-40B4-BE49-F238E27FC236}">
                <a16:creationId xmlns:a16="http://schemas.microsoft.com/office/drawing/2014/main" id="{FD6DEC91-2736-A549-9664-BF9FEAB333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9065" y="2211462"/>
            <a:ext cx="1917700" cy="1219200"/>
          </a:xfrm>
          <a:prstGeom prst="rect">
            <a:avLst/>
          </a:prstGeom>
        </p:spPr>
      </p:pic>
      <p:pic>
        <p:nvPicPr>
          <p:cNvPr id="6" name="Picture 5" descr="click Panopto content">
            <a:extLst>
              <a:ext uri="{FF2B5EF4-FFF2-40B4-BE49-F238E27FC236}">
                <a16:creationId xmlns:a16="http://schemas.microsoft.com/office/drawing/2014/main" id="{6E034FF0-9707-474E-9FEF-389097BEF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859" y="2975155"/>
            <a:ext cx="3302000" cy="1054100"/>
          </a:xfrm>
          <a:prstGeom prst="rect">
            <a:avLst/>
          </a:prstGeom>
        </p:spPr>
      </p:pic>
      <p:pic>
        <p:nvPicPr>
          <p:cNvPr id="7" name="Picture 6" descr="configure class">
            <a:extLst>
              <a:ext uri="{FF2B5EF4-FFF2-40B4-BE49-F238E27FC236}">
                <a16:creationId xmlns:a16="http://schemas.microsoft.com/office/drawing/2014/main" id="{DDB0D24E-71E8-C747-AE68-F460FA29D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065" y="4194355"/>
            <a:ext cx="5104873" cy="14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7E19-9F40-1645-B0E1-40FF07B0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Assorted advice from 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BBEC0-13D0-F147-B157-CA4EC12F3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9069" y="1667435"/>
            <a:ext cx="4698358" cy="41433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Don’t make changes to a quiz after an attempt has been made</a:t>
            </a:r>
          </a:p>
          <a:p>
            <a:r>
              <a:rPr lang="en-US" dirty="0"/>
              <a:t>If you’ve hidden a folder from users, all content in that folder is hidden, even if it’s linked elsewhere</a:t>
            </a:r>
          </a:p>
          <a:p>
            <a:r>
              <a:rPr lang="en-US" dirty="0"/>
              <a:t>If your Grade Center total column is wrong, you probably hid columns from yourself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179ED-D545-BD41-80C7-E6F890ADB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72" y="1667435"/>
            <a:ext cx="4700058" cy="41433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Remember to deploy your exams and make them available to students</a:t>
            </a:r>
          </a:p>
          <a:p>
            <a:r>
              <a:rPr lang="en-US" dirty="0"/>
              <a:t>Your content may not want to reorder. If this happens, contact IDA</a:t>
            </a:r>
          </a:p>
          <a:p>
            <a:r>
              <a:rPr lang="en-US" dirty="0"/>
              <a:t>You can’t make a discussion worth points after there have been posts</a:t>
            </a:r>
          </a:p>
          <a:p>
            <a:r>
              <a:rPr lang="en-US" dirty="0"/>
              <a:t>Never use force completion</a:t>
            </a:r>
          </a:p>
        </p:txBody>
      </p:sp>
    </p:spTree>
    <p:extLst>
      <p:ext uri="{BB962C8B-B14F-4D97-AF65-F5344CB8AC3E}">
        <p14:creationId xmlns:p14="http://schemas.microsoft.com/office/powerpoint/2010/main" val="36844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E951-2608-7F48-A082-53A8BDCF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IDA@Wichita.edu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3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5264-30B2-D44D-9DB7-9E540585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Solutions in Bb</a:t>
            </a:r>
          </a:p>
        </p:txBody>
      </p:sp>
    </p:spTree>
    <p:extLst>
      <p:ext uri="{BB962C8B-B14F-4D97-AF65-F5344CB8AC3E}">
        <p14:creationId xmlns:p14="http://schemas.microsoft.com/office/powerpoint/2010/main" val="30611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7586-65FD-7E46-9C65-75CF7132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126B3-7D2F-434F-9C41-6A42CCC1A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3575" y="1972765"/>
            <a:ext cx="4698358" cy="40761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Session attendance</a:t>
            </a:r>
          </a:p>
          <a:p>
            <a:r>
              <a:rPr lang="en-US" dirty="0"/>
              <a:t>Logging in</a:t>
            </a:r>
          </a:p>
          <a:p>
            <a:r>
              <a:rPr lang="en-US" dirty="0"/>
              <a:t>Changing browsers</a:t>
            </a:r>
          </a:p>
          <a:p>
            <a:r>
              <a:rPr lang="en-US" dirty="0"/>
              <a:t>Can’t edit</a:t>
            </a:r>
          </a:p>
          <a:p>
            <a:r>
              <a:rPr lang="en-US" dirty="0"/>
              <a:t>Lose the menu</a:t>
            </a:r>
          </a:p>
          <a:p>
            <a:r>
              <a:rPr lang="en-US" dirty="0"/>
              <a:t>Grade Center issues</a:t>
            </a:r>
          </a:p>
          <a:p>
            <a:r>
              <a:rPr lang="en-US" dirty="0"/>
              <a:t>Email secrets</a:t>
            </a:r>
          </a:p>
          <a:p>
            <a:r>
              <a:rPr lang="en-US" dirty="0" err="1"/>
              <a:t>Panopto</a:t>
            </a:r>
            <a:r>
              <a:rPr lang="en-US" dirty="0"/>
              <a:t> access</a:t>
            </a:r>
          </a:p>
          <a:p>
            <a:r>
              <a:rPr lang="en-US" dirty="0"/>
              <a:t>Random advice from IDA</a:t>
            </a:r>
          </a:p>
          <a:p>
            <a:r>
              <a:rPr lang="en-US" dirty="0"/>
              <a:t>Questions!</a:t>
            </a:r>
          </a:p>
        </p:txBody>
      </p:sp>
      <p:pic>
        <p:nvPicPr>
          <p:cNvPr id="5" name="Content Placeholder 4" descr="Agenda">
            <a:extLst>
              <a:ext uri="{FF2B5EF4-FFF2-40B4-BE49-F238E27FC236}">
                <a16:creationId xmlns:a16="http://schemas.microsoft.com/office/drawing/2014/main" id="{ADC9A8B5-22E4-304F-9055-F143B2144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2363" y="2443957"/>
            <a:ext cx="4700587" cy="31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8F33-E830-7148-A0F9-B0058262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logging in</a:t>
            </a:r>
          </a:p>
        </p:txBody>
      </p:sp>
      <p:pic>
        <p:nvPicPr>
          <p:cNvPr id="10" name="Content Placeholder 9" descr="Login areas indicated with arrows. Use WSU credentials whether using regular login or CAS ">
            <a:extLst>
              <a:ext uri="{FF2B5EF4-FFF2-40B4-BE49-F238E27FC236}">
                <a16:creationId xmlns:a16="http://schemas.microsoft.com/office/drawing/2014/main" id="{E23E875B-85ED-B74E-B770-FD30D6D632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9069" y="1916630"/>
            <a:ext cx="3808344" cy="41222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B8B11-C48F-F046-A247-7D47AE40D8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Your WSU credentials should work</a:t>
            </a:r>
          </a:p>
          <a:p>
            <a:r>
              <a:rPr lang="en-US" dirty="0"/>
              <a:t>If Bb login isn’t working, try “sign on with CAS” with your WSU credentials and Duo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1802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D886-BADA-7D42-BCD4-902C5D58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a browser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77F2-ACB5-8047-9125-182779B28F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Browsers are independent companies</a:t>
            </a:r>
          </a:p>
          <a:p>
            <a:r>
              <a:rPr lang="en-US" dirty="0"/>
              <a:t>If something disappears or goes wrong, try changing to another browser</a:t>
            </a:r>
          </a:p>
          <a:p>
            <a:r>
              <a:rPr lang="en-US" dirty="0"/>
              <a:t>Never use Internet Explorer in Blackboard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691E-6B32-1440-86DB-8313797B5A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Firefox, Chrome, or Safari works well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irefox, chrome, and safari icons">
            <a:extLst>
              <a:ext uri="{FF2B5EF4-FFF2-40B4-BE49-F238E27FC236}">
                <a16:creationId xmlns:a16="http://schemas.microsoft.com/office/drawing/2014/main" id="{ECC29443-288F-DA47-8E7E-A245CC12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597" y="3639297"/>
            <a:ext cx="2730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8FEA-D511-8E46-95D1-823018DA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D050-EC38-DB46-9377-C63D7D5795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Sometimes “edit mode” shuts off for no apparent reason</a:t>
            </a:r>
          </a:p>
          <a:p>
            <a:r>
              <a:rPr lang="en-US" dirty="0"/>
              <a:t>You will not be able to make an announcement, upload content, or doing most anything else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3CD38-FBE9-A545-B4FE-97D8364C06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Good: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Bad: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edit mode toggled on">
            <a:extLst>
              <a:ext uri="{FF2B5EF4-FFF2-40B4-BE49-F238E27FC236}">
                <a16:creationId xmlns:a16="http://schemas.microsoft.com/office/drawing/2014/main" id="{B69C2BBF-4F2D-7E4A-85BB-C5FB3D9A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615" y="2860862"/>
            <a:ext cx="3416300" cy="571500"/>
          </a:xfrm>
          <a:prstGeom prst="rect">
            <a:avLst/>
          </a:prstGeom>
        </p:spPr>
      </p:pic>
      <p:pic>
        <p:nvPicPr>
          <p:cNvPr id="6" name="Picture 5" descr="edit mode toggled off">
            <a:extLst>
              <a:ext uri="{FF2B5EF4-FFF2-40B4-BE49-F238E27FC236}">
                <a16:creationId xmlns:a16="http://schemas.microsoft.com/office/drawing/2014/main" id="{242F8046-EE5C-D94F-AA57-40B1C931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615" y="4361220"/>
            <a:ext cx="2641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A037-4CF8-114A-86BA-F2D2A440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menu is gone!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5E-85F5-8448-8082-1EA88EE78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222" y="2076992"/>
            <a:ext cx="4698358" cy="3599316"/>
          </a:xfrm>
        </p:spPr>
        <p:txBody>
          <a:bodyPr>
            <a:normAutofit fontScale="92500"/>
          </a:bodyPr>
          <a:lstStyle/>
          <a:p>
            <a:r>
              <a:rPr lang="en-US" dirty="0"/>
              <a:t>Your left-hand menu should always show</a:t>
            </a:r>
          </a:p>
          <a:p>
            <a:r>
              <a:rPr lang="en-US" dirty="0"/>
              <a:t>If it goes away, hover your cursor next to the left side of your window until an arrow appears, and click 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F1313-BA3E-AD46-8560-54C0FF08C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1166" y="2076992"/>
            <a:ext cx="4700058" cy="35993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full menu showing">
            <a:extLst>
              <a:ext uri="{FF2B5EF4-FFF2-40B4-BE49-F238E27FC236}">
                <a16:creationId xmlns:a16="http://schemas.microsoft.com/office/drawing/2014/main" id="{187434B2-F21A-654C-A91A-5291C8811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286" y="1089212"/>
            <a:ext cx="1604292" cy="5271247"/>
          </a:xfrm>
          <a:prstGeom prst="rect">
            <a:avLst/>
          </a:prstGeom>
        </p:spPr>
      </p:pic>
      <p:pic>
        <p:nvPicPr>
          <p:cNvPr id="7" name="Picture 6" descr="full menu with &quot;hide course menu&quot; arrow ">
            <a:extLst>
              <a:ext uri="{FF2B5EF4-FFF2-40B4-BE49-F238E27FC236}">
                <a16:creationId xmlns:a16="http://schemas.microsoft.com/office/drawing/2014/main" id="{0DD13688-88BE-6742-8204-A8938083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397" y="1164094"/>
            <a:ext cx="2844800" cy="2680009"/>
          </a:xfrm>
          <a:prstGeom prst="rect">
            <a:avLst/>
          </a:prstGeom>
        </p:spPr>
      </p:pic>
      <p:pic>
        <p:nvPicPr>
          <p:cNvPr id="8" name="Picture 7" descr="menu after collapse with &quot;show course menu&quot; arrow">
            <a:extLst>
              <a:ext uri="{FF2B5EF4-FFF2-40B4-BE49-F238E27FC236}">
                <a16:creationId xmlns:a16="http://schemas.microsoft.com/office/drawing/2014/main" id="{6E8CE46F-1C89-9946-9A47-476D16AB6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711" y="4559769"/>
            <a:ext cx="18415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519C-5663-9C44-A980-D5C2B05C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Center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8BFD-DEF6-2E4A-9E8D-638D0F775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Extra columns? If you can delete it, it’s okay to do so</a:t>
            </a:r>
          </a:p>
          <a:p>
            <a:r>
              <a:rPr lang="en-US" dirty="0"/>
              <a:t>Move columns using “manage” and “column </a:t>
            </a:r>
          </a:p>
          <a:p>
            <a:r>
              <a:rPr lang="en-US" dirty="0"/>
              <a:t>Extra credit? Make the column worth 0 points</a:t>
            </a:r>
          </a:p>
        </p:txBody>
      </p:sp>
      <p:pic>
        <p:nvPicPr>
          <p:cNvPr id="8" name="Content Placeholder 7" descr="to move columns in Grade Center, click &quot;manage&quot; and then &quot;column organization&quot;">
            <a:extLst>
              <a:ext uri="{FF2B5EF4-FFF2-40B4-BE49-F238E27FC236}">
                <a16:creationId xmlns:a16="http://schemas.microsoft.com/office/drawing/2014/main" id="{5492B634-EE18-8B44-A41D-9DBED09243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34397" y="2025510"/>
            <a:ext cx="1795603" cy="1933022"/>
          </a:xfrm>
          <a:prstGeom prst="rect">
            <a:avLst/>
          </a:prstGeom>
        </p:spPr>
      </p:pic>
      <p:pic>
        <p:nvPicPr>
          <p:cNvPr id="9" name="Picture 8" descr="Grade center column is deleted">
            <a:extLst>
              <a:ext uri="{FF2B5EF4-FFF2-40B4-BE49-F238E27FC236}">
                <a16:creationId xmlns:a16="http://schemas.microsoft.com/office/drawing/2014/main" id="{0ACC77B5-9EA0-1C49-A033-CA7BF8918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42" y="1861839"/>
            <a:ext cx="1926193" cy="3287638"/>
          </a:xfrm>
          <a:prstGeom prst="rect">
            <a:avLst/>
          </a:prstGeom>
        </p:spPr>
      </p:pic>
      <p:pic>
        <p:nvPicPr>
          <p:cNvPr id="10" name="Picture 9" descr="To make something worth extra credit, give it 0 points possible">
            <a:extLst>
              <a:ext uri="{FF2B5EF4-FFF2-40B4-BE49-F238E27FC236}">
                <a16:creationId xmlns:a16="http://schemas.microsoft.com/office/drawing/2014/main" id="{FB8237C8-06A4-2845-B0F3-DDEAE7FA8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030" y="4081183"/>
            <a:ext cx="2010335" cy="21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A79B-98B1-C445-8886-E9DD8026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secrets of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A2B3-ACB4-2842-8864-8A7C986FA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892" y="1993237"/>
            <a:ext cx="4698358" cy="40357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Email through announcements most of the time</a:t>
            </a:r>
          </a:p>
          <a:p>
            <a:r>
              <a:rPr lang="en-US" dirty="0"/>
              <a:t>Bb has no “sent mail” feature</a:t>
            </a:r>
          </a:p>
          <a:p>
            <a:r>
              <a:rPr lang="en-US" dirty="0"/>
              <a:t>WSU spam filters sometimes block Bb emails – from both students and instructors</a:t>
            </a:r>
          </a:p>
          <a:p>
            <a:r>
              <a:rPr lang="en-US" dirty="0"/>
              <a:t>You CAN change student email addresses </a:t>
            </a:r>
          </a:p>
        </p:txBody>
      </p:sp>
      <p:pic>
        <p:nvPicPr>
          <p:cNvPr id="5" name="Content Placeholder 4" descr="Best way to send general emails is by using &quot;send a copy of this announcement immediately&quot; in the announcements area">
            <a:extLst>
              <a:ext uri="{FF2B5EF4-FFF2-40B4-BE49-F238E27FC236}">
                <a16:creationId xmlns:a16="http://schemas.microsoft.com/office/drawing/2014/main" id="{AFFBCDB0-6387-7144-B0CA-B648033351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2886" y="1836862"/>
            <a:ext cx="4005770" cy="1390432"/>
          </a:xfrm>
          <a:prstGeom prst="rect">
            <a:avLst/>
          </a:prstGeom>
        </p:spPr>
      </p:pic>
      <p:pic>
        <p:nvPicPr>
          <p:cNvPr id="6" name="Picture 5" descr="to find a user, go to users and groups in the course menu and choose users">
            <a:extLst>
              <a:ext uri="{FF2B5EF4-FFF2-40B4-BE49-F238E27FC236}">
                <a16:creationId xmlns:a16="http://schemas.microsoft.com/office/drawing/2014/main" id="{8CADFBAD-1144-024A-9170-085F91A3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38" y="3744768"/>
            <a:ext cx="2184400" cy="1130300"/>
          </a:xfrm>
          <a:prstGeom prst="rect">
            <a:avLst/>
          </a:prstGeom>
        </p:spPr>
      </p:pic>
      <p:pic>
        <p:nvPicPr>
          <p:cNvPr id="7" name="Picture 6" descr="edit a user by clicking the down arrow next to their id or name and choosing edit.">
            <a:extLst>
              <a:ext uri="{FF2B5EF4-FFF2-40B4-BE49-F238E27FC236}">
                <a16:creationId xmlns:a16="http://schemas.microsoft.com/office/drawing/2014/main" id="{85877EFA-42A3-3848-95BA-894A63066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226" y="4068618"/>
            <a:ext cx="3009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y">
  <a:themeElements>
    <a:clrScheme name="ARC GRAY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Blue">
  <a:themeElements>
    <a:clrScheme name="ARC BLU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2416D0"/>
      </a:hlink>
      <a:folHlink>
        <a:srgbClr val="0E00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Violet">
  <a:themeElements>
    <a:clrScheme name="ARC VIOLET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Green">
  <a:themeElements>
    <a:clrScheme name="ARC GREEN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White">
  <a:themeElements>
    <a:clrScheme name="ARC WHIT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0052FF"/>
      </a:hlink>
      <a:folHlink>
        <a:srgbClr val="7A4A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59342219F84F9FD3B5BCABDEB64B" ma:contentTypeVersion="32" ma:contentTypeDescription="Create a new document." ma:contentTypeScope="" ma:versionID="647fb8f82698c8e4008b785989d48b58">
  <xsd:schema xmlns:xsd="http://www.w3.org/2001/XMLSchema" xmlns:xs="http://www.w3.org/2001/XMLSchema" xmlns:p="http://schemas.microsoft.com/office/2006/metadata/properties" xmlns:ns2="26349e0c-b727-49b8-82fe-9ab3122581a6" xmlns:ns3="71baf443-87e2-47c4-aed5-c3ca52dd0a39" targetNamespace="http://schemas.microsoft.com/office/2006/metadata/properties" ma:root="true" ma:fieldsID="385de085a1211ccd23471e879ba259b5" ns2:_="" ns3:_="">
    <xsd:import namespace="26349e0c-b727-49b8-82fe-9ab3122581a6"/>
    <xsd:import namespace="71baf443-87e2-47c4-aed5-c3ca52dd0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49e0c-b727-49b8-82fe-9ab312258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af443-87e2-47c4-aed5-c3ca52dd0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26349e0c-b727-49b8-82fe-9ab3122581a6" xsi:nil="true"/>
    <Invited_Leaders xmlns="26349e0c-b727-49b8-82fe-9ab3122581a6" xsi:nil="true"/>
    <IsNotebookLocked xmlns="26349e0c-b727-49b8-82fe-9ab3122581a6" xsi:nil="true"/>
    <FolderType xmlns="26349e0c-b727-49b8-82fe-9ab3122581a6" xsi:nil="true"/>
    <Owner xmlns="26349e0c-b727-49b8-82fe-9ab3122581a6">
      <UserInfo>
        <DisplayName/>
        <AccountId xsi:nil="true"/>
        <AccountType/>
      </UserInfo>
    </Owner>
    <DefaultSectionNames xmlns="26349e0c-b727-49b8-82fe-9ab3122581a6" xsi:nil="true"/>
    <Is_Collaboration_Space_Locked xmlns="26349e0c-b727-49b8-82fe-9ab3122581a6" xsi:nil="true"/>
    <NotebookType xmlns="26349e0c-b727-49b8-82fe-9ab3122581a6" xsi:nil="true"/>
    <CultureName xmlns="26349e0c-b727-49b8-82fe-9ab3122581a6" xsi:nil="true"/>
    <Distribution_Groups xmlns="26349e0c-b727-49b8-82fe-9ab3122581a6" xsi:nil="true"/>
    <Members xmlns="26349e0c-b727-49b8-82fe-9ab3122581a6">
      <UserInfo>
        <DisplayName/>
        <AccountId xsi:nil="true"/>
        <AccountType/>
      </UserInfo>
    </Members>
    <AppVersion xmlns="26349e0c-b727-49b8-82fe-9ab3122581a6" xsi:nil="true"/>
    <TeamsChannelId xmlns="26349e0c-b727-49b8-82fe-9ab3122581a6" xsi:nil="true"/>
    <Templates xmlns="26349e0c-b727-49b8-82fe-9ab3122581a6" xsi:nil="true"/>
    <Member_Groups xmlns="26349e0c-b727-49b8-82fe-9ab3122581a6">
      <UserInfo>
        <DisplayName/>
        <AccountId xsi:nil="true"/>
        <AccountType/>
      </UserInfo>
    </Member_Groups>
    <Self_Registration_Enabled xmlns="26349e0c-b727-49b8-82fe-9ab3122581a6" xsi:nil="true"/>
    <Has_Leaders_Only_SectionGroup xmlns="26349e0c-b727-49b8-82fe-9ab3122581a6" xsi:nil="true"/>
    <Invited_Members xmlns="26349e0c-b727-49b8-82fe-9ab3122581a6" xsi:nil="true"/>
    <Leaders xmlns="26349e0c-b727-49b8-82fe-9ab3122581a6">
      <UserInfo>
        <DisplayName/>
        <AccountId xsi:nil="true"/>
        <AccountType/>
      </UserInfo>
    </Leaders>
    <Math_Settings xmlns="26349e0c-b727-49b8-82fe-9ab3122581a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DEFB4B-CB30-4ECC-9424-F6D53DE7D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349e0c-b727-49b8-82fe-9ab3122581a6"/>
    <ds:schemaRef ds:uri="71baf443-87e2-47c4-aed5-c3ca52dd0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315D56-6EF5-477F-8F2B-59DF14E67925}">
  <ds:schemaRefs>
    <ds:schemaRef ds:uri="http://schemas.microsoft.com/office/2006/metadata/properties"/>
    <ds:schemaRef ds:uri="http://schemas.microsoft.com/office/infopath/2007/PartnerControls"/>
    <ds:schemaRef ds:uri="26349e0c-b727-49b8-82fe-9ab3122581a6"/>
  </ds:schemaRefs>
</ds:datastoreItem>
</file>

<file path=customXml/itemProps3.xml><?xml version="1.0" encoding="utf-8"?>
<ds:datastoreItem xmlns:ds="http://schemas.openxmlformats.org/officeDocument/2006/customXml" ds:itemID="{60763FF0-C7C3-4496-ACFB-3A6CF01A2F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9492</TotalTime>
  <Words>371</Words>
  <Application>Microsoft Macintosh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Gray</vt:lpstr>
      <vt:lpstr>Blue</vt:lpstr>
      <vt:lpstr>Violet</vt:lpstr>
      <vt:lpstr>Green</vt:lpstr>
      <vt:lpstr>White</vt:lpstr>
      <vt:lpstr>PowerPoint Presentation</vt:lpstr>
      <vt:lpstr>Problems and Solutions in Bb</vt:lpstr>
      <vt:lpstr>Agenda</vt:lpstr>
      <vt:lpstr>Problems with logging in</vt:lpstr>
      <vt:lpstr>The power of a browser</vt:lpstr>
      <vt:lpstr>When you can’t edit</vt:lpstr>
      <vt:lpstr>My menu is gone!</vt:lpstr>
      <vt:lpstr>Grade Center issues</vt:lpstr>
      <vt:lpstr>The secrets of email</vt:lpstr>
      <vt:lpstr>Adding Panopto into the mix</vt:lpstr>
      <vt:lpstr>Assorted advice from IDA</vt:lpstr>
      <vt:lpstr>Thank you!  IDA@Wichita.edu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/>
  <cp:lastModifiedBy>Speer, Carolyn</cp:lastModifiedBy>
  <cp:revision>91</cp:revision>
  <dcterms:created xsi:type="dcterms:W3CDTF">2014-04-17T23:07:25Z</dcterms:created>
  <dcterms:modified xsi:type="dcterms:W3CDTF">2020-08-09T19:51:05Z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0x010100ECF159342219F84F9FD3B5BCABDEB64B</vt:lpwstr>
  </property>
</Properties>
</file>