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70" r:id="rId2"/>
    <p:sldId id="272" r:id="rId3"/>
    <p:sldId id="286" r:id="rId4"/>
    <p:sldId id="287" r:id="rId5"/>
    <p:sldId id="288" r:id="rId6"/>
    <p:sldId id="289" r:id="rId7"/>
    <p:sldId id="294" r:id="rId8"/>
    <p:sldId id="290" r:id="rId9"/>
    <p:sldId id="291" r:id="rId10"/>
    <p:sldId id="292" r:id="rId11"/>
    <p:sldId id="293" r:id="rId12"/>
    <p:sldId id="295" r:id="rId13"/>
    <p:sldId id="29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9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4970F-00A7-CC48-BBF4-E9F03A94AADD}" type="datetimeFigureOut">
              <a:rPr lang="en-US" smtClean="0"/>
              <a:t>5/10/20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F32B5-D95C-F243-A67C-8EB8ACC14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89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666ED7-631A-46AF-B451-227D0A8685A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703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something to do while the template they picked is being loaded in. Please show them how to de-select announcements in the export, and explain the difference between bringing in starter posts in discussion boards versus the whole discussion board.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7B1F30-39B2-4CE2-8EF3-91F3179569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26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>
            <a:extLst>
              <a:ext uri="{FF2B5EF4-FFF2-40B4-BE49-F238E27FC236}">
                <a16:creationId xmlns:a16="http://schemas.microsoft.com/office/drawing/2014/main" id="{5AC46318-A4EE-1247-8B65-34A89673A4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5135"/>
            <a:ext cx="9587390" cy="27594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99392D8-FEB9-BD43-B223-5A9C9896BD2D}"/>
              </a:ext>
            </a:extLst>
          </p:cNvPr>
          <p:cNvSpPr/>
          <p:nvPr userDrawn="1"/>
        </p:nvSpPr>
        <p:spPr>
          <a:xfrm>
            <a:off x="3176" y="4167516"/>
            <a:ext cx="9587391" cy="129761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60B5501-5458-4C48-9D5A-4D94B74EA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321" y="4294833"/>
            <a:ext cx="8559209" cy="989550"/>
          </a:xfrm>
        </p:spPr>
        <p:txBody>
          <a:bodyPr anchor="b">
            <a:noAutofit/>
          </a:bodyPr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080A303-CE1A-A548-8163-1B8BC86D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89037" y="5923266"/>
            <a:ext cx="1998353" cy="365125"/>
          </a:xfrm>
        </p:spPr>
        <p:txBody>
          <a:bodyPr/>
          <a:lstStyle/>
          <a:p>
            <a:fld id="{78ABE3C1-DBE1-495D-B57B-2849774B866A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5D0C1F4-B0D6-E447-95B3-64F79E00C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939" y="5923266"/>
            <a:ext cx="6598129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49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923C1CE-1614-804F-B3EF-8C30EC973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4582789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7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44E887-1E44-D341-BF1E-C73792FAB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4582789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24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4E65E99-86E7-A643-85C6-4E323B4A7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4582789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428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8B8159C-4C4C-654E-91F7-C581560B5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4582789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18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A5F570D-6EEB-0B4C-903F-ADFF17AE9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0E513D5-A4F0-6C4D-BEAA-B0DB96A195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5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3985B3E-09EF-7941-BA57-C95D34B3A9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8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E50629-73D9-4847-AEF4-F8F9110A3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9985601" y="5370702"/>
            <a:ext cx="1371600" cy="13716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2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2AB243-5C4C-3042-B825-EA05D55BA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B759A6-1032-5C40-90C6-22772419B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2732716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2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8DB6A6-3810-1545-8A52-63F10E1A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23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0568DCF-636F-F149-BF5A-750323490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81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2CEF3A-B1F3-DB4E-B3BF-C6065AC125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1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0AAB5B-E2E4-F34B-9BC4-B09D2D814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2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A39879-31E1-2F4F-98E8-C45D999AE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4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889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37E40B0-8079-E84A-B019-62377EE083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0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C8C3C1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C8C3C1"/>
                </a:solidFill>
              </a:defRPr>
            </a:lvl1pPr>
          </a:lstStyle>
          <a:p>
            <a:fld id="{8D6896FE-8CF2-0F4E-BD44-23C64AC2EB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8322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ichita.edu/wsuarc" TargetMode="External"/><Relationship Id="rId2" Type="http://schemas.openxmlformats.org/officeDocument/2006/relationships/hyperlink" Target="https://wichita.edu/id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DA@Wichita.edu" TargetMode="External"/><Relationship Id="rId4" Type="http://schemas.openxmlformats.org/officeDocument/2006/relationships/hyperlink" Target="https://wichita.edu/idalab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363" y="4348715"/>
            <a:ext cx="8537944" cy="925033"/>
          </a:xfrm>
        </p:spPr>
        <p:txBody>
          <a:bodyPr/>
          <a:lstStyle/>
          <a:p>
            <a:r>
              <a:rPr lang="en-US" dirty="0"/>
              <a:t>Course Building Workshop</a:t>
            </a:r>
          </a:p>
        </p:txBody>
      </p:sp>
    </p:spTree>
    <p:extLst>
      <p:ext uri="{BB962C8B-B14F-4D97-AF65-F5344CB8AC3E}">
        <p14:creationId xmlns:p14="http://schemas.microsoft.com/office/powerpoint/2010/main" val="429351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AC8E4-A709-E547-8D64-7850A3D8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honor code “quiz” if desired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BF328-BEA0-7546-870B-EEDD71718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honor code quiz is set up to be worth 0 points. It can be deployed in the first week/module, before the first assignment, or before the first test.</a:t>
            </a:r>
          </a:p>
          <a:p>
            <a:r>
              <a:rPr lang="en-US" b="1" dirty="0"/>
              <a:t>Hands On Task</a:t>
            </a:r>
            <a:r>
              <a:rPr lang="en-US" dirty="0"/>
              <a:t>: Deploy the honor code quiz if desired.</a:t>
            </a:r>
          </a:p>
        </p:txBody>
      </p:sp>
    </p:spTree>
    <p:extLst>
      <p:ext uri="{BB962C8B-B14F-4D97-AF65-F5344CB8AC3E}">
        <p14:creationId xmlns:p14="http://schemas.microsoft.com/office/powerpoint/2010/main" val="264026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8DA07-2CEA-4B4C-BF37-DB2DFD83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stop: YOUR decision!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F66C9-FD53-4F40-9A89-80E2968AA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plan for this course? How can IDA help? </a:t>
            </a:r>
          </a:p>
          <a:p>
            <a:r>
              <a:rPr lang="en-US" dirty="0"/>
              <a:t>For the remainder of the time, you can work on your course and ask questions as you go. IDA will be here to help you along the way. </a:t>
            </a:r>
          </a:p>
        </p:txBody>
      </p:sp>
    </p:spTree>
    <p:extLst>
      <p:ext uri="{BB962C8B-B14F-4D97-AF65-F5344CB8AC3E}">
        <p14:creationId xmlns:p14="http://schemas.microsoft.com/office/powerpoint/2010/main" val="267105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0F8CC-DC03-AA40-B017-9542AFCEC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ACEF8-B883-BD43-B64A-F8CF7446E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547973" cy="4090821"/>
          </a:xfrm>
        </p:spPr>
        <p:txBody>
          <a:bodyPr>
            <a:normAutofit/>
          </a:bodyPr>
          <a:lstStyle/>
          <a:p>
            <a:r>
              <a:rPr lang="en-US" dirty="0"/>
              <a:t>We have a great deal of online/on-demand help through </a:t>
            </a:r>
            <a:r>
              <a:rPr lang="en-US" dirty="0" err="1">
                <a:solidFill>
                  <a:srgbClr val="903B4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Wichita.edu</a:t>
            </a:r>
            <a:r>
              <a:rPr lang="en-US" dirty="0">
                <a:solidFill>
                  <a:srgbClr val="903B4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/IDA</a:t>
            </a:r>
            <a:endParaRPr lang="en-US" dirty="0">
              <a:solidFill>
                <a:srgbClr val="903B41"/>
              </a:solidFill>
            </a:endParaRPr>
          </a:p>
          <a:p>
            <a:r>
              <a:rPr lang="en-US" dirty="0"/>
              <a:t>More information about summer training can be found at </a:t>
            </a:r>
            <a:r>
              <a:rPr lang="en-US" dirty="0" err="1">
                <a:solidFill>
                  <a:srgbClr val="903B4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Wichita.edu</a:t>
            </a:r>
            <a:r>
              <a:rPr lang="en-US" dirty="0">
                <a:solidFill>
                  <a:srgbClr val="903B4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dirty="0" err="1">
                <a:solidFill>
                  <a:srgbClr val="903B4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wsuarc</a:t>
            </a:r>
            <a:endParaRPr lang="en-US" dirty="0">
              <a:solidFill>
                <a:srgbClr val="903B41"/>
              </a:solidFill>
            </a:endParaRPr>
          </a:p>
          <a:p>
            <a:r>
              <a:rPr lang="en-US" dirty="0"/>
              <a:t>We run regular labs, and you can find times and links at </a:t>
            </a:r>
            <a:r>
              <a:rPr lang="en-US" dirty="0" err="1">
                <a:solidFill>
                  <a:srgbClr val="903B4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Wichita.edu</a:t>
            </a:r>
            <a:r>
              <a:rPr lang="en-US" dirty="0">
                <a:solidFill>
                  <a:srgbClr val="903B4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dirty="0" err="1">
                <a:solidFill>
                  <a:srgbClr val="903B4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idalabs</a:t>
            </a:r>
            <a:endParaRPr lang="en-US" dirty="0">
              <a:solidFill>
                <a:srgbClr val="903B41"/>
              </a:solidFill>
            </a:endParaRPr>
          </a:p>
          <a:p>
            <a:r>
              <a:rPr lang="en-US" dirty="0"/>
              <a:t>Send emails with questions to </a:t>
            </a:r>
            <a:r>
              <a:rPr lang="en-US" dirty="0">
                <a:solidFill>
                  <a:srgbClr val="903B4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IDA@Wichita.edu</a:t>
            </a:r>
            <a:r>
              <a:rPr lang="en-US" dirty="0">
                <a:solidFill>
                  <a:srgbClr val="903B4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14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3FFC-CC34-F64B-BC38-4BA7ED06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 to IDA’s workshops!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727A8-861E-CC43-BBE4-6632D5B547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5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73CCC-F02B-7244-A8B3-DD4E0B18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50CA0-E0BB-9A45-AED2-23C765490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your IDA course template</a:t>
            </a:r>
          </a:p>
          <a:p>
            <a:r>
              <a:rPr lang="en-US" dirty="0"/>
              <a:t>Modifying information items and uploads</a:t>
            </a:r>
          </a:p>
          <a:p>
            <a:r>
              <a:rPr lang="en-US" dirty="0"/>
              <a:t>Working with course content task lists</a:t>
            </a:r>
          </a:p>
          <a:p>
            <a:r>
              <a:rPr lang="en-US" dirty="0"/>
              <a:t>Write your welcome announcement</a:t>
            </a:r>
          </a:p>
          <a:p>
            <a:r>
              <a:rPr lang="en-US" dirty="0"/>
              <a:t>Choose artwork </a:t>
            </a:r>
          </a:p>
        </p:txBody>
      </p:sp>
    </p:spTree>
    <p:extLst>
      <p:ext uri="{BB962C8B-B14F-4D97-AF65-F5344CB8AC3E}">
        <p14:creationId xmlns:p14="http://schemas.microsoft.com/office/powerpoint/2010/main" val="137357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1A89D-34A0-F745-A885-C745A1D52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IDA course templates get you organized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4A502-1452-E447-A84A-F5453498C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styles available: Single link to a list of content folders OR module links in main menu.</a:t>
            </a:r>
          </a:p>
          <a:p>
            <a:r>
              <a:rPr lang="en-US" dirty="0"/>
              <a:t>Both are good. Barton School tends to use module links in main menu.</a:t>
            </a:r>
          </a:p>
          <a:p>
            <a:r>
              <a:rPr lang="en-US" b="1" dirty="0"/>
              <a:t>Hands On Task</a:t>
            </a:r>
            <a:r>
              <a:rPr lang="en-US" dirty="0"/>
              <a:t>: Choose a Template!</a:t>
            </a:r>
          </a:p>
        </p:txBody>
      </p:sp>
    </p:spTree>
    <p:extLst>
      <p:ext uri="{BB962C8B-B14F-4D97-AF65-F5344CB8AC3E}">
        <p14:creationId xmlns:p14="http://schemas.microsoft.com/office/powerpoint/2010/main" val="81157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96636-75E1-7343-8F82-5EBCABC3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 are simple export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C8110-99DC-5A4C-8061-063304F00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Templates are export files. You can export your own classes this way too.</a:t>
            </a:r>
          </a:p>
          <a:p>
            <a:pPr lvl="1"/>
            <a:r>
              <a:rPr lang="en-US" dirty="0"/>
              <a:t>Never “unzip a file”</a:t>
            </a:r>
          </a:p>
          <a:p>
            <a:pPr lvl="1"/>
            <a:r>
              <a:rPr lang="en-US" dirty="0"/>
              <a:t>Good practice to download full course with enrollments at the end of the term</a:t>
            </a:r>
          </a:p>
          <a:p>
            <a:r>
              <a:rPr lang="en-US" b="1" dirty="0"/>
              <a:t>Hands On Task</a:t>
            </a:r>
            <a:r>
              <a:rPr lang="en-US" dirty="0"/>
              <a:t>: Download one of your own courses as an export file now.</a:t>
            </a:r>
          </a:p>
        </p:txBody>
      </p:sp>
    </p:spTree>
    <p:extLst>
      <p:ext uri="{BB962C8B-B14F-4D97-AF65-F5344CB8AC3E}">
        <p14:creationId xmlns:p14="http://schemas.microsoft.com/office/powerpoint/2010/main" val="114708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5EFB9-04F1-7344-B4E4-6395D9DEA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your IDA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221C2-8679-3245-B1E4-B99FD942A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504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you load in content, always start with your basic tasks.</a:t>
            </a:r>
          </a:p>
          <a:p>
            <a:r>
              <a:rPr lang="en-US" b="1" dirty="0"/>
              <a:t>Hands On Tasks</a:t>
            </a:r>
            <a:r>
              <a:rPr lang="en-US" dirty="0"/>
              <a:t>: Clean up extra links by deleting. Move menu links around so they make sense. Subscribe to Ask the Professor discussion. Configure for </a:t>
            </a:r>
            <a:r>
              <a:rPr lang="en-US" dirty="0" err="1"/>
              <a:t>Panopto</a:t>
            </a:r>
            <a:r>
              <a:rPr lang="en-US" dirty="0"/>
              <a:t>.</a:t>
            </a:r>
          </a:p>
          <a:p>
            <a:r>
              <a:rPr lang="en-US" dirty="0"/>
              <a:t>If you brought in starter posts in discussions, set yourself as the author.</a:t>
            </a:r>
          </a:p>
          <a:p>
            <a:r>
              <a:rPr lang="en-US" dirty="0"/>
              <a:t>Set a day the course should open to students automatically in the Course Properties.</a:t>
            </a:r>
          </a:p>
        </p:txBody>
      </p:sp>
    </p:spTree>
    <p:extLst>
      <p:ext uri="{BB962C8B-B14F-4D97-AF65-F5344CB8AC3E}">
        <p14:creationId xmlns:p14="http://schemas.microsoft.com/office/powerpoint/2010/main" val="425429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439C-0114-8E45-B4D6-A04875995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to fill things out!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946F9-8970-424E-96C9-DAA0F92D4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58056"/>
          </a:xfrm>
        </p:spPr>
        <p:txBody>
          <a:bodyPr/>
          <a:lstStyle/>
          <a:p>
            <a:r>
              <a:rPr lang="en-US" dirty="0"/>
              <a:t>Always start with course information and move on to content. Course information is students’ first stop in your course after the welcome announcement.</a:t>
            </a:r>
          </a:p>
          <a:p>
            <a:r>
              <a:rPr lang="en-US" b="1" dirty="0"/>
              <a:t>Hands on Tasks</a:t>
            </a:r>
            <a:r>
              <a:rPr lang="en-US" dirty="0"/>
              <a:t>: Modify items in Information.</a:t>
            </a:r>
          </a:p>
        </p:txBody>
      </p:sp>
    </p:spTree>
    <p:extLst>
      <p:ext uri="{BB962C8B-B14F-4D97-AF65-F5344CB8AC3E}">
        <p14:creationId xmlns:p14="http://schemas.microsoft.com/office/powerpoint/2010/main" val="168867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012CE-36D8-DE4D-A41B-B4B07131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artwork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C1141-D5C2-C843-A308-CB712C6A1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IDA has custom artwork for you to choose from. Please pick from the available images.</a:t>
            </a:r>
          </a:p>
          <a:p>
            <a:r>
              <a:rPr lang="en-US" b="1" dirty="0"/>
              <a:t>Hands On Tasks</a:t>
            </a:r>
            <a:r>
              <a:rPr lang="en-US" dirty="0"/>
              <a:t>: Once IDA modifies artwork for you, upload it as a course banner and as at least one module banner. Then choose a coordinating Blackboard theme if desired. </a:t>
            </a:r>
            <a:r>
              <a:rPr lang="en-US" b="1" dirty="0"/>
              <a:t>NOTE</a:t>
            </a:r>
            <a:r>
              <a:rPr lang="en-US" dirty="0"/>
              <a:t>: depending on number of attendees, artwork might be added later.</a:t>
            </a:r>
          </a:p>
        </p:txBody>
      </p:sp>
    </p:spTree>
    <p:extLst>
      <p:ext uri="{BB962C8B-B14F-4D97-AF65-F5344CB8AC3E}">
        <p14:creationId xmlns:p14="http://schemas.microsoft.com/office/powerpoint/2010/main" val="415731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AE320-00AC-7E4D-9867-000548E6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in the Course Content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D5528-C907-3548-8FF8-B6FBEE584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on to course content from information, and put materials in order they will be used by students.</a:t>
            </a:r>
          </a:p>
          <a:p>
            <a:r>
              <a:rPr lang="en-US" b="1" dirty="0"/>
              <a:t>Hands On Tasks</a:t>
            </a:r>
            <a:r>
              <a:rPr lang="en-US" dirty="0"/>
              <a:t>: Set up Module/Week 1 as best you can with a student task list, content, and assignments.</a:t>
            </a:r>
          </a:p>
        </p:txBody>
      </p:sp>
    </p:spTree>
    <p:extLst>
      <p:ext uri="{BB962C8B-B14F-4D97-AF65-F5344CB8AC3E}">
        <p14:creationId xmlns:p14="http://schemas.microsoft.com/office/powerpoint/2010/main" val="351039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418E6-161D-894D-845F-4BB99B271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discussion board to a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41C9D-2CF5-2840-ABC9-10442DDC1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Discussion boards must be set up with required points before any student posts, so it’s best to set them up right away, even if questions have to come later.</a:t>
            </a:r>
          </a:p>
          <a:p>
            <a:r>
              <a:rPr lang="en-US" b="1" dirty="0"/>
              <a:t>Hands On Tasks</a:t>
            </a:r>
            <a:r>
              <a:rPr lang="en-US" dirty="0"/>
              <a:t>: Set up one point—bearing discussion if using and work through how to link one into a module, including reposting instructions with the course link (</a:t>
            </a:r>
            <a:r>
              <a:rPr lang="en-US" b="1" dirty="0"/>
              <a:t>step with help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068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ICHITA STATE COLORS">
      <a:dk1>
        <a:srgbClr val="000000"/>
      </a:dk1>
      <a:lt1>
        <a:srgbClr val="FEFFFF"/>
      </a:lt1>
      <a:dk2>
        <a:srgbClr val="5E5E5E"/>
      </a:dk2>
      <a:lt2>
        <a:srgbClr val="D5D5D5"/>
      </a:lt2>
      <a:accent1>
        <a:srgbClr val="7182C0"/>
      </a:accent1>
      <a:accent2>
        <a:srgbClr val="A86E87"/>
      </a:accent2>
      <a:accent3>
        <a:srgbClr val="F3AC1D"/>
      </a:accent3>
      <a:accent4>
        <a:srgbClr val="879848"/>
      </a:accent4>
      <a:accent5>
        <a:srgbClr val="913A41"/>
      </a:accent5>
      <a:accent6>
        <a:srgbClr val="C85E44"/>
      </a:accent6>
      <a:hlink>
        <a:srgbClr val="71A4BE"/>
      </a:hlink>
      <a:folHlink>
        <a:srgbClr val="7182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662</Words>
  <Application>Microsoft Macintosh PowerPoint</Application>
  <PresentationFormat>Widescreen</PresentationFormat>
  <Paragraphs>48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White</vt:lpstr>
      <vt:lpstr>Course Building Workshop</vt:lpstr>
      <vt:lpstr>Agenda</vt:lpstr>
      <vt:lpstr>IDA course templates get you organized</vt:lpstr>
      <vt:lpstr>Templates are simple export files</vt:lpstr>
      <vt:lpstr>Working with your IDA template</vt:lpstr>
      <vt:lpstr>Time to fill things out!</vt:lpstr>
      <vt:lpstr>Choose artwork</vt:lpstr>
      <vt:lpstr>Working in the Course Content areas</vt:lpstr>
      <vt:lpstr>Adding a discussion board to a module</vt:lpstr>
      <vt:lpstr>Deploying honor code “quiz” if desired</vt:lpstr>
      <vt:lpstr>Next stop: YOUR decision!</vt:lpstr>
      <vt:lpstr>Getting Help</vt:lpstr>
      <vt:lpstr>Thank you for coming to IDA’s workshops!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Building Workshop</dc:title>
  <dc:creator>Speer, Carolyn</dc:creator>
  <cp:lastModifiedBy>Speer, Carolyn</cp:lastModifiedBy>
  <cp:revision>2</cp:revision>
  <dcterms:created xsi:type="dcterms:W3CDTF">2020-05-10T18:31:18Z</dcterms:created>
  <dcterms:modified xsi:type="dcterms:W3CDTF">2020-05-10T18:33:09Z</dcterms:modified>
</cp:coreProperties>
</file>