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57" r:id="rId3"/>
    <p:sldId id="258" r:id="rId4"/>
    <p:sldId id="260" r:id="rId5"/>
    <p:sldId id="262" r:id="rId6"/>
    <p:sldId id="263" r:id="rId7"/>
    <p:sldId id="264" r:id="rId8"/>
    <p:sldId id="265" r:id="rId9"/>
    <p:sldId id="266" r:id="rId10"/>
    <p:sldId id="267" r:id="rId11"/>
    <p:sldId id="270" r:id="rId12"/>
    <p:sldId id="271" r:id="rId13"/>
    <p:sldId id="272" r:id="rId14"/>
    <p:sldId id="273" r:id="rId15"/>
    <p:sldId id="275" r:id="rId16"/>
    <p:sldId id="276" r:id="rId17"/>
    <p:sldId id="277" r:id="rId18"/>
    <p:sldId id="274" r:id="rId19"/>
    <p:sldId id="278" r:id="rId20"/>
    <p:sldId id="279"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59011" autoAdjust="0"/>
  </p:normalViewPr>
  <p:slideViewPr>
    <p:cSldViewPr snapToGrid="0" snapToObjects="1">
      <p:cViewPr varScale="1">
        <p:scale>
          <a:sx n="64" d="100"/>
          <a:sy n="64" d="100"/>
        </p:scale>
        <p:origin x="2106" y="66"/>
      </p:cViewPr>
      <p:guideLst/>
    </p:cSldViewPr>
  </p:slideViewPr>
  <p:notesTextViewPr>
    <p:cViewPr>
      <p:scale>
        <a:sx n="1" d="1"/>
        <a:sy n="1" d="1"/>
      </p:scale>
      <p:origin x="0" y="0"/>
    </p:cViewPr>
  </p:notesTextViewPr>
  <p:notesViewPr>
    <p:cSldViewPr snapToGrid="0" snapToObjects="1">
      <p:cViewPr varScale="1">
        <p:scale>
          <a:sx n="79" d="100"/>
          <a:sy n="79" d="100"/>
        </p:scale>
        <p:origin x="352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549EA-A729-3D45-8B4D-22B7EBF5C6D1}"/>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4B97E04D-ECCF-9144-940C-119F342EF95B}"/>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B43F512-30E2-3F46-8010-5659AF98CC34}" type="datetimeFigureOut">
              <a:rPr lang="en-US" smtClean="0"/>
              <a:t>8/8/2018</a:t>
            </a:fld>
            <a:endParaRPr lang="en-US"/>
          </a:p>
        </p:txBody>
      </p:sp>
      <p:sp>
        <p:nvSpPr>
          <p:cNvPr id="4" name="Footer Placeholder 3">
            <a:extLst>
              <a:ext uri="{FF2B5EF4-FFF2-40B4-BE49-F238E27FC236}">
                <a16:creationId xmlns:a16="http://schemas.microsoft.com/office/drawing/2014/main" id="{AA0344F1-5767-0541-B208-C6A9788E858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6DBA68-A779-A547-8605-413DDCAEB5E4}"/>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37A2CB1-9001-FD49-B675-3F6AB6B0DB25}" type="slidenum">
              <a:rPr lang="en-US" smtClean="0"/>
              <a:t>‹#›</a:t>
            </a:fld>
            <a:endParaRPr lang="en-US"/>
          </a:p>
        </p:txBody>
      </p:sp>
    </p:spTree>
    <p:extLst>
      <p:ext uri="{BB962C8B-B14F-4D97-AF65-F5344CB8AC3E}">
        <p14:creationId xmlns:p14="http://schemas.microsoft.com/office/powerpoint/2010/main" val="322108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13E9FAA-CE99-9243-980C-708A50330DCB}" type="datetimeFigureOut">
              <a:rPr lang="en-US" smtClean="0"/>
              <a:t>8/8/2018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66AF33-FE8D-0F43-AD85-A52C3F99EDA1}" type="slidenum">
              <a:rPr lang="en-US" smtClean="0"/>
              <a:t>‹#›</a:t>
            </a:fld>
            <a:endParaRPr lang="en-US"/>
          </a:p>
        </p:txBody>
      </p:sp>
    </p:spTree>
    <p:extLst>
      <p:ext uri="{BB962C8B-B14F-4D97-AF65-F5344CB8AC3E}">
        <p14:creationId xmlns:p14="http://schemas.microsoft.com/office/powerpoint/2010/main" val="37761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Hello, my</a:t>
            </a:r>
            <a:r>
              <a:rPr lang="en-US" baseline="0" dirty="0" smtClean="0"/>
              <a:t> name is </a:t>
            </a:r>
            <a:r>
              <a:rPr lang="en-US" baseline="0" dirty="0" err="1" smtClean="0"/>
              <a:t>Freh</a:t>
            </a:r>
            <a:r>
              <a:rPr lang="en-US" baseline="0" dirty="0" smtClean="0"/>
              <a:t> Wuhib. This session is about the American classroom culture.</a:t>
            </a:r>
            <a:endParaRPr lang="en-US" dirty="0" smtClean="0"/>
          </a:p>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a:t>
            </a:fld>
            <a:endParaRPr lang="en-US"/>
          </a:p>
        </p:txBody>
      </p:sp>
    </p:spTree>
    <p:extLst>
      <p:ext uri="{BB962C8B-B14F-4D97-AF65-F5344CB8AC3E}">
        <p14:creationId xmlns:p14="http://schemas.microsoft.com/office/powerpoint/2010/main" val="183808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In the next session</a:t>
            </a:r>
            <a:r>
              <a:rPr lang="en-US" baseline="0" dirty="0" smtClean="0"/>
              <a:t> we will </a:t>
            </a:r>
            <a:r>
              <a:rPr lang="en-US" dirty="0" smtClean="0"/>
              <a:t>discuss </a:t>
            </a:r>
            <a:r>
              <a:rPr lang="en-US" dirty="0" smtClean="0"/>
              <a:t>about the roles, responsibilities, and expectations of instructors;</a:t>
            </a:r>
            <a:r>
              <a:rPr lang="en-US" baseline="0" dirty="0" smtClean="0"/>
              <a:t>  GTAs, and faculty.</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10</a:t>
            </a:fld>
            <a:endParaRPr lang="en-US"/>
          </a:p>
        </p:txBody>
      </p:sp>
    </p:spTree>
    <p:extLst>
      <p:ext uri="{BB962C8B-B14F-4D97-AF65-F5344CB8AC3E}">
        <p14:creationId xmlns:p14="http://schemas.microsoft.com/office/powerpoint/2010/main" val="189129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8138" y="873125"/>
            <a:ext cx="4189412" cy="2355850"/>
          </a:xfrm>
          <a:prstGeom prst="rect">
            <a:avLst/>
          </a:prstGeom>
          <a:noFill/>
          <a:ln w="12700">
            <a:solidFill>
              <a:prstClr val="black"/>
            </a:solidFill>
          </a:ln>
        </p:spPr>
      </p:sp>
      <p:sp>
        <p:nvSpPr>
          <p:cNvPr id="3" name="Notes Placeholder 2"/>
          <p:cNvSpPr>
            <a:spLocks noGrp="1"/>
          </p:cNvSpPr>
          <p:nvPr>
            <p:ph type="body" idx="1"/>
          </p:nvPr>
        </p:nvSpPr>
        <p:spPr>
          <a:xfrm>
            <a:off x="1248551" y="3360004"/>
            <a:ext cx="9988409" cy="2749093"/>
          </a:xfrm>
          <a:prstGeom prst="rect">
            <a:avLst/>
          </a:prstGeom>
        </p:spPr>
        <p:txBody>
          <a:bodyPr/>
          <a:lstStyle/>
          <a:p>
            <a:r>
              <a:rPr lang="en-US" baseline="0" dirty="0" smtClean="0"/>
              <a:t>While a faculty does most of the teaching at WSU, </a:t>
            </a:r>
            <a:r>
              <a:rPr lang="en-US" dirty="0" smtClean="0"/>
              <a:t>GTAs might</a:t>
            </a:r>
            <a:r>
              <a:rPr lang="en-US" baseline="0" dirty="0" smtClean="0"/>
              <a:t> also be assigned to teach a course. </a:t>
            </a:r>
            <a:endParaRPr lang="en-US" dirty="0" smtClean="0"/>
          </a:p>
          <a:p>
            <a:r>
              <a:rPr lang="en-US" dirty="0" smtClean="0"/>
              <a:t>Aside from</a:t>
            </a:r>
            <a:r>
              <a:rPr lang="en-US" baseline="0" dirty="0" smtClean="0"/>
              <a:t> teaching, </a:t>
            </a:r>
            <a:r>
              <a:rPr lang="en-US" dirty="0" smtClean="0"/>
              <a:t>GTAs</a:t>
            </a:r>
            <a:r>
              <a:rPr lang="en-US" baseline="0" dirty="0" smtClean="0"/>
              <a:t> do so much more depending on the needs of their department.  </a:t>
            </a:r>
          </a:p>
          <a:p>
            <a:r>
              <a:rPr lang="en-US" baseline="0" dirty="0" smtClean="0"/>
              <a:t>GTAs might also be responsible to lead discussion sections and labs. </a:t>
            </a:r>
          </a:p>
          <a:p>
            <a:r>
              <a:rPr lang="en-US" baseline="0" dirty="0" smtClean="0"/>
              <a:t>In most classroom settings, grading student work, attending lectures and GTA meetings are the major duties of GTAs. </a:t>
            </a:r>
          </a:p>
          <a:p>
            <a:r>
              <a:rPr lang="en-US" baseline="0" dirty="0" smtClean="0"/>
              <a:t>Teaching a class alone or assisting on a teaching a few sessions, GTAs might also be required to create their own syllabus for a course and lesson plans for their sections, or in some cases create their own section syllabus.</a:t>
            </a:r>
          </a:p>
          <a:p>
            <a:endParaRPr lang="en-US" dirty="0"/>
          </a:p>
        </p:txBody>
      </p:sp>
    </p:spTree>
    <p:extLst>
      <p:ext uri="{BB962C8B-B14F-4D97-AF65-F5344CB8AC3E}">
        <p14:creationId xmlns:p14="http://schemas.microsoft.com/office/powerpoint/2010/main" val="409098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8138" y="873125"/>
            <a:ext cx="4189412" cy="2355850"/>
          </a:xfrm>
          <a:prstGeom prst="rect">
            <a:avLst/>
          </a:prstGeom>
          <a:noFill/>
          <a:ln w="12700">
            <a:solidFill>
              <a:prstClr val="black"/>
            </a:solidFill>
          </a:ln>
        </p:spPr>
      </p:sp>
      <p:sp>
        <p:nvSpPr>
          <p:cNvPr id="3" name="Notes Placeholder 2"/>
          <p:cNvSpPr>
            <a:spLocks noGrp="1"/>
          </p:cNvSpPr>
          <p:nvPr>
            <p:ph type="body" idx="1"/>
          </p:nvPr>
        </p:nvSpPr>
        <p:spPr>
          <a:xfrm>
            <a:off x="1248551" y="3360004"/>
            <a:ext cx="9988409" cy="2749093"/>
          </a:xfrm>
          <a:prstGeom prst="rect">
            <a:avLst/>
          </a:prstGeom>
        </p:spPr>
        <p:txBody>
          <a:bodyPr/>
          <a:lstStyle/>
          <a:p>
            <a:r>
              <a:rPr lang="en-US" baseline="0" dirty="0" smtClean="0"/>
              <a:t>It is always very good to make yourself available to your students. You can do that by assigning office hours; students do not always come to office hours, but it is always good to have one. </a:t>
            </a:r>
          </a:p>
          <a:p>
            <a:endParaRPr lang="en-US" baseline="0" dirty="0" smtClean="0"/>
          </a:p>
          <a:p>
            <a:r>
              <a:rPr lang="en-US" baseline="0" dirty="0" smtClean="0"/>
              <a:t>Be approachable and create a friendly atmosphere. Telling them about yourself, and trying to learn their names helps for that. </a:t>
            </a:r>
          </a:p>
          <a:p>
            <a:endParaRPr lang="en-US" baseline="0" dirty="0" smtClean="0"/>
          </a:p>
          <a:p>
            <a:pPr defTabSz="933237">
              <a:defRPr/>
            </a:pPr>
            <a:r>
              <a:rPr lang="en-US" baseline="0" dirty="0" smtClean="0"/>
              <a:t>If English is not your first language, tell them that and urge them to ask you right away when they do not understand you. Using verbal signals might help for your communication with students.</a:t>
            </a:r>
          </a:p>
          <a:p>
            <a:pPr defTabSz="933237">
              <a:defRPr/>
            </a:pPr>
            <a:endParaRPr lang="en-US" baseline="0" dirty="0" smtClean="0"/>
          </a:p>
          <a:p>
            <a:pPr defTabSz="933237">
              <a:defRPr/>
            </a:pPr>
            <a:r>
              <a:rPr lang="en-US" baseline="0" dirty="0" smtClean="0"/>
              <a:t>Preparing students for exams is a key mechanism for your relationship with them. Students value their grades very much, so any effort you put to help them do well in exams means a lot for them.</a:t>
            </a:r>
          </a:p>
          <a:p>
            <a:pPr defTabSz="933237">
              <a:defRPr/>
            </a:pPr>
            <a:r>
              <a:rPr lang="en-US" baseline="0" dirty="0" smtClean="0"/>
              <a:t>Giving them study guides and sample questions will help them get prepared for the exams.   </a:t>
            </a:r>
            <a:endParaRPr lang="en-US" dirty="0" smtClean="0"/>
          </a:p>
          <a:p>
            <a:endParaRPr lang="en-US" baseline="0" dirty="0" smtClean="0"/>
          </a:p>
          <a:p>
            <a:endParaRPr lang="en-US" baseline="0" dirty="0" smtClean="0"/>
          </a:p>
        </p:txBody>
      </p:sp>
    </p:spTree>
    <p:extLst>
      <p:ext uri="{BB962C8B-B14F-4D97-AF65-F5344CB8AC3E}">
        <p14:creationId xmlns:p14="http://schemas.microsoft.com/office/powerpoint/2010/main" val="540373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In</a:t>
            </a:r>
            <a:r>
              <a:rPr lang="en-US" baseline="0" dirty="0" smtClean="0"/>
              <a:t> American classrooms, students ask many questions and classes are very interactive. </a:t>
            </a:r>
          </a:p>
          <a:p>
            <a:r>
              <a:rPr lang="en-US" baseline="0" dirty="0" smtClean="0"/>
              <a:t>The instructor is expected to ask questions to follow up how well the content is learned. </a:t>
            </a:r>
          </a:p>
          <a:p>
            <a:r>
              <a:rPr lang="en-US" baseline="0" dirty="0" smtClean="0"/>
              <a:t>It is recommended that questions are direct, clear and specific to the topic taught. Also, do not ask more than one question at a time.</a:t>
            </a:r>
          </a:p>
          <a:p>
            <a:r>
              <a:rPr lang="en-US" baseline="0" dirty="0" smtClean="0"/>
              <a:t>After asking a question, it is always good to give students some time to think, and never interrupt their answer.</a:t>
            </a:r>
          </a:p>
          <a:p>
            <a:r>
              <a:rPr lang="en-US" baseline="0" dirty="0" smtClean="0"/>
              <a:t> </a:t>
            </a:r>
            <a:endParaRPr dirty="0"/>
          </a:p>
        </p:txBody>
      </p:sp>
    </p:spTree>
    <p:extLst>
      <p:ext uri="{BB962C8B-B14F-4D97-AF65-F5344CB8AC3E}">
        <p14:creationId xmlns:p14="http://schemas.microsoft.com/office/powerpoint/2010/main" val="67351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aseline="0" dirty="0" smtClean="0"/>
              <a:t>Students ask many questions and are open for discussions. </a:t>
            </a:r>
          </a:p>
          <a:p>
            <a:r>
              <a:rPr lang="en-US" baseline="0" dirty="0" smtClean="0"/>
              <a:t>Although the instructor is the person with authority, students could question, or challenge the instructor.</a:t>
            </a:r>
          </a:p>
          <a:p>
            <a:r>
              <a:rPr lang="en-US" baseline="0" dirty="0" smtClean="0"/>
              <a:t>You might observe common misconceptions in your class and may be questioned and challenged on it.</a:t>
            </a:r>
          </a:p>
          <a:p>
            <a:r>
              <a:rPr lang="en-US" baseline="0" dirty="0" smtClean="0"/>
              <a:t>Make sure you give positive feedback for students’ questions, comments, or responses.  </a:t>
            </a:r>
            <a:endParaRPr dirty="0"/>
          </a:p>
        </p:txBody>
      </p:sp>
    </p:spTree>
    <p:extLst>
      <p:ext uri="{BB962C8B-B14F-4D97-AF65-F5344CB8AC3E}">
        <p14:creationId xmlns:p14="http://schemas.microsoft.com/office/powerpoint/2010/main" val="296902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address a</a:t>
            </a:r>
            <a:r>
              <a:rPr lang="en-US" baseline="0" dirty="0" smtClean="0"/>
              <a:t> question in different ways. </a:t>
            </a:r>
            <a:endParaRPr lang="en-US" dirty="0" smtClean="0"/>
          </a:p>
          <a:p>
            <a:r>
              <a:rPr lang="en-US" dirty="0" smtClean="0"/>
              <a:t>One</a:t>
            </a:r>
            <a:r>
              <a:rPr lang="en-US" baseline="0" dirty="0" smtClean="0"/>
              <a:t> option is: avoid pointing </a:t>
            </a:r>
            <a:r>
              <a:rPr lang="en-US" dirty="0" smtClean="0"/>
              <a:t>to the student’s misconceptions.</a:t>
            </a:r>
            <a:r>
              <a:rPr lang="en-US" baseline="0" dirty="0" smtClean="0"/>
              <a:t> </a:t>
            </a:r>
          </a:p>
          <a:p>
            <a:r>
              <a:rPr lang="en-US" baseline="0" dirty="0" smtClean="0"/>
              <a:t>Always appreciate students for asking questions, and validate their question. </a:t>
            </a:r>
          </a:p>
          <a:p>
            <a:r>
              <a:rPr lang="en-US" dirty="0" smtClean="0"/>
              <a:t>Make sure the</a:t>
            </a:r>
            <a:r>
              <a:rPr lang="en-US" baseline="0" dirty="0" smtClean="0"/>
              <a:t> rest of the class heard the question, and pass it to them. Doing so encourages participation.</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15</a:t>
            </a:fld>
            <a:endParaRPr lang="en-US"/>
          </a:p>
        </p:txBody>
      </p:sp>
    </p:spTree>
    <p:extLst>
      <p:ext uri="{BB962C8B-B14F-4D97-AF65-F5344CB8AC3E}">
        <p14:creationId xmlns:p14="http://schemas.microsoft.com/office/powerpoint/2010/main" val="3258007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to respond to this question is,</a:t>
            </a:r>
            <a:r>
              <a:rPr lang="en-US" baseline="0" dirty="0" smtClean="0"/>
              <a:t> again validating the student’s question, restating the question. And show them the right way of balancing the equation. </a:t>
            </a:r>
          </a:p>
          <a:p>
            <a:r>
              <a:rPr lang="en-US" baseline="0" dirty="0" smtClean="0"/>
              <a:t>This leads to a lecture that might clear the student’s misconception.</a:t>
            </a:r>
          </a:p>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16</a:t>
            </a:fld>
            <a:endParaRPr lang="en-US"/>
          </a:p>
        </p:txBody>
      </p:sp>
    </p:spTree>
    <p:extLst>
      <p:ext uri="{BB962C8B-B14F-4D97-AF65-F5344CB8AC3E}">
        <p14:creationId xmlns:p14="http://schemas.microsoft.com/office/powerpoint/2010/main" val="203404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might not have the answer for a student’s question on the spot. That is absolutely okay!</a:t>
            </a:r>
          </a:p>
          <a:p>
            <a:r>
              <a:rPr lang="en-US" baseline="0" dirty="0" smtClean="0"/>
              <a:t>You still need to acknowledge the question, and restate it for the rest of the class.</a:t>
            </a:r>
          </a:p>
          <a:p>
            <a:r>
              <a:rPr lang="en-US" baseline="0" dirty="0" smtClean="0"/>
              <a:t>Be honest, admit that you do not know the answer, pass it for the class.</a:t>
            </a:r>
          </a:p>
          <a:p>
            <a:r>
              <a:rPr lang="en-US" baseline="0" dirty="0" smtClean="0"/>
              <a:t>Tell the student that you will look into it and make sure you get the solution for the student.</a:t>
            </a:r>
          </a:p>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17</a:t>
            </a:fld>
            <a:endParaRPr lang="en-US"/>
          </a:p>
        </p:txBody>
      </p:sp>
    </p:spTree>
    <p:extLst>
      <p:ext uri="{BB962C8B-B14F-4D97-AF65-F5344CB8AC3E}">
        <p14:creationId xmlns:p14="http://schemas.microsoft.com/office/powerpoint/2010/main" val="342389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Questions</a:t>
            </a:r>
            <a:r>
              <a:rPr lang="en-US" baseline="0" dirty="0" smtClean="0"/>
              <a:t> and answers are common in American classrooms. </a:t>
            </a:r>
          </a:p>
          <a:p>
            <a:r>
              <a:rPr lang="en-US" baseline="0" dirty="0" smtClean="0"/>
              <a:t>You might ask a question in a class and get an incorrect response. </a:t>
            </a:r>
          </a:p>
          <a:p>
            <a:r>
              <a:rPr lang="en-US" baseline="0" dirty="0" smtClean="0"/>
              <a:t>Whenever students respond for a question, it is always good to acknowledge their attempt even if the answer is wrong.</a:t>
            </a:r>
          </a:p>
          <a:p>
            <a:r>
              <a:rPr lang="en-US" baseline="0" dirty="0" smtClean="0"/>
              <a:t>Try to avoid emphasizing on students’ mistakes, rather show them the way to rethink about the question in a different way.</a:t>
            </a:r>
            <a:endParaRPr dirty="0"/>
          </a:p>
        </p:txBody>
      </p:sp>
    </p:spTree>
    <p:extLst>
      <p:ext uri="{BB962C8B-B14F-4D97-AF65-F5344CB8AC3E}">
        <p14:creationId xmlns:p14="http://schemas.microsoft.com/office/powerpoint/2010/main" val="415685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also use a different approach to address a scenario where a student responded wrong. </a:t>
            </a:r>
          </a:p>
          <a:p>
            <a:r>
              <a:rPr lang="en-US" baseline="0" dirty="0" smtClean="0"/>
              <a:t>Even though you know the response is not correct, do not emphasize the student’s mistake.</a:t>
            </a:r>
          </a:p>
          <a:p>
            <a:r>
              <a:rPr lang="en-US" baseline="0" dirty="0" smtClean="0"/>
              <a:t>Rather, use it to review course materials and lead the student to the correct answer.</a:t>
            </a:r>
          </a:p>
        </p:txBody>
      </p:sp>
      <p:sp>
        <p:nvSpPr>
          <p:cNvPr id="4" name="Slide Number Placeholder 3"/>
          <p:cNvSpPr>
            <a:spLocks noGrp="1"/>
          </p:cNvSpPr>
          <p:nvPr>
            <p:ph type="sldNum" sz="quarter" idx="10"/>
          </p:nvPr>
        </p:nvSpPr>
        <p:spPr/>
        <p:txBody>
          <a:bodyPr/>
          <a:lstStyle/>
          <a:p>
            <a:fld id="{4566AF33-FE8D-0F43-AD85-A52C3F99EDA1}" type="slidenum">
              <a:rPr lang="en-US" smtClean="0"/>
              <a:t>19</a:t>
            </a:fld>
            <a:endParaRPr lang="en-US"/>
          </a:p>
        </p:txBody>
      </p:sp>
    </p:spTree>
    <p:extLst>
      <p:ext uri="{BB962C8B-B14F-4D97-AF65-F5344CB8AC3E}">
        <p14:creationId xmlns:p14="http://schemas.microsoft.com/office/powerpoint/2010/main" val="281120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In this session, we will discuss about the different</a:t>
            </a:r>
            <a:r>
              <a:rPr lang="en-US" baseline="0" dirty="0" smtClean="0"/>
              <a:t> classroom formats in America, the roles and responsibilities of instructors and GTAs in American classrooms, and some common American classroom cultures. </a:t>
            </a:r>
            <a:endParaRPr lang="en-US" dirty="0" smtClean="0"/>
          </a:p>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a:t>
            </a:fld>
            <a:endParaRPr lang="en-US"/>
          </a:p>
        </p:txBody>
      </p:sp>
    </p:spTree>
    <p:extLst>
      <p:ext uri="{BB962C8B-B14F-4D97-AF65-F5344CB8AC3E}">
        <p14:creationId xmlns:p14="http://schemas.microsoft.com/office/powerpoint/2010/main" val="49241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t>
            </a:r>
            <a:r>
              <a:rPr lang="en-US" baseline="0" dirty="0" smtClean="0"/>
              <a:t> you can mention that the response is not correct and use it as an opportunity to compare the two concepts and review other materials.</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20</a:t>
            </a:fld>
            <a:endParaRPr lang="en-US"/>
          </a:p>
        </p:txBody>
      </p:sp>
    </p:spTree>
    <p:extLst>
      <p:ext uri="{BB962C8B-B14F-4D97-AF65-F5344CB8AC3E}">
        <p14:creationId xmlns:p14="http://schemas.microsoft.com/office/powerpoint/2010/main" val="1057856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discuss abou</a:t>
            </a:r>
            <a:r>
              <a:rPr lang="en-US" baseline="0" dirty="0" smtClean="0"/>
              <a:t>t the American classroom culture in greater depth. </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21</a:t>
            </a:fld>
            <a:endParaRPr lang="en-US"/>
          </a:p>
        </p:txBody>
      </p:sp>
    </p:spTree>
    <p:extLst>
      <p:ext uri="{BB962C8B-B14F-4D97-AF65-F5344CB8AC3E}">
        <p14:creationId xmlns:p14="http://schemas.microsoft.com/office/powerpoint/2010/main" val="97627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Students</a:t>
            </a:r>
            <a:r>
              <a:rPr lang="en-US" baseline="0" dirty="0" smtClean="0"/>
              <a:t> in American universities and colleges are like business customers. As instructors, you are expected to satisfy their needs. They would challenge instructors for missed classes, grades, deadline extensions, and so many other issues; and you need to address the issues fairly. </a:t>
            </a:r>
          </a:p>
          <a:p>
            <a:r>
              <a:rPr lang="en-US" baseline="0" dirty="0" smtClean="0"/>
              <a:t>To keep truck of your teaching, take advantage of evaluations, formal semester-end ones or informal ones. Student evaluation is a very important part of your work. </a:t>
            </a:r>
          </a:p>
          <a:p>
            <a:r>
              <a:rPr lang="en-US" baseline="0" dirty="0" smtClean="0"/>
              <a:t>Also, be prepared to the informality of American students. Do not consider it as lack of respect or as an attitude. </a:t>
            </a:r>
            <a:endParaRPr dirty="0"/>
          </a:p>
        </p:txBody>
      </p:sp>
    </p:spTree>
    <p:extLst>
      <p:ext uri="{BB962C8B-B14F-4D97-AF65-F5344CB8AC3E}">
        <p14:creationId xmlns:p14="http://schemas.microsoft.com/office/powerpoint/2010/main" val="312949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Getting through the new culture is</a:t>
            </a:r>
            <a:r>
              <a:rPr lang="en-US" baseline="0" dirty="0" smtClean="0"/>
              <a:t> like riding up and down on a  W curve. </a:t>
            </a:r>
          </a:p>
          <a:p>
            <a:r>
              <a:rPr lang="en-US" baseline="0" dirty="0" smtClean="0"/>
              <a:t>At first you are in a tourist mood that you are so excited. When you find things not going the way you imagined, or face rejection, you might experience frustration, anger and loneliness.</a:t>
            </a:r>
          </a:p>
          <a:p>
            <a:r>
              <a:rPr lang="en-US" baseline="0" dirty="0" smtClean="0"/>
              <a:t>You will find coping strategies and beat it up, get accustomed to the new culture. You will be up in the curve until the new culture clashes with the home culture. </a:t>
            </a:r>
          </a:p>
          <a:p>
            <a:r>
              <a:rPr lang="en-US" baseline="0" dirty="0" smtClean="0"/>
              <a:t>The curve goes down again with the culture conflict. Good thing, you will find a way to deal with the cultural difference, and adjust to the situation that will bring the curve up again.</a:t>
            </a:r>
            <a:endParaRPr dirty="0"/>
          </a:p>
        </p:txBody>
      </p:sp>
    </p:spTree>
    <p:extLst>
      <p:ext uri="{BB962C8B-B14F-4D97-AF65-F5344CB8AC3E}">
        <p14:creationId xmlns:p14="http://schemas.microsoft.com/office/powerpoint/2010/main" val="2040438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To make the roller coaster ride as smooth</a:t>
            </a:r>
            <a:r>
              <a:rPr lang="en-US" baseline="0" dirty="0" smtClean="0"/>
              <a:t> as possible and to keep the curve up, you need to be flexible and open minded.</a:t>
            </a:r>
          </a:p>
          <a:p>
            <a:r>
              <a:rPr lang="en-US" baseline="0" dirty="0" smtClean="0"/>
              <a:t>Also, keep a sense of humor and learn to laugh at yourself.</a:t>
            </a:r>
            <a:endParaRPr dirty="0"/>
          </a:p>
        </p:txBody>
      </p:sp>
    </p:spTree>
    <p:extLst>
      <p:ext uri="{BB962C8B-B14F-4D97-AF65-F5344CB8AC3E}">
        <p14:creationId xmlns:p14="http://schemas.microsoft.com/office/powerpoint/2010/main" val="1935836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If you need to build</a:t>
            </a:r>
            <a:r>
              <a:rPr lang="en-US" baseline="0" dirty="0" smtClean="0"/>
              <a:t> friendship with students, you need to avoid awkward situations at any cost. For example, while it is okay to have dinner with students, it is really not good to get drunk with them.</a:t>
            </a:r>
          </a:p>
          <a:p>
            <a:r>
              <a:rPr lang="en-US" baseline="0" dirty="0" smtClean="0"/>
              <a:t>Students might invite you for a party; if you do not want to go, it is okay to tell them that you can’t be there. </a:t>
            </a:r>
          </a:p>
          <a:p>
            <a:r>
              <a:rPr lang="en-US" baseline="0" dirty="0" smtClean="0"/>
              <a:t>GTAs, do not forget that you are also a student; once school starts, you need to prioritize your work and will only have time for selected friends.</a:t>
            </a:r>
          </a:p>
          <a:p>
            <a:r>
              <a:rPr lang="en-US" baseline="0" dirty="0" smtClean="0"/>
              <a:t>In fact, you will get newer information about your city, or environment in general, when you meet people outside of your campus bubble.</a:t>
            </a:r>
          </a:p>
          <a:p>
            <a:endParaRPr dirty="0"/>
          </a:p>
        </p:txBody>
      </p:sp>
    </p:spTree>
    <p:extLst>
      <p:ext uri="{BB962C8B-B14F-4D97-AF65-F5344CB8AC3E}">
        <p14:creationId xmlns:p14="http://schemas.microsoft.com/office/powerpoint/2010/main" val="3541747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Early</a:t>
            </a:r>
            <a:r>
              <a:rPr lang="en-US" baseline="0" dirty="0" smtClean="0"/>
              <a:t> on in your introduction, tell the students your name, and emphasize on what you want to be addressed as. </a:t>
            </a:r>
          </a:p>
          <a:p>
            <a:r>
              <a:rPr lang="en-US" dirty="0" smtClean="0"/>
              <a:t>Be friendly, but have boundaries to your relationship with students. Never forget that you have the power</a:t>
            </a:r>
            <a:r>
              <a:rPr lang="en-US" baseline="0" dirty="0" smtClean="0"/>
              <a:t> to give grades and your relationships with students shouldn’t affect your grading, positively or negatively.</a:t>
            </a:r>
          </a:p>
          <a:p>
            <a:r>
              <a:rPr lang="en-US" baseline="0" dirty="0" smtClean="0"/>
              <a:t>Always stay professional and remember that you represent the department and the school you work for.</a:t>
            </a:r>
            <a:r>
              <a:rPr lang="en-US" dirty="0" smtClean="0"/>
              <a:t> </a:t>
            </a:r>
            <a:endParaRPr dirty="0"/>
          </a:p>
        </p:txBody>
      </p:sp>
    </p:spTree>
    <p:extLst>
      <p:ext uri="{BB962C8B-B14F-4D97-AF65-F5344CB8AC3E}">
        <p14:creationId xmlns:p14="http://schemas.microsoft.com/office/powerpoint/2010/main" val="119548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You need to be</a:t>
            </a:r>
            <a:r>
              <a:rPr lang="en-US" baseline="0" dirty="0" smtClean="0"/>
              <a:t> careful of your public displays of affection. Your norm and value for dating might be different from people around you, including your students. </a:t>
            </a:r>
          </a:p>
          <a:p>
            <a:r>
              <a:rPr lang="en-US" baseline="0" dirty="0" smtClean="0"/>
              <a:t>It is always important to understand the binding rule: Yes means yes, and no means no.</a:t>
            </a:r>
            <a:endParaRPr dirty="0"/>
          </a:p>
        </p:txBody>
      </p:sp>
    </p:spTree>
    <p:extLst>
      <p:ext uri="{BB962C8B-B14F-4D97-AF65-F5344CB8AC3E}">
        <p14:creationId xmlns:p14="http://schemas.microsoft.com/office/powerpoint/2010/main" val="988407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Building</a:t>
            </a:r>
            <a:r>
              <a:rPr lang="en-US" baseline="0" dirty="0" smtClean="0"/>
              <a:t> credits is one most important thing in the American life style. </a:t>
            </a:r>
            <a:br>
              <a:rPr lang="en-US" baseline="0" dirty="0" smtClean="0"/>
            </a:br>
            <a:r>
              <a:rPr lang="en-US" baseline="0" dirty="0" smtClean="0"/>
              <a:t>If you plan on staying in the United States long term, is better to start building credit early. </a:t>
            </a:r>
          </a:p>
          <a:p>
            <a:r>
              <a:rPr lang="en-US" baseline="0" dirty="0" smtClean="0"/>
              <a:t>Find help from the Office for Student Money Management in campus or from your colleagues about how and where to start establishing good credit.  </a:t>
            </a:r>
            <a:endParaRPr dirty="0"/>
          </a:p>
        </p:txBody>
      </p:sp>
    </p:spTree>
    <p:extLst>
      <p:ext uri="{BB962C8B-B14F-4D97-AF65-F5344CB8AC3E}">
        <p14:creationId xmlns:p14="http://schemas.microsoft.com/office/powerpoint/2010/main" val="4273693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Be aware of cultural differences. American</a:t>
            </a:r>
            <a:r>
              <a:rPr lang="en-US" baseline="0" dirty="0" smtClean="0"/>
              <a:t> classrooms are more diverse than classes in most other nations. </a:t>
            </a:r>
          </a:p>
          <a:p>
            <a:r>
              <a:rPr lang="en-US" baseline="0" dirty="0" smtClean="0"/>
              <a:t>Make sure to make your classroom a safe space for all learners and anyone involved in it. </a:t>
            </a:r>
          </a:p>
          <a:p>
            <a:r>
              <a:rPr lang="en-US" baseline="0" dirty="0" smtClean="0"/>
              <a:t>Consider the diversity of your students and recognize their identity and historical traumas whenever necessary.</a:t>
            </a:r>
          </a:p>
          <a:p>
            <a:r>
              <a:rPr lang="en-US" baseline="0" dirty="0" smtClean="0"/>
              <a:t>Acknowledge students representing themselves and multitude.</a:t>
            </a:r>
            <a:endParaRPr dirty="0"/>
          </a:p>
        </p:txBody>
      </p:sp>
    </p:spTree>
    <p:extLst>
      <p:ext uri="{BB962C8B-B14F-4D97-AF65-F5344CB8AC3E}">
        <p14:creationId xmlns:p14="http://schemas.microsoft.com/office/powerpoint/2010/main" val="346364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There are different classroom formats in American universities and colleges. In this presentation, we will discuss the most common classroom formats.</a:t>
            </a:r>
          </a:p>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a:t>
            </a:fld>
            <a:endParaRPr lang="en-US"/>
          </a:p>
        </p:txBody>
      </p:sp>
    </p:spTree>
    <p:extLst>
      <p:ext uri="{BB962C8B-B14F-4D97-AF65-F5344CB8AC3E}">
        <p14:creationId xmlns:p14="http://schemas.microsoft.com/office/powerpoint/2010/main" val="3963838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Always remember the university chose you for a reason. GTAS, do </a:t>
            </a:r>
            <a:r>
              <a:rPr lang="en-US" dirty="0" smtClean="0"/>
              <a:t>not forget that  you are here</a:t>
            </a:r>
            <a:r>
              <a:rPr lang="en-US" baseline="0" dirty="0" smtClean="0"/>
              <a:t> first to </a:t>
            </a:r>
            <a:r>
              <a:rPr lang="en-US" baseline="0" dirty="0" smtClean="0"/>
              <a:t>earn your degree. Even faculties have more responsibilities than classroom teaching;  </a:t>
            </a:r>
            <a:endParaRPr lang="en-US" baseline="0" dirty="0" smtClean="0"/>
          </a:p>
          <a:p>
            <a:r>
              <a:rPr lang="en-US" baseline="0" dirty="0" smtClean="0"/>
              <a:t>Put </a:t>
            </a:r>
            <a:r>
              <a:rPr lang="en-US" baseline="0" dirty="0" smtClean="0"/>
              <a:t>your work first, but don’t let your students down</a:t>
            </a:r>
            <a:r>
              <a:rPr lang="en-US" baseline="0" dirty="0" smtClean="0"/>
              <a:t>.</a:t>
            </a:r>
          </a:p>
          <a:p>
            <a:r>
              <a:rPr lang="en-US" baseline="0" dirty="0" smtClean="0"/>
              <a:t>There are different opportunities in the university to build your career: trainings, workshops, support groups and the like. Try to learn about them and get engaged in the ones that suit your interests.</a:t>
            </a:r>
          </a:p>
          <a:p>
            <a:r>
              <a:rPr lang="en-US" baseline="0" dirty="0" smtClean="0"/>
              <a:t>Also, there are awards, and fellowships that you could compete to. Seek for information about all such opportunities and prepare yourselves to compete in the ones that are appropriate for your field. Department offices, dean offices and the graduate school will have relevant information about such opportunities.   </a:t>
            </a:r>
            <a:endParaRPr lang="en-US" baseline="0" dirty="0" smtClean="0"/>
          </a:p>
          <a:p>
            <a:endParaRPr dirty="0"/>
          </a:p>
        </p:txBody>
      </p:sp>
    </p:spTree>
    <p:extLst>
      <p:ext uri="{BB962C8B-B14F-4D97-AF65-F5344CB8AC3E}">
        <p14:creationId xmlns:p14="http://schemas.microsoft.com/office/powerpoint/2010/main" val="125206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Good luck with the</a:t>
            </a:r>
            <a:r>
              <a:rPr lang="en-US" baseline="0" dirty="0" smtClean="0"/>
              <a:t> new academic year, and if you have questions, or comments, the floor is yours!</a:t>
            </a:r>
            <a:endParaRPr dirty="0"/>
          </a:p>
        </p:txBody>
      </p:sp>
    </p:spTree>
    <p:extLst>
      <p:ext uri="{BB962C8B-B14F-4D97-AF65-F5344CB8AC3E}">
        <p14:creationId xmlns:p14="http://schemas.microsoft.com/office/powerpoint/2010/main" val="2520453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8138" y="873125"/>
            <a:ext cx="4189412" cy="2355850"/>
          </a:xfrm>
          <a:prstGeom prst="rect">
            <a:avLst/>
          </a:prstGeom>
          <a:noFill/>
          <a:ln w="12700">
            <a:solidFill>
              <a:prstClr val="black"/>
            </a:solidFill>
          </a:ln>
        </p:spPr>
      </p:sp>
      <p:sp>
        <p:nvSpPr>
          <p:cNvPr id="3" name="Notes Placeholder 2"/>
          <p:cNvSpPr>
            <a:spLocks noGrp="1"/>
          </p:cNvSpPr>
          <p:nvPr>
            <p:ph type="body" idx="1"/>
          </p:nvPr>
        </p:nvSpPr>
        <p:spPr>
          <a:xfrm>
            <a:off x="1248551" y="3360004"/>
            <a:ext cx="9988409" cy="2749093"/>
          </a:xfrm>
          <a:prstGeom prst="rect">
            <a:avLst/>
          </a:prstGeom>
        </p:spPr>
        <p:txBody>
          <a:bodyPr/>
          <a:lstStyle/>
          <a:p>
            <a:endParaRPr lang="en-US" dirty="0"/>
          </a:p>
        </p:txBody>
      </p:sp>
    </p:spTree>
    <p:extLst>
      <p:ext uri="{BB962C8B-B14F-4D97-AF65-F5344CB8AC3E}">
        <p14:creationId xmlns:p14="http://schemas.microsoft.com/office/powerpoint/2010/main" val="330871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aseline="0" dirty="0" smtClean="0"/>
              <a:t>Lectures: One </a:t>
            </a:r>
            <a:r>
              <a:rPr lang="en-US" baseline="0" dirty="0" smtClean="0"/>
              <a:t>most common classroom format is Lecture. Some lectures are given in very big halls for hundreds of students. </a:t>
            </a:r>
            <a:endParaRPr lang="en-US" dirty="0" smtClean="0"/>
          </a:p>
          <a:p>
            <a:r>
              <a:rPr lang="en-US" dirty="0" smtClean="0"/>
              <a:t>In the American</a:t>
            </a:r>
            <a:r>
              <a:rPr lang="en-US" baseline="0" dirty="0" smtClean="0"/>
              <a:t> classroom, students come from different backgrounds and they take courses for very different reasons. </a:t>
            </a:r>
          </a:p>
          <a:p>
            <a:r>
              <a:rPr lang="en-US" baseline="0" dirty="0" smtClean="0"/>
              <a:t>In most cases, instructors usually have more than one GTAs to assist in the class. It is always good for the instructor to set rules and expectations both for students and GTAs.</a:t>
            </a:r>
          </a:p>
          <a:p>
            <a:endParaRPr dirty="0"/>
          </a:p>
        </p:txBody>
      </p:sp>
    </p:spTree>
    <p:extLst>
      <p:ext uri="{BB962C8B-B14F-4D97-AF65-F5344CB8AC3E}">
        <p14:creationId xmlns:p14="http://schemas.microsoft.com/office/powerpoint/2010/main" val="168361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Recitations/Discussions:</a:t>
            </a:r>
            <a:r>
              <a:rPr lang="en-US" baseline="0" dirty="0" smtClean="0"/>
              <a:t> </a:t>
            </a:r>
            <a:r>
              <a:rPr lang="en-US" dirty="0" smtClean="0"/>
              <a:t>Recitations </a:t>
            </a:r>
            <a:r>
              <a:rPr lang="en-US" dirty="0" smtClean="0"/>
              <a:t>or discussions are mostly led by GTAs and</a:t>
            </a:r>
            <a:r>
              <a:rPr lang="en-US" baseline="0" dirty="0" smtClean="0"/>
              <a:t> are common c</a:t>
            </a:r>
            <a:r>
              <a:rPr lang="en-US" dirty="0" smtClean="0"/>
              <a:t>lassroom</a:t>
            </a:r>
            <a:r>
              <a:rPr lang="en-US" baseline="0" dirty="0" smtClean="0"/>
              <a:t> formats in the American classrooms. Such classes are </a:t>
            </a:r>
            <a:r>
              <a:rPr lang="en-US" dirty="0" smtClean="0"/>
              <a:t>usually</a:t>
            </a:r>
            <a:r>
              <a:rPr lang="en-US" baseline="0" dirty="0" smtClean="0"/>
              <a:t> smaller in size than lectures; mostly students in one big lecture room will be grouped in to smaller sizes and a GTA will be assigned to work with them closely. </a:t>
            </a:r>
          </a:p>
          <a:p>
            <a:r>
              <a:rPr lang="en-US" baseline="0" dirty="0" smtClean="0"/>
              <a:t>Recitations are not required sessions, students make their choices to attend or not. Recitations serve as like safe spaces for students to raise questions and concerns to the graduate Teaching Assistant leading the recitation or discussion.</a:t>
            </a:r>
          </a:p>
          <a:p>
            <a:r>
              <a:rPr lang="en-US" baseline="0" dirty="0" smtClean="0"/>
              <a:t>Such formats are mostly common in mathematics, the sciences and engineering courses.</a:t>
            </a:r>
            <a:endParaRPr dirty="0"/>
          </a:p>
        </p:txBody>
      </p:sp>
    </p:spTree>
    <p:extLst>
      <p:ext uri="{BB962C8B-B14F-4D97-AF65-F5344CB8AC3E}">
        <p14:creationId xmlns:p14="http://schemas.microsoft.com/office/powerpoint/2010/main" val="340598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Labs: Graduate</a:t>
            </a:r>
            <a:r>
              <a:rPr lang="en-US" baseline="0" dirty="0" smtClean="0"/>
              <a:t> </a:t>
            </a:r>
            <a:r>
              <a:rPr lang="en-US" baseline="0" dirty="0" smtClean="0"/>
              <a:t>Teaching Assistants run most laboratories for courses requiring labs. In some cases, they are fully in charge of running the labs. In other cases, GTAs only assist the course instructors.</a:t>
            </a:r>
          </a:p>
          <a:p>
            <a:r>
              <a:rPr lang="en-US" baseline="0" dirty="0" smtClean="0"/>
              <a:t>Labs are mostly hands-on experiences that are add-ons to lectures, and are mostly smaller in size that the actual classrooms.</a:t>
            </a:r>
          </a:p>
          <a:p>
            <a:r>
              <a:rPr lang="en-US" baseline="0" dirty="0" smtClean="0"/>
              <a:t>Courses in engineering, the sciences, and so-lo experiments are very common to have labs run by GTAs. </a:t>
            </a:r>
          </a:p>
        </p:txBody>
      </p:sp>
    </p:spTree>
    <p:extLst>
      <p:ext uri="{BB962C8B-B14F-4D97-AF65-F5344CB8AC3E}">
        <p14:creationId xmlns:p14="http://schemas.microsoft.com/office/powerpoint/2010/main" val="217071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One-on-one</a:t>
            </a:r>
            <a:r>
              <a:rPr lang="en-US" baseline="0" dirty="0" smtClean="0"/>
              <a:t> Tutorial: </a:t>
            </a:r>
            <a:r>
              <a:rPr lang="en-US" dirty="0" smtClean="0"/>
              <a:t>There are occasions where GTAs are required to</a:t>
            </a:r>
            <a:r>
              <a:rPr lang="en-US" baseline="0" dirty="0" smtClean="0"/>
              <a:t> help students on a one-on-one basis. </a:t>
            </a:r>
          </a:p>
          <a:p>
            <a:r>
              <a:rPr lang="en-US" dirty="0" smtClean="0"/>
              <a:t>There are courses where</a:t>
            </a:r>
            <a:r>
              <a:rPr lang="en-US" baseline="0" dirty="0" smtClean="0"/>
              <a:t> student athletes may require GTAs to support the athletes individually. </a:t>
            </a:r>
          </a:p>
          <a:p>
            <a:r>
              <a:rPr lang="en-US" baseline="0" dirty="0" smtClean="0"/>
              <a:t>Some courses in the fine arts may also demand GTAs  to give individual support for learners. </a:t>
            </a:r>
          </a:p>
          <a:p>
            <a:r>
              <a:rPr lang="en-US" baseline="0" dirty="0" smtClean="0"/>
              <a:t>In some cases, students use office hours with instructors for a one-on-one assistance. </a:t>
            </a:r>
          </a:p>
          <a:p>
            <a:r>
              <a:rPr lang="en-US" baseline="0" dirty="0" smtClean="0"/>
              <a:t>As a course instructor, if you do not want to allow your students to use your office hours as a one-on-one-tutor, let them know at the beginning of the course. </a:t>
            </a:r>
            <a:endParaRPr dirty="0"/>
          </a:p>
        </p:txBody>
      </p:sp>
    </p:spTree>
    <p:extLst>
      <p:ext uri="{BB962C8B-B14F-4D97-AF65-F5344CB8AC3E}">
        <p14:creationId xmlns:p14="http://schemas.microsoft.com/office/powerpoint/2010/main" val="318226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aseline="0" dirty="0" smtClean="0"/>
              <a:t>Blackboard is the main platform for online learning in WSU.  A course could be fully online or hybrid, which means it is partly online and partly face-to-face. </a:t>
            </a:r>
          </a:p>
          <a:p>
            <a:r>
              <a:rPr lang="en-US" baseline="0" dirty="0" smtClean="0"/>
              <a:t>In online courses, most course materials are shared on Blackboard, but there could still be text books that learners should purchase.</a:t>
            </a:r>
          </a:p>
          <a:p>
            <a:r>
              <a:rPr lang="en-US" baseline="0" dirty="0" smtClean="0"/>
              <a:t>In online courses, students interact with instructors virtually. Interaction could be written through the Discussion Board, or it could be visual using tools available in blackboard like Zoom and </a:t>
            </a:r>
            <a:r>
              <a:rPr lang="en-US" baseline="0" dirty="0" err="1" smtClean="0"/>
              <a:t>Panopto</a:t>
            </a:r>
            <a:r>
              <a:rPr lang="en-US" baseline="0" dirty="0" smtClean="0"/>
              <a:t>.   </a:t>
            </a:r>
          </a:p>
          <a:p>
            <a:r>
              <a:rPr lang="en-US" baseline="0" dirty="0" smtClean="0"/>
              <a:t>Exams and tests could also be built in blackboard. Blackboard allows you to create tests using questions of all formats. </a:t>
            </a:r>
            <a:endParaRPr dirty="0"/>
          </a:p>
        </p:txBody>
      </p:sp>
    </p:spTree>
    <p:extLst>
      <p:ext uri="{BB962C8B-B14F-4D97-AF65-F5344CB8AC3E}">
        <p14:creationId xmlns:p14="http://schemas.microsoft.com/office/powerpoint/2010/main" val="362684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Flip </a:t>
            </a:r>
            <a:r>
              <a:rPr lang="en-US" dirty="0" err="1" smtClean="0"/>
              <a:t>Classroonms</a:t>
            </a:r>
            <a:r>
              <a:rPr lang="en-US" dirty="0" smtClean="0"/>
              <a:t>: The</a:t>
            </a:r>
            <a:r>
              <a:rPr lang="en-US" baseline="0" dirty="0" smtClean="0"/>
              <a:t> </a:t>
            </a:r>
            <a:r>
              <a:rPr lang="en-US" baseline="0" dirty="0" smtClean="0"/>
              <a:t>other classroom format in American classrooms is the Flip classroom. As the name indicates, the home and classroom tasks are flipped or inverted. </a:t>
            </a:r>
          </a:p>
          <a:p>
            <a:r>
              <a:rPr lang="en-US" baseline="0" dirty="0" smtClean="0"/>
              <a:t>In flip classroom formats, students read materials and watch lecture videos at home and do worksheets and activities in class.</a:t>
            </a:r>
            <a:endParaRPr dirty="0"/>
          </a:p>
        </p:txBody>
      </p:sp>
    </p:spTree>
    <p:extLst>
      <p:ext uri="{BB962C8B-B14F-4D97-AF65-F5344CB8AC3E}">
        <p14:creationId xmlns:p14="http://schemas.microsoft.com/office/powerpoint/2010/main" val="1411489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2AFA-44D0-F744-8BDD-C2802771C1EF}"/>
              </a:ext>
            </a:extLst>
          </p:cNvPr>
          <p:cNvSpPr>
            <a:spLocks noGrp="1"/>
          </p:cNvSpPr>
          <p:nvPr>
            <p:ph type="ctrTitle" hasCustomPrompt="1"/>
          </p:nvPr>
        </p:nvSpPr>
        <p:spPr>
          <a:xfrm>
            <a:off x="1524000" y="2503487"/>
            <a:ext cx="9144000" cy="1006475"/>
          </a:xfrm>
        </p:spPr>
        <p:txBody>
          <a:bodyPr anchor="b">
            <a:noAutofit/>
          </a:bodyPr>
          <a:lstStyle>
            <a:lvl1pPr algn="ctr">
              <a:defRPr sz="4800"/>
            </a:lvl1pPr>
          </a:lstStyle>
          <a:p>
            <a:r>
              <a:rPr lang="en-US" dirty="0" smtClean="0"/>
              <a:t>The American Classroom/Culture</a:t>
            </a:r>
            <a:endParaRPr lang="en-US" dirty="0"/>
          </a:p>
        </p:txBody>
      </p:sp>
      <p:sp>
        <p:nvSpPr>
          <p:cNvPr id="3" name="Subtitle 2">
            <a:extLst>
              <a:ext uri="{FF2B5EF4-FFF2-40B4-BE49-F238E27FC236}">
                <a16:creationId xmlns:a16="http://schemas.microsoft.com/office/drawing/2014/main" id="{B1ABA64A-8634-5140-B60F-09086C669D5C}"/>
              </a:ext>
            </a:extLst>
          </p:cNvPr>
          <p:cNvSpPr>
            <a:spLocks noGrp="1"/>
          </p:cNvSpPr>
          <p:nvPr>
            <p:ph type="subTitle" idx="1" hasCustomPrompt="1"/>
          </p:nvPr>
        </p:nvSpPr>
        <p:spPr>
          <a:xfrm>
            <a:off x="1524000" y="3602038"/>
            <a:ext cx="9144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Freh</a:t>
            </a:r>
            <a:r>
              <a:rPr lang="en-US" dirty="0" smtClean="0"/>
              <a:t> Wuhib</a:t>
            </a:r>
            <a:endParaRPr lang="en-US" dirty="0"/>
          </a:p>
          <a:p>
            <a:r>
              <a:rPr lang="en-US" dirty="0" smtClean="0"/>
              <a:t>PhD, Instructional Design and Access</a:t>
            </a:r>
            <a:endParaRPr lang="en-US" dirty="0"/>
          </a:p>
          <a:p>
            <a:r>
              <a:rPr lang="en-US" dirty="0" smtClean="0"/>
              <a:t>Aug. 15/2018</a:t>
            </a:r>
            <a:endParaRPr lang="en-US" dirty="0"/>
          </a:p>
        </p:txBody>
      </p:sp>
      <p:sp>
        <p:nvSpPr>
          <p:cNvPr id="4" name="Date Placeholder 3">
            <a:extLst>
              <a:ext uri="{FF2B5EF4-FFF2-40B4-BE49-F238E27FC236}">
                <a16:creationId xmlns:a16="http://schemas.microsoft.com/office/drawing/2014/main" id="{A0E3B9D1-8415-1B44-B6D1-308A9D4A6CD9}"/>
              </a:ext>
            </a:extLst>
          </p:cNvPr>
          <p:cNvSpPr>
            <a:spLocks noGrp="1"/>
          </p:cNvSpPr>
          <p:nvPr>
            <p:ph type="dt" sz="half" idx="10"/>
          </p:nvPr>
        </p:nvSpPr>
        <p:spPr/>
        <p:txBody>
          <a:bodyPr/>
          <a:lstStyle/>
          <a:p>
            <a:fld id="{8254A545-610A-3246-BBF7-82AC132EB6A8}" type="datetimeFigureOut">
              <a:rPr lang="en-US" smtClean="0"/>
              <a:t>8/8/2018</a:t>
            </a:fld>
            <a:endParaRPr lang="en-US"/>
          </a:p>
        </p:txBody>
      </p:sp>
      <p:sp>
        <p:nvSpPr>
          <p:cNvPr id="5" name="Footer Placeholder 4">
            <a:extLst>
              <a:ext uri="{FF2B5EF4-FFF2-40B4-BE49-F238E27FC236}">
                <a16:creationId xmlns:a16="http://schemas.microsoft.com/office/drawing/2014/main" id="{1DF19443-4DC4-404B-8FFB-AAEF9ABDE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D4938-7FDF-B04D-A213-F8160A6F1A95}"/>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9" name="Picture 8" descr="The logo for Wichita State University." title="Wichita State University Logo">
            <a:extLst>
              <a:ext uri="{FF2B5EF4-FFF2-40B4-BE49-F238E27FC236}">
                <a16:creationId xmlns:a16="http://schemas.microsoft.com/office/drawing/2014/main" id="{1ADE4355-A3B2-6449-9D1C-9F7D8F17891B}"/>
              </a:ext>
            </a:extLst>
          </p:cNvPr>
          <p:cNvPicPr>
            <a:picLocks noChangeAspect="1"/>
          </p:cNvPicPr>
          <p:nvPr userDrawn="1"/>
        </p:nvPicPr>
        <p:blipFill>
          <a:blip r:embed="rId3"/>
          <a:stretch>
            <a:fillRect/>
          </a:stretch>
        </p:blipFill>
        <p:spPr>
          <a:xfrm>
            <a:off x="4001073" y="1192211"/>
            <a:ext cx="4189854" cy="965202"/>
          </a:xfrm>
          <a:prstGeom prst="rect">
            <a:avLst/>
          </a:prstGeom>
        </p:spPr>
      </p:pic>
    </p:spTree>
    <p:extLst>
      <p:ext uri="{BB962C8B-B14F-4D97-AF65-F5344CB8AC3E}">
        <p14:creationId xmlns:p14="http://schemas.microsoft.com/office/powerpoint/2010/main" val="193912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AE9C-BCE1-134F-9AA5-36AC0166BAB7}"/>
              </a:ext>
            </a:extLst>
          </p:cNvPr>
          <p:cNvSpPr>
            <a:spLocks noGrp="1"/>
          </p:cNvSpPr>
          <p:nvPr>
            <p:ph type="title" hasCustomPrompt="1"/>
          </p:nvPr>
        </p:nvSpPr>
        <p:spPr>
          <a:xfrm>
            <a:off x="2857500" y="300039"/>
            <a:ext cx="8503920" cy="957262"/>
          </a:xfrm>
        </p:spPr>
        <p:txBody>
          <a:bodyPr/>
          <a:lstStyle>
            <a:lvl1pPr>
              <a:defRPr>
                <a:solidFill>
                  <a:schemeClr val="bg1"/>
                </a:solidFill>
              </a:defRPr>
            </a:lvl1pPr>
          </a:lstStyle>
          <a:p>
            <a:r>
              <a:rPr lang="en-US" dirty="0"/>
              <a:t>1-Column Slide</a:t>
            </a:r>
          </a:p>
        </p:txBody>
      </p:sp>
      <p:sp>
        <p:nvSpPr>
          <p:cNvPr id="3" name="Content Placeholder 2">
            <a:extLst>
              <a:ext uri="{FF2B5EF4-FFF2-40B4-BE49-F238E27FC236}">
                <a16:creationId xmlns:a16="http://schemas.microsoft.com/office/drawing/2014/main" id="{5052DADA-DA3F-374B-8A2B-B0B5F1A463F1}"/>
              </a:ext>
            </a:extLst>
          </p:cNvPr>
          <p:cNvSpPr>
            <a:spLocks noGrp="1"/>
          </p:cNvSpPr>
          <p:nvPr>
            <p:ph idx="1" hasCustomPrompt="1"/>
          </p:nvPr>
        </p:nvSpPr>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B57CC7-E80B-4E43-9A8C-58FE70FDAF35}"/>
              </a:ext>
            </a:extLst>
          </p:cNvPr>
          <p:cNvSpPr>
            <a:spLocks noGrp="1"/>
          </p:cNvSpPr>
          <p:nvPr>
            <p:ph type="dt" sz="half" idx="10"/>
          </p:nvPr>
        </p:nvSpPr>
        <p:spPr/>
        <p:txBody>
          <a:bodyPr/>
          <a:lstStyle/>
          <a:p>
            <a:fld id="{8254A545-610A-3246-BBF7-82AC132EB6A8}" type="datetimeFigureOut">
              <a:rPr lang="en-US" smtClean="0"/>
              <a:t>8/8/2018</a:t>
            </a:fld>
            <a:endParaRPr lang="en-US"/>
          </a:p>
        </p:txBody>
      </p:sp>
      <p:sp>
        <p:nvSpPr>
          <p:cNvPr id="5" name="Footer Placeholder 4">
            <a:extLst>
              <a:ext uri="{FF2B5EF4-FFF2-40B4-BE49-F238E27FC236}">
                <a16:creationId xmlns:a16="http://schemas.microsoft.com/office/drawing/2014/main" id="{06D4C005-7FB8-3D4C-96BE-CD8E4D136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D0C98-1C77-A04F-96D7-2FB871DF47C4}"/>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8" name="Picture 7" descr="&quot;WSU&quot; logo for Wichita State University." title="WSU Logo">
            <a:extLst>
              <a:ext uri="{FF2B5EF4-FFF2-40B4-BE49-F238E27FC236}">
                <a16:creationId xmlns:a16="http://schemas.microsoft.com/office/drawing/2014/main" id="{33B1789B-D0E4-4F47-8C64-CCCFE5CB8907}"/>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4974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DA10-D4F1-1246-AC76-4E99217B7F15}"/>
              </a:ext>
            </a:extLst>
          </p:cNvPr>
          <p:cNvSpPr>
            <a:spLocks noGrp="1"/>
          </p:cNvSpPr>
          <p:nvPr>
            <p:ph type="title" hasCustomPrompt="1"/>
          </p:nvPr>
        </p:nvSpPr>
        <p:spPr>
          <a:xfrm>
            <a:off x="2857500" y="301752"/>
            <a:ext cx="8503920" cy="960120"/>
          </a:xfrm>
        </p:spPr>
        <p:txBody>
          <a:bodyPr/>
          <a:lstStyle>
            <a:lvl1pPr>
              <a:defRPr>
                <a:solidFill>
                  <a:schemeClr val="bg1"/>
                </a:solidFill>
              </a:defRPr>
            </a:lvl1pPr>
          </a:lstStyle>
          <a:p>
            <a:r>
              <a:rPr lang="en-US" dirty="0"/>
              <a:t>2-Column Slide</a:t>
            </a:r>
          </a:p>
        </p:txBody>
      </p:sp>
      <p:sp>
        <p:nvSpPr>
          <p:cNvPr id="3" name="Content Placeholder 2">
            <a:extLst>
              <a:ext uri="{FF2B5EF4-FFF2-40B4-BE49-F238E27FC236}">
                <a16:creationId xmlns:a16="http://schemas.microsoft.com/office/drawing/2014/main" id="{7AB7A247-7DFC-E446-938A-2CA021AE3EDD}"/>
              </a:ext>
            </a:extLst>
          </p:cNvPr>
          <p:cNvSpPr>
            <a:spLocks noGrp="1"/>
          </p:cNvSpPr>
          <p:nvPr>
            <p:ph sz="half" idx="1" hasCustomPrompt="1"/>
          </p:nvPr>
        </p:nvSpPr>
        <p:spPr>
          <a:xfrm>
            <a:off x="838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B5206B-3FC0-CE41-90B0-155B2B1C6F2F}"/>
              </a:ext>
            </a:extLst>
          </p:cNvPr>
          <p:cNvSpPr>
            <a:spLocks noGrp="1"/>
          </p:cNvSpPr>
          <p:nvPr>
            <p:ph sz="half" idx="2" hasCustomPrompt="1"/>
          </p:nvPr>
        </p:nvSpPr>
        <p:spPr>
          <a:xfrm>
            <a:off x="6172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DF86D33-CD83-4040-BB1F-306A4D9B8E6E}"/>
              </a:ext>
            </a:extLst>
          </p:cNvPr>
          <p:cNvSpPr>
            <a:spLocks noGrp="1"/>
          </p:cNvSpPr>
          <p:nvPr>
            <p:ph type="dt" sz="half" idx="10"/>
          </p:nvPr>
        </p:nvSpPr>
        <p:spPr/>
        <p:txBody>
          <a:bodyPr/>
          <a:lstStyle/>
          <a:p>
            <a:fld id="{8254A545-610A-3246-BBF7-82AC132EB6A8}" type="datetimeFigureOut">
              <a:rPr lang="en-US" smtClean="0"/>
              <a:t>8/8/2018</a:t>
            </a:fld>
            <a:endParaRPr lang="en-US"/>
          </a:p>
        </p:txBody>
      </p:sp>
      <p:sp>
        <p:nvSpPr>
          <p:cNvPr id="6" name="Footer Placeholder 5">
            <a:extLst>
              <a:ext uri="{FF2B5EF4-FFF2-40B4-BE49-F238E27FC236}">
                <a16:creationId xmlns:a16="http://schemas.microsoft.com/office/drawing/2014/main" id="{E4CB5D88-544F-964C-84FC-051762122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67E06-089A-6846-8B48-B3A0F23DC958}"/>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8" name="Picture 7" descr="&quot;WSU&quot; logo for Wichita State University." title="WSU Logo">
            <a:extLst>
              <a:ext uri="{FF2B5EF4-FFF2-40B4-BE49-F238E27FC236}">
                <a16:creationId xmlns:a16="http://schemas.microsoft.com/office/drawing/2014/main" id="{BC3239E5-4689-FA43-AAF6-CE4F83EE41AC}"/>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18069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0318-CC45-A342-AEE3-670F36387EC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Divider Slide</a:t>
            </a:r>
          </a:p>
        </p:txBody>
      </p:sp>
      <p:sp>
        <p:nvSpPr>
          <p:cNvPr id="3" name="Text Placeholder 2">
            <a:extLst>
              <a:ext uri="{FF2B5EF4-FFF2-40B4-BE49-F238E27FC236}">
                <a16:creationId xmlns:a16="http://schemas.microsoft.com/office/drawing/2014/main" id="{DAA57E59-4F7B-3B4C-B9E7-67DE80EDB6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Or Alternative Title Slide</a:t>
            </a:r>
          </a:p>
        </p:txBody>
      </p:sp>
      <p:sp>
        <p:nvSpPr>
          <p:cNvPr id="4" name="Date Placeholder 3">
            <a:extLst>
              <a:ext uri="{FF2B5EF4-FFF2-40B4-BE49-F238E27FC236}">
                <a16:creationId xmlns:a16="http://schemas.microsoft.com/office/drawing/2014/main" id="{0A8DE7E8-47E7-104E-BF54-359C263C9962}"/>
              </a:ext>
            </a:extLst>
          </p:cNvPr>
          <p:cNvSpPr>
            <a:spLocks noGrp="1"/>
          </p:cNvSpPr>
          <p:nvPr>
            <p:ph type="dt" sz="half" idx="10"/>
          </p:nvPr>
        </p:nvSpPr>
        <p:spPr/>
        <p:txBody>
          <a:bodyPr/>
          <a:lstStyle/>
          <a:p>
            <a:fld id="{8254A545-610A-3246-BBF7-82AC132EB6A8}" type="datetimeFigureOut">
              <a:rPr lang="en-US" smtClean="0"/>
              <a:t>8/8/2018</a:t>
            </a:fld>
            <a:endParaRPr lang="en-US"/>
          </a:p>
        </p:txBody>
      </p:sp>
      <p:sp>
        <p:nvSpPr>
          <p:cNvPr id="5" name="Footer Placeholder 4">
            <a:extLst>
              <a:ext uri="{FF2B5EF4-FFF2-40B4-BE49-F238E27FC236}">
                <a16:creationId xmlns:a16="http://schemas.microsoft.com/office/drawing/2014/main" id="{7F2DE16E-EEEB-F04D-B629-FBE01C97F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47F99-D730-2641-86EF-84BCC74BAAFB}"/>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7" name="Picture 6" descr="&quot;WSU&quot; logo for Wichita State University." title="WSU Logo">
            <a:extLst>
              <a:ext uri="{FF2B5EF4-FFF2-40B4-BE49-F238E27FC236}">
                <a16:creationId xmlns:a16="http://schemas.microsoft.com/office/drawing/2014/main" id="{0747E5A0-53E7-3649-A4F4-D53323CF508A}"/>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28955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5728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09600" y="274637"/>
            <a:ext cx="91728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4" name="Shape 44"/>
          <p:cNvSpPr txBox="1">
            <a:spLocks noGrp="1"/>
          </p:cNvSpPr>
          <p:nvPr>
            <p:ph type="body" idx="1"/>
          </p:nvPr>
        </p:nvSpPr>
        <p:spPr>
          <a:xfrm>
            <a:off x="609600" y="1600200"/>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06046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E8205-8020-9E43-BDC9-8F0646FB4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5DAD0D22-4086-394C-A571-C6BB444D3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3091FC-EF27-E34B-B5FE-194D933C9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A545-610A-3246-BBF7-82AC132EB6A8}" type="datetimeFigureOut">
              <a:rPr lang="en-US" smtClean="0"/>
              <a:t>8/8/2018</a:t>
            </a:fld>
            <a:endParaRPr lang="en-US"/>
          </a:p>
        </p:txBody>
      </p:sp>
      <p:sp>
        <p:nvSpPr>
          <p:cNvPr id="5" name="Footer Placeholder 4">
            <a:extLst>
              <a:ext uri="{FF2B5EF4-FFF2-40B4-BE49-F238E27FC236}">
                <a16:creationId xmlns:a16="http://schemas.microsoft.com/office/drawing/2014/main" id="{EB871301-3F06-5A49-A699-BBCBCEEE5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4BA5A-8069-9D49-A99F-3AD1783CE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47F3-F4BF-2C46-AC54-645A1178D8F6}" type="slidenum">
              <a:rPr lang="en-US" smtClean="0"/>
              <a:t>‹#›</a:t>
            </a:fld>
            <a:endParaRPr lang="en-US"/>
          </a:p>
        </p:txBody>
      </p:sp>
    </p:spTree>
    <p:extLst>
      <p:ext uri="{BB962C8B-B14F-4D97-AF65-F5344CB8AC3E}">
        <p14:creationId xmlns:p14="http://schemas.microsoft.com/office/powerpoint/2010/main" val="422648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wo.ca/tsc/resources/resources_graduate_st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i0.wp.com/execmba.missouri.edu/blog/wp-content/uploads/2013/08/DSC_3746.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oloradocollege.edu/dotAsset/5d85e856-53a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iun.edu/~nwacadem/modlang/img/photogal/lang" TargetMode="External"/><Relationship Id="rId5" Type="http://schemas.openxmlformats.org/officeDocument/2006/relationships/hyperlink" Target="http://www.smith.edu/news/gatenew/wp"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how-to-teach-english.ontesol.com/w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teachaway.com/sites/default/files/shutterstock_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knewton.com/wp-content/uploads/flipped-classroom-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B1D9-831F-0B44-B7DF-FF6D868378DC}"/>
              </a:ext>
            </a:extLst>
          </p:cNvPr>
          <p:cNvSpPr>
            <a:spLocks noGrp="1"/>
          </p:cNvSpPr>
          <p:nvPr>
            <p:ph type="ctrTitle"/>
          </p:nvPr>
        </p:nvSpPr>
        <p:spPr>
          <a:xfrm>
            <a:off x="1684020" y="2663262"/>
            <a:ext cx="9144000" cy="1006475"/>
          </a:xfrm>
        </p:spPr>
        <p:txBody>
          <a:bodyPr/>
          <a:lstStyle/>
          <a:p>
            <a:r>
              <a:rPr lang="en-US" sz="4400" b="1" dirty="0" smtClean="0">
                <a:latin typeface="Arial" panose="020B0604020202020204" pitchFamily="34" charset="0"/>
                <a:cs typeface="Arial" panose="020B0604020202020204" pitchFamily="34" charset="0"/>
              </a:rPr>
              <a:t>The American Classroom/Culture</a:t>
            </a:r>
            <a:endParaRPr lang="en-US" sz="44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5D4A66C-A4DF-4747-A9FD-A259C3C36C64}"/>
              </a:ext>
            </a:extLst>
          </p:cNvPr>
          <p:cNvSpPr>
            <a:spLocks noGrp="1"/>
          </p:cNvSpPr>
          <p:nvPr>
            <p:ph type="subTitle" idx="1"/>
          </p:nvPr>
        </p:nvSpPr>
        <p:spPr>
          <a:xfrm>
            <a:off x="1524000" y="4429919"/>
            <a:ext cx="9144000" cy="1655762"/>
          </a:xfrm>
        </p:spPr>
        <p:txBody>
          <a:bodyPr/>
          <a:lstStyle/>
          <a:p>
            <a:r>
              <a:rPr lang="en-US" dirty="0" err="1" smtClean="0">
                <a:latin typeface="Arial" panose="020B0604020202020204" pitchFamily="34" charset="0"/>
                <a:cs typeface="Arial" panose="020B0604020202020204" pitchFamily="34" charset="0"/>
              </a:rPr>
              <a:t>Freh</a:t>
            </a:r>
            <a:r>
              <a:rPr lang="en-US" dirty="0" smtClean="0">
                <a:latin typeface="Arial" panose="020B0604020202020204" pitchFamily="34" charset="0"/>
                <a:cs typeface="Arial" panose="020B0604020202020204" pitchFamily="34" charset="0"/>
              </a:rPr>
              <a:t> Wuhib, PhD</a:t>
            </a:r>
          </a:p>
          <a:p>
            <a:r>
              <a:rPr lang="en-US" dirty="0" smtClean="0">
                <a:latin typeface="Arial" panose="020B0604020202020204" pitchFamily="34" charset="0"/>
                <a:cs typeface="Arial" panose="020B0604020202020204" pitchFamily="34" charset="0"/>
              </a:rPr>
              <a:t>Instructional Design and Access (IDA)</a:t>
            </a:r>
          </a:p>
          <a:p>
            <a:r>
              <a:rPr lang="en-US" dirty="0" smtClean="0">
                <a:latin typeface="Arial" panose="020B0604020202020204" pitchFamily="34" charset="0"/>
                <a:cs typeface="Arial" panose="020B0604020202020204" pitchFamily="34" charset="0"/>
              </a:rPr>
              <a:t>Aug.15/2018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80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
            </a:r>
            <a:br>
              <a:rPr lang="en-US" b="1" dirty="0" smtClean="0">
                <a:solidFill>
                  <a:schemeClr val="tx2"/>
                </a:solidFill>
              </a:rPr>
            </a:br>
            <a:r>
              <a:rPr lang="en-US" b="1" dirty="0">
                <a:solidFill>
                  <a:schemeClr val="tx2"/>
                </a:solidFill>
              </a:rPr>
              <a:t/>
            </a:r>
            <a:br>
              <a:rPr lang="en-US" b="1" dirty="0">
                <a:solidFill>
                  <a:schemeClr val="tx2"/>
                </a:solidFill>
              </a:rPr>
            </a:br>
            <a:r>
              <a:rPr lang="en-US" b="1" dirty="0" smtClean="0">
                <a:solidFill>
                  <a:schemeClr val="tx2"/>
                </a:solidFill>
              </a:rPr>
              <a:t/>
            </a:r>
            <a:br>
              <a:rPr lang="en-US" b="1" dirty="0" smtClean="0">
                <a:solidFill>
                  <a:schemeClr val="tx2"/>
                </a:solidFill>
              </a:rPr>
            </a:br>
            <a:r>
              <a:rPr lang="en-US" sz="5300" b="1" dirty="0" smtClean="0">
                <a:solidFill>
                  <a:schemeClr val="tx2"/>
                </a:solidFill>
                <a:latin typeface="Arial" panose="020B0604020202020204" pitchFamily="34" charset="0"/>
                <a:cs typeface="Arial" panose="020B0604020202020204" pitchFamily="34" charset="0"/>
              </a:rPr>
              <a:t>ROLES, RESPONSIBILITIES, AND EXPECTATIONS</a:t>
            </a:r>
            <a:endParaRPr lang="en-US" sz="53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What Instructors do: GTAs and faculty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48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spc="-5" dirty="0">
                <a:latin typeface="Arial" panose="020B0604020202020204" pitchFamily="34" charset="0"/>
                <a:cs typeface="Arial" panose="020B0604020202020204" pitchFamily="34" charset="0"/>
              </a:rPr>
              <a:t>What do I </a:t>
            </a:r>
            <a:r>
              <a:rPr lang="en" sz="4000" b="1" spc="-5" dirty="0" smtClean="0">
                <a:latin typeface="Arial" panose="020B0604020202020204" pitchFamily="34" charset="0"/>
                <a:cs typeface="Arial" panose="020B0604020202020204" pitchFamily="34" charset="0"/>
              </a:rPr>
              <a:t>do?</a:t>
            </a:r>
            <a:endParaRPr lang="en-US" sz="4000" b="1" spc="-5" dirty="0">
              <a:latin typeface="Arial" panose="020B0604020202020204" pitchFamily="34" charset="0"/>
              <a:cs typeface="Arial" panose="020B0604020202020204" pitchFamily="34" charset="0"/>
            </a:endParaRPr>
          </a:p>
        </p:txBody>
      </p:sp>
      <p:sp>
        <p:nvSpPr>
          <p:cNvPr id="5" name="Text Placeholder 4"/>
          <p:cNvSpPr>
            <a:spLocks noGrp="1"/>
          </p:cNvSpPr>
          <p:nvPr>
            <p:ph idx="1"/>
          </p:nvPr>
        </p:nvSpPr>
        <p:spPr/>
        <p:txBody>
          <a:bodyPr>
            <a:normAutofit fontScale="62500" lnSpcReduction="20000"/>
          </a:bodyPr>
          <a:lstStyle/>
          <a:p>
            <a:pPr marL="609585" indent="-609585">
              <a:buFont typeface="Arial"/>
              <a:buChar char="•"/>
            </a:pPr>
            <a:r>
              <a:rPr lang="en-US" sz="3200" dirty="0" smtClean="0">
                <a:latin typeface="Arial" panose="020B0604020202020204" pitchFamily="34" charset="0"/>
                <a:cs typeface="Arial" panose="020B0604020202020204" pitchFamily="34" charset="0"/>
              </a:rPr>
              <a:t>GTAs will lead </a:t>
            </a:r>
            <a:r>
              <a:rPr lang="en-US" sz="3200" dirty="0">
                <a:latin typeface="Arial" panose="020B0604020202020204" pitchFamily="34" charset="0"/>
                <a:cs typeface="Arial" panose="020B0604020202020204" pitchFamily="34" charset="0"/>
              </a:rPr>
              <a:t>discussion </a:t>
            </a:r>
            <a:r>
              <a:rPr lang="en-US" sz="3200" dirty="0" smtClean="0">
                <a:latin typeface="Arial" panose="020B0604020202020204" pitchFamily="34" charset="0"/>
                <a:cs typeface="Arial" panose="020B0604020202020204" pitchFamily="34" charset="0"/>
              </a:rPr>
              <a:t>sections </a:t>
            </a:r>
            <a:r>
              <a:rPr lang="en-US" sz="3200" dirty="0">
                <a:latin typeface="Arial" panose="020B0604020202020204" pitchFamily="34" charset="0"/>
                <a:cs typeface="Arial" panose="020B0604020202020204" pitchFamily="34" charset="0"/>
              </a:rPr>
              <a:t>and </a:t>
            </a:r>
            <a:r>
              <a:rPr lang="en-US" sz="3200" dirty="0" smtClean="0">
                <a:latin typeface="Arial" panose="020B0604020202020204" pitchFamily="34" charset="0"/>
                <a:cs typeface="Arial" panose="020B0604020202020204" pitchFamily="34" charset="0"/>
              </a:rPr>
              <a:t>labs</a:t>
            </a:r>
            <a:endParaRPr lang="en-US" sz="3200" b="1" dirty="0">
              <a:latin typeface="Arial" panose="020B0604020202020204" pitchFamily="34" charset="0"/>
              <a:cs typeface="Arial" panose="020B0604020202020204" pitchFamily="34" charset="0"/>
            </a:endParaRPr>
          </a:p>
          <a:p>
            <a:pPr marL="609585" indent="-609585">
              <a:buFont typeface="Arial"/>
              <a:buChar char="•"/>
            </a:pPr>
            <a:endParaRPr lang="en-US" sz="3200" dirty="0">
              <a:latin typeface="Arial" panose="020B0604020202020204" pitchFamily="34" charset="0"/>
              <a:cs typeface="Arial" panose="020B0604020202020204" pitchFamily="34" charset="0"/>
            </a:endParaRPr>
          </a:p>
          <a:p>
            <a:pPr marL="609585" indent="-609585">
              <a:buFont typeface="Arial"/>
              <a:buChar char="•"/>
            </a:pPr>
            <a:r>
              <a:rPr lang="en-US" sz="3200" dirty="0" smtClean="0">
                <a:latin typeface="Arial" panose="020B0604020202020204" pitchFamily="34" charset="0"/>
                <a:cs typeface="Arial" panose="020B0604020202020204" pitchFamily="34" charset="0"/>
              </a:rPr>
              <a:t>Mostly expected to do grading, and </a:t>
            </a:r>
            <a:r>
              <a:rPr lang="en-US" sz="3200" b="1" dirty="0" smtClean="0">
                <a:latin typeface="Arial" panose="020B0604020202020204" pitchFamily="34" charset="0"/>
                <a:cs typeface="Arial" panose="020B0604020202020204" pitchFamily="34" charset="0"/>
              </a:rPr>
              <a:t>attend </a:t>
            </a:r>
            <a:r>
              <a:rPr lang="en-US" sz="3200" b="1" dirty="0">
                <a:latin typeface="Arial" panose="020B0604020202020204" pitchFamily="34" charset="0"/>
                <a:cs typeface="Arial" panose="020B0604020202020204" pitchFamily="34" charset="0"/>
              </a:rPr>
              <a:t>lectures </a:t>
            </a:r>
            <a:r>
              <a:rPr lang="en-US" sz="3200" dirty="0">
                <a:latin typeface="Arial" panose="020B0604020202020204" pitchFamily="34" charset="0"/>
                <a:cs typeface="Arial" panose="020B0604020202020204" pitchFamily="34" charset="0"/>
              </a:rPr>
              <a:t>and  </a:t>
            </a:r>
            <a:r>
              <a:rPr lang="en-US" sz="320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TA meetings</a:t>
            </a:r>
          </a:p>
          <a:p>
            <a:pPr marL="0" indent="0">
              <a:buNone/>
            </a:pPr>
            <a:endParaRPr lang="en-US" sz="3200" b="1" dirty="0" smtClean="0">
              <a:latin typeface="Arial" panose="020B0604020202020204" pitchFamily="34" charset="0"/>
              <a:cs typeface="Arial" panose="020B0604020202020204" pitchFamily="34" charset="0"/>
            </a:endParaRPr>
          </a:p>
          <a:p>
            <a:pPr marL="609585" indent="-609585">
              <a:buFont typeface="Arial"/>
              <a:buChar char="•"/>
            </a:pPr>
            <a:r>
              <a:rPr lang="en-US" sz="3200" dirty="0" smtClean="0">
                <a:latin typeface="Arial" panose="020B0604020202020204" pitchFamily="34" charset="0"/>
                <a:cs typeface="Arial" panose="020B0604020202020204" pitchFamily="34" charset="0"/>
              </a:rPr>
              <a:t>Teach a course when assigned</a:t>
            </a:r>
            <a:endParaRPr lang="en-US" sz="3200" dirty="0">
              <a:latin typeface="Arial" panose="020B0604020202020204" pitchFamily="34" charset="0"/>
              <a:cs typeface="Arial" panose="020B0604020202020204" pitchFamily="34" charset="0"/>
            </a:endParaRPr>
          </a:p>
          <a:p>
            <a:pPr marL="609585" indent="-609585">
              <a:buFont typeface="Arial"/>
              <a:buChar char="•"/>
            </a:pPr>
            <a:endParaRPr lang="en-US" sz="3200" dirty="0">
              <a:latin typeface="Arial" panose="020B0604020202020204" pitchFamily="34" charset="0"/>
              <a:cs typeface="Arial" panose="020B0604020202020204" pitchFamily="34" charset="0"/>
            </a:endParaRPr>
          </a:p>
          <a:p>
            <a:pPr marL="609585" indent="-609585">
              <a:buFont typeface="Arial"/>
              <a:buChar char="•"/>
            </a:pPr>
            <a:r>
              <a:rPr lang="en-US" sz="3200" dirty="0">
                <a:latin typeface="Arial" panose="020B0604020202020204" pitchFamily="34" charset="0"/>
                <a:cs typeface="Arial" panose="020B0604020202020204" pitchFamily="34" charset="0"/>
              </a:rPr>
              <a:t>Prepare for your section creating a </a:t>
            </a:r>
            <a:r>
              <a:rPr lang="en-US" sz="3200" b="1" dirty="0">
                <a:latin typeface="Arial" panose="020B0604020202020204" pitchFamily="34" charset="0"/>
                <a:cs typeface="Arial" panose="020B0604020202020204" pitchFamily="34" charset="0"/>
              </a:rPr>
              <a:t>lesson plan</a:t>
            </a:r>
          </a:p>
          <a:p>
            <a:pPr marL="0" indent="0">
              <a:buNone/>
            </a:pPr>
            <a:endParaRPr lang="en-US" sz="3200" dirty="0">
              <a:latin typeface="Arial" panose="020B0604020202020204" pitchFamily="34" charset="0"/>
              <a:cs typeface="Arial" panose="020B0604020202020204" pitchFamily="34" charset="0"/>
            </a:endParaRPr>
          </a:p>
          <a:p>
            <a:pPr marL="609585" indent="-609585">
              <a:buFont typeface="Arial"/>
              <a:buChar char="•"/>
            </a:pPr>
            <a:r>
              <a:rPr lang="en-US" sz="3200" dirty="0">
                <a:latin typeface="Arial" panose="020B0604020202020204" pitchFamily="34" charset="0"/>
                <a:cs typeface="Arial" panose="020B0604020202020204" pitchFamily="34" charset="0"/>
              </a:rPr>
              <a:t>Be ready to take questions about all the </a:t>
            </a:r>
            <a:r>
              <a:rPr lang="en-US" sz="3200" b="1" dirty="0">
                <a:latin typeface="Arial" panose="020B0604020202020204" pitchFamily="34" charset="0"/>
                <a:cs typeface="Arial" panose="020B0604020202020204" pitchFamily="34" charset="0"/>
              </a:rPr>
              <a:t>materials</a:t>
            </a:r>
          </a:p>
          <a:p>
            <a:pPr marL="609585" indent="-609585">
              <a:buFont typeface="Arial"/>
              <a:buChar char="•"/>
            </a:pPr>
            <a:endParaRPr lang="en-US" sz="3200" dirty="0">
              <a:latin typeface="Arial" panose="020B0604020202020204" pitchFamily="34" charset="0"/>
              <a:cs typeface="Arial" panose="020B0604020202020204" pitchFamily="34" charset="0"/>
            </a:endParaRPr>
          </a:p>
          <a:p>
            <a:pPr marL="609585" indent="-609585">
              <a:buFont typeface="Arial"/>
              <a:buChar char="•"/>
            </a:pPr>
            <a:r>
              <a:rPr lang="en-US" sz="3200" dirty="0">
                <a:latin typeface="Arial" panose="020B0604020202020204" pitchFamily="34" charset="0"/>
                <a:cs typeface="Arial" panose="020B0604020202020204" pitchFamily="34" charset="0"/>
              </a:rPr>
              <a:t>Set rules and expectations for your classroom creating </a:t>
            </a:r>
            <a:r>
              <a:rPr lang="en-US" sz="3200" dirty="0" smtClean="0">
                <a:latin typeface="Arial" panose="020B0604020202020204" pitchFamily="34" charset="0"/>
                <a:cs typeface="Arial" panose="020B0604020202020204" pitchFamily="34" charset="0"/>
              </a:rPr>
              <a:t>your  own </a:t>
            </a:r>
            <a:r>
              <a:rPr lang="en-US" sz="3200" dirty="0">
                <a:latin typeface="Arial" panose="020B0604020202020204" pitchFamily="34" charset="0"/>
                <a:cs typeface="Arial" panose="020B0604020202020204" pitchFamily="34" charset="0"/>
              </a:rPr>
              <a:t>section </a:t>
            </a:r>
            <a:r>
              <a:rPr lang="en-US" sz="3200" b="1" dirty="0">
                <a:latin typeface="Arial" panose="020B0604020202020204" pitchFamily="34" charset="0"/>
                <a:cs typeface="Arial" panose="020B0604020202020204" pitchFamily="34" charset="0"/>
              </a:rPr>
              <a:t>syllabus</a:t>
            </a:r>
            <a:r>
              <a:rPr lang="en-US" sz="3200" dirty="0">
                <a:latin typeface="Arial" panose="020B0604020202020204" pitchFamily="34" charset="0"/>
                <a:cs typeface="Arial" panose="020B0604020202020204" pitchFamily="34" charset="0"/>
              </a:rPr>
              <a:t> (ask Prof.)</a:t>
            </a:r>
          </a:p>
        </p:txBody>
      </p:sp>
      <p:pic>
        <p:nvPicPr>
          <p:cNvPr id="7" name="Picture 6" descr="A decorative image"/>
          <p:cNvPicPr>
            <a:picLocks noChangeAspect="1"/>
          </p:cNvPicPr>
          <p:nvPr/>
        </p:nvPicPr>
        <p:blipFill>
          <a:blip r:embed="rId3"/>
          <a:stretch>
            <a:fillRect/>
          </a:stretch>
        </p:blipFill>
        <p:spPr>
          <a:xfrm>
            <a:off x="8359588" y="1306612"/>
            <a:ext cx="2438400" cy="4013200"/>
          </a:xfrm>
          <a:prstGeom prst="rect">
            <a:avLst/>
          </a:prstGeom>
        </p:spPr>
      </p:pic>
    </p:spTree>
    <p:extLst>
      <p:ext uri="{BB962C8B-B14F-4D97-AF65-F5344CB8AC3E}">
        <p14:creationId xmlns:p14="http://schemas.microsoft.com/office/powerpoint/2010/main" val="2916265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5" dirty="0">
                <a:latin typeface="Arial" panose="020B0604020202020204" pitchFamily="34" charset="0"/>
                <a:cs typeface="Arial" panose="020B0604020202020204" pitchFamily="34" charset="0"/>
              </a:rPr>
              <a:t>Best Approaches</a:t>
            </a:r>
          </a:p>
        </p:txBody>
      </p:sp>
      <p:sp>
        <p:nvSpPr>
          <p:cNvPr id="3" name="Text Placeholder 2"/>
          <p:cNvSpPr>
            <a:spLocks noGrp="1"/>
          </p:cNvSpPr>
          <p:nvPr>
            <p:ph idx="1"/>
          </p:nvPr>
        </p:nvSpPr>
        <p:spPr/>
        <p:txBody>
          <a:bodyPr>
            <a:normAutofit lnSpcReduction="10000"/>
          </a:bodyPr>
          <a:lstStyle/>
          <a:p>
            <a:r>
              <a:rPr lang="en-US" sz="3200" dirty="0" smtClean="0">
                <a:latin typeface="Arial" panose="020B0604020202020204" pitchFamily="34" charset="0"/>
                <a:cs typeface="Arial" panose="020B0604020202020204" pitchFamily="34" charset="0"/>
              </a:rPr>
              <a:t>Make yourself available by assigning office Hours.</a:t>
            </a:r>
          </a:p>
          <a:p>
            <a:pPr marL="0" indent="0">
              <a:buNone/>
            </a:pP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Be very approachable.</a:t>
            </a:r>
          </a:p>
          <a:p>
            <a:pPr marL="0" indent="0">
              <a:buNone/>
            </a:pP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Use verbal signals when you speak.</a:t>
            </a:r>
          </a:p>
          <a:p>
            <a:pPr marL="0" indent="0">
              <a:buNone/>
            </a:pP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When you are preparing students for exams, give them study guides.</a:t>
            </a:r>
          </a:p>
          <a:p>
            <a:endParaRPr lang="en-US" dirty="0" smtClean="0"/>
          </a:p>
          <a:p>
            <a:endParaRPr lang="en-US" dirty="0"/>
          </a:p>
        </p:txBody>
      </p:sp>
    </p:spTree>
    <p:extLst>
      <p:ext uri="{BB962C8B-B14F-4D97-AF65-F5344CB8AC3E}">
        <p14:creationId xmlns:p14="http://schemas.microsoft.com/office/powerpoint/2010/main" val="2034067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descr="Bacground"/>
          <p:cNvSpPr/>
          <p:nvPr/>
        </p:nvSpPr>
        <p:spPr>
          <a:xfrm>
            <a:off x="6413754" y="2568701"/>
            <a:ext cx="4693958" cy="3557270"/>
          </a:xfrm>
          <a:custGeom>
            <a:avLst/>
            <a:gdLst/>
            <a:ahLst/>
            <a:cxnLst/>
            <a:rect l="l" t="t" r="r" b="b"/>
            <a:pathLst>
              <a:path w="4558665" h="3557270">
                <a:moveTo>
                  <a:pt x="0" y="0"/>
                </a:moveTo>
                <a:lnTo>
                  <a:pt x="4558284" y="0"/>
                </a:lnTo>
                <a:lnTo>
                  <a:pt x="4558284" y="3557016"/>
                </a:lnTo>
                <a:lnTo>
                  <a:pt x="0" y="3557016"/>
                </a:lnTo>
                <a:lnTo>
                  <a:pt x="0" y="0"/>
                </a:lnTo>
                <a:close/>
              </a:path>
            </a:pathLst>
          </a:custGeom>
          <a:solidFill>
            <a:schemeClr val="bg2">
              <a:lumMod val="90000"/>
              <a:alpha val="90194"/>
            </a:schemeClr>
          </a:solidFill>
        </p:spPr>
        <p:txBody>
          <a:bodyPr wrap="square" lIns="0" tIns="0" rIns="0" bIns="0" rtlCol="0"/>
          <a:lstStyle/>
          <a:p>
            <a:pPr marL="608965" marR="1463675" indent="-228600">
              <a:lnSpc>
                <a:spcPts val="2640"/>
              </a:lnSpc>
              <a:buChar char="•"/>
              <a:tabLst>
                <a:tab pos="609600" algn="l"/>
              </a:tabLst>
            </a:pPr>
            <a:r>
              <a:rPr lang="en-US" spc="-25" dirty="0">
                <a:latin typeface="Arial" panose="020B0604020202020204" pitchFamily="34" charset="0"/>
                <a:cs typeface="Arial" panose="020B0604020202020204" pitchFamily="34" charset="0"/>
              </a:rPr>
              <a:t>Wait </a:t>
            </a:r>
            <a:r>
              <a:rPr lang="en-US" spc="-20" dirty="0">
                <a:latin typeface="Arial" panose="020B0604020202020204" pitchFamily="34" charset="0"/>
                <a:cs typeface="Arial" panose="020B0604020202020204" pitchFamily="34" charset="0"/>
              </a:rPr>
              <a:t>for </a:t>
            </a:r>
            <a:r>
              <a:rPr lang="en-US" spc="-10" dirty="0">
                <a:latin typeface="Arial" panose="020B0604020202020204" pitchFamily="34" charset="0"/>
                <a:cs typeface="Arial" panose="020B0604020202020204" pitchFamily="34" charset="0"/>
              </a:rPr>
              <a:t>students </a:t>
            </a:r>
            <a:r>
              <a:rPr lang="en-US" spc="-15" dirty="0">
                <a:latin typeface="Arial" panose="020B0604020202020204" pitchFamily="34" charset="0"/>
                <a:cs typeface="Arial" panose="020B0604020202020204" pitchFamily="34" charset="0"/>
              </a:rPr>
              <a:t>to </a:t>
            </a:r>
            <a:r>
              <a:rPr lang="en-US" spc="-5" dirty="0">
                <a:latin typeface="Arial" panose="020B0604020202020204" pitchFamily="34" charset="0"/>
                <a:cs typeface="Arial" panose="020B0604020202020204" pitchFamily="34" charset="0"/>
              </a:rPr>
              <a:t>think and  </a:t>
            </a:r>
            <a:r>
              <a:rPr lang="en-US" spc="-15" dirty="0">
                <a:latin typeface="Arial" panose="020B0604020202020204" pitchFamily="34" charset="0"/>
                <a:cs typeface="Arial" panose="020B0604020202020204" pitchFamily="34" charset="0"/>
              </a:rPr>
              <a:t>formulate</a:t>
            </a:r>
            <a:r>
              <a:rPr lang="en-US" spc="-55" dirty="0">
                <a:latin typeface="Arial" panose="020B0604020202020204" pitchFamily="34" charset="0"/>
                <a:cs typeface="Arial" panose="020B0604020202020204" pitchFamily="34" charset="0"/>
              </a:rPr>
              <a:t> </a:t>
            </a:r>
            <a:r>
              <a:rPr lang="en-US" spc="-55" dirty="0" smtClean="0">
                <a:latin typeface="Arial" panose="020B0604020202020204" pitchFamily="34" charset="0"/>
                <a:cs typeface="Arial" panose="020B0604020202020204" pitchFamily="34" charset="0"/>
              </a:rPr>
              <a:t>r</a:t>
            </a:r>
            <a:r>
              <a:rPr lang="en-US" spc="-10" dirty="0" smtClean="0">
                <a:latin typeface="Arial" panose="020B0604020202020204" pitchFamily="34" charset="0"/>
                <a:cs typeface="Arial" panose="020B0604020202020204" pitchFamily="34" charset="0"/>
              </a:rPr>
              <a:t>esponses</a:t>
            </a:r>
            <a:r>
              <a:rPr lang="en-US" spc="-1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608965" marR="1930400" indent="-228600">
              <a:lnSpc>
                <a:spcPts val="2640"/>
              </a:lnSpc>
              <a:spcBef>
                <a:spcPts val="430"/>
              </a:spcBef>
              <a:buChar char="•"/>
              <a:tabLst>
                <a:tab pos="609600" algn="l"/>
              </a:tabLst>
            </a:pPr>
            <a:r>
              <a:rPr lang="en-US" spc="-5" dirty="0">
                <a:latin typeface="Arial" panose="020B0604020202020204" pitchFamily="34" charset="0"/>
                <a:cs typeface="Arial" panose="020B0604020202020204" pitchFamily="34" charset="0"/>
              </a:rPr>
              <a:t>Do not </a:t>
            </a:r>
            <a:r>
              <a:rPr lang="en-US" spc="-10" dirty="0">
                <a:latin typeface="Arial" panose="020B0604020202020204" pitchFamily="34" charset="0"/>
                <a:cs typeface="Arial" panose="020B0604020202020204" pitchFamily="34" charset="0"/>
              </a:rPr>
              <a:t>interrupt students’  answers;</a:t>
            </a:r>
            <a:endParaRPr lang="en-US" dirty="0">
              <a:latin typeface="Arial" panose="020B0604020202020204" pitchFamily="34" charset="0"/>
              <a:cs typeface="Arial" panose="020B0604020202020204" pitchFamily="34" charset="0"/>
            </a:endParaRPr>
          </a:p>
          <a:p>
            <a:pPr marL="608965" marR="1291590" indent="-228600">
              <a:lnSpc>
                <a:spcPts val="2640"/>
              </a:lnSpc>
              <a:spcBef>
                <a:spcPts val="430"/>
              </a:spcBef>
              <a:buChar char="•"/>
              <a:tabLst>
                <a:tab pos="609600" algn="l"/>
              </a:tabLst>
            </a:pPr>
            <a:r>
              <a:rPr lang="en-US" spc="-10" dirty="0">
                <a:latin typeface="Arial" panose="020B0604020202020204" pitchFamily="34" charset="0"/>
                <a:cs typeface="Arial" panose="020B0604020202020204" pitchFamily="34" charset="0"/>
              </a:rPr>
              <a:t>Show that you </a:t>
            </a:r>
            <a:r>
              <a:rPr lang="en-US" spc="-15" dirty="0">
                <a:latin typeface="Arial" panose="020B0604020202020204" pitchFamily="34" charset="0"/>
                <a:cs typeface="Arial" panose="020B0604020202020204" pitchFamily="34" charset="0"/>
              </a:rPr>
              <a:t>are interested </a:t>
            </a:r>
            <a:r>
              <a:rPr lang="en-US" dirty="0">
                <a:latin typeface="Arial" panose="020B0604020202020204" pitchFamily="34" charset="0"/>
                <a:cs typeface="Arial" panose="020B0604020202020204" pitchFamily="34" charset="0"/>
              </a:rPr>
              <a:t>in  </a:t>
            </a:r>
            <a:r>
              <a:rPr lang="en-US" spc="-10" dirty="0">
                <a:latin typeface="Arial" panose="020B0604020202020204" pitchFamily="34" charset="0"/>
                <a:cs typeface="Arial" panose="020B0604020202020204" pitchFamily="34" charset="0"/>
              </a:rPr>
              <a:t>students’ answers, </a:t>
            </a:r>
            <a:r>
              <a:rPr lang="en-US" spc="-5" dirty="0">
                <a:latin typeface="Arial" panose="020B0604020202020204" pitchFamily="34" charset="0"/>
                <a:cs typeface="Arial" panose="020B0604020202020204" pitchFamily="34" charset="0"/>
              </a:rPr>
              <a:t>whether  </a:t>
            </a:r>
            <a:r>
              <a:rPr lang="en-US" spc="-10" dirty="0">
                <a:latin typeface="Arial" panose="020B0604020202020204" pitchFamily="34" charset="0"/>
                <a:cs typeface="Arial" panose="020B0604020202020204" pitchFamily="34" charset="0"/>
              </a:rPr>
              <a:t>right </a:t>
            </a:r>
            <a:r>
              <a:rPr lang="en-US" spc="-5" dirty="0">
                <a:latin typeface="Arial" panose="020B0604020202020204" pitchFamily="34" charset="0"/>
                <a:cs typeface="Arial" panose="020B0604020202020204" pitchFamily="34" charset="0"/>
              </a:rPr>
              <a:t>or</a:t>
            </a:r>
            <a:r>
              <a:rPr lang="en-US" spc="-6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wrong;</a:t>
            </a:r>
            <a:endParaRPr lang="en-US" dirty="0">
              <a:latin typeface="Arial" panose="020B0604020202020204" pitchFamily="34" charset="0"/>
              <a:cs typeface="Arial" panose="020B0604020202020204" pitchFamily="34" charset="0"/>
            </a:endParaRPr>
          </a:p>
          <a:p>
            <a:pPr marL="608965" marR="1596390" indent="-228600">
              <a:lnSpc>
                <a:spcPts val="2640"/>
              </a:lnSpc>
              <a:spcBef>
                <a:spcPts val="430"/>
              </a:spcBef>
              <a:buChar char="•"/>
              <a:tabLst>
                <a:tab pos="609600" algn="l"/>
              </a:tabLst>
            </a:pPr>
            <a:r>
              <a:rPr lang="en-US" spc="-10" dirty="0">
                <a:latin typeface="Arial" panose="020B0604020202020204" pitchFamily="34" charset="0"/>
                <a:cs typeface="Arial" panose="020B0604020202020204" pitchFamily="34" charset="0"/>
              </a:rPr>
              <a:t>Develop responses that </a:t>
            </a:r>
            <a:r>
              <a:rPr lang="en-US" spc="-20" dirty="0">
                <a:latin typeface="Arial" panose="020B0604020202020204" pitchFamily="34" charset="0"/>
                <a:cs typeface="Arial" panose="020B0604020202020204" pitchFamily="34" charset="0"/>
              </a:rPr>
              <a:t>keep  </a:t>
            </a:r>
            <a:r>
              <a:rPr lang="en-US" spc="-10" dirty="0">
                <a:latin typeface="Arial" panose="020B0604020202020204" pitchFamily="34" charset="0"/>
                <a:cs typeface="Arial" panose="020B0604020202020204" pitchFamily="34" charset="0"/>
              </a:rPr>
              <a:t>students</a:t>
            </a:r>
            <a:r>
              <a:rPr lang="en-US" spc="-60"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thinking.</a:t>
            </a:r>
            <a:endParaRPr lang="en-US" dirty="0">
              <a:latin typeface="Arial" panose="020B0604020202020204" pitchFamily="34" charset="0"/>
              <a:cs typeface="Arial" panose="020B0604020202020204" pitchFamily="34" charset="0"/>
            </a:endParaRPr>
          </a:p>
        </p:txBody>
      </p:sp>
      <p:sp>
        <p:nvSpPr>
          <p:cNvPr id="2" name="object 2" descr="Place holder"/>
          <p:cNvSpPr/>
          <p:nvPr/>
        </p:nvSpPr>
        <p:spPr>
          <a:xfrm>
            <a:off x="1218438" y="1905761"/>
            <a:ext cx="4558665" cy="662940"/>
          </a:xfrm>
          <a:custGeom>
            <a:avLst/>
            <a:gdLst/>
            <a:ahLst/>
            <a:cxnLst/>
            <a:rect l="l" t="t" r="r" b="b"/>
            <a:pathLst>
              <a:path w="4558665" h="662939">
                <a:moveTo>
                  <a:pt x="0" y="662939"/>
                </a:moveTo>
                <a:lnTo>
                  <a:pt x="4558284" y="662939"/>
                </a:lnTo>
                <a:lnTo>
                  <a:pt x="4558284" y="0"/>
                </a:lnTo>
                <a:lnTo>
                  <a:pt x="0" y="0"/>
                </a:lnTo>
                <a:lnTo>
                  <a:pt x="0" y="662939"/>
                </a:lnTo>
                <a:close/>
              </a:path>
            </a:pathLst>
          </a:custGeom>
          <a:solidFill>
            <a:schemeClr val="accent4">
              <a:lumMod val="60000"/>
              <a:lumOff val="40000"/>
            </a:schemeClr>
          </a:solidFill>
          <a:ln>
            <a:solidFill>
              <a:schemeClr val="bg1"/>
            </a:solidFill>
          </a:ln>
        </p:spPr>
        <p:txBody>
          <a:bodyPr wrap="square" lIns="0" tIns="0" rIns="0" bIns="0" rtlCol="0"/>
          <a:lstStyle/>
          <a:p>
            <a:endParaRPr/>
          </a:p>
        </p:txBody>
      </p:sp>
      <p:sp>
        <p:nvSpPr>
          <p:cNvPr id="3" name="object 3" descr="Bacground"/>
          <p:cNvSpPr/>
          <p:nvPr/>
        </p:nvSpPr>
        <p:spPr>
          <a:xfrm>
            <a:off x="1218438" y="2568701"/>
            <a:ext cx="4558665" cy="3557270"/>
          </a:xfrm>
          <a:custGeom>
            <a:avLst/>
            <a:gdLst/>
            <a:ahLst/>
            <a:cxnLst/>
            <a:rect l="l" t="t" r="r" b="b"/>
            <a:pathLst>
              <a:path w="4558665" h="3557270">
                <a:moveTo>
                  <a:pt x="0" y="0"/>
                </a:moveTo>
                <a:lnTo>
                  <a:pt x="4558284" y="0"/>
                </a:lnTo>
                <a:lnTo>
                  <a:pt x="4558284" y="3557016"/>
                </a:lnTo>
                <a:lnTo>
                  <a:pt x="0" y="3557016"/>
                </a:lnTo>
                <a:lnTo>
                  <a:pt x="0" y="0"/>
                </a:lnTo>
                <a:close/>
              </a:path>
            </a:pathLst>
          </a:custGeom>
          <a:solidFill>
            <a:schemeClr val="bg2">
              <a:lumMod val="90000"/>
              <a:alpha val="90194"/>
            </a:schemeClr>
          </a:solidFill>
        </p:spPr>
        <p:txBody>
          <a:bodyPr wrap="square" lIns="0" tIns="0" rIns="0" bIns="0" rtlCol="0"/>
          <a:lstStyle/>
          <a:p>
            <a:endParaRPr/>
          </a:p>
        </p:txBody>
      </p:sp>
      <p:sp>
        <p:nvSpPr>
          <p:cNvPr id="4" name="object 4"/>
          <p:cNvSpPr txBox="1"/>
          <p:nvPr/>
        </p:nvSpPr>
        <p:spPr>
          <a:xfrm>
            <a:off x="1351274" y="2110294"/>
            <a:ext cx="4070350" cy="3134191"/>
          </a:xfrm>
          <a:prstGeom prst="rect">
            <a:avLst/>
          </a:prstGeom>
        </p:spPr>
        <p:txBody>
          <a:bodyPr vert="horz" wrap="square" lIns="0" tIns="0" rIns="0" bIns="0" rtlCol="0">
            <a:spAutoFit/>
          </a:bodyPr>
          <a:lstStyle/>
          <a:p>
            <a:pPr marL="256540" algn="ctr">
              <a:lnSpc>
                <a:spcPct val="100000"/>
              </a:lnSpc>
            </a:pPr>
            <a:r>
              <a:rPr sz="2400" spc="-5" dirty="0">
                <a:latin typeface="Arial" panose="020B0604020202020204" pitchFamily="34" charset="0"/>
                <a:cs typeface="Arial" panose="020B0604020202020204" pitchFamily="34" charset="0"/>
              </a:rPr>
              <a:t>Ask</a:t>
            </a:r>
            <a:endParaRPr sz="2400" dirty="0">
              <a:latin typeface="Arial" panose="020B0604020202020204" pitchFamily="34" charset="0"/>
              <a:cs typeface="Arial" panose="020B0604020202020204" pitchFamily="34" charset="0"/>
            </a:endParaRPr>
          </a:p>
          <a:p>
            <a:pPr marL="241300" indent="-228600">
              <a:lnSpc>
                <a:spcPct val="100000"/>
              </a:lnSpc>
              <a:spcBef>
                <a:spcPts val="1939"/>
              </a:spcBef>
              <a:buChar char="•"/>
              <a:tabLst>
                <a:tab pos="241300" algn="l"/>
              </a:tabLst>
            </a:pPr>
            <a:r>
              <a:rPr sz="2400" spc="-114" dirty="0">
                <a:latin typeface="Arial" panose="020B0604020202020204" pitchFamily="34" charset="0"/>
                <a:cs typeface="Arial" panose="020B0604020202020204" pitchFamily="34" charset="0"/>
              </a:rPr>
              <a:t>To </a:t>
            </a:r>
            <a:r>
              <a:rPr sz="2400" spc="-15" dirty="0">
                <a:latin typeface="Arial" panose="020B0604020202020204" pitchFamily="34" charset="0"/>
                <a:cs typeface="Arial" panose="020B0604020202020204" pitchFamily="34" charset="0"/>
              </a:rPr>
              <a:t>start </a:t>
            </a:r>
            <a:r>
              <a:rPr sz="2400" dirty="0">
                <a:latin typeface="Arial" panose="020B0604020202020204" pitchFamily="34" charset="0"/>
                <a:cs typeface="Arial" panose="020B0604020202020204" pitchFamily="34" charset="0"/>
              </a:rPr>
              <a:t>with a </a:t>
            </a:r>
            <a:r>
              <a:rPr sz="2400" spc="-5" dirty="0">
                <a:latin typeface="Arial" panose="020B0604020202020204" pitchFamily="34" charset="0"/>
                <a:cs typeface="Arial" panose="020B0604020202020204" pitchFamily="34" charset="0"/>
              </a:rPr>
              <a:t>yes/no</a:t>
            </a:r>
            <a:r>
              <a:rPr sz="2400" spc="65" dirty="0">
                <a:latin typeface="Arial" panose="020B0604020202020204" pitchFamily="34" charset="0"/>
                <a:cs typeface="Arial" panose="020B0604020202020204" pitchFamily="34" charset="0"/>
              </a:rPr>
              <a:t> </a:t>
            </a:r>
            <a:r>
              <a:rPr sz="2400" spc="-10" dirty="0" smtClean="0">
                <a:latin typeface="Arial" panose="020B0604020202020204" pitchFamily="34" charset="0"/>
                <a:cs typeface="Arial" panose="020B0604020202020204" pitchFamily="34" charset="0"/>
              </a:rPr>
              <a:t>question</a:t>
            </a:r>
            <a:endParaRPr sz="2400" dirty="0" smtClean="0">
              <a:latin typeface="Arial" panose="020B0604020202020204" pitchFamily="34" charset="0"/>
              <a:cs typeface="Arial" panose="020B0604020202020204" pitchFamily="34" charset="0"/>
            </a:endParaRPr>
          </a:p>
          <a:p>
            <a:pPr marL="241300" marR="74295" indent="-228600">
              <a:lnSpc>
                <a:spcPts val="2640"/>
              </a:lnSpc>
              <a:spcBef>
                <a:spcPts val="480"/>
              </a:spcBef>
              <a:buChar char="•"/>
              <a:tabLst>
                <a:tab pos="241300" algn="l"/>
              </a:tabLst>
            </a:pPr>
            <a:r>
              <a:rPr sz="2400" spc="-15" dirty="0" smtClean="0">
                <a:latin typeface="Arial" panose="020B0604020202020204" pitchFamily="34" charset="0"/>
                <a:cs typeface="Arial" panose="020B0604020202020204" pitchFamily="34" charset="0"/>
              </a:rPr>
              <a:t>Follow </a:t>
            </a:r>
            <a:r>
              <a:rPr sz="2400" dirty="0" smtClean="0">
                <a:latin typeface="Arial" panose="020B0604020202020204" pitchFamily="34" charset="0"/>
                <a:cs typeface="Arial" panose="020B0604020202020204" pitchFamily="34" charset="0"/>
              </a:rPr>
              <a:t>with </a:t>
            </a:r>
            <a:r>
              <a:rPr sz="2400" spc="-10" dirty="0" smtClean="0">
                <a:latin typeface="Arial" panose="020B0604020202020204" pitchFamily="34" charset="0"/>
                <a:cs typeface="Arial" panose="020B0604020202020204" pitchFamily="34" charset="0"/>
              </a:rPr>
              <a:t>questions that </a:t>
            </a:r>
            <a:r>
              <a:rPr sz="2400" spc="-15" dirty="0" smtClean="0">
                <a:latin typeface="Arial" panose="020B0604020202020204" pitchFamily="34" charset="0"/>
                <a:cs typeface="Arial" panose="020B0604020202020204" pitchFamily="34" charset="0"/>
              </a:rPr>
              <a:t>are  </a:t>
            </a:r>
            <a:r>
              <a:rPr sz="2400" spc="-5" dirty="0" smtClean="0">
                <a:latin typeface="Arial" panose="020B0604020202020204" pitchFamily="34" charset="0"/>
                <a:cs typeface="Arial" panose="020B0604020202020204" pitchFamily="34" charset="0"/>
              </a:rPr>
              <a:t>direct, </a:t>
            </a:r>
            <a:r>
              <a:rPr sz="2400" spc="-35" dirty="0" smtClean="0">
                <a:latin typeface="Arial" panose="020B0604020202020204" pitchFamily="34" charset="0"/>
                <a:cs typeface="Arial" panose="020B0604020202020204" pitchFamily="34" charset="0"/>
              </a:rPr>
              <a:t>clear, </a:t>
            </a:r>
            <a:r>
              <a:rPr sz="2400" spc="-5" dirty="0" smtClean="0">
                <a:latin typeface="Arial" panose="020B0604020202020204" pitchFamily="34" charset="0"/>
                <a:cs typeface="Arial" panose="020B0604020202020204" pitchFamily="34" charset="0"/>
              </a:rPr>
              <a:t>and</a:t>
            </a:r>
            <a:r>
              <a:rPr sz="2400" spc="-65"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specific.</a:t>
            </a:r>
          </a:p>
          <a:p>
            <a:pPr marL="241300" marR="603250" indent="-228600">
              <a:lnSpc>
                <a:spcPts val="2640"/>
              </a:lnSpc>
              <a:spcBef>
                <a:spcPts val="430"/>
              </a:spcBef>
              <a:buChar char="•"/>
              <a:tabLst>
                <a:tab pos="241300" algn="l"/>
              </a:tabLst>
            </a:pPr>
            <a:r>
              <a:rPr sz="2400" spc="-5" dirty="0" smtClean="0">
                <a:latin typeface="Arial" panose="020B0604020202020204" pitchFamily="34" charset="0"/>
                <a:cs typeface="Arial" panose="020B0604020202020204" pitchFamily="34" charset="0"/>
              </a:rPr>
              <a:t>Do </a:t>
            </a:r>
            <a:r>
              <a:rPr sz="2400" spc="-5" dirty="0">
                <a:latin typeface="Arial" panose="020B0604020202020204" pitchFamily="34" charset="0"/>
                <a:cs typeface="Arial" panose="020B0604020202020204" pitchFamily="34" charset="0"/>
              </a:rPr>
              <a:t>not ask </a:t>
            </a:r>
            <a:r>
              <a:rPr sz="2400" spc="-15" dirty="0">
                <a:latin typeface="Arial" panose="020B0604020202020204" pitchFamily="34" charset="0"/>
                <a:cs typeface="Arial" panose="020B0604020202020204" pitchFamily="34" charset="0"/>
              </a:rPr>
              <a:t>more </a:t>
            </a:r>
            <a:r>
              <a:rPr sz="2400" dirty="0">
                <a:latin typeface="Arial" panose="020B0604020202020204" pitchFamily="34" charset="0"/>
                <a:cs typeface="Arial" panose="020B0604020202020204" pitchFamily="34" charset="0"/>
              </a:rPr>
              <a:t>than </a:t>
            </a:r>
            <a:r>
              <a:rPr sz="2400" spc="-10" dirty="0">
                <a:latin typeface="Arial" panose="020B0604020202020204" pitchFamily="34" charset="0"/>
                <a:cs typeface="Arial" panose="020B0604020202020204" pitchFamily="34" charset="0"/>
              </a:rPr>
              <a:t>one  question </a:t>
            </a:r>
            <a:r>
              <a:rPr sz="2400" spc="-15" dirty="0">
                <a:latin typeface="Arial" panose="020B0604020202020204" pitchFamily="34" charset="0"/>
                <a:cs typeface="Arial" panose="020B0604020202020204" pitchFamily="34" charset="0"/>
              </a:rPr>
              <a:t>at</a:t>
            </a:r>
            <a:r>
              <a:rPr sz="2400" spc="-5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once</a:t>
            </a:r>
            <a:endParaRPr sz="2400" dirty="0">
              <a:latin typeface="Arial" panose="020B0604020202020204" pitchFamily="34" charset="0"/>
              <a:cs typeface="Arial" panose="020B0604020202020204" pitchFamily="34" charset="0"/>
            </a:endParaRPr>
          </a:p>
        </p:txBody>
      </p:sp>
      <p:sp>
        <p:nvSpPr>
          <p:cNvPr id="5" name="object 5" descr="Background"/>
          <p:cNvSpPr/>
          <p:nvPr/>
        </p:nvSpPr>
        <p:spPr>
          <a:xfrm>
            <a:off x="6413754" y="1876551"/>
            <a:ext cx="4558665" cy="692150"/>
          </a:xfrm>
          <a:custGeom>
            <a:avLst/>
            <a:gdLst/>
            <a:ahLst/>
            <a:cxnLst/>
            <a:rect l="l" t="t" r="r" b="b"/>
            <a:pathLst>
              <a:path w="4558665" h="692150">
                <a:moveTo>
                  <a:pt x="0" y="0"/>
                </a:moveTo>
                <a:lnTo>
                  <a:pt x="4558284" y="0"/>
                </a:lnTo>
                <a:lnTo>
                  <a:pt x="4558284" y="691896"/>
                </a:lnTo>
                <a:lnTo>
                  <a:pt x="0" y="691896"/>
                </a:lnTo>
                <a:lnTo>
                  <a:pt x="0" y="0"/>
                </a:lnTo>
                <a:close/>
              </a:path>
            </a:pathLst>
          </a:custGeom>
          <a:solidFill>
            <a:schemeClr val="accent4">
              <a:lumMod val="60000"/>
              <a:lumOff val="40000"/>
            </a:schemeClr>
          </a:solidFill>
          <a:ln>
            <a:solidFill>
              <a:schemeClr val="bg1"/>
            </a:solidFill>
          </a:ln>
        </p:spPr>
        <p:style>
          <a:lnRef idx="2">
            <a:schemeClr val="dk1"/>
          </a:lnRef>
          <a:fillRef idx="1">
            <a:schemeClr val="lt1"/>
          </a:fillRef>
          <a:effectRef idx="0">
            <a:schemeClr val="dk1"/>
          </a:effectRef>
          <a:fontRef idx="minor">
            <a:schemeClr val="dk1"/>
          </a:fontRef>
        </p:style>
        <p:txBody>
          <a:bodyPr wrap="square" lIns="0" tIns="0" rIns="0" bIns="0" rtlCol="0"/>
          <a:lstStyle/>
          <a:p>
            <a:pPr algn="ctr"/>
            <a:endParaRPr lang="en-US" dirty="0" smtClean="0"/>
          </a:p>
          <a:p>
            <a:pPr algn="ctr"/>
            <a:r>
              <a:rPr lang="en-US" sz="2400" dirty="0" smtClean="0">
                <a:latin typeface="Arial" panose="020B0604020202020204" pitchFamily="34" charset="0"/>
                <a:cs typeface="Arial" panose="020B0604020202020204" pitchFamily="34" charset="0"/>
              </a:rPr>
              <a:t>Respond</a:t>
            </a:r>
            <a:endParaRPr dirty="0">
              <a:latin typeface="Arial" panose="020B0604020202020204" pitchFamily="34" charset="0"/>
              <a:cs typeface="Arial" panose="020B0604020202020204" pitchFamily="34" charset="0"/>
            </a:endParaRPr>
          </a:p>
        </p:txBody>
      </p:sp>
      <p:sp>
        <p:nvSpPr>
          <p:cNvPr id="9" name="object 9"/>
          <p:cNvSpPr txBox="1">
            <a:spLocks noGrp="1"/>
          </p:cNvSpPr>
          <p:nvPr>
            <p:ph type="title"/>
          </p:nvPr>
        </p:nvSpPr>
        <p:spPr>
          <a:xfrm>
            <a:off x="2857500" y="504813"/>
            <a:ext cx="8503920" cy="553998"/>
          </a:xfrm>
          <a:prstGeom prst="rect">
            <a:avLst/>
          </a:prstGeom>
        </p:spPr>
        <p:txBody>
          <a:bodyPr vert="horz" wrap="square" lIns="0" tIns="0" rIns="0" bIns="0" rtlCol="0">
            <a:spAutoFit/>
          </a:bodyPr>
          <a:lstStyle/>
          <a:p>
            <a:pPr marL="12700">
              <a:lnSpc>
                <a:spcPct val="100000"/>
              </a:lnSpc>
            </a:pPr>
            <a:r>
              <a:rPr lang="en-US" sz="3600" b="1" spc="-5" dirty="0" smtClean="0">
                <a:latin typeface="Arial" panose="020B0604020202020204" pitchFamily="34" charset="0"/>
                <a:cs typeface="Arial" panose="020B0604020202020204" pitchFamily="34" charset="0"/>
              </a:rPr>
              <a:t>Asking Questions in the Classroom</a:t>
            </a:r>
            <a:endParaRPr sz="3600" dirty="0">
              <a:latin typeface="Arial" panose="020B0604020202020204" pitchFamily="34" charset="0"/>
              <a:cs typeface="Arial" panose="020B0604020202020204" pitchFamily="34" charset="0"/>
            </a:endParaRPr>
          </a:p>
        </p:txBody>
      </p:sp>
      <p:sp>
        <p:nvSpPr>
          <p:cNvPr id="8" name="Rectangle 7"/>
          <p:cNvSpPr/>
          <p:nvPr/>
        </p:nvSpPr>
        <p:spPr>
          <a:xfrm>
            <a:off x="774915" y="6261212"/>
            <a:ext cx="11098188" cy="369332"/>
          </a:xfrm>
          <a:prstGeom prst="rect">
            <a:avLst/>
          </a:prstGeom>
        </p:spPr>
        <p:txBody>
          <a:bodyPr wrap="square">
            <a:spAutoFit/>
          </a:bodyPr>
          <a:lstStyle/>
          <a:p>
            <a:pPr marL="12700" marR="5080">
              <a:lnSpc>
                <a:spcPct val="100000"/>
              </a:lnSpc>
              <a:spcBef>
                <a:spcPts val="5"/>
              </a:spcBef>
            </a:pPr>
            <a:r>
              <a:rPr lang="en-US" spc="-10" dirty="0">
                <a:cs typeface="Calibri"/>
              </a:rPr>
              <a:t>Source: </a:t>
            </a:r>
            <a:r>
              <a:rPr lang="en-US" sz="1600" spc="-15" dirty="0">
                <a:solidFill>
                  <a:schemeClr val="accent1"/>
                </a:solidFill>
                <a:cs typeface="Calibri"/>
              </a:rPr>
              <a:t>https://teachingcenter.wustl.edu/resources/teaching-  </a:t>
            </a:r>
            <a:r>
              <a:rPr lang="en-US" sz="1600" spc="-5" dirty="0">
                <a:solidFill>
                  <a:schemeClr val="accent1"/>
                </a:solidFill>
                <a:cs typeface="Calibri"/>
              </a:rPr>
              <a:t>methods/participation/asking-questions-to-improve-learning/</a:t>
            </a:r>
            <a:endParaRPr lang="en-US" dirty="0">
              <a:solidFill>
                <a:schemeClr val="accent1"/>
              </a:solidFill>
              <a:cs typeface="Calibri"/>
            </a:endParaRPr>
          </a:p>
        </p:txBody>
      </p:sp>
    </p:spTree>
    <p:extLst>
      <p:ext uri="{BB962C8B-B14F-4D97-AF65-F5344CB8AC3E}">
        <p14:creationId xmlns:p14="http://schemas.microsoft.com/office/powerpoint/2010/main" val="39929193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0419" y="193529"/>
            <a:ext cx="7795647" cy="1102866"/>
          </a:xfrm>
          <a:prstGeom prst="rect">
            <a:avLst/>
          </a:prstGeom>
        </p:spPr>
        <p:txBody>
          <a:bodyPr vert="horz" wrap="square" lIns="0" tIns="0" rIns="0" bIns="0" rtlCol="0">
            <a:spAutoFit/>
          </a:bodyPr>
          <a:lstStyle/>
          <a:p>
            <a:pPr marL="12065" marR="5080" algn="ctr">
              <a:lnSpc>
                <a:spcPts val="4320"/>
              </a:lnSpc>
            </a:pPr>
            <a:r>
              <a:rPr lang="en-US" sz="3600" b="1" spc="-5" dirty="0" smtClean="0">
                <a:latin typeface="Arial" panose="020B0604020202020204" pitchFamily="34" charset="0"/>
                <a:cs typeface="Arial" panose="020B0604020202020204" pitchFamily="34" charset="0"/>
              </a:rPr>
              <a:t>Responding to Students’ Questions in Classroom</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866313" y="1690688"/>
            <a:ext cx="10563860" cy="4270400"/>
          </a:xfrm>
          <a:prstGeom prst="rect">
            <a:avLst/>
          </a:prstGeom>
        </p:spPr>
        <p:txBody>
          <a:bodyPr vert="horz" wrap="square" lIns="0" tIns="0" rIns="0" bIns="0" rtlCol="0">
            <a:spAutoFit/>
          </a:bodyPr>
          <a:lstStyle/>
          <a:p>
            <a:pPr marL="241300" marR="1728470" indent="-228600">
              <a:lnSpc>
                <a:spcPts val="2300"/>
              </a:lnSpc>
              <a:buClr>
                <a:srgbClr val="5B9BD5"/>
              </a:buClr>
              <a:buSzPct val="79166"/>
              <a:buFont typeface="Arial"/>
              <a:buChar char="•"/>
              <a:tabLst>
                <a:tab pos="241300" algn="l"/>
              </a:tabLst>
            </a:pPr>
            <a:r>
              <a:rPr sz="2400" b="1" spc="-10" dirty="0" smtClean="0">
                <a:latin typeface="Arial" panose="020B0604020202020204" pitchFamily="34" charset="0"/>
                <a:cs typeface="Arial" panose="020B0604020202020204" pitchFamily="34" charset="0"/>
              </a:rPr>
              <a:t>Positive Feedback </a:t>
            </a:r>
            <a:r>
              <a:rPr sz="2400" b="1" spc="-15" dirty="0" smtClean="0">
                <a:latin typeface="Arial" panose="020B0604020202020204" pitchFamily="34" charset="0"/>
                <a:cs typeface="Arial" panose="020B0604020202020204" pitchFamily="34" charset="0"/>
              </a:rPr>
              <a:t>for </a:t>
            </a:r>
            <a:r>
              <a:rPr sz="2400" b="1" dirty="0" smtClean="0">
                <a:latin typeface="Arial" panose="020B0604020202020204" pitchFamily="34" charset="0"/>
                <a:cs typeface="Arial" panose="020B0604020202020204" pitchFamily="34" charset="0"/>
              </a:rPr>
              <a:t>a </a:t>
            </a:r>
            <a:r>
              <a:rPr sz="2400" b="1" spc="-5" dirty="0" smtClean="0">
                <a:latin typeface="Arial" panose="020B0604020202020204" pitchFamily="34" charset="0"/>
                <a:cs typeface="Arial" panose="020B0604020202020204" pitchFamily="34" charset="0"/>
              </a:rPr>
              <a:t>Correct Response, Comment, </a:t>
            </a:r>
            <a:r>
              <a:rPr sz="2400" b="1" dirty="0" smtClean="0">
                <a:latin typeface="Arial" panose="020B0604020202020204" pitchFamily="34" charset="0"/>
                <a:cs typeface="Arial" panose="020B0604020202020204" pitchFamily="34" charset="0"/>
              </a:rPr>
              <a:t>or </a:t>
            </a:r>
            <a:r>
              <a:rPr sz="2400" b="1" spc="-10" dirty="0" smtClean="0">
                <a:latin typeface="Arial" panose="020B0604020202020204" pitchFamily="34" charset="0"/>
                <a:cs typeface="Arial" panose="020B0604020202020204" pitchFamily="34" charset="0"/>
              </a:rPr>
              <a:t>Appropriate  Question:</a:t>
            </a:r>
            <a:endParaRPr lang="en-US" sz="2400" b="1" spc="-10" dirty="0" smtClean="0">
              <a:latin typeface="Arial" panose="020B0604020202020204" pitchFamily="34" charset="0"/>
              <a:cs typeface="Arial" panose="020B0604020202020204" pitchFamily="34" charset="0"/>
            </a:endParaRPr>
          </a:p>
          <a:p>
            <a:pPr marL="241300" marR="1728470" indent="-228600">
              <a:lnSpc>
                <a:spcPts val="2300"/>
              </a:lnSpc>
              <a:buClr>
                <a:srgbClr val="5B9BD5"/>
              </a:buClr>
              <a:buSzPct val="79166"/>
              <a:buFont typeface="Arial"/>
              <a:buChar char="•"/>
              <a:tabLst>
                <a:tab pos="241300" algn="l"/>
              </a:tabLst>
            </a:pPr>
            <a:endParaRPr sz="2400" dirty="0" smtClean="0">
              <a:latin typeface="Arial" panose="020B0604020202020204" pitchFamily="34" charset="0"/>
              <a:cs typeface="Arial" panose="020B0604020202020204" pitchFamily="34" charset="0"/>
            </a:endParaRPr>
          </a:p>
          <a:p>
            <a:r>
              <a:rPr sz="2800" b="1" dirty="0" smtClean="0">
                <a:latin typeface="Arial" panose="020B0604020202020204" pitchFamily="34" charset="0"/>
                <a:cs typeface="Arial" panose="020B0604020202020204" pitchFamily="34" charset="0"/>
              </a:rPr>
              <a:t>Scenario</a:t>
            </a:r>
            <a:r>
              <a:rPr lang="en-US" sz="2800" b="1" dirty="0" smtClean="0">
                <a:latin typeface="Arial" panose="020B0604020202020204" pitchFamily="34" charset="0"/>
                <a:cs typeface="Arial" panose="020B0604020202020204" pitchFamily="34" charset="0"/>
              </a:rPr>
              <a:t> 1</a:t>
            </a:r>
            <a:r>
              <a:rPr sz="2800" dirty="0" smtClean="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1485900" lvl="2"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GTA is lecturing on balancing chemical reactions, and a student asks, "Can we change the subscript to get the equation to balance?“</a:t>
            </a:r>
          </a:p>
          <a:p>
            <a:pPr marL="1485900" lvl="2"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Although you know that it is a major misconception in balancing, you should address the question carefully.</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56718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Scenario 1: Option 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200" dirty="0" smtClean="0">
                <a:latin typeface="Arial" panose="020B0604020202020204" pitchFamily="34" charset="0"/>
                <a:cs typeface="Arial" panose="020B0604020202020204" pitchFamily="34" charset="0"/>
              </a:rPr>
              <a:t>“Thanks </a:t>
            </a:r>
            <a:r>
              <a:rPr lang="en-US" sz="3200" dirty="0">
                <a:latin typeface="Arial" panose="020B0604020202020204" pitchFamily="34" charset="0"/>
                <a:cs typeface="Arial" panose="020B0604020202020204" pitchFamily="34" charset="0"/>
              </a:rPr>
              <a:t>for bringing that up. The question was, can we change the subscript to get the equation to balance?' Does anyone think they know the answer</a:t>
            </a:r>
            <a:r>
              <a:rPr lang="en-US" sz="3200" dirty="0" smtClean="0">
                <a:latin typeface="Arial" panose="020B0604020202020204" pitchFamily="34" charset="0"/>
                <a:cs typeface="Arial" panose="020B0604020202020204" pitchFamily="34" charset="0"/>
              </a:rPr>
              <a:t>?”</a:t>
            </a:r>
          </a:p>
          <a:p>
            <a:pPr lvl="1"/>
            <a:r>
              <a:rPr lang="en-US" sz="2800" spc="-10" dirty="0" smtClean="0">
                <a:latin typeface="Arial" panose="020B0604020202020204" pitchFamily="34" charset="0"/>
                <a:cs typeface="Arial" panose="020B0604020202020204" pitchFamily="34" charset="0"/>
              </a:rPr>
              <a:t>'Thanks</a:t>
            </a:r>
            <a:r>
              <a:rPr lang="en-US" sz="2800" spc="-10" dirty="0">
                <a:latin typeface="Arial" panose="020B0604020202020204" pitchFamily="34" charset="0"/>
                <a:cs typeface="Arial" panose="020B0604020202020204" pitchFamily="34" charset="0"/>
              </a:rPr>
              <a:t>' validates student</a:t>
            </a:r>
            <a:r>
              <a:rPr lang="en-US" sz="2800" spc="-155" dirty="0">
                <a:latin typeface="Arial" panose="020B0604020202020204" pitchFamily="34" charset="0"/>
                <a:cs typeface="Arial" panose="020B0604020202020204" pitchFamily="34" charset="0"/>
              </a:rPr>
              <a:t> </a:t>
            </a:r>
            <a:r>
              <a:rPr lang="en-US" sz="2800" spc="-5" dirty="0">
                <a:latin typeface="Arial" panose="020B0604020202020204" pitchFamily="34" charset="0"/>
                <a:cs typeface="Arial" panose="020B0604020202020204" pitchFamily="34" charset="0"/>
              </a:rPr>
              <a:t>participation</a:t>
            </a:r>
            <a:r>
              <a:rPr lang="en-US" sz="2800" spc="-5" dirty="0" smtClean="0">
                <a:latin typeface="Arial" panose="020B0604020202020204" pitchFamily="34" charset="0"/>
                <a:cs typeface="Arial" panose="020B0604020202020204" pitchFamily="34" charset="0"/>
              </a:rPr>
              <a:t>.</a:t>
            </a:r>
          </a:p>
          <a:p>
            <a:pPr lvl="1"/>
            <a:r>
              <a:rPr lang="en-US" sz="2800" spc="-15" dirty="0" smtClean="0">
                <a:latin typeface="Arial" panose="020B0604020202020204" pitchFamily="34" charset="0"/>
                <a:cs typeface="Arial" panose="020B0604020202020204" pitchFamily="34" charset="0"/>
              </a:rPr>
              <a:t>Restating </a:t>
            </a:r>
            <a:r>
              <a:rPr lang="en-US" sz="2800" dirty="0" smtClean="0">
                <a:latin typeface="Arial" panose="020B0604020202020204" pitchFamily="34" charset="0"/>
                <a:cs typeface="Arial" panose="020B0604020202020204" pitchFamily="34" charset="0"/>
              </a:rPr>
              <a:t>the </a:t>
            </a:r>
            <a:r>
              <a:rPr lang="en-US" sz="2800" spc="-10" dirty="0" smtClean="0">
                <a:latin typeface="Arial" panose="020B0604020202020204" pitchFamily="34" charset="0"/>
                <a:cs typeface="Arial" panose="020B0604020202020204" pitchFamily="34" charset="0"/>
              </a:rPr>
              <a:t>question </a:t>
            </a:r>
            <a:r>
              <a:rPr lang="en-US" sz="2800" spc="-20" dirty="0" smtClean="0">
                <a:latin typeface="Arial" panose="020B0604020202020204" pitchFamily="34" charset="0"/>
                <a:cs typeface="Arial" panose="020B0604020202020204" pitchFamily="34" charset="0"/>
              </a:rPr>
              <a:t>for </a:t>
            </a:r>
            <a:r>
              <a:rPr lang="en-US" sz="2800" dirty="0" smtClean="0">
                <a:latin typeface="Arial" panose="020B0604020202020204" pitchFamily="34" charset="0"/>
                <a:cs typeface="Arial" panose="020B0604020202020204" pitchFamily="34" charset="0"/>
              </a:rPr>
              <a:t>the class </a:t>
            </a:r>
            <a:r>
              <a:rPr lang="en-US" sz="2800" spc="-10" dirty="0" smtClean="0">
                <a:latin typeface="Arial" panose="020B0604020202020204" pitchFamily="34" charset="0"/>
                <a:cs typeface="Arial" panose="020B0604020202020204" pitchFamily="34" charset="0"/>
              </a:rPr>
              <a:t>ensures that everyone can hear  what was</a:t>
            </a:r>
            <a:r>
              <a:rPr lang="en-US" sz="2800" spc="-90" dirty="0" smtClean="0">
                <a:latin typeface="Arial" panose="020B0604020202020204" pitchFamily="34" charset="0"/>
                <a:cs typeface="Arial" panose="020B0604020202020204" pitchFamily="34" charset="0"/>
              </a:rPr>
              <a:t> </a:t>
            </a:r>
            <a:r>
              <a:rPr lang="en-US" sz="2800" spc="-15" dirty="0" smtClean="0">
                <a:latin typeface="Arial" panose="020B0604020202020204" pitchFamily="34" charset="0"/>
                <a:cs typeface="Arial" panose="020B0604020202020204" pitchFamily="34" charset="0"/>
              </a:rPr>
              <a:t>asked.</a:t>
            </a:r>
            <a:r>
              <a:rPr lang="en-US" sz="2800" dirty="0" smtClean="0">
                <a:latin typeface="Arial" panose="020B0604020202020204" pitchFamily="34" charset="0"/>
                <a:cs typeface="Arial" panose="020B0604020202020204" pitchFamily="34" charset="0"/>
              </a:rPr>
              <a:t> </a:t>
            </a:r>
          </a:p>
          <a:p>
            <a:pPr lvl="1"/>
            <a:r>
              <a:rPr lang="en-US" sz="2800" spc="-10" dirty="0" smtClean="0">
                <a:latin typeface="Arial" panose="020B0604020202020204" pitchFamily="34" charset="0"/>
                <a:cs typeface="Arial" panose="020B0604020202020204" pitchFamily="34" charset="0"/>
              </a:rPr>
              <a:t>Passing </a:t>
            </a:r>
            <a:r>
              <a:rPr lang="en-US" sz="2800" dirty="0">
                <a:latin typeface="Arial" panose="020B0604020202020204" pitchFamily="34" charset="0"/>
                <a:cs typeface="Arial" panose="020B0604020202020204" pitchFamily="34" charset="0"/>
              </a:rPr>
              <a:t>the </a:t>
            </a:r>
            <a:r>
              <a:rPr lang="en-US" sz="2800" spc="-10" dirty="0">
                <a:latin typeface="Arial" panose="020B0604020202020204" pitchFamily="34" charset="0"/>
                <a:cs typeface="Arial" panose="020B0604020202020204" pitchFamily="34" charset="0"/>
              </a:rPr>
              <a:t>question </a:t>
            </a:r>
            <a:r>
              <a:rPr lang="en-US" sz="2800" spc="-5" dirty="0">
                <a:latin typeface="Arial" panose="020B0604020202020204" pitchFamily="34" charset="0"/>
                <a:cs typeface="Arial" panose="020B0604020202020204" pitchFamily="34" charset="0"/>
              </a:rPr>
              <a:t>on </a:t>
            </a:r>
            <a:r>
              <a:rPr lang="en-US" sz="2800" spc="-15" dirty="0">
                <a:latin typeface="Arial" panose="020B0604020202020204" pitchFamily="34" charset="0"/>
                <a:cs typeface="Arial" panose="020B0604020202020204" pitchFamily="34" charset="0"/>
              </a:rPr>
              <a:t>to </a:t>
            </a:r>
            <a:r>
              <a:rPr lang="en-US" sz="2800" dirty="0">
                <a:latin typeface="Arial" panose="020B0604020202020204" pitchFamily="34" charset="0"/>
                <a:cs typeface="Arial" panose="020B0604020202020204" pitchFamily="34" charset="0"/>
              </a:rPr>
              <a:t>the </a:t>
            </a:r>
            <a:r>
              <a:rPr lang="en-US" sz="2800" spc="-5" dirty="0">
                <a:latin typeface="Arial" panose="020B0604020202020204" pitchFamily="34" charset="0"/>
                <a:cs typeface="Arial" panose="020B0604020202020204" pitchFamily="34" charset="0"/>
              </a:rPr>
              <a:t>whole </a:t>
            </a:r>
            <a:r>
              <a:rPr lang="en-US" sz="2800" dirty="0">
                <a:latin typeface="Arial" panose="020B0604020202020204" pitchFamily="34" charset="0"/>
                <a:cs typeface="Arial" panose="020B0604020202020204" pitchFamily="34" charset="0"/>
              </a:rPr>
              <a:t>class </a:t>
            </a:r>
            <a:r>
              <a:rPr lang="en-US" sz="2800" spc="-15" dirty="0">
                <a:latin typeface="Arial" panose="020B0604020202020204" pitchFamily="34" charset="0"/>
                <a:cs typeface="Arial" panose="020B0604020202020204" pitchFamily="34" charset="0"/>
              </a:rPr>
              <a:t>encourages</a:t>
            </a:r>
            <a:r>
              <a:rPr lang="en-US" sz="2800" spc="-130" dirty="0">
                <a:latin typeface="Arial" panose="020B0604020202020204" pitchFamily="34" charset="0"/>
                <a:cs typeface="Arial" panose="020B0604020202020204" pitchFamily="34" charset="0"/>
              </a:rPr>
              <a:t> </a:t>
            </a:r>
            <a:r>
              <a:rPr lang="en-US" sz="2800" spc="-5" dirty="0">
                <a:latin typeface="Arial" panose="020B0604020202020204" pitchFamily="34" charset="0"/>
                <a:cs typeface="Arial" panose="020B0604020202020204" pitchFamily="34" charset="0"/>
              </a:rPr>
              <a:t>participation.</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77777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Scenario 1: Option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sz="3200" dirty="0" smtClean="0">
                <a:latin typeface="Arial" panose="020B0604020202020204" pitchFamily="34" charset="0"/>
                <a:cs typeface="Arial" panose="020B0604020202020204" pitchFamily="34" charset="0"/>
              </a:rPr>
              <a:t>“Interesting </a:t>
            </a:r>
            <a:r>
              <a:rPr lang="en-US" sz="3200" dirty="0">
                <a:latin typeface="Arial" panose="020B0604020202020204" pitchFamily="34" charset="0"/>
                <a:cs typeface="Arial" panose="020B0604020202020204" pitchFamily="34" charset="0"/>
              </a:rPr>
              <a:t>question. The question was ‘can we change the subscript to get the equation to balance?' In fact, changing the subscript instead of the coefficient changes the molecule as a whole. For example, </a:t>
            </a:r>
            <a:r>
              <a:rPr lang="en-US" sz="3200" dirty="0" smtClean="0">
                <a:latin typeface="Arial" panose="020B0604020202020204" pitchFamily="34" charset="0"/>
                <a:cs typeface="Arial" panose="020B0604020202020204" pitchFamily="34" charset="0"/>
              </a:rPr>
              <a:t>…</a:t>
            </a:r>
          </a:p>
          <a:p>
            <a:pPr lvl="1" fontAlgn="base"/>
            <a:r>
              <a:rPr lang="en-US" sz="2800" dirty="0" smtClean="0">
                <a:latin typeface="Arial" panose="020B0604020202020204" pitchFamily="34" charset="0"/>
                <a:cs typeface="Arial" panose="020B0604020202020204" pitchFamily="34" charset="0"/>
              </a:rPr>
              <a:t>Starting </a:t>
            </a:r>
            <a:r>
              <a:rPr lang="en-US" sz="2800" dirty="0">
                <a:latin typeface="Arial" panose="020B0604020202020204" pitchFamily="34" charset="0"/>
                <a:cs typeface="Arial" panose="020B0604020202020204" pitchFamily="34" charset="0"/>
              </a:rPr>
              <a:t>with a positive response validates student participation.</a:t>
            </a:r>
          </a:p>
          <a:p>
            <a:pPr lvl="1" fontAlgn="base"/>
            <a:r>
              <a:rPr lang="en-US" sz="2800" dirty="0">
                <a:latin typeface="Arial" panose="020B0604020202020204" pitchFamily="34" charset="0"/>
                <a:cs typeface="Arial" panose="020B0604020202020204" pitchFamily="34" charset="0"/>
              </a:rPr>
              <a:t>Restates the question for the class so everyone can hear.</a:t>
            </a:r>
          </a:p>
          <a:p>
            <a:pPr lvl="1" fontAlgn="base"/>
            <a:r>
              <a:rPr lang="en-US" sz="2800" dirty="0">
                <a:latin typeface="Arial" panose="020B0604020202020204" pitchFamily="34" charset="0"/>
                <a:cs typeface="Arial" panose="020B0604020202020204" pitchFamily="34" charset="0"/>
              </a:rPr>
              <a:t>Allows the GTA to move into a lecture-style format and present additional information.</a:t>
            </a:r>
          </a:p>
          <a:p>
            <a:pPr marL="0" indent="0">
              <a:buNone/>
            </a:pPr>
            <a:endParaRPr lang="en-US" dirty="0"/>
          </a:p>
        </p:txBody>
      </p:sp>
    </p:spTree>
    <p:extLst>
      <p:ext uri="{BB962C8B-B14F-4D97-AF65-F5344CB8AC3E}">
        <p14:creationId xmlns:p14="http://schemas.microsoft.com/office/powerpoint/2010/main" val="1667341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Scenario 1: Option 3</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96325"/>
            <a:ext cx="10515600" cy="4580638"/>
          </a:xfrm>
        </p:spPr>
        <p:txBody>
          <a:bodyPr>
            <a:normAutofit lnSpcReduction="10000"/>
          </a:bodyPr>
          <a:lstStyle/>
          <a:p>
            <a:r>
              <a:rPr lang="en-US" sz="3200" dirty="0" smtClean="0">
                <a:latin typeface="Arial" panose="020B0604020202020204" pitchFamily="34" charset="0"/>
                <a:cs typeface="Arial" panose="020B0604020202020204" pitchFamily="34" charset="0"/>
              </a:rPr>
              <a:t>“Good </a:t>
            </a:r>
            <a:r>
              <a:rPr lang="en-US" sz="3200" dirty="0">
                <a:latin typeface="Arial" panose="020B0604020202020204" pitchFamily="34" charset="0"/>
                <a:cs typeface="Arial" panose="020B0604020202020204" pitchFamily="34" charset="0"/>
              </a:rPr>
              <a:t>question. The question was ‘can we change the subscript to get the equation to balance?' I believe this question requires that all sections we've talked about be considered, but I am not sure. I will look into it and let you know by email. In the meantime, is there anyone else who knows?"</a:t>
            </a:r>
          </a:p>
          <a:p>
            <a:pPr lvl="1" fontAlgn="base"/>
            <a:r>
              <a:rPr lang="en-US" sz="2800" dirty="0">
                <a:latin typeface="Arial" panose="020B0604020202020204" pitchFamily="34" charset="0"/>
                <a:cs typeface="Arial" panose="020B0604020202020204" pitchFamily="34" charset="0"/>
              </a:rPr>
              <a:t>Positive response.</a:t>
            </a:r>
          </a:p>
          <a:p>
            <a:pPr lvl="1" fontAlgn="base"/>
            <a:r>
              <a:rPr lang="en-US" sz="2800" dirty="0">
                <a:latin typeface="Arial" panose="020B0604020202020204" pitchFamily="34" charset="0"/>
                <a:cs typeface="Arial" panose="020B0604020202020204" pitchFamily="34" charset="0"/>
              </a:rPr>
              <a:t>Restates the question for the class so everyone can hear.</a:t>
            </a:r>
          </a:p>
          <a:p>
            <a:pPr lvl="1" fontAlgn="base"/>
            <a:r>
              <a:rPr lang="en-US" sz="2800" dirty="0">
                <a:latin typeface="Arial" panose="020B0604020202020204" pitchFamily="34" charset="0"/>
                <a:cs typeface="Arial" panose="020B0604020202020204" pitchFamily="34" charset="0"/>
              </a:rPr>
              <a:t>Admits the GTA does not know the answer (honest response) and demonstrates accountability.</a:t>
            </a:r>
          </a:p>
          <a:p>
            <a:pPr lvl="1" fontAlgn="base"/>
            <a:r>
              <a:rPr lang="en-US" sz="2800" dirty="0">
                <a:latin typeface="Arial" panose="020B0604020202020204" pitchFamily="34" charset="0"/>
                <a:cs typeface="Arial" panose="020B0604020202020204" pitchFamily="34" charset="0"/>
              </a:rPr>
              <a:t>Passes the question on to the class for group participation.</a:t>
            </a:r>
          </a:p>
          <a:p>
            <a:endParaRPr lang="en-US" dirty="0"/>
          </a:p>
        </p:txBody>
      </p:sp>
    </p:spTree>
    <p:extLst>
      <p:ext uri="{BB962C8B-B14F-4D97-AF65-F5344CB8AC3E}">
        <p14:creationId xmlns:p14="http://schemas.microsoft.com/office/powerpoint/2010/main" val="191183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1227" y="1456850"/>
            <a:ext cx="10342536" cy="4508927"/>
          </a:xfrm>
          <a:prstGeom prst="rect">
            <a:avLst/>
          </a:prstGeom>
        </p:spPr>
        <p:txBody>
          <a:bodyPr vert="horz" wrap="square" lIns="0" tIns="0" rIns="0" bIns="0" rtlCol="0">
            <a:spAutoFit/>
          </a:bodyPr>
          <a:lstStyle/>
          <a:p>
            <a:pPr marL="12700" marR="821055">
              <a:buClr>
                <a:srgbClr val="5B9BD5"/>
              </a:buClr>
              <a:buSzPct val="79166"/>
              <a:tabLst>
                <a:tab pos="241300" algn="l"/>
              </a:tabLst>
            </a:pPr>
            <a:r>
              <a:rPr sz="2800" b="1" spc="-10" dirty="0">
                <a:latin typeface="Arial" panose="020B0604020202020204" pitchFamily="34" charset="0"/>
                <a:cs typeface="Arial" panose="020B0604020202020204" pitchFamily="34" charset="0"/>
              </a:rPr>
              <a:t>Positive Feedback </a:t>
            </a:r>
            <a:r>
              <a:rPr sz="2800" b="1" spc="-15" dirty="0">
                <a:latin typeface="Arial" panose="020B0604020202020204" pitchFamily="34" charset="0"/>
                <a:cs typeface="Arial" panose="020B0604020202020204" pitchFamily="34" charset="0"/>
              </a:rPr>
              <a:t>for </a:t>
            </a:r>
            <a:r>
              <a:rPr sz="2800" b="1" dirty="0">
                <a:latin typeface="Arial" panose="020B0604020202020204" pitchFamily="34" charset="0"/>
                <a:cs typeface="Arial" panose="020B0604020202020204" pitchFamily="34" charset="0"/>
              </a:rPr>
              <a:t>an </a:t>
            </a:r>
            <a:r>
              <a:rPr sz="2800" b="1" spc="-10" dirty="0">
                <a:latin typeface="Arial" panose="020B0604020202020204" pitchFamily="34" charset="0"/>
                <a:cs typeface="Arial" panose="020B0604020202020204" pitchFamily="34" charset="0"/>
              </a:rPr>
              <a:t>Incorrect </a:t>
            </a:r>
            <a:r>
              <a:rPr sz="2800" b="1" spc="-5" dirty="0">
                <a:latin typeface="Arial" panose="020B0604020202020204" pitchFamily="34" charset="0"/>
                <a:cs typeface="Arial" panose="020B0604020202020204" pitchFamily="34" charset="0"/>
              </a:rPr>
              <a:t>Response, Comment, </a:t>
            </a:r>
            <a:r>
              <a:rPr sz="2800" b="1" dirty="0">
                <a:latin typeface="Arial" panose="020B0604020202020204" pitchFamily="34" charset="0"/>
                <a:cs typeface="Arial" panose="020B0604020202020204" pitchFamily="34" charset="0"/>
              </a:rPr>
              <a:t>or </a:t>
            </a:r>
            <a:r>
              <a:rPr sz="2800" b="1" spc="-10" dirty="0">
                <a:latin typeface="Arial" panose="020B0604020202020204" pitchFamily="34" charset="0"/>
                <a:cs typeface="Arial" panose="020B0604020202020204" pitchFamily="34" charset="0"/>
              </a:rPr>
              <a:t>Appropriate  Question:</a:t>
            </a:r>
            <a:endParaRPr sz="2800" dirty="0">
              <a:latin typeface="Arial" panose="020B0604020202020204" pitchFamily="34" charset="0"/>
              <a:cs typeface="Arial" panose="020B0604020202020204" pitchFamily="34" charset="0"/>
            </a:endParaRPr>
          </a:p>
          <a:p>
            <a:pPr marL="12700" marR="5080">
              <a:spcBef>
                <a:spcPts val="1800"/>
              </a:spcBef>
              <a:buClr>
                <a:srgbClr val="5B9BD5"/>
              </a:buClr>
              <a:buSzPct val="79166"/>
              <a:tabLst>
                <a:tab pos="241300" algn="l"/>
              </a:tabLst>
            </a:pPr>
            <a:r>
              <a:rPr sz="3200" b="1" dirty="0" smtClean="0">
                <a:latin typeface="Arial" panose="020B0604020202020204" pitchFamily="34" charset="0"/>
                <a:cs typeface="Arial" panose="020B0604020202020204" pitchFamily="34" charset="0"/>
              </a:rPr>
              <a:t>Scenario</a:t>
            </a:r>
            <a:r>
              <a:rPr lang="en-US" sz="3200" b="1" dirty="0" smtClean="0">
                <a:latin typeface="Arial" panose="020B0604020202020204" pitchFamily="34" charset="0"/>
                <a:cs typeface="Arial" panose="020B0604020202020204" pitchFamily="34" charset="0"/>
              </a:rPr>
              <a:t> 2</a:t>
            </a:r>
            <a:r>
              <a:rPr sz="3200" dirty="0" smtClean="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pPr marL="1841500" marR="5080" lvl="3" indent="-457200">
              <a:spcBef>
                <a:spcPts val="1800"/>
              </a:spcBef>
              <a:buClr>
                <a:srgbClr val="5B9BD5"/>
              </a:buClr>
              <a:buSzPct val="79166"/>
              <a:buFont typeface="Arial" panose="020B0604020202020204" pitchFamily="34" charset="0"/>
              <a:buChar char="•"/>
              <a:tabLst>
                <a:tab pos="241300" algn="l"/>
              </a:tabLst>
            </a:pPr>
            <a:r>
              <a:rPr sz="3200" spc="-5" dirty="0" smtClean="0">
                <a:latin typeface="Arial" panose="020B0604020202020204" pitchFamily="34" charset="0"/>
                <a:cs typeface="Arial" panose="020B0604020202020204" pitchFamily="34" charset="0"/>
              </a:rPr>
              <a:t>In </a:t>
            </a:r>
            <a:r>
              <a:rPr sz="3200" dirty="0">
                <a:latin typeface="Arial" panose="020B0604020202020204" pitchFamily="34" charset="0"/>
                <a:cs typeface="Arial" panose="020B0604020202020204" pitchFamily="34" charset="0"/>
              </a:rPr>
              <a:t>a </a:t>
            </a:r>
            <a:r>
              <a:rPr sz="3200" spc="-5" dirty="0">
                <a:latin typeface="Arial" panose="020B0604020202020204" pitchFamily="34" charset="0"/>
                <a:cs typeface="Arial" panose="020B0604020202020204" pitchFamily="34" charset="0"/>
              </a:rPr>
              <a:t>Biology </a:t>
            </a:r>
            <a:r>
              <a:rPr sz="3200" dirty="0">
                <a:latin typeface="Arial" panose="020B0604020202020204" pitchFamily="34" charset="0"/>
                <a:cs typeface="Arial" panose="020B0604020202020204" pitchFamily="34" charset="0"/>
              </a:rPr>
              <a:t>class </a:t>
            </a:r>
            <a:r>
              <a:rPr sz="3200" spc="-5" dirty="0">
                <a:latin typeface="Arial" panose="020B0604020202020204" pitchFamily="34" charset="0"/>
                <a:cs typeface="Arial" panose="020B0604020202020204" pitchFamily="34" charset="0"/>
              </a:rPr>
              <a:t>the </a:t>
            </a:r>
            <a:r>
              <a:rPr sz="3200" spc="-100" dirty="0">
                <a:latin typeface="Arial" panose="020B0604020202020204" pitchFamily="34" charset="0"/>
                <a:cs typeface="Arial" panose="020B0604020202020204" pitchFamily="34" charset="0"/>
              </a:rPr>
              <a:t>TA </a:t>
            </a:r>
            <a:r>
              <a:rPr sz="3200" spc="-10" dirty="0">
                <a:latin typeface="Arial" panose="020B0604020202020204" pitchFamily="34" charset="0"/>
                <a:cs typeface="Arial" panose="020B0604020202020204" pitchFamily="34" charset="0"/>
              </a:rPr>
              <a:t>asks: </a:t>
            </a:r>
            <a:r>
              <a:rPr sz="3200" spc="-5" dirty="0">
                <a:latin typeface="Arial" panose="020B0604020202020204" pitchFamily="34" charset="0"/>
                <a:cs typeface="Arial" panose="020B0604020202020204" pitchFamily="34" charset="0"/>
              </a:rPr>
              <a:t>"Who </a:t>
            </a:r>
            <a:r>
              <a:rPr sz="3200" spc="-10" dirty="0">
                <a:latin typeface="Arial" panose="020B0604020202020204" pitchFamily="34" charset="0"/>
                <a:cs typeface="Arial" panose="020B0604020202020204" pitchFamily="34" charset="0"/>
              </a:rPr>
              <a:t>can </a:t>
            </a:r>
            <a:r>
              <a:rPr sz="3200" spc="-5" dirty="0">
                <a:latin typeface="Arial" panose="020B0604020202020204" pitchFamily="34" charset="0"/>
                <a:cs typeface="Arial" panose="020B0604020202020204" pitchFamily="34" charset="0"/>
              </a:rPr>
              <a:t>tell </a:t>
            </a:r>
            <a:r>
              <a:rPr sz="3200" dirty="0">
                <a:latin typeface="Arial" panose="020B0604020202020204" pitchFamily="34" charset="0"/>
                <a:cs typeface="Arial" panose="020B0604020202020204" pitchFamily="34" charset="0"/>
              </a:rPr>
              <a:t>me </a:t>
            </a:r>
            <a:r>
              <a:rPr sz="3200" spc="-10" dirty="0">
                <a:latin typeface="Arial" panose="020B0604020202020204" pitchFamily="34" charset="0"/>
                <a:cs typeface="Arial" panose="020B0604020202020204" pitchFamily="34" charset="0"/>
              </a:rPr>
              <a:t>what </a:t>
            </a:r>
            <a:r>
              <a:rPr sz="3200" spc="-5" dirty="0">
                <a:latin typeface="Arial" panose="020B0604020202020204" pitchFamily="34" charset="0"/>
                <a:cs typeface="Arial" panose="020B0604020202020204" pitchFamily="34" charset="0"/>
              </a:rPr>
              <a:t>distinguishes </a:t>
            </a:r>
            <a:r>
              <a:rPr sz="3200" dirty="0">
                <a:latin typeface="Arial" panose="020B0604020202020204" pitchFamily="34" charset="0"/>
                <a:cs typeface="Arial" panose="020B0604020202020204" pitchFamily="34" charset="0"/>
              </a:rPr>
              <a:t>an  </a:t>
            </a:r>
            <a:r>
              <a:rPr sz="3200" spc="-5" dirty="0">
                <a:latin typeface="Arial" panose="020B0604020202020204" pitchFamily="34" charset="0"/>
                <a:cs typeface="Arial" panose="020B0604020202020204" pitchFamily="34" charset="0"/>
              </a:rPr>
              <a:t>animal </a:t>
            </a:r>
            <a:r>
              <a:rPr sz="3200" dirty="0">
                <a:latin typeface="Arial" panose="020B0604020202020204" pitchFamily="34" charset="0"/>
                <a:cs typeface="Arial" panose="020B0604020202020204" pitchFamily="34" charset="0"/>
              </a:rPr>
              <a:t>cell </a:t>
            </a:r>
            <a:r>
              <a:rPr sz="3200" spc="-15" dirty="0">
                <a:latin typeface="Arial" panose="020B0604020202020204" pitchFamily="34" charset="0"/>
                <a:cs typeface="Arial" panose="020B0604020202020204" pitchFamily="34" charset="0"/>
              </a:rPr>
              <a:t>from </a:t>
            </a:r>
            <a:r>
              <a:rPr sz="3200" dirty="0">
                <a:latin typeface="Arial" panose="020B0604020202020204" pitchFamily="34" charset="0"/>
                <a:cs typeface="Arial" panose="020B0604020202020204" pitchFamily="34" charset="0"/>
              </a:rPr>
              <a:t>a </a:t>
            </a:r>
            <a:r>
              <a:rPr sz="3200" spc="-10" dirty="0">
                <a:latin typeface="Arial" panose="020B0604020202020204" pitchFamily="34" charset="0"/>
                <a:cs typeface="Arial" panose="020B0604020202020204" pitchFamily="34" charset="0"/>
              </a:rPr>
              <a:t>plant </a:t>
            </a:r>
            <a:r>
              <a:rPr sz="3200" dirty="0">
                <a:latin typeface="Arial" panose="020B0604020202020204" pitchFamily="34" charset="0"/>
                <a:cs typeface="Arial" panose="020B0604020202020204" pitchFamily="34" charset="0"/>
              </a:rPr>
              <a:t>cell?" </a:t>
            </a:r>
            <a:endParaRPr lang="en-US" sz="3200" dirty="0" smtClean="0">
              <a:latin typeface="Arial" panose="020B0604020202020204" pitchFamily="34" charset="0"/>
              <a:cs typeface="Arial" panose="020B0604020202020204" pitchFamily="34" charset="0"/>
            </a:endParaRPr>
          </a:p>
          <a:p>
            <a:pPr marL="1841500" marR="5080" lvl="3" indent="-457200">
              <a:spcBef>
                <a:spcPts val="1800"/>
              </a:spcBef>
              <a:buClr>
                <a:srgbClr val="5B9BD5"/>
              </a:buClr>
              <a:buSzPct val="79166"/>
              <a:buFont typeface="Arial" panose="020B0604020202020204" pitchFamily="34" charset="0"/>
              <a:buChar char="•"/>
              <a:tabLst>
                <a:tab pos="241300" algn="l"/>
              </a:tabLst>
            </a:pPr>
            <a:r>
              <a:rPr sz="3200" dirty="0" smtClean="0">
                <a:latin typeface="Arial" panose="020B0604020202020204" pitchFamily="34" charset="0"/>
                <a:cs typeface="Arial" panose="020B0604020202020204" pitchFamily="34" charset="0"/>
              </a:rPr>
              <a:t>A </a:t>
            </a:r>
            <a:r>
              <a:rPr sz="3200" spc="-10" dirty="0">
                <a:latin typeface="Arial" panose="020B0604020202020204" pitchFamily="34" charset="0"/>
                <a:cs typeface="Arial" panose="020B0604020202020204" pitchFamily="34" charset="0"/>
              </a:rPr>
              <a:t>student responds, </a:t>
            </a:r>
            <a:r>
              <a:rPr sz="3200" spc="-15" dirty="0">
                <a:latin typeface="Arial" panose="020B0604020202020204" pitchFamily="34" charset="0"/>
                <a:cs typeface="Arial" panose="020B0604020202020204" pitchFamily="34" charset="0"/>
              </a:rPr>
              <a:t>"Well, </a:t>
            </a:r>
            <a:r>
              <a:rPr sz="3200" dirty="0">
                <a:latin typeface="Arial" panose="020B0604020202020204" pitchFamily="34" charset="0"/>
                <a:cs typeface="Arial" panose="020B0604020202020204" pitchFamily="34" charset="0"/>
              </a:rPr>
              <a:t>I </a:t>
            </a:r>
            <a:r>
              <a:rPr sz="3200" spc="-5" dirty="0">
                <a:latin typeface="Arial" panose="020B0604020202020204" pitchFamily="34" charset="0"/>
                <a:cs typeface="Arial" panose="020B0604020202020204" pitchFamily="34" charset="0"/>
              </a:rPr>
              <a:t>don't think </a:t>
            </a:r>
            <a:r>
              <a:rPr sz="3200" dirty="0">
                <a:latin typeface="Arial" panose="020B0604020202020204" pitchFamily="34" charset="0"/>
                <a:cs typeface="Arial" panose="020B0604020202020204" pitchFamily="34" charset="0"/>
              </a:rPr>
              <a:t>a </a:t>
            </a:r>
            <a:r>
              <a:rPr sz="3200" spc="-10" dirty="0">
                <a:latin typeface="Arial" panose="020B0604020202020204" pitchFamily="34" charset="0"/>
                <a:cs typeface="Arial" panose="020B0604020202020204" pitchFamily="34" charset="0"/>
              </a:rPr>
              <a:t>plant  </a:t>
            </a:r>
            <a:r>
              <a:rPr sz="3200" dirty="0">
                <a:latin typeface="Arial" panose="020B0604020202020204" pitchFamily="34" charset="0"/>
                <a:cs typeface="Arial" panose="020B0604020202020204" pitchFamily="34" charset="0"/>
              </a:rPr>
              <a:t>cell </a:t>
            </a:r>
            <a:r>
              <a:rPr sz="3200" spc="-5" dirty="0">
                <a:latin typeface="Arial" panose="020B0604020202020204" pitchFamily="34" charset="0"/>
                <a:cs typeface="Arial" panose="020B0604020202020204" pitchFamily="34" charset="0"/>
              </a:rPr>
              <a:t>has </a:t>
            </a:r>
            <a:r>
              <a:rPr sz="3200" dirty="0">
                <a:latin typeface="Arial" panose="020B0604020202020204" pitchFamily="34" charset="0"/>
                <a:cs typeface="Arial" panose="020B0604020202020204" pitchFamily="34" charset="0"/>
              </a:rPr>
              <a:t>a cell </a:t>
            </a:r>
            <a:r>
              <a:rPr sz="3200" spc="-5" dirty="0">
                <a:latin typeface="Arial" panose="020B0604020202020204" pitchFamily="34" charset="0"/>
                <a:cs typeface="Arial" panose="020B0604020202020204" pitchFamily="34" charset="0"/>
              </a:rPr>
              <a:t>wall" </a:t>
            </a:r>
            <a:r>
              <a:rPr sz="3200" dirty="0">
                <a:latin typeface="Arial" panose="020B0604020202020204" pitchFamily="34" charset="0"/>
                <a:cs typeface="Arial" panose="020B0604020202020204" pitchFamily="34" charset="0"/>
              </a:rPr>
              <a:t>(an </a:t>
            </a:r>
            <a:r>
              <a:rPr sz="3200" spc="-10" dirty="0">
                <a:latin typeface="Arial" panose="020B0604020202020204" pitchFamily="34" charset="0"/>
                <a:cs typeface="Arial" panose="020B0604020202020204" pitchFamily="34" charset="0"/>
              </a:rPr>
              <a:t>incorrect</a:t>
            </a:r>
            <a:r>
              <a:rPr sz="3200" spc="-95"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response</a:t>
            </a:r>
            <a:r>
              <a:rPr sz="3200" spc="-10" dirty="0" smtClean="0">
                <a:latin typeface="Arial" panose="020B0604020202020204" pitchFamily="34" charset="0"/>
                <a:cs typeface="Arial" panose="020B0604020202020204" pitchFamily="34" charset="0"/>
              </a:rPr>
              <a:t>).</a:t>
            </a:r>
            <a:endParaRPr sz="32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2433234" y="98933"/>
            <a:ext cx="7439186" cy="1102866"/>
          </a:xfrm>
          <a:prstGeom prst="rect">
            <a:avLst/>
          </a:prstGeom>
        </p:spPr>
        <p:txBody>
          <a:bodyPr vert="horz" wrap="square" lIns="0" tIns="0" rIns="0" bIns="0" rtlCol="0">
            <a:spAutoFit/>
          </a:bodyPr>
          <a:lstStyle/>
          <a:p>
            <a:pPr marL="12700" marR="5080" algn="ctr">
              <a:lnSpc>
                <a:spcPts val="4320"/>
              </a:lnSpc>
            </a:pPr>
            <a:r>
              <a:rPr lang="en-US" sz="4000" b="1" spc="-5" dirty="0" smtClean="0">
                <a:latin typeface="Arial" panose="020B0604020202020204" pitchFamily="34" charset="0"/>
                <a:cs typeface="Arial" panose="020B0604020202020204" pitchFamily="34" charset="0"/>
              </a:rPr>
              <a:t>Asking Question to Students in Classroom</a:t>
            </a:r>
            <a:endParaRPr sz="4000" dirty="0">
              <a:latin typeface="Arial" panose="020B0604020202020204" pitchFamily="34" charset="0"/>
              <a:cs typeface="Arial" panose="020B0604020202020204" pitchFamily="34" charset="0"/>
            </a:endParaRPr>
          </a:p>
        </p:txBody>
      </p:sp>
      <p:sp>
        <p:nvSpPr>
          <p:cNvPr id="4" name="object 4"/>
          <p:cNvSpPr txBox="1"/>
          <p:nvPr/>
        </p:nvSpPr>
        <p:spPr>
          <a:xfrm>
            <a:off x="538838" y="6304002"/>
            <a:ext cx="11227978" cy="553998"/>
          </a:xfrm>
          <a:prstGeom prst="rect">
            <a:avLst/>
          </a:prstGeom>
        </p:spPr>
        <p:txBody>
          <a:bodyPr vert="horz" wrap="square" lIns="0" tIns="0" rIns="0" bIns="0" rtlCol="0">
            <a:spAutoFit/>
          </a:bodyPr>
          <a:lstStyle/>
          <a:p>
            <a:pPr marL="12700" marR="5080">
              <a:lnSpc>
                <a:spcPct val="100000"/>
              </a:lnSpc>
            </a:pPr>
            <a:r>
              <a:rPr sz="1800" spc="-10" dirty="0">
                <a:latin typeface="Calibri"/>
                <a:cs typeface="Calibri"/>
              </a:rPr>
              <a:t>Sources</a:t>
            </a:r>
            <a:r>
              <a:rPr sz="1800" spc="-10" dirty="0">
                <a:solidFill>
                  <a:schemeClr val="accent1"/>
                </a:solidFill>
                <a:latin typeface="Calibri"/>
                <a:cs typeface="Calibri"/>
              </a:rPr>
              <a:t>:</a:t>
            </a:r>
            <a:r>
              <a:rPr sz="1800" u="sng" spc="-10" dirty="0">
                <a:solidFill>
                  <a:schemeClr val="accent1"/>
                </a:solidFill>
                <a:latin typeface="Calibri"/>
                <a:cs typeface="Calibri"/>
                <a:hlinkClick r:id="rId3"/>
              </a:rPr>
              <a:t>http://</a:t>
            </a:r>
            <a:r>
              <a:rPr sz="1800" u="sng" spc="-10" dirty="0" smtClean="0">
                <a:solidFill>
                  <a:schemeClr val="accent1"/>
                </a:solidFill>
                <a:latin typeface="Calibri"/>
                <a:cs typeface="Calibri"/>
                <a:hlinkClick r:id="rId3"/>
              </a:rPr>
              <a:t>www.uwo.ca/tsc/resources/resources_graduate_stu</a:t>
            </a:r>
            <a:r>
              <a:rPr sz="1800" u="sng" spc="-10" dirty="0" smtClean="0">
                <a:solidFill>
                  <a:schemeClr val="accent1"/>
                </a:solidFill>
                <a:latin typeface="Calibri"/>
                <a:cs typeface="Calibri"/>
              </a:rPr>
              <a:t>dents/ta_handbook/giving_effective_feedback/suggestions_verbal_feedback.html</a:t>
            </a:r>
            <a:endParaRPr sz="1800" u="sng" dirty="0">
              <a:solidFill>
                <a:schemeClr val="accent1"/>
              </a:solidFill>
              <a:latin typeface="Calibri"/>
              <a:cs typeface="Calibri"/>
            </a:endParaRPr>
          </a:p>
        </p:txBody>
      </p:sp>
    </p:spTree>
    <p:extLst>
      <p:ext uri="{BB962C8B-B14F-4D97-AF65-F5344CB8AC3E}">
        <p14:creationId xmlns:p14="http://schemas.microsoft.com/office/powerpoint/2010/main" val="263412737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Scenario 2: Option 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4000" dirty="0">
                <a:latin typeface="Arial" panose="020B0604020202020204" pitchFamily="34" charset="0"/>
                <a:cs typeface="Arial" panose="020B0604020202020204" pitchFamily="34" charset="0"/>
              </a:rPr>
              <a:t>OK, let's take a step back first. Who remembers the characteristics of a plant cell from last week?"</a:t>
            </a:r>
          </a:p>
          <a:p>
            <a:pPr lvl="1" fontAlgn="base"/>
            <a:r>
              <a:rPr lang="en-US" sz="3600" dirty="0">
                <a:latin typeface="Arial" panose="020B0604020202020204" pitchFamily="34" charset="0"/>
                <a:cs typeface="Arial" panose="020B0604020202020204" pitchFamily="34" charset="0"/>
              </a:rPr>
              <a:t>Does not emphasize the student's mistake.</a:t>
            </a:r>
          </a:p>
          <a:p>
            <a:pPr lvl="1" fontAlgn="base"/>
            <a:r>
              <a:rPr lang="en-US" sz="3600" dirty="0">
                <a:latin typeface="Arial" panose="020B0604020202020204" pitchFamily="34" charset="0"/>
                <a:cs typeface="Arial" panose="020B0604020202020204" pitchFamily="34" charset="0"/>
              </a:rPr>
              <a:t>Serves as a way to review and consider recent material.</a:t>
            </a:r>
          </a:p>
          <a:p>
            <a:endParaRPr lang="en-US" dirty="0"/>
          </a:p>
        </p:txBody>
      </p:sp>
    </p:spTree>
    <p:extLst>
      <p:ext uri="{BB962C8B-B14F-4D97-AF65-F5344CB8AC3E}">
        <p14:creationId xmlns:p14="http://schemas.microsoft.com/office/powerpoint/2010/main" val="220006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20" dirty="0">
                <a:latin typeface="Arial" panose="020B0604020202020204" pitchFamily="34" charset="0"/>
                <a:cs typeface="Arial" panose="020B0604020202020204" pitchFamily="34" charset="0"/>
              </a:rPr>
              <a:t>OVERVIEW </a:t>
            </a:r>
            <a:r>
              <a:rPr lang="en-US" b="1" spc="-10" dirty="0">
                <a:latin typeface="Arial" panose="020B0604020202020204" pitchFamily="34" charset="0"/>
                <a:cs typeface="Arial" panose="020B0604020202020204" pitchFamily="34" charset="0"/>
              </a:rPr>
              <a:t>OF </a:t>
            </a:r>
            <a:r>
              <a:rPr lang="en-US" b="1" spc="-65" dirty="0">
                <a:latin typeface="Arial" panose="020B0604020202020204" pitchFamily="34" charset="0"/>
                <a:cs typeface="Arial" panose="020B0604020202020204" pitchFamily="34" charset="0"/>
              </a:rPr>
              <a:t>THE</a:t>
            </a:r>
            <a:r>
              <a:rPr lang="en-US" b="1" spc="40" dirty="0">
                <a:latin typeface="Arial" panose="020B0604020202020204" pitchFamily="34" charset="0"/>
                <a:cs typeface="Arial" panose="020B0604020202020204" pitchFamily="34" charset="0"/>
              </a:rPr>
              <a:t> </a:t>
            </a:r>
            <a:r>
              <a:rPr lang="en-US" b="1" spc="-15" dirty="0">
                <a:latin typeface="Arial" panose="020B0604020202020204" pitchFamily="34" charset="0"/>
                <a:cs typeface="Arial" panose="020B0604020202020204" pitchFamily="34" charset="0"/>
              </a:rPr>
              <a:t>SESSION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241300">
              <a:lnSpc>
                <a:spcPct val="100000"/>
              </a:lnSpc>
              <a:buClr>
                <a:srgbClr val="5B9BD5"/>
              </a:buClr>
              <a:buSzPct val="79166"/>
              <a:buFont typeface="Arial"/>
              <a:buChar char="•"/>
              <a:tabLst>
                <a:tab pos="241300" algn="l"/>
              </a:tabLst>
            </a:pPr>
            <a:r>
              <a:rPr lang="en-US" spc="-20" dirty="0">
                <a:latin typeface="Arial" panose="020B0604020202020204" pitchFamily="34" charset="0"/>
                <a:cs typeface="Arial" panose="020B0604020202020204" pitchFamily="34" charset="0"/>
              </a:rPr>
              <a:t>Different </a:t>
            </a:r>
            <a:r>
              <a:rPr lang="en-US" dirty="0">
                <a:latin typeface="Arial" panose="020B0604020202020204" pitchFamily="34" charset="0"/>
                <a:cs typeface="Arial" panose="020B0604020202020204" pitchFamily="34" charset="0"/>
              </a:rPr>
              <a:t>types </a:t>
            </a:r>
            <a:r>
              <a:rPr lang="en-US" spc="-5" dirty="0">
                <a:latin typeface="Arial" panose="020B0604020202020204" pitchFamily="34" charset="0"/>
                <a:cs typeface="Arial" panose="020B0604020202020204" pitchFamily="34" charset="0"/>
              </a:rPr>
              <a:t>of </a:t>
            </a:r>
            <a:r>
              <a:rPr lang="en-US" spc="-10" dirty="0">
                <a:latin typeface="Arial" panose="020B0604020202020204" pitchFamily="34" charset="0"/>
                <a:cs typeface="Arial" panose="020B0604020202020204" pitchFamily="34" charset="0"/>
              </a:rPr>
              <a:t>classroom</a:t>
            </a:r>
            <a:r>
              <a:rPr lang="en-US" spc="-20" dirty="0">
                <a:latin typeface="Arial" panose="020B0604020202020204" pitchFamily="34" charset="0"/>
                <a:cs typeface="Arial" panose="020B0604020202020204" pitchFamily="34" charset="0"/>
              </a:rPr>
              <a:t> </a:t>
            </a:r>
            <a:r>
              <a:rPr lang="en-US" spc="-15" dirty="0">
                <a:latin typeface="Arial" panose="020B0604020202020204" pitchFamily="34" charset="0"/>
                <a:cs typeface="Arial" panose="020B0604020202020204" pitchFamily="34" charset="0"/>
              </a:rPr>
              <a:t>formats</a:t>
            </a:r>
            <a:endParaRPr lang="en-US" dirty="0">
              <a:latin typeface="Arial" panose="020B0604020202020204" pitchFamily="34" charset="0"/>
              <a:cs typeface="Arial" panose="020B0604020202020204" pitchFamily="34" charset="0"/>
            </a:endParaRPr>
          </a:p>
          <a:p>
            <a:pPr marL="241300">
              <a:lnSpc>
                <a:spcPct val="100000"/>
              </a:lnSpc>
              <a:spcBef>
                <a:spcPts val="1510"/>
              </a:spcBef>
              <a:buClr>
                <a:srgbClr val="5B9BD5"/>
              </a:buClr>
              <a:buSzPct val="79166"/>
              <a:buFont typeface="Arial"/>
              <a:buChar char="•"/>
              <a:tabLst>
                <a:tab pos="241300" algn="l"/>
              </a:tabLst>
            </a:pPr>
            <a:r>
              <a:rPr lang="en-US" spc="-5" dirty="0" smtClean="0">
                <a:latin typeface="Arial" panose="020B0604020202020204" pitchFamily="34" charset="0"/>
                <a:cs typeface="Arial" panose="020B0604020202020204" pitchFamily="34" charset="0"/>
              </a:rPr>
              <a:t>Instructors’/GTA’s</a:t>
            </a:r>
            <a:r>
              <a:rPr lang="en-US" spc="-5" dirty="0" smtClean="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roles in American</a:t>
            </a:r>
            <a:r>
              <a:rPr lang="en-US" spc="-6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classrooms</a:t>
            </a:r>
            <a:endParaRPr lang="en-US" dirty="0">
              <a:latin typeface="Arial" panose="020B0604020202020204" pitchFamily="34" charset="0"/>
              <a:cs typeface="Arial" panose="020B0604020202020204" pitchFamily="34" charset="0"/>
            </a:endParaRPr>
          </a:p>
          <a:p>
            <a:pPr marL="241300">
              <a:lnSpc>
                <a:spcPct val="100000"/>
              </a:lnSpc>
              <a:spcBef>
                <a:spcPts val="1510"/>
              </a:spcBef>
              <a:buClr>
                <a:srgbClr val="5B9BD5"/>
              </a:buClr>
              <a:buSzPct val="79166"/>
              <a:buFont typeface="Arial"/>
              <a:buChar char="•"/>
              <a:tabLst>
                <a:tab pos="241300" algn="l"/>
              </a:tabLst>
            </a:pPr>
            <a:r>
              <a:rPr lang="en-US" spc="-15" dirty="0">
                <a:latin typeface="Arial" panose="020B0604020202020204" pitchFamily="34" charset="0"/>
                <a:cs typeface="Arial" panose="020B0604020202020204" pitchFamily="34" charset="0"/>
              </a:rPr>
              <a:t>The American classroom culture</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91780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Scenario 2: Option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200" dirty="0" smtClean="0">
                <a:latin typeface="Arial" panose="020B0604020202020204" pitchFamily="34" charset="0"/>
                <a:cs typeface="Arial" panose="020B0604020202020204" pitchFamily="34" charset="0"/>
              </a:rPr>
              <a:t>“No</a:t>
            </a:r>
            <a:r>
              <a:rPr lang="en-US" sz="3200" dirty="0">
                <a:latin typeface="Arial" panose="020B0604020202020204" pitchFamily="34" charset="0"/>
                <a:cs typeface="Arial" panose="020B0604020202020204" pitchFamily="34" charset="0"/>
              </a:rPr>
              <a:t>, that is not quite right. One of these cells has a wall while the other does not. Can you remember what distinguishes the two?"</a:t>
            </a:r>
          </a:p>
          <a:p>
            <a:pPr lvl="1" fontAlgn="base"/>
            <a:r>
              <a:rPr lang="en-US" sz="2800" dirty="0">
                <a:latin typeface="Arial" panose="020B0604020202020204" pitchFamily="34" charset="0"/>
                <a:cs typeface="Arial" panose="020B0604020202020204" pitchFamily="34" charset="0"/>
              </a:rPr>
              <a:t>Encouraging feedback that does not alienate the student.</a:t>
            </a:r>
          </a:p>
          <a:p>
            <a:pPr lvl="1" fontAlgn="base"/>
            <a:r>
              <a:rPr lang="en-US" sz="2800" dirty="0">
                <a:latin typeface="Arial" panose="020B0604020202020204" pitchFamily="34" charset="0"/>
                <a:cs typeface="Arial" panose="020B0604020202020204" pitchFamily="34" charset="0"/>
              </a:rPr>
              <a:t>Restates the student's response and clarifies what is incorrect.</a:t>
            </a:r>
          </a:p>
          <a:p>
            <a:pPr lvl="1" fontAlgn="base"/>
            <a:r>
              <a:rPr lang="en-US" sz="2800" dirty="0">
                <a:latin typeface="Arial" panose="020B0604020202020204" pitchFamily="34" charset="0"/>
                <a:cs typeface="Arial" panose="020B0604020202020204" pitchFamily="34" charset="0"/>
              </a:rPr>
              <a:t>Uses the incorrect response as a chance to compare two concepts and to review other material.</a:t>
            </a:r>
          </a:p>
          <a:p>
            <a:endParaRPr lang="en-US" dirty="0"/>
          </a:p>
        </p:txBody>
      </p:sp>
    </p:spTree>
    <p:extLst>
      <p:ext uri="{BB962C8B-B14F-4D97-AF65-F5344CB8AC3E}">
        <p14:creationId xmlns:p14="http://schemas.microsoft.com/office/powerpoint/2010/main" val="4122541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spc="-5" dirty="0" smtClean="0">
                <a:solidFill>
                  <a:srgbClr val="44546A"/>
                </a:solidFill>
                <a:latin typeface="Arial" panose="020B0604020202020204" pitchFamily="34" charset="0"/>
                <a:cs typeface="Arial" panose="020B0604020202020204" pitchFamily="34" charset="0"/>
              </a:rPr>
              <a:t>THE AMERICAN CLASSROOM </a:t>
            </a:r>
            <a:r>
              <a:rPr lang="en-US" sz="4800" b="1" spc="-5" dirty="0">
                <a:solidFill>
                  <a:srgbClr val="44546A"/>
                </a:solidFill>
                <a:latin typeface="Arial" panose="020B0604020202020204" pitchFamily="34" charset="0"/>
                <a:cs typeface="Arial" panose="020B0604020202020204" pitchFamily="34" charset="0"/>
              </a:rPr>
              <a:t>C</a:t>
            </a:r>
            <a:r>
              <a:rPr lang="en-US" sz="4800" b="1" spc="-5" dirty="0" smtClean="0">
                <a:solidFill>
                  <a:srgbClr val="44546A"/>
                </a:solidFill>
                <a:latin typeface="Arial" panose="020B0604020202020204" pitchFamily="34" charset="0"/>
                <a:cs typeface="Arial" panose="020B0604020202020204" pitchFamily="34" charset="0"/>
              </a:rPr>
              <a:t>ULTURE</a:t>
            </a:r>
            <a:endParaRPr lang="en-US" sz="4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How </a:t>
            </a:r>
            <a:r>
              <a:rPr lang="en-US" dirty="0" smtClean="0">
                <a:latin typeface="Arial" panose="020B0604020202020204" pitchFamily="34" charset="0"/>
                <a:cs typeface="Arial" panose="020B0604020202020204" pitchFamily="34" charset="0"/>
              </a:rPr>
              <a:t>is it </a:t>
            </a:r>
            <a:r>
              <a:rPr lang="en-US" dirty="0" smtClean="0">
                <a:latin typeface="Arial" panose="020B0604020202020204" pitchFamily="34" charset="0"/>
                <a:cs typeface="Arial" panose="020B0604020202020204" pitchFamily="34" charset="0"/>
              </a:rPr>
              <a:t>different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125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7086" y="77761"/>
            <a:ext cx="8972227" cy="1082026"/>
          </a:xfrm>
          <a:prstGeom prst="rect">
            <a:avLst/>
          </a:prstGeom>
        </p:spPr>
        <p:txBody>
          <a:bodyPr vert="horz" wrap="square" lIns="0" tIns="112267" rIns="0" bIns="0" rtlCol="0">
            <a:spAutoFit/>
          </a:bodyPr>
          <a:lstStyle/>
          <a:p>
            <a:pPr marL="1537970" marR="5080" indent="-1164590">
              <a:lnSpc>
                <a:spcPts val="3890"/>
              </a:lnSpc>
            </a:pPr>
            <a:r>
              <a:rPr sz="3200" b="1" spc="-5" dirty="0" smtClean="0">
                <a:latin typeface="Arial" panose="020B0604020202020204" pitchFamily="34" charset="0"/>
                <a:cs typeface="Arial" panose="020B0604020202020204" pitchFamily="34" charset="0"/>
              </a:rPr>
              <a:t>T</a:t>
            </a:r>
            <a:r>
              <a:rPr lang="en-US" sz="3200" b="1" spc="-5" dirty="0" smtClean="0">
                <a:latin typeface="Arial" panose="020B0604020202020204" pitchFamily="34" charset="0"/>
                <a:cs typeface="Arial" panose="020B0604020202020204" pitchFamily="34" charset="0"/>
              </a:rPr>
              <a:t>ransition</a:t>
            </a:r>
            <a:r>
              <a:rPr sz="3200" b="1" spc="-5" dirty="0" smtClean="0">
                <a:latin typeface="Arial" panose="020B0604020202020204" pitchFamily="34" charset="0"/>
                <a:cs typeface="Arial" panose="020B0604020202020204" pitchFamily="34" charset="0"/>
              </a:rPr>
              <a:t>: U</a:t>
            </a:r>
            <a:r>
              <a:rPr lang="en-US" sz="3200" b="1" spc="-5" dirty="0" smtClean="0">
                <a:latin typeface="Arial" panose="020B0604020202020204" pitchFamily="34" charset="0"/>
                <a:cs typeface="Arial" panose="020B0604020202020204" pitchFamily="34" charset="0"/>
              </a:rPr>
              <a:t>nderstanding</a:t>
            </a:r>
            <a:r>
              <a:rPr sz="3200" b="1" spc="-5" dirty="0" smtClean="0">
                <a:latin typeface="Arial" panose="020B0604020202020204" pitchFamily="34" charset="0"/>
                <a:cs typeface="Arial" panose="020B0604020202020204" pitchFamily="34" charset="0"/>
              </a:rPr>
              <a:t> T</a:t>
            </a:r>
            <a:r>
              <a:rPr lang="en-US" sz="3200" b="1" spc="-5" dirty="0" smtClean="0">
                <a:latin typeface="Arial" panose="020B0604020202020204" pitchFamily="34" charset="0"/>
                <a:cs typeface="Arial" panose="020B0604020202020204" pitchFamily="34" charset="0"/>
              </a:rPr>
              <a:t>he</a:t>
            </a:r>
            <a:r>
              <a:rPr sz="3200" b="1" spc="-5" dirty="0" smtClean="0">
                <a:latin typeface="Arial" panose="020B0604020202020204" pitchFamily="34" charset="0"/>
                <a:cs typeface="Arial" panose="020B0604020202020204" pitchFamily="34" charset="0"/>
              </a:rPr>
              <a:t> A</a:t>
            </a:r>
            <a:r>
              <a:rPr lang="en-US" sz="3200" b="1" spc="-5" dirty="0" smtClean="0">
                <a:latin typeface="Arial" panose="020B0604020202020204" pitchFamily="34" charset="0"/>
                <a:cs typeface="Arial" panose="020B0604020202020204" pitchFamily="34" charset="0"/>
              </a:rPr>
              <a:t>merican</a:t>
            </a:r>
            <a:r>
              <a:rPr sz="3200" b="1" spc="-5" dirty="0" smtClean="0">
                <a:latin typeface="Arial" panose="020B0604020202020204" pitchFamily="34" charset="0"/>
                <a:cs typeface="Arial" panose="020B0604020202020204" pitchFamily="34" charset="0"/>
              </a:rPr>
              <a:t>  C</a:t>
            </a:r>
            <a:r>
              <a:rPr lang="en-US" sz="3200" b="1" spc="-5" dirty="0" smtClean="0">
                <a:latin typeface="Arial" panose="020B0604020202020204" pitchFamily="34" charset="0"/>
                <a:cs typeface="Arial" panose="020B0604020202020204" pitchFamily="34" charset="0"/>
              </a:rPr>
              <a:t>lassroom</a:t>
            </a:r>
            <a:r>
              <a:rPr sz="3200" b="1" spc="-5" dirty="0" smtClean="0">
                <a:latin typeface="Arial" panose="020B0604020202020204" pitchFamily="34" charset="0"/>
                <a:cs typeface="Arial" panose="020B0604020202020204" pitchFamily="34" charset="0"/>
              </a:rPr>
              <a:t> W</a:t>
            </a:r>
            <a:r>
              <a:rPr lang="en-US" sz="3200" b="1" spc="-5" dirty="0" smtClean="0">
                <a:latin typeface="Arial" panose="020B0604020202020204" pitchFamily="34" charset="0"/>
                <a:cs typeface="Arial" panose="020B0604020202020204" pitchFamily="34" charset="0"/>
              </a:rPr>
              <a:t>ithin</a:t>
            </a:r>
            <a:r>
              <a:rPr sz="3200" b="1" spc="-5" dirty="0" smtClean="0">
                <a:latin typeface="Arial" panose="020B0604020202020204" pitchFamily="34" charset="0"/>
                <a:cs typeface="Arial" panose="020B0604020202020204" pitchFamily="34" charset="0"/>
              </a:rPr>
              <a:t> </a:t>
            </a:r>
            <a:r>
              <a:rPr sz="3200" b="1" spc="-5" dirty="0">
                <a:latin typeface="Arial" panose="020B0604020202020204" pitchFamily="34" charset="0"/>
                <a:cs typeface="Arial" panose="020B0604020202020204" pitchFamily="34" charset="0"/>
              </a:rPr>
              <a:t>U.S. </a:t>
            </a:r>
            <a:r>
              <a:rPr sz="3200" b="1" spc="-5" dirty="0" smtClean="0">
                <a:latin typeface="Arial" panose="020B0604020202020204" pitchFamily="34" charset="0"/>
                <a:cs typeface="Arial" panose="020B0604020202020204" pitchFamily="34" charset="0"/>
              </a:rPr>
              <a:t>C</a:t>
            </a:r>
            <a:r>
              <a:rPr lang="en-US" sz="3200" b="1" spc="-5" dirty="0" smtClean="0">
                <a:latin typeface="Arial" panose="020B0604020202020204" pitchFamily="34" charset="0"/>
                <a:cs typeface="Arial" panose="020B0604020202020204" pitchFamily="34" charset="0"/>
              </a:rPr>
              <a:t>ulture</a:t>
            </a:r>
            <a:endParaRPr sz="3200" b="1" spc="-5" dirty="0">
              <a:latin typeface="Arial" panose="020B0604020202020204" pitchFamily="34" charset="0"/>
              <a:cs typeface="Arial" panose="020B0604020202020204" pitchFamily="34" charset="0"/>
            </a:endParaRPr>
          </a:p>
        </p:txBody>
      </p:sp>
      <p:sp>
        <p:nvSpPr>
          <p:cNvPr id="3" name="object 3" descr="Decorative"/>
          <p:cNvSpPr/>
          <p:nvPr/>
        </p:nvSpPr>
        <p:spPr>
          <a:xfrm>
            <a:off x="0" y="1990344"/>
            <a:ext cx="4646676" cy="3694175"/>
          </a:xfrm>
          <a:prstGeom prst="rect">
            <a:avLst/>
          </a:prstGeom>
          <a:blipFill>
            <a:blip r:embed="rId3" cstate="print"/>
            <a:stretch>
              <a:fillRect/>
            </a:stretch>
          </a:blipFill>
        </p:spPr>
        <p:txBody>
          <a:bodyPr wrap="square" lIns="0" tIns="0" rIns="0" bIns="0" rtlCol="0"/>
          <a:lstStyle/>
          <a:p>
            <a:endParaRPr/>
          </a:p>
        </p:txBody>
      </p:sp>
      <p:sp>
        <p:nvSpPr>
          <p:cNvPr id="4" name="object 4" descr="Decorative"/>
          <p:cNvSpPr/>
          <p:nvPr/>
        </p:nvSpPr>
        <p:spPr>
          <a:xfrm>
            <a:off x="0" y="2054352"/>
            <a:ext cx="4527803" cy="3511295"/>
          </a:xfrm>
          <a:prstGeom prst="rect">
            <a:avLst/>
          </a:prstGeom>
          <a:blipFill>
            <a:blip r:embed="rId4" cstate="print"/>
            <a:stretch>
              <a:fillRect/>
            </a:stretch>
          </a:blipFill>
        </p:spPr>
        <p:txBody>
          <a:bodyPr wrap="square" lIns="0" tIns="0" rIns="0" bIns="0" rtlCol="0"/>
          <a:lstStyle/>
          <a:p>
            <a:endParaRPr/>
          </a:p>
        </p:txBody>
      </p:sp>
      <p:sp>
        <p:nvSpPr>
          <p:cNvPr id="5" name="object 5" descr="Image border."/>
          <p:cNvSpPr/>
          <p:nvPr/>
        </p:nvSpPr>
        <p:spPr>
          <a:xfrm>
            <a:off x="761" y="2035301"/>
            <a:ext cx="4546600" cy="3549650"/>
          </a:xfrm>
          <a:custGeom>
            <a:avLst/>
            <a:gdLst/>
            <a:ahLst/>
            <a:cxnLst/>
            <a:rect l="l" t="t" r="r" b="b"/>
            <a:pathLst>
              <a:path w="4546600" h="3549650">
                <a:moveTo>
                  <a:pt x="0" y="0"/>
                </a:moveTo>
                <a:lnTo>
                  <a:pt x="4546092" y="0"/>
                </a:lnTo>
                <a:lnTo>
                  <a:pt x="4546092" y="3549396"/>
                </a:lnTo>
                <a:lnTo>
                  <a:pt x="0" y="3549396"/>
                </a:lnTo>
              </a:path>
            </a:pathLst>
          </a:custGeom>
          <a:ln w="38100">
            <a:solidFill>
              <a:srgbClr val="000000"/>
            </a:solidFill>
          </a:ln>
        </p:spPr>
        <p:txBody>
          <a:bodyPr wrap="square" lIns="0" tIns="0" rIns="0" bIns="0" rtlCol="0"/>
          <a:lstStyle/>
          <a:p>
            <a:endParaRPr/>
          </a:p>
        </p:txBody>
      </p:sp>
      <p:sp>
        <p:nvSpPr>
          <p:cNvPr id="6" name="object 6"/>
          <p:cNvSpPr txBox="1"/>
          <p:nvPr/>
        </p:nvSpPr>
        <p:spPr>
          <a:xfrm>
            <a:off x="208280" y="1990344"/>
            <a:ext cx="11775440" cy="4416594"/>
          </a:xfrm>
          <a:prstGeom prst="rect">
            <a:avLst/>
          </a:prstGeom>
        </p:spPr>
        <p:txBody>
          <a:bodyPr vert="horz" wrap="square" lIns="0" tIns="0" rIns="0" bIns="0" rtlCol="0">
            <a:spAutoFit/>
          </a:bodyPr>
          <a:lstStyle/>
          <a:p>
            <a:pPr marL="4859655" marR="354965" indent="-228600">
              <a:lnSpc>
                <a:spcPts val="2700"/>
              </a:lnSpc>
              <a:buClr>
                <a:srgbClr val="5B9BD5"/>
              </a:buClr>
              <a:buSzPct val="80000"/>
              <a:buFont typeface="Arial"/>
              <a:buChar char="•"/>
              <a:tabLst>
                <a:tab pos="4860290" algn="l"/>
              </a:tabLst>
            </a:pPr>
            <a:r>
              <a:rPr sz="2500" spc="-15" dirty="0">
                <a:latin typeface="Arial" panose="020B0604020202020204" pitchFamily="34" charset="0"/>
                <a:cs typeface="Arial" panose="020B0604020202020204" pitchFamily="34" charset="0"/>
              </a:rPr>
              <a:t>U.S. </a:t>
            </a:r>
            <a:r>
              <a:rPr sz="2500" spc="-10" dirty="0">
                <a:latin typeface="Arial" panose="020B0604020202020204" pitchFamily="34" charset="0"/>
                <a:cs typeface="Arial" panose="020B0604020202020204" pitchFamily="34" charset="0"/>
              </a:rPr>
              <a:t>education </a:t>
            </a:r>
            <a:r>
              <a:rPr lang="en-US" sz="2500" dirty="0" smtClean="0">
                <a:latin typeface="Arial" panose="020B0604020202020204" pitchFamily="34" charset="0"/>
                <a:cs typeface="Arial" panose="020B0604020202020204" pitchFamily="34" charset="0"/>
              </a:rPr>
              <a:t>is more like</a:t>
            </a:r>
            <a:r>
              <a:rPr sz="2500" dirty="0" smtClean="0">
                <a:latin typeface="Arial" panose="020B0604020202020204" pitchFamily="34" charset="0"/>
                <a:cs typeface="Arial" panose="020B0604020202020204" pitchFamily="34" charset="0"/>
              </a:rPr>
              <a:t> </a:t>
            </a:r>
            <a:r>
              <a:rPr sz="2500" spc="-5" dirty="0">
                <a:latin typeface="Arial" panose="020B0604020202020204" pitchFamily="34" charset="0"/>
                <a:cs typeface="Arial" panose="020B0604020202020204" pitchFamily="34" charset="0"/>
              </a:rPr>
              <a:t>a </a:t>
            </a:r>
            <a:r>
              <a:rPr sz="2500" spc="-5" dirty="0" smtClean="0">
                <a:latin typeface="Arial" panose="020B0604020202020204" pitchFamily="34" charset="0"/>
                <a:cs typeface="Arial" panose="020B0604020202020204" pitchFamily="34" charset="0"/>
              </a:rPr>
              <a:t>business</a:t>
            </a:r>
            <a:r>
              <a:rPr lang="en-US" sz="2500" spc="-5" dirty="0" smtClean="0">
                <a:latin typeface="Arial" panose="020B0604020202020204" pitchFamily="34" charset="0"/>
                <a:cs typeface="Arial" panose="020B0604020202020204" pitchFamily="34" charset="0"/>
              </a:rPr>
              <a:t> serving customers. </a:t>
            </a:r>
            <a:r>
              <a:rPr lang="en-US" sz="2500" spc="-15" dirty="0" smtClean="0">
                <a:latin typeface="Arial" panose="020B0604020202020204" pitchFamily="34" charset="0"/>
                <a:cs typeface="Arial" panose="020B0604020202020204" pitchFamily="34" charset="0"/>
              </a:rPr>
              <a:t>Students pay a lot of money for</a:t>
            </a:r>
            <a:r>
              <a:rPr sz="2500" spc="-15" dirty="0" smtClean="0">
                <a:latin typeface="Arial" panose="020B0604020202020204" pitchFamily="34" charset="0"/>
                <a:cs typeface="Arial" panose="020B0604020202020204" pitchFamily="34" charset="0"/>
              </a:rPr>
              <a:t> </a:t>
            </a:r>
            <a:r>
              <a:rPr sz="2500" spc="-5" dirty="0" smtClean="0">
                <a:latin typeface="Arial" panose="020B0604020202020204" pitchFamily="34" charset="0"/>
                <a:cs typeface="Arial" panose="020B0604020202020204" pitchFamily="34" charset="0"/>
              </a:rPr>
              <a:t>tuition</a:t>
            </a:r>
            <a:r>
              <a:rPr lang="en-US" sz="2500" spc="-5" dirty="0" smtClean="0">
                <a:latin typeface="Arial" panose="020B0604020202020204" pitchFamily="34" charset="0"/>
                <a:cs typeface="Arial" panose="020B0604020202020204" pitchFamily="34" charset="0"/>
              </a:rPr>
              <a:t>,</a:t>
            </a:r>
            <a:r>
              <a:rPr sz="2500" spc="-5" dirty="0" smtClean="0">
                <a:latin typeface="Arial" panose="020B0604020202020204" pitchFamily="34" charset="0"/>
                <a:cs typeface="Arial" panose="020B0604020202020204" pitchFamily="34" charset="0"/>
              </a:rPr>
              <a:t> housing</a:t>
            </a:r>
            <a:r>
              <a:rPr lang="en-US" sz="2500" spc="-5" dirty="0" smtClean="0">
                <a:latin typeface="Arial" panose="020B0604020202020204" pitchFamily="34" charset="0"/>
                <a:cs typeface="Arial" panose="020B0604020202020204" pitchFamily="34" charset="0"/>
              </a:rPr>
              <a:t>,</a:t>
            </a:r>
            <a:r>
              <a:rPr sz="2500" spc="-5" dirty="0" smtClean="0">
                <a:latin typeface="Arial" panose="020B0604020202020204" pitchFamily="34" charset="0"/>
                <a:cs typeface="Arial" panose="020B0604020202020204" pitchFamily="34" charset="0"/>
              </a:rPr>
              <a:t> </a:t>
            </a:r>
            <a:r>
              <a:rPr sz="2500" dirty="0" smtClean="0">
                <a:latin typeface="Arial" panose="020B0604020202020204" pitchFamily="34" charset="0"/>
                <a:cs typeface="Arial" panose="020B0604020202020204" pitchFamily="34" charset="0"/>
              </a:rPr>
              <a:t>meals</a:t>
            </a:r>
            <a:r>
              <a:rPr lang="en-US" sz="2500" dirty="0" smtClean="0">
                <a:latin typeface="Arial" panose="020B0604020202020204" pitchFamily="34" charset="0"/>
                <a:cs typeface="Arial" panose="020B0604020202020204" pitchFamily="34" charset="0"/>
              </a:rPr>
              <a:t>, and other fees</a:t>
            </a:r>
            <a:r>
              <a:rPr sz="2500" spc="-10" dirty="0" smtClean="0">
                <a:latin typeface="Arial" panose="020B0604020202020204" pitchFamily="34" charset="0"/>
                <a:cs typeface="Arial" panose="020B0604020202020204" pitchFamily="34" charset="0"/>
              </a:rPr>
              <a:t>.</a:t>
            </a:r>
            <a:endParaRPr sz="2500" dirty="0">
              <a:latin typeface="Arial" panose="020B0604020202020204" pitchFamily="34" charset="0"/>
              <a:cs typeface="Arial" panose="020B0604020202020204" pitchFamily="34" charset="0"/>
            </a:endParaRPr>
          </a:p>
          <a:p>
            <a:pPr marL="4859655" marR="821055" indent="-228600">
              <a:lnSpc>
                <a:spcPts val="2700"/>
              </a:lnSpc>
              <a:spcBef>
                <a:spcPts val="1795"/>
              </a:spcBef>
              <a:buClr>
                <a:srgbClr val="5B9BD5"/>
              </a:buClr>
              <a:buSzPct val="80000"/>
              <a:buFont typeface="Arial"/>
              <a:buChar char="•"/>
              <a:tabLst>
                <a:tab pos="4860290" algn="l"/>
              </a:tabLst>
            </a:pPr>
            <a:r>
              <a:rPr sz="2500" spc="-10" dirty="0" smtClean="0">
                <a:latin typeface="Arial" panose="020B0604020202020204" pitchFamily="34" charset="0"/>
                <a:cs typeface="Arial" panose="020B0604020202020204" pitchFamily="34" charset="0"/>
              </a:rPr>
              <a:t>Students</a:t>
            </a:r>
            <a:r>
              <a:rPr lang="en-US" sz="2500" spc="-10" dirty="0" smtClean="0">
                <a:latin typeface="Arial" panose="020B0604020202020204" pitchFamily="34" charset="0"/>
                <a:cs typeface="Arial" panose="020B0604020202020204" pitchFamily="34" charset="0"/>
              </a:rPr>
              <a:t>,</a:t>
            </a:r>
            <a:r>
              <a:rPr sz="2500" spc="-10" dirty="0" smtClean="0">
                <a:latin typeface="Arial" panose="020B0604020202020204" pitchFamily="34" charset="0"/>
                <a:cs typeface="Arial" panose="020B0604020202020204" pitchFamily="34" charset="0"/>
              </a:rPr>
              <a:t> </a:t>
            </a:r>
            <a:r>
              <a:rPr sz="2500" dirty="0">
                <a:latin typeface="Arial" panose="020B0604020202020204" pitchFamily="34" charset="0"/>
                <a:cs typeface="Arial" panose="020B0604020202020204" pitchFamily="34" charset="0"/>
              </a:rPr>
              <a:t>as </a:t>
            </a:r>
            <a:r>
              <a:rPr sz="2500" spc="-15" dirty="0">
                <a:latin typeface="Arial" panose="020B0604020202020204" pitchFamily="34" charset="0"/>
                <a:cs typeface="Arial" panose="020B0604020202020204" pitchFamily="34" charset="0"/>
              </a:rPr>
              <a:t>customers paying </a:t>
            </a:r>
            <a:r>
              <a:rPr sz="2500" spc="-20" dirty="0">
                <a:latin typeface="Arial" panose="020B0604020202020204" pitchFamily="34" charset="0"/>
                <a:cs typeface="Arial" panose="020B0604020202020204" pitchFamily="34" charset="0"/>
              </a:rPr>
              <a:t>for </a:t>
            </a:r>
            <a:r>
              <a:rPr sz="2500" spc="-5" dirty="0">
                <a:latin typeface="Arial" panose="020B0604020202020204" pitchFamily="34" charset="0"/>
                <a:cs typeface="Arial" panose="020B0604020202020204" pitchFamily="34" charset="0"/>
              </a:rPr>
              <a:t>a </a:t>
            </a:r>
            <a:r>
              <a:rPr sz="2500" dirty="0">
                <a:latin typeface="Arial" panose="020B0604020202020204" pitchFamily="34" charset="0"/>
                <a:cs typeface="Arial" panose="020B0604020202020204" pitchFamily="34" charset="0"/>
              </a:rPr>
              <a:t>service, </a:t>
            </a:r>
            <a:r>
              <a:rPr sz="2500" spc="-5" dirty="0" smtClean="0">
                <a:latin typeface="Arial" panose="020B0604020202020204" pitchFamily="34" charset="0"/>
                <a:cs typeface="Arial" panose="020B0604020202020204" pitchFamily="34" charset="0"/>
              </a:rPr>
              <a:t>will </a:t>
            </a:r>
            <a:r>
              <a:rPr sz="2500" spc="-5" dirty="0">
                <a:latin typeface="Arial" panose="020B0604020202020204" pitchFamily="34" charset="0"/>
                <a:cs typeface="Arial" panose="020B0604020202020204" pitchFamily="34" charset="0"/>
              </a:rPr>
              <a:t>be </a:t>
            </a:r>
            <a:r>
              <a:rPr sz="2500" spc="-10" dirty="0">
                <a:latin typeface="Arial" panose="020B0604020202020204" pitchFamily="34" charset="0"/>
                <a:cs typeface="Arial" panose="020B0604020202020204" pitchFamily="34" charset="0"/>
              </a:rPr>
              <a:t>evaluating </a:t>
            </a:r>
            <a:r>
              <a:rPr sz="2500" spc="-5" dirty="0">
                <a:latin typeface="Arial" panose="020B0604020202020204" pitchFamily="34" charset="0"/>
                <a:cs typeface="Arial" panose="020B0604020202020204" pitchFamily="34" charset="0"/>
              </a:rPr>
              <a:t>the </a:t>
            </a:r>
            <a:r>
              <a:rPr sz="2500" dirty="0">
                <a:latin typeface="Arial" panose="020B0604020202020204" pitchFamily="34" charset="0"/>
                <a:cs typeface="Arial" panose="020B0604020202020204" pitchFamily="34" charset="0"/>
              </a:rPr>
              <a:t>service </a:t>
            </a:r>
            <a:r>
              <a:rPr sz="2500" spc="-10" dirty="0">
                <a:latin typeface="Arial" panose="020B0604020202020204" pitchFamily="34" charset="0"/>
                <a:cs typeface="Arial" panose="020B0604020202020204" pitchFamily="34" charset="0"/>
              </a:rPr>
              <a:t>they </a:t>
            </a:r>
            <a:r>
              <a:rPr sz="2500" spc="-15" dirty="0">
                <a:latin typeface="Arial" panose="020B0604020202020204" pitchFamily="34" charset="0"/>
                <a:cs typeface="Arial" panose="020B0604020202020204" pitchFamily="34" charset="0"/>
              </a:rPr>
              <a:t>are  </a:t>
            </a:r>
            <a:r>
              <a:rPr sz="2500" spc="-5" dirty="0">
                <a:latin typeface="Arial" panose="020B0604020202020204" pitchFamily="34" charset="0"/>
                <a:cs typeface="Arial" panose="020B0604020202020204" pitchFamily="34" charset="0"/>
              </a:rPr>
              <a:t>receiving </a:t>
            </a:r>
            <a:r>
              <a:rPr sz="2500" spc="-20" dirty="0">
                <a:latin typeface="Arial" panose="020B0604020202020204" pitchFamily="34" charset="0"/>
                <a:cs typeface="Arial" panose="020B0604020202020204" pitchFamily="34" charset="0"/>
              </a:rPr>
              <a:t>for </a:t>
            </a:r>
            <a:r>
              <a:rPr sz="2500" spc="-5" dirty="0">
                <a:latin typeface="Arial" panose="020B0604020202020204" pitchFamily="34" charset="0"/>
                <a:cs typeface="Arial" panose="020B0604020202020204" pitchFamily="34" charset="0"/>
              </a:rPr>
              <a:t>their</a:t>
            </a:r>
            <a:r>
              <a:rPr sz="2500" spc="-50" dirty="0">
                <a:latin typeface="Arial" panose="020B0604020202020204" pitchFamily="34" charset="0"/>
                <a:cs typeface="Arial" panose="020B0604020202020204" pitchFamily="34" charset="0"/>
              </a:rPr>
              <a:t> </a:t>
            </a:r>
            <a:r>
              <a:rPr sz="2500" spc="-35" dirty="0">
                <a:latin typeface="Arial" panose="020B0604020202020204" pitchFamily="34" charset="0"/>
                <a:cs typeface="Arial" panose="020B0604020202020204" pitchFamily="34" charset="0"/>
              </a:rPr>
              <a:t>money</a:t>
            </a:r>
            <a:r>
              <a:rPr sz="2500" spc="-35" dirty="0" smtClean="0">
                <a:latin typeface="Arial" panose="020B0604020202020204" pitchFamily="34" charset="0"/>
                <a:cs typeface="Arial" panose="020B0604020202020204" pitchFamily="34" charset="0"/>
              </a:rPr>
              <a:t>.</a:t>
            </a:r>
            <a:endParaRPr lang="en-US" sz="2500" spc="-35" dirty="0" smtClean="0">
              <a:latin typeface="Arial" panose="020B0604020202020204" pitchFamily="34" charset="0"/>
              <a:cs typeface="Arial" panose="020B0604020202020204" pitchFamily="34" charset="0"/>
            </a:endParaRPr>
          </a:p>
          <a:p>
            <a:pPr marL="4859655" marR="821055" indent="-228600">
              <a:lnSpc>
                <a:spcPts val="2700"/>
              </a:lnSpc>
              <a:spcBef>
                <a:spcPts val="1795"/>
              </a:spcBef>
              <a:buClr>
                <a:srgbClr val="5B9BD5"/>
              </a:buClr>
              <a:buSzPct val="80000"/>
              <a:buFont typeface="Arial"/>
              <a:buChar char="•"/>
              <a:tabLst>
                <a:tab pos="4860290" algn="l"/>
              </a:tabLst>
            </a:pPr>
            <a:r>
              <a:rPr lang="en-US" sz="2500" spc="-35" dirty="0" smtClean="0">
                <a:latin typeface="Arial" panose="020B0604020202020204" pitchFamily="34" charset="0"/>
                <a:cs typeface="Arial" panose="020B0604020202020204" pitchFamily="34" charset="0"/>
              </a:rPr>
              <a:t>The American classroom is less formal than many other classroom cultures.</a:t>
            </a:r>
            <a:endParaRPr sz="2500" dirty="0">
              <a:latin typeface="Arial" panose="020B0604020202020204" pitchFamily="34" charset="0"/>
              <a:cs typeface="Arial" panose="020B0604020202020204" pitchFamily="34" charset="0"/>
            </a:endParaRPr>
          </a:p>
          <a:p>
            <a:pPr>
              <a:lnSpc>
                <a:spcPct val="100000"/>
              </a:lnSpc>
              <a:spcBef>
                <a:spcPts val="15"/>
              </a:spcBef>
            </a:pPr>
            <a:endParaRPr lang="en-US" sz="2650" dirty="0" smtClean="0">
              <a:latin typeface="Times New Roman"/>
              <a:cs typeface="Times New Roman"/>
            </a:endParaRPr>
          </a:p>
          <a:p>
            <a:pPr>
              <a:lnSpc>
                <a:spcPct val="100000"/>
              </a:lnSpc>
              <a:spcBef>
                <a:spcPts val="15"/>
              </a:spcBef>
            </a:pPr>
            <a:endParaRPr sz="2650" dirty="0">
              <a:latin typeface="Times New Roman"/>
              <a:cs typeface="Times New Roman"/>
            </a:endParaRPr>
          </a:p>
          <a:p>
            <a:pPr marL="241300" indent="-228600">
              <a:lnSpc>
                <a:spcPct val="100000"/>
              </a:lnSpc>
              <a:spcBef>
                <a:spcPts val="5"/>
              </a:spcBef>
              <a:buClr>
                <a:srgbClr val="5B9BD5"/>
              </a:buClr>
              <a:buSzPct val="80000"/>
              <a:buFont typeface="Arial"/>
              <a:buChar char="•"/>
              <a:tabLst>
                <a:tab pos="241300" algn="l"/>
              </a:tabLst>
            </a:pPr>
            <a:r>
              <a:rPr sz="2400" spc="-10" dirty="0">
                <a:latin typeface="Arial" panose="020B0604020202020204" pitchFamily="34" charset="0"/>
                <a:cs typeface="Arial" panose="020B0604020202020204" pitchFamily="34" charset="0"/>
              </a:rPr>
              <a:t>That </a:t>
            </a:r>
            <a:r>
              <a:rPr sz="2400" spc="-5" dirty="0">
                <a:latin typeface="Arial" panose="020B0604020202020204" pitchFamily="34" charset="0"/>
                <a:cs typeface="Arial" panose="020B0604020202020204" pitchFamily="34" charset="0"/>
              </a:rPr>
              <a:t>means: Do </a:t>
            </a:r>
            <a:r>
              <a:rPr sz="2400" spc="-10" dirty="0">
                <a:latin typeface="Arial" panose="020B0604020202020204" pitchFamily="34" charset="0"/>
                <a:cs typeface="Arial" panose="020B0604020202020204" pitchFamily="34" charset="0"/>
              </a:rPr>
              <a:t>evaluations! </a:t>
            </a:r>
            <a:r>
              <a:rPr sz="2400" spc="-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“assessments”). </a:t>
            </a:r>
            <a:r>
              <a:rPr sz="2400" spc="-60" dirty="0">
                <a:latin typeface="Arial" panose="020B0604020202020204" pitchFamily="34" charset="0"/>
                <a:cs typeface="Arial" panose="020B0604020202020204" pitchFamily="34" charset="0"/>
              </a:rPr>
              <a:t>Your </a:t>
            </a:r>
            <a:r>
              <a:rPr sz="2400" spc="-10" dirty="0">
                <a:latin typeface="Arial" panose="020B0604020202020204" pitchFamily="34" charset="0"/>
                <a:cs typeface="Arial" panose="020B0604020202020204" pitchFamily="34" charset="0"/>
              </a:rPr>
              <a:t>students’ voice </a:t>
            </a:r>
            <a:r>
              <a:rPr sz="2400" spc="-5" dirty="0">
                <a:latin typeface="Arial" panose="020B0604020202020204" pitchFamily="34" charset="0"/>
                <a:cs typeface="Arial" panose="020B0604020202020204" pitchFamily="34" charset="0"/>
              </a:rPr>
              <a:t>is</a:t>
            </a:r>
            <a:r>
              <a:rPr sz="2400" spc="20" dirty="0">
                <a:latin typeface="Arial" panose="020B0604020202020204" pitchFamily="34" charset="0"/>
                <a:cs typeface="Arial" panose="020B0604020202020204" pitchFamily="34" charset="0"/>
              </a:rPr>
              <a:t> </a:t>
            </a:r>
            <a:r>
              <a:rPr sz="2400" spc="-80" dirty="0">
                <a:latin typeface="Arial" panose="020B0604020202020204" pitchFamily="34" charset="0"/>
                <a:cs typeface="Arial" panose="020B0604020202020204" pitchFamily="34" charset="0"/>
              </a:rPr>
              <a:t>key.</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14372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2452" y="1603841"/>
            <a:ext cx="2129790" cy="1563826"/>
          </a:xfrm>
          <a:prstGeom prst="rect">
            <a:avLst/>
          </a:prstGeom>
        </p:spPr>
        <p:txBody>
          <a:bodyPr vert="horz" wrap="square" lIns="0" tIns="0" rIns="0" bIns="0" rtlCol="0">
            <a:spAutoFit/>
          </a:bodyPr>
          <a:lstStyle/>
          <a:p>
            <a:pPr marL="12700" marR="5080" indent="-635" algn="ctr">
              <a:lnSpc>
                <a:spcPts val="6480"/>
              </a:lnSpc>
            </a:pPr>
            <a:r>
              <a:rPr sz="3600" b="1" spc="-5" dirty="0" smtClean="0">
                <a:solidFill>
                  <a:srgbClr val="44546A"/>
                </a:solidFill>
                <a:latin typeface="Arial" panose="020B0604020202020204" pitchFamily="34" charset="0"/>
                <a:cs typeface="Arial" panose="020B0604020202020204" pitchFamily="34" charset="0"/>
              </a:rPr>
              <a:t>T</a:t>
            </a:r>
            <a:r>
              <a:rPr lang="en-US" sz="3600" b="1" spc="-5" dirty="0" smtClean="0">
                <a:solidFill>
                  <a:srgbClr val="44546A"/>
                </a:solidFill>
                <a:latin typeface="Arial" panose="020B0604020202020204" pitchFamily="34" charset="0"/>
                <a:cs typeface="Arial" panose="020B0604020202020204" pitchFamily="34" charset="0"/>
              </a:rPr>
              <a:t>he</a:t>
            </a:r>
            <a:r>
              <a:rPr sz="3600" b="1" spc="-5" dirty="0" smtClean="0">
                <a:solidFill>
                  <a:srgbClr val="44546A"/>
                </a:solidFill>
                <a:latin typeface="Arial" panose="020B0604020202020204" pitchFamily="34" charset="0"/>
                <a:cs typeface="Arial" panose="020B0604020202020204" pitchFamily="34" charset="0"/>
              </a:rPr>
              <a:t>  </a:t>
            </a:r>
            <a:r>
              <a:rPr sz="3600" b="1" spc="-5" dirty="0">
                <a:solidFill>
                  <a:srgbClr val="44546A"/>
                </a:solidFill>
                <a:latin typeface="Arial" panose="020B0604020202020204" pitchFamily="34" charset="0"/>
                <a:cs typeface="Arial" panose="020B0604020202020204" pitchFamily="34" charset="0"/>
              </a:rPr>
              <a:t>“W”  </a:t>
            </a:r>
            <a:r>
              <a:rPr sz="3600" b="1" spc="-5" dirty="0" smtClean="0">
                <a:solidFill>
                  <a:srgbClr val="44546A"/>
                </a:solidFill>
                <a:latin typeface="Arial" panose="020B0604020202020204" pitchFamily="34" charset="0"/>
                <a:cs typeface="Arial" panose="020B0604020202020204" pitchFamily="34" charset="0"/>
              </a:rPr>
              <a:t>C</a:t>
            </a:r>
            <a:r>
              <a:rPr lang="en-US" sz="3600" b="1" spc="-5" dirty="0" smtClean="0">
                <a:solidFill>
                  <a:srgbClr val="44546A"/>
                </a:solidFill>
                <a:latin typeface="Arial" panose="020B0604020202020204" pitchFamily="34" charset="0"/>
                <a:cs typeface="Arial" panose="020B0604020202020204" pitchFamily="34" charset="0"/>
              </a:rPr>
              <a:t>urve</a:t>
            </a:r>
            <a:endParaRPr sz="3600" b="1" spc="-5" dirty="0">
              <a:solidFill>
                <a:srgbClr val="44546A"/>
              </a:solidFill>
              <a:latin typeface="Arial" panose="020B0604020202020204" pitchFamily="34" charset="0"/>
              <a:cs typeface="Arial" panose="020B0604020202020204" pitchFamily="34" charset="0"/>
            </a:endParaRPr>
          </a:p>
        </p:txBody>
      </p:sp>
      <p:sp>
        <p:nvSpPr>
          <p:cNvPr id="3" name="object 3" descr="A decorative image showing a w shaped curve demonstrating how things can get messy nad resolved and messy and resolved again both at work and in a personal life.  "/>
          <p:cNvSpPr/>
          <p:nvPr/>
        </p:nvSpPr>
        <p:spPr>
          <a:xfrm>
            <a:off x="3154693" y="0"/>
            <a:ext cx="9034259" cy="3848298"/>
          </a:xfrm>
          <a:prstGeom prst="rect">
            <a:avLst/>
          </a:prstGeom>
          <a:blipFill>
            <a:blip r:embed="rId3" cstate="print"/>
            <a:stretch>
              <a:fillRect/>
            </a:stretch>
          </a:blipFill>
        </p:spPr>
        <p:txBody>
          <a:bodyPr wrap="square" lIns="0" tIns="0" rIns="0" bIns="0" rtlCol="0"/>
          <a:lstStyle/>
          <a:p>
            <a:endParaRPr/>
          </a:p>
        </p:txBody>
      </p:sp>
      <p:sp>
        <p:nvSpPr>
          <p:cNvPr id="4" name="object 4" descr="Background &#10;"/>
          <p:cNvSpPr/>
          <p:nvPr/>
        </p:nvSpPr>
        <p:spPr>
          <a:xfrm>
            <a:off x="0" y="3505961"/>
            <a:ext cx="12189460" cy="3352165"/>
          </a:xfrm>
          <a:custGeom>
            <a:avLst/>
            <a:gdLst/>
            <a:ahLst/>
            <a:cxnLst/>
            <a:rect l="l" t="t" r="r" b="b"/>
            <a:pathLst>
              <a:path w="12189460" h="3352165">
                <a:moveTo>
                  <a:pt x="0" y="3352038"/>
                </a:moveTo>
                <a:lnTo>
                  <a:pt x="12188952" y="3352038"/>
                </a:lnTo>
                <a:lnTo>
                  <a:pt x="12188952" y="0"/>
                </a:lnTo>
                <a:lnTo>
                  <a:pt x="0" y="0"/>
                </a:lnTo>
                <a:lnTo>
                  <a:pt x="0" y="3352038"/>
                </a:lnTo>
                <a:close/>
              </a:path>
            </a:pathLst>
          </a:custGeom>
          <a:solidFill>
            <a:srgbClr val="FFFFFF"/>
          </a:solidFill>
        </p:spPr>
        <p:txBody>
          <a:bodyPr wrap="square" lIns="0" tIns="0" rIns="0" bIns="0" rtlCol="0"/>
          <a:lstStyle/>
          <a:p>
            <a:endParaRPr/>
          </a:p>
        </p:txBody>
      </p:sp>
      <p:sp>
        <p:nvSpPr>
          <p:cNvPr id="5" name="object 5" descr="A border line"/>
          <p:cNvSpPr/>
          <p:nvPr/>
        </p:nvSpPr>
        <p:spPr>
          <a:xfrm>
            <a:off x="122872" y="3643376"/>
            <a:ext cx="12189460" cy="0"/>
          </a:xfrm>
          <a:custGeom>
            <a:avLst/>
            <a:gdLst/>
            <a:ahLst/>
            <a:cxnLst/>
            <a:rect l="l" t="t" r="r" b="b"/>
            <a:pathLst>
              <a:path w="12189460">
                <a:moveTo>
                  <a:pt x="0" y="0"/>
                </a:moveTo>
                <a:lnTo>
                  <a:pt x="12188952" y="0"/>
                </a:lnTo>
              </a:path>
            </a:pathLst>
          </a:custGeom>
          <a:ln w="10668">
            <a:solidFill>
              <a:srgbClr val="000000"/>
            </a:solidFill>
          </a:ln>
        </p:spPr>
        <p:txBody>
          <a:bodyPr wrap="square" lIns="0" tIns="0" rIns="0" bIns="0" rtlCol="0"/>
          <a:lstStyle/>
          <a:p>
            <a:endParaRPr/>
          </a:p>
        </p:txBody>
      </p:sp>
      <p:sp>
        <p:nvSpPr>
          <p:cNvPr id="6" name="object 6"/>
          <p:cNvSpPr txBox="1"/>
          <p:nvPr/>
        </p:nvSpPr>
        <p:spPr>
          <a:xfrm>
            <a:off x="122872" y="3643376"/>
            <a:ext cx="11919585" cy="2539157"/>
          </a:xfrm>
          <a:prstGeom prst="rect">
            <a:avLst/>
          </a:prstGeom>
        </p:spPr>
        <p:txBody>
          <a:bodyPr vert="horz" wrap="square" lIns="0" tIns="0" rIns="0" bIns="0" rtlCol="0">
            <a:spAutoFit/>
          </a:bodyPr>
          <a:lstStyle/>
          <a:p>
            <a:pPr marL="355600" indent="-342900">
              <a:lnSpc>
                <a:spcPct val="100000"/>
              </a:lnSpc>
              <a:buClr>
                <a:srgbClr val="5B9BD5"/>
              </a:buClr>
              <a:buSzPct val="80000"/>
              <a:buFont typeface="Arial" panose="020B0604020202020204" pitchFamily="34" charset="0"/>
              <a:buChar char="•"/>
              <a:tabLst>
                <a:tab pos="241300" algn="l"/>
              </a:tabLst>
            </a:pPr>
            <a:r>
              <a:rPr sz="2000" spc="-20" dirty="0" smtClean="0">
                <a:latin typeface="Arial" panose="020B0604020202020204" pitchFamily="34" charset="0"/>
                <a:cs typeface="Arial" panose="020B0604020202020204" pitchFamily="34" charset="0"/>
              </a:rPr>
              <a:t>“Tourist </a:t>
            </a:r>
            <a:r>
              <a:rPr sz="2000" spc="-40" dirty="0">
                <a:latin typeface="Arial" panose="020B0604020202020204" pitchFamily="34" charset="0"/>
                <a:cs typeface="Arial" panose="020B0604020202020204" pitchFamily="34" charset="0"/>
              </a:rPr>
              <a:t>phase”. </a:t>
            </a:r>
            <a:r>
              <a:rPr sz="2000" spc="-5" dirty="0">
                <a:latin typeface="Arial" panose="020B0604020202020204" pitchFamily="34" charset="0"/>
                <a:cs typeface="Arial" panose="020B0604020202020204" pitchFamily="34" charset="0"/>
              </a:rPr>
              <a:t>Initial</a:t>
            </a:r>
            <a:r>
              <a:rPr sz="2000" spc="50"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euphoria</a:t>
            </a:r>
            <a:endParaRPr sz="2000" dirty="0">
              <a:latin typeface="Arial" panose="020B0604020202020204" pitchFamily="34" charset="0"/>
              <a:cs typeface="Arial" panose="020B0604020202020204" pitchFamily="34" charset="0"/>
            </a:endParaRPr>
          </a:p>
          <a:p>
            <a:pPr marL="355600" indent="-342900">
              <a:lnSpc>
                <a:spcPts val="2400"/>
              </a:lnSpc>
              <a:spcBef>
                <a:spcPts val="600"/>
              </a:spcBef>
              <a:buClr>
                <a:srgbClr val="5B9BD5"/>
              </a:buClr>
              <a:buSzPct val="80000"/>
              <a:buFont typeface="Arial" panose="020B0604020202020204" pitchFamily="34" charset="0"/>
              <a:buChar char="•"/>
              <a:tabLst>
                <a:tab pos="241300" algn="l"/>
              </a:tabLst>
            </a:pPr>
            <a:r>
              <a:rPr sz="2000" spc="-5" dirty="0" smtClean="0">
                <a:latin typeface="Arial" panose="020B0604020202020204" pitchFamily="34" charset="0"/>
                <a:cs typeface="Arial" panose="020B0604020202020204" pitchFamily="34" charset="0"/>
              </a:rPr>
              <a:t>“Rejection </a:t>
            </a:r>
            <a:r>
              <a:rPr sz="2000" spc="-40" dirty="0">
                <a:latin typeface="Arial" panose="020B0604020202020204" pitchFamily="34" charset="0"/>
                <a:cs typeface="Arial" panose="020B0604020202020204" pitchFamily="34" charset="0"/>
              </a:rPr>
              <a:t>phase”, </a:t>
            </a:r>
            <a:r>
              <a:rPr sz="2000" spc="-5" dirty="0">
                <a:latin typeface="Arial" panose="020B0604020202020204" pitchFamily="34" charset="0"/>
                <a:cs typeface="Arial" panose="020B0604020202020204" pitchFamily="34" charset="0"/>
              </a:rPr>
              <a:t>elements </a:t>
            </a:r>
            <a:r>
              <a:rPr sz="2000" dirty="0">
                <a:latin typeface="Arial" panose="020B0604020202020204" pitchFamily="34" charset="0"/>
                <a:cs typeface="Arial" panose="020B0604020202020204" pitchFamily="34" charset="0"/>
              </a:rPr>
              <a:t>of </a:t>
            </a:r>
            <a:r>
              <a:rPr sz="2000" spc="-5" dirty="0">
                <a:latin typeface="Arial" panose="020B0604020202020204" pitchFamily="34" charset="0"/>
                <a:cs typeface="Arial" panose="020B0604020202020204" pitchFamily="34" charset="0"/>
              </a:rPr>
              <a:t>the </a:t>
            </a:r>
            <a:r>
              <a:rPr sz="2000" spc="-10" dirty="0">
                <a:latin typeface="Arial" panose="020B0604020202020204" pitchFamily="34" charset="0"/>
                <a:cs typeface="Arial" panose="020B0604020202020204" pitchFamily="34" charset="0"/>
              </a:rPr>
              <a:t>new culture </a:t>
            </a:r>
            <a:r>
              <a:rPr sz="2000" spc="-5" dirty="0">
                <a:latin typeface="Arial" panose="020B0604020202020204" pitchFamily="34" charset="0"/>
                <a:cs typeface="Arial" panose="020B0604020202020204" pitchFamily="34" charset="0"/>
              </a:rPr>
              <a:t>begin </a:t>
            </a:r>
            <a:r>
              <a:rPr sz="2000" spc="-15" dirty="0">
                <a:latin typeface="Arial" panose="020B0604020202020204" pitchFamily="34" charset="0"/>
                <a:cs typeface="Arial" panose="020B0604020202020204" pitchFamily="34" charset="0"/>
              </a:rPr>
              <a:t>to </a:t>
            </a:r>
            <a:r>
              <a:rPr sz="2000" spc="-10" dirty="0">
                <a:latin typeface="Arial" panose="020B0604020202020204" pitchFamily="34" charset="0"/>
                <a:cs typeface="Arial" panose="020B0604020202020204" pitchFamily="34" charset="0"/>
              </a:rPr>
              <a:t>intrude </a:t>
            </a:r>
            <a:r>
              <a:rPr sz="2000" spc="-15" dirty="0">
                <a:latin typeface="Arial" panose="020B0604020202020204" pitchFamily="34" charset="0"/>
                <a:cs typeface="Arial" panose="020B0604020202020204" pitchFamily="34" charset="0"/>
              </a:rPr>
              <a:t>into </a:t>
            </a:r>
            <a:r>
              <a:rPr sz="2000" spc="-10" dirty="0">
                <a:latin typeface="Arial" panose="020B0604020202020204" pitchFamily="34" charset="0"/>
                <a:cs typeface="Arial" panose="020B0604020202020204" pitchFamily="34" charset="0"/>
              </a:rPr>
              <a:t>your </a:t>
            </a:r>
            <a:r>
              <a:rPr sz="2000" spc="-15" dirty="0">
                <a:latin typeface="Arial" panose="020B0604020202020204" pitchFamily="34" charset="0"/>
                <a:cs typeface="Arial" panose="020B0604020202020204" pitchFamily="34" charset="0"/>
              </a:rPr>
              <a:t>life. </a:t>
            </a:r>
            <a:r>
              <a:rPr sz="2000" spc="-70" dirty="0">
                <a:latin typeface="Arial" panose="020B0604020202020204" pitchFamily="34" charset="0"/>
                <a:cs typeface="Arial" panose="020B0604020202020204" pitchFamily="34" charset="0"/>
              </a:rPr>
              <a:t>You</a:t>
            </a:r>
            <a:r>
              <a:rPr sz="2000" spc="235" dirty="0">
                <a:latin typeface="Arial" panose="020B0604020202020204" pitchFamily="34" charset="0"/>
                <a:cs typeface="Arial" panose="020B0604020202020204" pitchFamily="34" charset="0"/>
              </a:rPr>
              <a:t> </a:t>
            </a:r>
            <a:r>
              <a:rPr sz="2000" spc="-10" dirty="0" smtClean="0">
                <a:latin typeface="Arial" panose="020B0604020202020204" pitchFamily="34" charset="0"/>
                <a:cs typeface="Arial" panose="020B0604020202020204" pitchFamily="34" charset="0"/>
              </a:rPr>
              <a:t>might</a:t>
            </a:r>
            <a:r>
              <a:rPr lang="en-US" sz="2000" dirty="0">
                <a:latin typeface="Arial" panose="020B0604020202020204" pitchFamily="34" charset="0"/>
                <a:cs typeface="Arial" panose="020B0604020202020204" pitchFamily="34" charset="0"/>
              </a:rPr>
              <a:t> </a:t>
            </a:r>
            <a:r>
              <a:rPr sz="2000" spc="-5" dirty="0" smtClean="0">
                <a:latin typeface="Arial" panose="020B0604020202020204" pitchFamily="34" charset="0"/>
                <a:cs typeface="Arial" panose="020B0604020202020204" pitchFamily="34" charset="0"/>
              </a:rPr>
              <a:t>experience </a:t>
            </a:r>
            <a:r>
              <a:rPr sz="2000" spc="-10" dirty="0">
                <a:latin typeface="Arial" panose="020B0604020202020204" pitchFamily="34" charset="0"/>
                <a:cs typeface="Arial" panose="020B0604020202020204" pitchFamily="34" charset="0"/>
              </a:rPr>
              <a:t>frustration, </a:t>
            </a:r>
            <a:r>
              <a:rPr sz="2000" spc="-45" dirty="0">
                <a:latin typeface="Arial" panose="020B0604020202020204" pitchFamily="34" charset="0"/>
                <a:cs typeface="Arial" panose="020B0604020202020204" pitchFamily="34" charset="0"/>
              </a:rPr>
              <a:t>anger, </a:t>
            </a:r>
            <a:r>
              <a:rPr sz="2000" spc="-5" dirty="0">
                <a:latin typeface="Arial" panose="020B0604020202020204" pitchFamily="34" charset="0"/>
                <a:cs typeface="Arial" panose="020B0604020202020204" pitchFamily="34" charset="0"/>
              </a:rPr>
              <a:t>or</a:t>
            </a:r>
            <a:r>
              <a:rPr sz="2000" spc="55"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loneliness.</a:t>
            </a:r>
            <a:endParaRPr sz="2000" dirty="0">
              <a:latin typeface="Arial" panose="020B0604020202020204" pitchFamily="34" charset="0"/>
              <a:cs typeface="Arial" panose="020B0604020202020204" pitchFamily="34" charset="0"/>
            </a:endParaRPr>
          </a:p>
          <a:p>
            <a:pPr marL="355600" indent="-342900">
              <a:lnSpc>
                <a:spcPct val="100000"/>
              </a:lnSpc>
              <a:spcBef>
                <a:spcPts val="600"/>
              </a:spcBef>
              <a:buClr>
                <a:srgbClr val="5B9BD5"/>
              </a:buClr>
              <a:buSzPct val="80000"/>
              <a:buFont typeface="Arial" panose="020B0604020202020204" pitchFamily="34" charset="0"/>
              <a:buChar char="•"/>
              <a:tabLst>
                <a:tab pos="241300" algn="l"/>
              </a:tabLst>
            </a:pPr>
            <a:r>
              <a:rPr sz="2000" spc="-30" dirty="0" smtClean="0">
                <a:latin typeface="Arial" panose="020B0604020202020204" pitchFamily="34" charset="0"/>
                <a:cs typeface="Arial" panose="020B0604020202020204" pitchFamily="34" charset="0"/>
              </a:rPr>
              <a:t>“Adaptation </a:t>
            </a:r>
            <a:r>
              <a:rPr sz="2000" spc="-40" dirty="0">
                <a:latin typeface="Arial" panose="020B0604020202020204" pitchFamily="34" charset="0"/>
                <a:cs typeface="Arial" panose="020B0604020202020204" pitchFamily="34" charset="0"/>
              </a:rPr>
              <a:t>phase”, </a:t>
            </a:r>
            <a:r>
              <a:rPr sz="2000" spc="-15" dirty="0">
                <a:latin typeface="Arial" panose="020B0604020202020204" pitchFamily="34" charset="0"/>
                <a:cs typeface="Arial" panose="020B0604020202020204" pitchFamily="34" charset="0"/>
              </a:rPr>
              <a:t>you </a:t>
            </a:r>
            <a:r>
              <a:rPr sz="2000" dirty="0">
                <a:latin typeface="Arial" panose="020B0604020202020204" pitchFamily="34" charset="0"/>
                <a:cs typeface="Arial" panose="020B0604020202020204" pitchFamily="34" charset="0"/>
              </a:rPr>
              <a:t>learn </a:t>
            </a:r>
            <a:r>
              <a:rPr sz="2000" spc="-15" dirty="0">
                <a:latin typeface="Arial" panose="020B0604020202020204" pitchFamily="34" charset="0"/>
                <a:cs typeface="Arial" panose="020B0604020202020204" pitchFamily="34" charset="0"/>
              </a:rPr>
              <a:t>to </a:t>
            </a:r>
            <a:r>
              <a:rPr sz="2000" spc="-5" dirty="0">
                <a:latin typeface="Arial" panose="020B0604020202020204" pitchFamily="34" charset="0"/>
                <a:cs typeface="Arial" panose="020B0604020202020204" pitchFamily="34" charset="0"/>
              </a:rPr>
              <a:t>adapt </a:t>
            </a:r>
            <a:r>
              <a:rPr sz="2000" spc="-15" dirty="0">
                <a:latin typeface="Arial" panose="020B0604020202020204" pitchFamily="34" charset="0"/>
                <a:cs typeface="Arial" panose="020B0604020202020204" pitchFamily="34" charset="0"/>
              </a:rPr>
              <a:t>to </a:t>
            </a:r>
            <a:r>
              <a:rPr sz="2000" spc="-5" dirty="0">
                <a:latin typeface="Arial" panose="020B0604020202020204" pitchFamily="34" charset="0"/>
                <a:cs typeface="Arial" panose="020B0604020202020204" pitchFamily="34" charset="0"/>
              </a:rPr>
              <a:t>and </a:t>
            </a:r>
            <a:r>
              <a:rPr sz="2000" spc="-10" dirty="0">
                <a:latin typeface="Arial" panose="020B0604020202020204" pitchFamily="34" charset="0"/>
                <a:cs typeface="Arial" panose="020B0604020202020204" pitchFamily="34" charset="0"/>
              </a:rPr>
              <a:t>appreciate </a:t>
            </a:r>
            <a:r>
              <a:rPr sz="2000" spc="-5" dirty="0">
                <a:latin typeface="Arial" panose="020B0604020202020204" pitchFamily="34" charset="0"/>
                <a:cs typeface="Arial" panose="020B0604020202020204" pitchFamily="34" charset="0"/>
              </a:rPr>
              <a:t>the local</a:t>
            </a:r>
            <a:r>
              <a:rPr sz="2000" spc="204"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ways.</a:t>
            </a:r>
            <a:endParaRPr sz="2000" dirty="0">
              <a:latin typeface="Arial" panose="020B0604020202020204" pitchFamily="34" charset="0"/>
              <a:cs typeface="Arial" panose="020B0604020202020204" pitchFamily="34" charset="0"/>
            </a:endParaRPr>
          </a:p>
          <a:p>
            <a:pPr marL="355600" indent="-342900">
              <a:lnSpc>
                <a:spcPts val="2400"/>
              </a:lnSpc>
              <a:spcBef>
                <a:spcPts val="600"/>
              </a:spcBef>
              <a:buClr>
                <a:srgbClr val="5B9BD5"/>
              </a:buClr>
              <a:buSzPct val="80000"/>
              <a:buFont typeface="Arial" panose="020B0604020202020204" pitchFamily="34" charset="0"/>
              <a:buChar char="•"/>
              <a:tabLst>
                <a:tab pos="241300" algn="l"/>
              </a:tabLst>
            </a:pPr>
            <a:r>
              <a:rPr sz="2000" spc="-10" dirty="0" smtClean="0">
                <a:latin typeface="Arial" panose="020B0604020202020204" pitchFamily="34" charset="0"/>
                <a:cs typeface="Arial" panose="020B0604020202020204" pitchFamily="34" charset="0"/>
              </a:rPr>
              <a:t>“Local </a:t>
            </a:r>
            <a:r>
              <a:rPr sz="2000" spc="-10" dirty="0">
                <a:latin typeface="Arial" panose="020B0604020202020204" pitchFamily="34" charset="0"/>
                <a:cs typeface="Arial" panose="020B0604020202020204" pitchFamily="34" charset="0"/>
              </a:rPr>
              <a:t>expert </a:t>
            </a:r>
            <a:r>
              <a:rPr sz="2000" spc="-40" dirty="0">
                <a:latin typeface="Arial" panose="020B0604020202020204" pitchFamily="34" charset="0"/>
                <a:cs typeface="Arial" panose="020B0604020202020204" pitchFamily="34" charset="0"/>
              </a:rPr>
              <a:t>phase”, </a:t>
            </a:r>
            <a:r>
              <a:rPr sz="2000" spc="-15" dirty="0">
                <a:latin typeface="Arial" panose="020B0604020202020204" pitchFamily="34" charset="0"/>
                <a:cs typeface="Arial" panose="020B0604020202020204" pitchFamily="34" charset="0"/>
              </a:rPr>
              <a:t>you </a:t>
            </a:r>
            <a:r>
              <a:rPr sz="2000" spc="-20" dirty="0">
                <a:latin typeface="Arial" panose="020B0604020202020204" pitchFamily="34" charset="0"/>
                <a:cs typeface="Arial" panose="020B0604020202020204" pitchFamily="34" charset="0"/>
              </a:rPr>
              <a:t>feel </a:t>
            </a:r>
            <a:r>
              <a:rPr sz="2000" spc="-15" dirty="0">
                <a:latin typeface="Arial" panose="020B0604020202020204" pitchFamily="34" charset="0"/>
                <a:cs typeface="Arial" panose="020B0604020202020204" pitchFamily="34" charset="0"/>
              </a:rPr>
              <a:t>at </a:t>
            </a:r>
            <a:r>
              <a:rPr sz="2000" spc="-5" dirty="0">
                <a:latin typeface="Arial" panose="020B0604020202020204" pitchFamily="34" charset="0"/>
                <a:cs typeface="Arial" panose="020B0604020202020204" pitchFamily="34" charset="0"/>
              </a:rPr>
              <a:t>home and </a:t>
            </a:r>
            <a:r>
              <a:rPr sz="2000" dirty="0">
                <a:latin typeface="Arial" panose="020B0604020202020204" pitchFamily="34" charset="0"/>
                <a:cs typeface="Arial" panose="020B0604020202020204" pitchFamily="34" charset="0"/>
              </a:rPr>
              <a:t>truly </a:t>
            </a:r>
            <a:r>
              <a:rPr sz="2000" spc="-5" dirty="0">
                <a:latin typeface="Arial" panose="020B0604020202020204" pitchFamily="34" charset="0"/>
                <a:cs typeface="Arial" panose="020B0604020202020204" pitchFamily="34" charset="0"/>
              </a:rPr>
              <a:t>enjoy the </a:t>
            </a:r>
            <a:r>
              <a:rPr sz="2000" spc="-10" dirty="0">
                <a:latin typeface="Arial" panose="020B0604020202020204" pitchFamily="34" charset="0"/>
                <a:cs typeface="Arial" panose="020B0604020202020204" pitchFamily="34" charset="0"/>
              </a:rPr>
              <a:t>country </a:t>
            </a:r>
            <a:r>
              <a:rPr sz="2000" spc="-5" dirty="0">
                <a:latin typeface="Arial" panose="020B0604020202020204" pitchFamily="34" charset="0"/>
                <a:cs typeface="Arial" panose="020B0604020202020204" pitchFamily="34" charset="0"/>
              </a:rPr>
              <a:t>and</a:t>
            </a:r>
            <a:r>
              <a:rPr sz="2000" spc="254" dirty="0">
                <a:latin typeface="Arial" panose="020B0604020202020204" pitchFamily="34" charset="0"/>
                <a:cs typeface="Arial" panose="020B0604020202020204" pitchFamily="34" charset="0"/>
              </a:rPr>
              <a:t> </a:t>
            </a:r>
            <a:r>
              <a:rPr sz="2000" spc="-5" dirty="0" smtClean="0">
                <a:latin typeface="Arial" panose="020B0604020202020204" pitchFamily="34" charset="0"/>
                <a:cs typeface="Arial" panose="020B0604020202020204" pitchFamily="34" charset="0"/>
              </a:rPr>
              <a:t>culture</a:t>
            </a:r>
            <a:r>
              <a:rPr lang="en-US" sz="2000" spc="-5" dirty="0" smtClean="0">
                <a:latin typeface="Arial" panose="020B0604020202020204" pitchFamily="34" charset="0"/>
                <a:cs typeface="Arial" panose="020B0604020202020204" pitchFamily="34" charset="0"/>
              </a:rPr>
              <a:t>: </a:t>
            </a:r>
            <a:r>
              <a:rPr sz="2000" b="1" u="heavy" spc="-10" dirty="0" smtClean="0">
                <a:latin typeface="Arial" panose="020B0604020202020204" pitchFamily="34" charset="0"/>
                <a:cs typeface="Arial" panose="020B0604020202020204" pitchFamily="34" charset="0"/>
              </a:rPr>
              <a:t>Biculturalism</a:t>
            </a:r>
            <a:r>
              <a:rPr sz="2000" spc="-10" dirty="0" smtClean="0">
                <a:latin typeface="Arial" panose="020B0604020202020204" pitchFamily="34" charset="0"/>
                <a:cs typeface="Arial" panose="020B0604020202020204" pitchFamily="34" charset="0"/>
              </a:rPr>
              <a:t>.</a:t>
            </a:r>
            <a:endParaRPr lang="en-US" sz="2000" spc="-10" dirty="0">
              <a:latin typeface="Arial" panose="020B0604020202020204" pitchFamily="34" charset="0"/>
              <a:cs typeface="Arial" panose="020B0604020202020204" pitchFamily="34" charset="0"/>
            </a:endParaRPr>
          </a:p>
          <a:p>
            <a:pPr marL="355600" indent="-342900">
              <a:lnSpc>
                <a:spcPts val="2400"/>
              </a:lnSpc>
              <a:spcBef>
                <a:spcPts val="600"/>
              </a:spcBef>
              <a:buClr>
                <a:srgbClr val="5B9BD5"/>
              </a:buClr>
              <a:buSzPct val="80000"/>
              <a:buFont typeface="Arial" panose="020B0604020202020204" pitchFamily="34" charset="0"/>
              <a:buChar char="•"/>
              <a:tabLst>
                <a:tab pos="241300" algn="l"/>
              </a:tabLst>
            </a:pPr>
            <a:r>
              <a:rPr sz="2000" spc="-10" dirty="0" smtClean="0">
                <a:latin typeface="Arial" panose="020B0604020202020204" pitchFamily="34" charset="0"/>
                <a:cs typeface="Arial" panose="020B0604020202020204" pitchFamily="34" charset="0"/>
              </a:rPr>
              <a:t>Counter-culture </a:t>
            </a:r>
            <a:r>
              <a:rPr sz="2000" spc="-5" dirty="0">
                <a:latin typeface="Arial" panose="020B0604020202020204" pitchFamily="34" charset="0"/>
                <a:cs typeface="Arial" panose="020B0604020202020204" pitchFamily="34" charset="0"/>
              </a:rPr>
              <a:t>shock when </a:t>
            </a:r>
            <a:r>
              <a:rPr sz="2000" spc="-15" dirty="0">
                <a:latin typeface="Arial" panose="020B0604020202020204" pitchFamily="34" charset="0"/>
                <a:cs typeface="Arial" panose="020B0604020202020204" pitchFamily="34" charset="0"/>
              </a:rPr>
              <a:t>you </a:t>
            </a:r>
            <a:r>
              <a:rPr sz="2000" spc="-10" dirty="0">
                <a:latin typeface="Arial" panose="020B0604020202020204" pitchFamily="34" charset="0"/>
                <a:cs typeface="Arial" panose="020B0604020202020204" pitchFamily="34" charset="0"/>
              </a:rPr>
              <a:t>go</a:t>
            </a:r>
            <a:r>
              <a:rPr sz="2000" spc="5"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home.</a:t>
            </a:r>
            <a:endParaRPr sz="2000" dirty="0">
              <a:latin typeface="Arial" panose="020B0604020202020204" pitchFamily="34" charset="0"/>
              <a:cs typeface="Arial" panose="020B0604020202020204" pitchFamily="34" charset="0"/>
            </a:endParaRPr>
          </a:p>
          <a:p>
            <a:pPr marL="355600" indent="-342900">
              <a:lnSpc>
                <a:spcPct val="100000"/>
              </a:lnSpc>
              <a:spcBef>
                <a:spcPts val="600"/>
              </a:spcBef>
              <a:buClr>
                <a:srgbClr val="5B9BD5"/>
              </a:buClr>
              <a:buSzPct val="80000"/>
              <a:buFont typeface="Arial" panose="020B0604020202020204" pitchFamily="34" charset="0"/>
              <a:buChar char="•"/>
              <a:tabLst>
                <a:tab pos="241300" algn="l"/>
              </a:tabLst>
            </a:pPr>
            <a:r>
              <a:rPr sz="2000" spc="-10" dirty="0" smtClean="0">
                <a:latin typeface="Arial" panose="020B0604020202020204" pitchFamily="34" charset="0"/>
                <a:cs typeface="Arial" panose="020B0604020202020204" pitchFamily="34" charset="0"/>
              </a:rPr>
              <a:t>Re-adjustment</a:t>
            </a:r>
            <a:r>
              <a:rPr sz="2000" spc="-10"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96520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590408"/>
            <a:ext cx="2895600" cy="1594154"/>
          </a:xfrm>
          <a:prstGeom prst="rect">
            <a:avLst/>
          </a:prstGeom>
        </p:spPr>
        <p:txBody>
          <a:bodyPr vert="horz" wrap="square" lIns="0" tIns="0" rIns="0" bIns="0" rtlCol="0">
            <a:spAutoFit/>
          </a:bodyPr>
          <a:lstStyle/>
          <a:p>
            <a:pPr marL="12700" marR="5080" indent="-635" algn="ctr">
              <a:lnSpc>
                <a:spcPts val="6480"/>
              </a:lnSpc>
            </a:pPr>
            <a:r>
              <a:rPr lang="en-US" sz="4000" b="1" spc="-5" dirty="0">
                <a:solidFill>
                  <a:srgbClr val="44546A"/>
                </a:solidFill>
                <a:latin typeface="Arial" panose="020B0604020202020204" pitchFamily="34" charset="0"/>
                <a:cs typeface="Arial" panose="020B0604020202020204" pitchFamily="34" charset="0"/>
              </a:rPr>
              <a:t>Keep the Curve Up</a:t>
            </a:r>
            <a:endParaRPr sz="4000" b="1" spc="-5" dirty="0">
              <a:solidFill>
                <a:srgbClr val="44546A"/>
              </a:solidFill>
              <a:latin typeface="Arial" panose="020B0604020202020204" pitchFamily="34" charset="0"/>
              <a:cs typeface="Arial" panose="020B0604020202020204" pitchFamily="34" charset="0"/>
            </a:endParaRPr>
          </a:p>
        </p:txBody>
      </p:sp>
      <p:sp>
        <p:nvSpPr>
          <p:cNvPr id="3" name="object 3" descr="A decorative image showing a w shaped curve demonstrating how things can get messy nad resolved and messy and resolved again both at work and in a personal life. "/>
          <p:cNvSpPr/>
          <p:nvPr/>
        </p:nvSpPr>
        <p:spPr>
          <a:xfrm>
            <a:off x="3276600" y="17755"/>
            <a:ext cx="9034259" cy="3848298"/>
          </a:xfrm>
          <a:prstGeom prst="rect">
            <a:avLst/>
          </a:prstGeom>
          <a:blipFill>
            <a:blip r:embed="rId3" cstate="print"/>
            <a:stretch>
              <a:fillRect/>
            </a:stretch>
          </a:blipFill>
        </p:spPr>
        <p:txBody>
          <a:bodyPr wrap="square" lIns="0" tIns="0" rIns="0" bIns="0" rtlCol="0"/>
          <a:lstStyle/>
          <a:p>
            <a:endParaRPr/>
          </a:p>
        </p:txBody>
      </p:sp>
      <p:sp>
        <p:nvSpPr>
          <p:cNvPr id="5" name="object 5" descr="Border line"/>
          <p:cNvSpPr/>
          <p:nvPr/>
        </p:nvSpPr>
        <p:spPr>
          <a:xfrm>
            <a:off x="228600" y="3993260"/>
            <a:ext cx="12189460" cy="0"/>
          </a:xfrm>
          <a:custGeom>
            <a:avLst/>
            <a:gdLst/>
            <a:ahLst/>
            <a:cxnLst/>
            <a:rect l="l" t="t" r="r" b="b"/>
            <a:pathLst>
              <a:path w="12189460">
                <a:moveTo>
                  <a:pt x="0" y="0"/>
                </a:moveTo>
                <a:lnTo>
                  <a:pt x="12188952" y="0"/>
                </a:lnTo>
              </a:path>
            </a:pathLst>
          </a:custGeom>
          <a:ln w="10668">
            <a:solidFill>
              <a:srgbClr val="000000"/>
            </a:solidFill>
          </a:ln>
        </p:spPr>
        <p:txBody>
          <a:bodyPr wrap="square" lIns="0" tIns="0" rIns="0" bIns="0" rtlCol="0"/>
          <a:lstStyle/>
          <a:p>
            <a:endParaRPr/>
          </a:p>
        </p:txBody>
      </p:sp>
      <p:sp>
        <p:nvSpPr>
          <p:cNvPr id="7" name="object 7"/>
          <p:cNvSpPr txBox="1"/>
          <p:nvPr/>
        </p:nvSpPr>
        <p:spPr>
          <a:xfrm>
            <a:off x="0" y="4446016"/>
            <a:ext cx="12189460" cy="1654299"/>
          </a:xfrm>
          <a:prstGeom prst="rect">
            <a:avLst/>
          </a:prstGeom>
        </p:spPr>
        <p:txBody>
          <a:bodyPr vert="horz" wrap="square" lIns="0" tIns="0" rIns="0" bIns="0" rtlCol="0">
            <a:spAutoFit/>
          </a:bodyPr>
          <a:lstStyle/>
          <a:p>
            <a:pPr marL="971550">
              <a:lnSpc>
                <a:spcPct val="100000"/>
              </a:lnSpc>
            </a:pPr>
            <a:r>
              <a:rPr sz="3500" spc="-160" dirty="0">
                <a:latin typeface="Arial" panose="020B0604020202020204" pitchFamily="34" charset="0"/>
                <a:cs typeface="Arial" panose="020B0604020202020204" pitchFamily="34" charset="0"/>
              </a:rPr>
              <a:t>To </a:t>
            </a:r>
            <a:r>
              <a:rPr sz="3500" spc="-30" dirty="0">
                <a:latin typeface="Arial" panose="020B0604020202020204" pitchFamily="34" charset="0"/>
                <a:cs typeface="Arial" panose="020B0604020202020204" pitchFamily="34" charset="0"/>
              </a:rPr>
              <a:t>make </a:t>
            </a:r>
            <a:r>
              <a:rPr sz="3500" spc="-5" dirty="0">
                <a:latin typeface="Arial" panose="020B0604020202020204" pitchFamily="34" charset="0"/>
                <a:cs typeface="Arial" panose="020B0604020202020204" pitchFamily="34" charset="0"/>
              </a:rPr>
              <a:t>the </a:t>
            </a:r>
            <a:r>
              <a:rPr sz="3500" spc="-15" dirty="0">
                <a:latin typeface="Arial" panose="020B0604020202020204" pitchFamily="34" charset="0"/>
                <a:cs typeface="Arial" panose="020B0604020202020204" pitchFamily="34" charset="0"/>
              </a:rPr>
              <a:t>roller coaster </a:t>
            </a:r>
            <a:r>
              <a:rPr sz="3500" dirty="0">
                <a:latin typeface="Arial" panose="020B0604020202020204" pitchFamily="34" charset="0"/>
                <a:cs typeface="Arial" panose="020B0604020202020204" pitchFamily="34" charset="0"/>
              </a:rPr>
              <a:t>ride as smooth as</a:t>
            </a:r>
            <a:r>
              <a:rPr sz="3500" spc="145" dirty="0">
                <a:latin typeface="Arial" panose="020B0604020202020204" pitchFamily="34" charset="0"/>
                <a:cs typeface="Arial" panose="020B0604020202020204" pitchFamily="34" charset="0"/>
              </a:rPr>
              <a:t> </a:t>
            </a:r>
            <a:r>
              <a:rPr sz="3500" spc="-5" dirty="0">
                <a:latin typeface="Arial" panose="020B0604020202020204" pitchFamily="34" charset="0"/>
                <a:cs typeface="Arial" panose="020B0604020202020204" pitchFamily="34" charset="0"/>
              </a:rPr>
              <a:t>possible:</a:t>
            </a:r>
            <a:endParaRPr sz="3500" dirty="0">
              <a:latin typeface="Arial" panose="020B0604020202020204" pitchFamily="34" charset="0"/>
              <a:cs typeface="Arial" panose="020B0604020202020204" pitchFamily="34" charset="0"/>
            </a:endParaRPr>
          </a:p>
          <a:p>
            <a:pPr marL="560070" indent="-228600">
              <a:lnSpc>
                <a:spcPts val="3460"/>
              </a:lnSpc>
              <a:spcBef>
                <a:spcPts val="1705"/>
              </a:spcBef>
              <a:buClr>
                <a:srgbClr val="5B9BD5"/>
              </a:buClr>
              <a:buSzPct val="79032"/>
              <a:buFont typeface="Arial"/>
              <a:buChar char="•"/>
              <a:tabLst>
                <a:tab pos="560705" algn="l"/>
              </a:tabLst>
            </a:pPr>
            <a:r>
              <a:rPr sz="3100" spc="-5" dirty="0">
                <a:latin typeface="Arial" panose="020B0604020202020204" pitchFamily="34" charset="0"/>
                <a:cs typeface="Arial" panose="020B0604020202020204" pitchFamily="34" charset="0"/>
              </a:rPr>
              <a:t>Be </a:t>
            </a:r>
            <a:r>
              <a:rPr sz="3100" spc="-10" dirty="0">
                <a:latin typeface="Arial" panose="020B0604020202020204" pitchFamily="34" charset="0"/>
                <a:cs typeface="Arial" panose="020B0604020202020204" pitchFamily="34" charset="0"/>
              </a:rPr>
              <a:t>flexible, </a:t>
            </a:r>
            <a:r>
              <a:rPr sz="3100" spc="-30" dirty="0">
                <a:latin typeface="Arial" panose="020B0604020202020204" pitchFamily="34" charset="0"/>
                <a:cs typeface="Arial" panose="020B0604020202020204" pitchFamily="34" charset="0"/>
              </a:rPr>
              <a:t>keep </a:t>
            </a:r>
            <a:r>
              <a:rPr sz="3100" dirty="0">
                <a:latin typeface="Arial" panose="020B0604020202020204" pitchFamily="34" charset="0"/>
                <a:cs typeface="Arial" panose="020B0604020202020204" pitchFamily="34" charset="0"/>
              </a:rPr>
              <a:t>an </a:t>
            </a:r>
            <a:r>
              <a:rPr sz="3100" spc="-5" dirty="0">
                <a:latin typeface="Arial" panose="020B0604020202020204" pitchFamily="34" charset="0"/>
                <a:cs typeface="Arial" panose="020B0604020202020204" pitchFamily="34" charset="0"/>
              </a:rPr>
              <a:t>open-mind.</a:t>
            </a:r>
            <a:endParaRPr sz="3100" dirty="0">
              <a:latin typeface="Arial" panose="020B0604020202020204" pitchFamily="34" charset="0"/>
              <a:cs typeface="Arial" panose="020B0604020202020204" pitchFamily="34" charset="0"/>
            </a:endParaRPr>
          </a:p>
          <a:p>
            <a:pPr marL="560070" indent="-228600">
              <a:lnSpc>
                <a:spcPts val="3460"/>
              </a:lnSpc>
              <a:buClr>
                <a:srgbClr val="5B9BD5"/>
              </a:buClr>
              <a:buSzPct val="79032"/>
              <a:buFont typeface="Arial"/>
              <a:buChar char="•"/>
              <a:tabLst>
                <a:tab pos="560705" algn="l"/>
              </a:tabLst>
            </a:pPr>
            <a:r>
              <a:rPr sz="3100" spc="-25" dirty="0">
                <a:latin typeface="Arial" panose="020B0604020202020204" pitchFamily="34" charset="0"/>
                <a:cs typeface="Arial" panose="020B0604020202020204" pitchFamily="34" charset="0"/>
              </a:rPr>
              <a:t>Keep </a:t>
            </a:r>
            <a:r>
              <a:rPr sz="3100" spc="-5" dirty="0">
                <a:latin typeface="Arial" panose="020B0604020202020204" pitchFamily="34" charset="0"/>
                <a:cs typeface="Arial" panose="020B0604020202020204" pitchFamily="34" charset="0"/>
              </a:rPr>
              <a:t>a sense of </a:t>
            </a:r>
            <a:r>
              <a:rPr sz="3100" spc="-50" dirty="0">
                <a:latin typeface="Arial" panose="020B0604020202020204" pitchFamily="34" charset="0"/>
                <a:cs typeface="Arial" panose="020B0604020202020204" pitchFamily="34" charset="0"/>
              </a:rPr>
              <a:t>humor, </a:t>
            </a:r>
            <a:r>
              <a:rPr sz="3100" dirty="0">
                <a:latin typeface="Arial" panose="020B0604020202020204" pitchFamily="34" charset="0"/>
                <a:cs typeface="Arial" panose="020B0604020202020204" pitchFamily="34" charset="0"/>
              </a:rPr>
              <a:t>and </a:t>
            </a:r>
            <a:r>
              <a:rPr sz="3100" spc="-5" dirty="0">
                <a:latin typeface="Arial" panose="020B0604020202020204" pitchFamily="34" charset="0"/>
                <a:cs typeface="Arial" panose="020B0604020202020204" pitchFamily="34" charset="0"/>
              </a:rPr>
              <a:t>learn </a:t>
            </a:r>
            <a:r>
              <a:rPr sz="3100" spc="-25" dirty="0">
                <a:latin typeface="Arial" panose="020B0604020202020204" pitchFamily="34" charset="0"/>
                <a:cs typeface="Arial" panose="020B0604020202020204" pitchFamily="34" charset="0"/>
              </a:rPr>
              <a:t>to </a:t>
            </a:r>
            <a:r>
              <a:rPr sz="3100" spc="-5" dirty="0">
                <a:latin typeface="Arial" panose="020B0604020202020204" pitchFamily="34" charset="0"/>
                <a:cs typeface="Arial" panose="020B0604020202020204" pitchFamily="34" charset="0"/>
              </a:rPr>
              <a:t>laugh </a:t>
            </a:r>
            <a:r>
              <a:rPr sz="3100" spc="-15" dirty="0">
                <a:latin typeface="Arial" panose="020B0604020202020204" pitchFamily="34" charset="0"/>
                <a:cs typeface="Arial" panose="020B0604020202020204" pitchFamily="34" charset="0"/>
              </a:rPr>
              <a:t>at</a:t>
            </a:r>
            <a:r>
              <a:rPr sz="3100" spc="110" dirty="0">
                <a:latin typeface="Arial" panose="020B0604020202020204" pitchFamily="34" charset="0"/>
                <a:cs typeface="Arial" panose="020B0604020202020204" pitchFamily="34" charset="0"/>
              </a:rPr>
              <a:t> </a:t>
            </a:r>
            <a:r>
              <a:rPr sz="3100" spc="-35" dirty="0">
                <a:latin typeface="Arial" panose="020B0604020202020204" pitchFamily="34" charset="0"/>
                <a:cs typeface="Arial" panose="020B0604020202020204" pitchFamily="34" charset="0"/>
              </a:rPr>
              <a:t>yourself.</a:t>
            </a:r>
            <a:endParaRPr sz="3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22248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8932" y="77566"/>
            <a:ext cx="4253865" cy="1137427"/>
          </a:xfrm>
          <a:prstGeom prst="rect">
            <a:avLst/>
          </a:prstGeom>
        </p:spPr>
        <p:txBody>
          <a:bodyPr vert="horz" wrap="square" lIns="0" tIns="0" rIns="0" bIns="0" rtlCol="0">
            <a:spAutoFit/>
          </a:bodyPr>
          <a:lstStyle/>
          <a:p>
            <a:pPr algn="ctr">
              <a:lnSpc>
                <a:spcPts val="4560"/>
              </a:lnSpc>
            </a:pPr>
            <a:r>
              <a:rPr sz="3600" b="1" spc="-5" dirty="0" smtClean="0">
                <a:latin typeface="Arial" panose="020B0604020202020204" pitchFamily="34" charset="0"/>
                <a:cs typeface="Arial" panose="020B0604020202020204" pitchFamily="34" charset="0"/>
              </a:rPr>
              <a:t>R</a:t>
            </a:r>
            <a:r>
              <a:rPr lang="en-US" sz="3600" b="1" spc="-5" dirty="0" smtClean="0">
                <a:latin typeface="Arial" panose="020B0604020202020204" pitchFamily="34" charset="0"/>
                <a:cs typeface="Arial" panose="020B0604020202020204" pitchFamily="34" charset="0"/>
              </a:rPr>
              <a:t>elationships</a:t>
            </a:r>
            <a:r>
              <a:rPr sz="3600" b="1" spc="-5" dirty="0" smtClean="0">
                <a:latin typeface="Arial" panose="020B0604020202020204" pitchFamily="34" charset="0"/>
                <a:cs typeface="Arial" panose="020B0604020202020204" pitchFamily="34" charset="0"/>
              </a:rPr>
              <a:t> </a:t>
            </a:r>
            <a:r>
              <a:rPr sz="3600" b="1" spc="-5" dirty="0">
                <a:latin typeface="Arial" panose="020B0604020202020204" pitchFamily="34" charset="0"/>
                <a:cs typeface="Arial" panose="020B0604020202020204" pitchFamily="34" charset="0"/>
              </a:rPr>
              <a:t>101:</a:t>
            </a:r>
          </a:p>
          <a:p>
            <a:pPr marL="1905" algn="ctr">
              <a:lnSpc>
                <a:spcPts val="4560"/>
              </a:lnSpc>
            </a:pPr>
            <a:r>
              <a:rPr sz="3600" b="1" spc="-5" dirty="0" smtClean="0">
                <a:latin typeface="Arial" panose="020B0604020202020204" pitchFamily="34" charset="0"/>
                <a:cs typeface="Arial" panose="020B0604020202020204" pitchFamily="34" charset="0"/>
              </a:rPr>
              <a:t>F</a:t>
            </a:r>
            <a:r>
              <a:rPr lang="en-US" sz="3600" b="1" spc="-5" dirty="0" smtClean="0">
                <a:latin typeface="Arial" panose="020B0604020202020204" pitchFamily="34" charset="0"/>
                <a:cs typeface="Arial" panose="020B0604020202020204" pitchFamily="34" charset="0"/>
              </a:rPr>
              <a:t>riendship</a:t>
            </a:r>
            <a:endParaRPr sz="3600" b="1" spc="-5" dirty="0">
              <a:latin typeface="Arial" panose="020B0604020202020204" pitchFamily="34" charset="0"/>
              <a:cs typeface="Arial" panose="020B0604020202020204" pitchFamily="34" charset="0"/>
            </a:endParaRPr>
          </a:p>
        </p:txBody>
      </p:sp>
      <p:sp>
        <p:nvSpPr>
          <p:cNvPr id="4" name="object 4" descr="A decorative image of a cat on a phone saying &quot;Have your people call my people ... We will do lunch&quot;"/>
          <p:cNvSpPr/>
          <p:nvPr/>
        </p:nvSpPr>
        <p:spPr>
          <a:xfrm>
            <a:off x="6201917" y="1380789"/>
            <a:ext cx="5967984" cy="4597730"/>
          </a:xfrm>
          <a:prstGeom prst="rect">
            <a:avLst/>
          </a:prstGeom>
          <a:blipFill>
            <a:blip r:embed="rId3" cstate="print"/>
            <a:stretch>
              <a:fillRect/>
            </a:stretch>
          </a:blipFill>
        </p:spPr>
        <p:txBody>
          <a:bodyPr wrap="square" lIns="0" tIns="0" rIns="0" bIns="0" rtlCol="0"/>
          <a:lstStyle/>
          <a:p>
            <a:endParaRPr/>
          </a:p>
        </p:txBody>
      </p:sp>
      <p:sp>
        <p:nvSpPr>
          <p:cNvPr id="5" name="object 5" descr="Image border"/>
          <p:cNvSpPr/>
          <p:nvPr/>
        </p:nvSpPr>
        <p:spPr>
          <a:xfrm>
            <a:off x="6182486" y="1373450"/>
            <a:ext cx="5987415" cy="0"/>
          </a:xfrm>
          <a:custGeom>
            <a:avLst/>
            <a:gdLst/>
            <a:ahLst/>
            <a:cxnLst/>
            <a:rect l="l" t="t" r="r" b="b"/>
            <a:pathLst>
              <a:path w="5987415">
                <a:moveTo>
                  <a:pt x="0" y="0"/>
                </a:moveTo>
                <a:lnTo>
                  <a:pt x="5987034" y="0"/>
                </a:lnTo>
              </a:path>
            </a:pathLst>
          </a:custGeom>
          <a:ln w="38100">
            <a:solidFill>
              <a:srgbClr val="000000"/>
            </a:solidFill>
          </a:ln>
        </p:spPr>
        <p:txBody>
          <a:bodyPr wrap="square" lIns="0" tIns="0" rIns="0" bIns="0" rtlCol="0"/>
          <a:lstStyle/>
          <a:p>
            <a:endParaRPr/>
          </a:p>
        </p:txBody>
      </p:sp>
      <p:sp>
        <p:nvSpPr>
          <p:cNvPr id="6" name="object 6" descr="image boarder"/>
          <p:cNvSpPr/>
          <p:nvPr/>
        </p:nvSpPr>
        <p:spPr>
          <a:xfrm>
            <a:off x="6192201" y="1359364"/>
            <a:ext cx="5987415" cy="4640580"/>
          </a:xfrm>
          <a:custGeom>
            <a:avLst/>
            <a:gdLst/>
            <a:ahLst/>
            <a:cxnLst/>
            <a:rect l="l" t="t" r="r" b="b"/>
            <a:pathLst>
              <a:path w="5987415" h="4640580">
                <a:moveTo>
                  <a:pt x="5987034" y="4640580"/>
                </a:moveTo>
                <a:lnTo>
                  <a:pt x="0" y="4640580"/>
                </a:lnTo>
                <a:lnTo>
                  <a:pt x="0" y="0"/>
                </a:lnTo>
              </a:path>
            </a:pathLst>
          </a:custGeom>
          <a:ln w="38100">
            <a:solidFill>
              <a:srgbClr val="000000"/>
            </a:solidFill>
          </a:ln>
        </p:spPr>
        <p:txBody>
          <a:bodyPr wrap="square" lIns="0" tIns="0" rIns="0" bIns="0" rtlCol="0"/>
          <a:lstStyle/>
          <a:p>
            <a:endParaRPr/>
          </a:p>
        </p:txBody>
      </p:sp>
      <p:sp>
        <p:nvSpPr>
          <p:cNvPr id="7" name="object 7"/>
          <p:cNvSpPr txBox="1"/>
          <p:nvPr/>
        </p:nvSpPr>
        <p:spPr>
          <a:xfrm>
            <a:off x="351472" y="1593712"/>
            <a:ext cx="5665470" cy="4693593"/>
          </a:xfrm>
          <a:prstGeom prst="rect">
            <a:avLst/>
          </a:prstGeom>
        </p:spPr>
        <p:txBody>
          <a:bodyPr vert="horz" wrap="square" lIns="0" tIns="0" rIns="0" bIns="0" rtlCol="0">
            <a:spAutoFit/>
          </a:bodyPr>
          <a:lstStyle/>
          <a:p>
            <a:pPr marL="241300" marR="142240" indent="-228600">
              <a:lnSpc>
                <a:spcPts val="2590"/>
              </a:lnSpc>
              <a:buClr>
                <a:srgbClr val="5B9BD5"/>
              </a:buClr>
              <a:buSzPct val="79166"/>
              <a:buFont typeface="Arial"/>
              <a:buChar char="•"/>
              <a:tabLst>
                <a:tab pos="241300" algn="l"/>
              </a:tabLst>
            </a:pPr>
            <a:r>
              <a:rPr sz="2400" spc="-5" dirty="0">
                <a:latin typeface="Arial" panose="020B0604020202020204" pitchFamily="34" charset="0"/>
                <a:cs typeface="Arial" panose="020B0604020202020204" pitchFamily="34" charset="0"/>
              </a:rPr>
              <a:t>American friendship </a:t>
            </a:r>
            <a:r>
              <a:rPr sz="2400" dirty="0" smtClean="0">
                <a:latin typeface="Arial" panose="020B0604020202020204" pitchFamily="34" charset="0"/>
                <a:cs typeface="Arial" panose="020B0604020202020204" pitchFamily="34" charset="0"/>
              </a:rPr>
              <a:t>type</a:t>
            </a:r>
            <a:r>
              <a:rPr lang="en-US" sz="2400" dirty="0" smtClean="0">
                <a:latin typeface="Arial" panose="020B0604020202020204" pitchFamily="34" charset="0"/>
                <a:cs typeface="Arial" panose="020B0604020202020204" pitchFamily="34" charset="0"/>
              </a:rPr>
              <a:t>:</a:t>
            </a:r>
            <a:r>
              <a:rPr sz="2400" dirty="0" smtClean="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“We'll </a:t>
            </a:r>
            <a:r>
              <a:rPr sz="2400" spc="-5" dirty="0">
                <a:latin typeface="Arial" panose="020B0604020202020204" pitchFamily="34" charset="0"/>
                <a:cs typeface="Arial" panose="020B0604020202020204" pitchFamily="34" charset="0"/>
              </a:rPr>
              <a:t>do lunch."  </a:t>
            </a:r>
            <a:r>
              <a:rPr sz="2400" spc="-15" dirty="0">
                <a:latin typeface="Arial" panose="020B0604020202020204" pitchFamily="34" charset="0"/>
                <a:cs typeface="Arial" panose="020B0604020202020204" pitchFamily="34" charset="0"/>
              </a:rPr>
              <a:t>Avoiding </a:t>
            </a:r>
            <a:r>
              <a:rPr sz="2400" spc="-10" dirty="0">
                <a:latin typeface="Arial" panose="020B0604020202020204" pitchFamily="34" charset="0"/>
                <a:cs typeface="Arial" panose="020B0604020202020204" pitchFamily="34" charset="0"/>
              </a:rPr>
              <a:t>awkward </a:t>
            </a:r>
            <a:r>
              <a:rPr sz="2400" spc="-5" dirty="0">
                <a:latin typeface="Arial" panose="020B0604020202020204" pitchFamily="34" charset="0"/>
                <a:cs typeface="Arial" panose="020B0604020202020204" pitchFamily="34" charset="0"/>
              </a:rPr>
              <a:t>situation </a:t>
            </a:r>
            <a:r>
              <a:rPr sz="2400" spc="-15" dirty="0">
                <a:latin typeface="Arial" panose="020B0604020202020204" pitchFamily="34" charset="0"/>
                <a:cs typeface="Arial" panose="020B0604020202020204" pitchFamily="34" charset="0"/>
              </a:rPr>
              <a:t>at </a:t>
            </a:r>
            <a:r>
              <a:rPr sz="2400" spc="-20" dirty="0">
                <a:latin typeface="Arial" panose="020B0604020202020204" pitchFamily="34" charset="0"/>
                <a:cs typeface="Arial" panose="020B0604020202020204" pitchFamily="34" charset="0"/>
              </a:rPr>
              <a:t>any</a:t>
            </a:r>
            <a:r>
              <a:rPr sz="2400" spc="-55"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cost.</a:t>
            </a:r>
            <a:endParaRPr sz="2400" dirty="0">
              <a:latin typeface="Arial" panose="020B0604020202020204" pitchFamily="34" charset="0"/>
              <a:cs typeface="Arial" panose="020B0604020202020204" pitchFamily="34" charset="0"/>
            </a:endParaRPr>
          </a:p>
          <a:p>
            <a:pPr marL="241300" marR="5080" indent="-228600">
              <a:lnSpc>
                <a:spcPts val="2590"/>
              </a:lnSpc>
              <a:spcBef>
                <a:spcPts val="1800"/>
              </a:spcBef>
              <a:buClr>
                <a:srgbClr val="5B9BD5"/>
              </a:buClr>
              <a:buSzPct val="79166"/>
              <a:buFont typeface="Arial"/>
              <a:buChar char="•"/>
              <a:tabLst>
                <a:tab pos="241300" algn="l"/>
              </a:tabLst>
            </a:pPr>
            <a:r>
              <a:rPr sz="2400" spc="-5" dirty="0">
                <a:latin typeface="Arial" panose="020B0604020202020204" pitchFamily="34" charset="0"/>
                <a:cs typeface="Arial" panose="020B0604020202020204" pitchFamily="34" charset="0"/>
              </a:rPr>
              <a:t>Once school </a:t>
            </a:r>
            <a:r>
              <a:rPr sz="2400" spc="-10" dirty="0">
                <a:latin typeface="Arial" panose="020B0604020202020204" pitchFamily="34" charset="0"/>
                <a:cs typeface="Arial" panose="020B0604020202020204" pitchFamily="34" charset="0"/>
              </a:rPr>
              <a:t>starts, </a:t>
            </a:r>
            <a:r>
              <a:rPr sz="2400" spc="-5" dirty="0">
                <a:latin typeface="Arial" panose="020B0604020202020204" pitchFamily="34" charset="0"/>
                <a:cs typeface="Arial" panose="020B0604020202020204" pitchFamily="34" charset="0"/>
              </a:rPr>
              <a:t>people </a:t>
            </a:r>
            <a:r>
              <a:rPr sz="2400" spc="-10" dirty="0">
                <a:latin typeface="Arial" panose="020B0604020202020204" pitchFamily="34" charset="0"/>
                <a:cs typeface="Arial" panose="020B0604020202020204" pitchFamily="34" charset="0"/>
              </a:rPr>
              <a:t>tend </a:t>
            </a:r>
            <a:r>
              <a:rPr sz="2400" spc="-15" dirty="0">
                <a:latin typeface="Arial" panose="020B0604020202020204" pitchFamily="34" charset="0"/>
                <a:cs typeface="Arial" panose="020B0604020202020204" pitchFamily="34" charset="0"/>
              </a:rPr>
              <a:t>to </a:t>
            </a:r>
            <a:r>
              <a:rPr sz="2400" spc="-10" dirty="0">
                <a:latin typeface="Arial" panose="020B0604020202020204" pitchFamily="34" charset="0"/>
                <a:cs typeface="Arial" panose="020B0604020202020204" pitchFamily="34" charset="0"/>
              </a:rPr>
              <a:t>prioritize  </a:t>
            </a:r>
            <a:r>
              <a:rPr sz="2400" dirty="0">
                <a:latin typeface="Arial" panose="020B0604020202020204" pitchFamily="34" charset="0"/>
                <a:cs typeface="Arial" panose="020B0604020202020204" pitchFamily="34" charset="0"/>
              </a:rPr>
              <a:t>their </a:t>
            </a:r>
            <a:r>
              <a:rPr sz="2400" spc="-10" dirty="0">
                <a:latin typeface="Arial" panose="020B0604020202020204" pitchFamily="34" charset="0"/>
                <a:cs typeface="Arial" panose="020B0604020202020204" pitchFamily="34" charset="0"/>
              </a:rPr>
              <a:t>work; </a:t>
            </a:r>
            <a:r>
              <a:rPr sz="2400" spc="5" dirty="0">
                <a:latin typeface="Arial" panose="020B0604020202020204" pitchFamily="34" charset="0"/>
                <a:cs typeface="Arial" panose="020B0604020202020204" pitchFamily="34" charset="0"/>
              </a:rPr>
              <a:t>they’ll </a:t>
            </a:r>
            <a:r>
              <a:rPr sz="2400" spc="-5" dirty="0">
                <a:latin typeface="Arial" panose="020B0604020202020204" pitchFamily="34" charset="0"/>
                <a:cs typeface="Arial" panose="020B0604020202020204" pitchFamily="34" charset="0"/>
              </a:rPr>
              <a:t>only </a:t>
            </a:r>
            <a:r>
              <a:rPr sz="2400" spc="-20" dirty="0">
                <a:latin typeface="Arial" panose="020B0604020202020204" pitchFamily="34" charset="0"/>
                <a:cs typeface="Arial" panose="020B0604020202020204" pitchFamily="34" charset="0"/>
              </a:rPr>
              <a:t>have </a:t>
            </a:r>
            <a:r>
              <a:rPr sz="2400" dirty="0">
                <a:latin typeface="Arial" panose="020B0604020202020204" pitchFamily="34" charset="0"/>
                <a:cs typeface="Arial" panose="020B0604020202020204" pitchFamily="34" charset="0"/>
              </a:rPr>
              <a:t>time </a:t>
            </a:r>
            <a:r>
              <a:rPr sz="2400" spc="-20" dirty="0">
                <a:latin typeface="Arial" panose="020B0604020202020204" pitchFamily="34" charset="0"/>
                <a:cs typeface="Arial" panose="020B0604020202020204" pitchFamily="34" charset="0"/>
              </a:rPr>
              <a:t>for </a:t>
            </a:r>
            <a:r>
              <a:rPr sz="2400" dirty="0">
                <a:latin typeface="Arial" panose="020B0604020202020204" pitchFamily="34" charset="0"/>
                <a:cs typeface="Arial" panose="020B0604020202020204" pitchFamily="34" charset="0"/>
              </a:rPr>
              <a:t>a  </a:t>
            </a:r>
            <a:r>
              <a:rPr sz="2400" spc="-5" dirty="0">
                <a:latin typeface="Arial" panose="020B0604020202020204" pitchFamily="34" charset="0"/>
                <a:cs typeface="Arial" panose="020B0604020202020204" pitchFamily="34" charset="0"/>
              </a:rPr>
              <a:t>handful of</a:t>
            </a:r>
            <a:r>
              <a:rPr sz="2400" spc="-5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friends.</a:t>
            </a:r>
            <a:endParaRPr sz="2400" dirty="0">
              <a:latin typeface="Arial" panose="020B0604020202020204" pitchFamily="34" charset="0"/>
              <a:cs typeface="Arial" panose="020B0604020202020204" pitchFamily="34" charset="0"/>
            </a:endParaRPr>
          </a:p>
          <a:p>
            <a:pPr marL="241300" indent="-228600">
              <a:lnSpc>
                <a:spcPts val="2735"/>
              </a:lnSpc>
              <a:spcBef>
                <a:spcPts val="1470"/>
              </a:spcBef>
              <a:buClr>
                <a:srgbClr val="5B9BD5"/>
              </a:buClr>
              <a:buSzPct val="79166"/>
              <a:buFont typeface="Arial"/>
              <a:buChar char="•"/>
              <a:tabLst>
                <a:tab pos="241300" algn="l"/>
              </a:tabLst>
            </a:pPr>
            <a:r>
              <a:rPr sz="2400" spc="-5" dirty="0">
                <a:latin typeface="Arial" panose="020B0604020202020204" pitchFamily="34" charset="0"/>
                <a:cs typeface="Arial" panose="020B0604020202020204" pitchFamily="34" charset="0"/>
              </a:rPr>
              <a:t>Other secondary “friendships” </a:t>
            </a:r>
            <a:r>
              <a:rPr sz="2400" spc="-15" dirty="0">
                <a:latin typeface="Arial" panose="020B0604020202020204" pitchFamily="34" charset="0"/>
                <a:cs typeface="Arial" panose="020B0604020202020204" pitchFamily="34" charset="0"/>
              </a:rPr>
              <a:t>are</a:t>
            </a:r>
            <a:r>
              <a:rPr sz="2400" spc="1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usually</a:t>
            </a:r>
            <a:endParaRPr sz="2400" dirty="0">
              <a:latin typeface="Arial" panose="020B0604020202020204" pitchFamily="34" charset="0"/>
              <a:cs typeface="Arial" panose="020B0604020202020204" pitchFamily="34" charset="0"/>
            </a:endParaRPr>
          </a:p>
          <a:p>
            <a:pPr marL="240665">
              <a:lnSpc>
                <a:spcPts val="2735"/>
              </a:lnSpc>
            </a:pPr>
            <a:r>
              <a:rPr sz="2400" spc="-25" dirty="0">
                <a:latin typeface="Arial" panose="020B0604020202020204" pitchFamily="34" charset="0"/>
                <a:cs typeface="Arial" panose="020B0604020202020204" pitchFamily="34" charset="0"/>
              </a:rPr>
              <a:t>kept </a:t>
            </a:r>
            <a:r>
              <a:rPr sz="2400" dirty="0">
                <a:latin typeface="Arial" panose="020B0604020202020204" pitchFamily="34" charset="0"/>
                <a:cs typeface="Arial" panose="020B0604020202020204" pitchFamily="34" charset="0"/>
              </a:rPr>
              <a:t>in </a:t>
            </a:r>
            <a:r>
              <a:rPr sz="2400" spc="-10" dirty="0">
                <a:latin typeface="Arial" panose="020B0604020202020204" pitchFamily="34" charset="0"/>
                <a:cs typeface="Arial" panose="020B0604020202020204" pitchFamily="34" charset="0"/>
              </a:rPr>
              <a:t>case </a:t>
            </a:r>
            <a:r>
              <a:rPr sz="2400" spc="-20" dirty="0">
                <a:latin typeface="Arial" panose="020B0604020202020204" pitchFamily="34" charset="0"/>
                <a:cs typeface="Arial" panose="020B0604020202020204" pitchFamily="34" charset="0"/>
              </a:rPr>
              <a:t>for</a:t>
            </a:r>
            <a:r>
              <a:rPr sz="2400" spc="-1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networking.</a:t>
            </a:r>
            <a:endParaRPr sz="2400" dirty="0">
              <a:latin typeface="Arial" panose="020B0604020202020204" pitchFamily="34" charset="0"/>
              <a:cs typeface="Arial" panose="020B0604020202020204" pitchFamily="34" charset="0"/>
            </a:endParaRPr>
          </a:p>
          <a:p>
            <a:pPr marL="241300" marR="563245" indent="-228600">
              <a:lnSpc>
                <a:spcPts val="2590"/>
              </a:lnSpc>
              <a:spcBef>
                <a:spcPts val="1839"/>
              </a:spcBef>
              <a:buClr>
                <a:srgbClr val="5B9BD5"/>
              </a:buClr>
              <a:buSzPct val="79166"/>
              <a:buFont typeface="Arial"/>
              <a:buChar char="•"/>
              <a:tabLst>
                <a:tab pos="241300" algn="l"/>
              </a:tabLst>
            </a:pPr>
            <a:r>
              <a:rPr lang="en-US" sz="2400" spc="-20" dirty="0" smtClean="0">
                <a:latin typeface="Arial" panose="020B0604020202020204" pitchFamily="34" charset="0"/>
                <a:cs typeface="Arial" panose="020B0604020202020204" pitchFamily="34" charset="0"/>
              </a:rPr>
              <a:t>It would be better for you </a:t>
            </a:r>
            <a:r>
              <a:rPr sz="2400" spc="-15" dirty="0" smtClean="0">
                <a:latin typeface="Arial" panose="020B0604020202020204" pitchFamily="34" charset="0"/>
                <a:cs typeface="Arial" panose="020B0604020202020204" pitchFamily="34" charset="0"/>
              </a:rPr>
              <a:t>to </a:t>
            </a:r>
            <a:r>
              <a:rPr sz="2400" spc="-5" dirty="0">
                <a:latin typeface="Arial" panose="020B0604020202020204" pitchFamily="34" charset="0"/>
                <a:cs typeface="Arial" panose="020B0604020202020204" pitchFamily="34" charset="0"/>
              </a:rPr>
              <a:t>meet  people outside of </a:t>
            </a:r>
            <a:r>
              <a:rPr sz="2400" spc="-10" dirty="0">
                <a:latin typeface="Arial" panose="020B0604020202020204" pitchFamily="34" charset="0"/>
                <a:cs typeface="Arial" panose="020B0604020202020204" pitchFamily="34" charset="0"/>
              </a:rPr>
              <a:t>your </a:t>
            </a:r>
            <a:r>
              <a:rPr sz="2400" spc="-5" dirty="0">
                <a:latin typeface="Arial" panose="020B0604020202020204" pitchFamily="34" charset="0"/>
                <a:cs typeface="Arial" panose="020B0604020202020204" pitchFamily="34" charset="0"/>
              </a:rPr>
              <a:t>campus</a:t>
            </a:r>
            <a:r>
              <a:rPr sz="2400" spc="-6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bubble</a:t>
            </a:r>
            <a:r>
              <a:rPr sz="2400" spc="-5" dirty="0" smtClean="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73395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7555" y="80278"/>
            <a:ext cx="7655450" cy="1179810"/>
          </a:xfrm>
          <a:prstGeom prst="rect">
            <a:avLst/>
          </a:prstGeom>
        </p:spPr>
        <p:txBody>
          <a:bodyPr vert="horz" wrap="square" lIns="0" tIns="0" rIns="0" bIns="0" rtlCol="0">
            <a:spAutoFit/>
          </a:bodyPr>
          <a:lstStyle/>
          <a:p>
            <a:pPr marL="12700" algn="ctr">
              <a:lnSpc>
                <a:spcPts val="4560"/>
              </a:lnSpc>
            </a:pPr>
            <a:r>
              <a:rPr sz="4000" b="1" spc="-5" dirty="0" smtClean="0">
                <a:latin typeface="Arial" panose="020B0604020202020204" pitchFamily="34" charset="0"/>
                <a:cs typeface="Arial" panose="020B0604020202020204" pitchFamily="34" charset="0"/>
              </a:rPr>
              <a:t>R</a:t>
            </a:r>
            <a:r>
              <a:rPr lang="en-US" sz="4000" b="1" spc="-5" dirty="0" smtClean="0">
                <a:latin typeface="Arial" panose="020B0604020202020204" pitchFamily="34" charset="0"/>
                <a:cs typeface="Arial" panose="020B0604020202020204" pitchFamily="34" charset="0"/>
              </a:rPr>
              <a:t>elationships</a:t>
            </a:r>
            <a:r>
              <a:rPr sz="4000" b="1" spc="-5" dirty="0" smtClean="0">
                <a:latin typeface="Arial" panose="020B0604020202020204" pitchFamily="34" charset="0"/>
                <a:cs typeface="Arial" panose="020B0604020202020204" pitchFamily="34" charset="0"/>
              </a:rPr>
              <a:t> </a:t>
            </a:r>
            <a:r>
              <a:rPr sz="4000" b="1" spc="-5" dirty="0">
                <a:latin typeface="Arial" panose="020B0604020202020204" pitchFamily="34" charset="0"/>
                <a:cs typeface="Arial" panose="020B0604020202020204" pitchFamily="34" charset="0"/>
              </a:rPr>
              <a:t>101</a:t>
            </a:r>
            <a:r>
              <a:rPr sz="4000" b="1" spc="-5" dirty="0" smtClean="0">
                <a:latin typeface="Arial" panose="020B0604020202020204" pitchFamily="34" charset="0"/>
                <a:cs typeface="Arial" panose="020B0604020202020204" pitchFamily="34" charset="0"/>
              </a:rPr>
              <a:t>:</a:t>
            </a:r>
            <a:r>
              <a:rPr lang="en-US" sz="4000" b="1" spc="-5" dirty="0" smtClean="0">
                <a:latin typeface="Arial" panose="020B0604020202020204" pitchFamily="34" charset="0"/>
                <a:cs typeface="Arial" panose="020B0604020202020204" pitchFamily="34" charset="0"/>
              </a:rPr>
              <a:t> </a:t>
            </a:r>
            <a:br>
              <a:rPr lang="en-US" sz="4000" b="1" spc="-5" dirty="0" smtClean="0">
                <a:latin typeface="Arial" panose="020B0604020202020204" pitchFamily="34" charset="0"/>
                <a:cs typeface="Arial" panose="020B0604020202020204" pitchFamily="34" charset="0"/>
              </a:rPr>
            </a:br>
            <a:r>
              <a:rPr lang="en-US" sz="4000" b="1" spc="-5" dirty="0" smtClean="0">
                <a:latin typeface="Arial" panose="020B0604020202020204" pitchFamily="34" charset="0"/>
                <a:cs typeface="Arial" panose="020B0604020202020204" pitchFamily="34" charset="0"/>
              </a:rPr>
              <a:t>Professional Life</a:t>
            </a:r>
            <a:endParaRPr sz="4000" b="1" spc="-5" dirty="0">
              <a:latin typeface="Arial" panose="020B0604020202020204" pitchFamily="34" charset="0"/>
              <a:cs typeface="Arial" panose="020B0604020202020204" pitchFamily="34" charset="0"/>
            </a:endParaRPr>
          </a:p>
        </p:txBody>
      </p:sp>
      <p:sp>
        <p:nvSpPr>
          <p:cNvPr id="4" name="object 4" descr="A docorative image of a cat holding a phone saying &quot;Have your people call my people... We will do lunch.&quot;"/>
          <p:cNvSpPr/>
          <p:nvPr/>
        </p:nvSpPr>
        <p:spPr>
          <a:xfrm>
            <a:off x="6220967" y="1371600"/>
            <a:ext cx="5967984" cy="459773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87197" y="1867865"/>
            <a:ext cx="6033770" cy="4101465"/>
          </a:xfrm>
          <a:prstGeom prst="rect">
            <a:avLst/>
          </a:prstGeom>
        </p:spPr>
        <p:txBody>
          <a:bodyPr vert="horz" wrap="square" lIns="0" tIns="0" rIns="0" bIns="0" rtlCol="0">
            <a:spAutoFit/>
          </a:bodyPr>
          <a:lstStyle/>
          <a:p>
            <a:pPr marL="241300" marR="5080" indent="-228600">
              <a:lnSpc>
                <a:spcPts val="2590"/>
              </a:lnSpc>
              <a:buClr>
                <a:srgbClr val="5B9BD5"/>
              </a:buClr>
              <a:buSzPct val="79166"/>
              <a:buFont typeface="Arial"/>
              <a:buChar char="•"/>
              <a:tabLst>
                <a:tab pos="241300" algn="l"/>
              </a:tabLst>
            </a:pPr>
            <a:r>
              <a:rPr sz="2400" spc="-5" dirty="0">
                <a:latin typeface="Arial" panose="020B0604020202020204" pitchFamily="34" charset="0"/>
                <a:cs typeface="Arial" panose="020B0604020202020204" pitchFamily="34" charset="0"/>
              </a:rPr>
              <a:t>Usually </a:t>
            </a:r>
            <a:r>
              <a:rPr sz="2400" spc="-10" dirty="0">
                <a:latin typeface="Arial" panose="020B0604020202020204" pitchFamily="34" charset="0"/>
                <a:cs typeface="Arial" panose="020B0604020202020204" pitchFamily="34" charset="0"/>
              </a:rPr>
              <a:t>informal </a:t>
            </a:r>
            <a:r>
              <a:rPr sz="2400" dirty="0">
                <a:latin typeface="Arial" panose="020B0604020202020204" pitchFamily="34" charset="0"/>
                <a:cs typeface="Arial" panose="020B0604020202020204" pitchFamily="34" charset="0"/>
              </a:rPr>
              <a:t>with </a:t>
            </a:r>
            <a:r>
              <a:rPr sz="2400" spc="-30" dirty="0">
                <a:latin typeface="Arial" panose="020B0604020202020204" pitchFamily="34" charset="0"/>
                <a:cs typeface="Arial" panose="020B0604020202020204" pitchFamily="34" charset="0"/>
              </a:rPr>
              <a:t>hierarchy, </a:t>
            </a:r>
            <a:r>
              <a:rPr sz="2400" b="1" spc="-10" dirty="0">
                <a:latin typeface="Arial" panose="020B0604020202020204" pitchFamily="34" charset="0"/>
                <a:cs typeface="Arial" panose="020B0604020202020204" pitchFamily="34" charset="0"/>
              </a:rPr>
              <a:t>first-name  </a:t>
            </a:r>
            <a:r>
              <a:rPr sz="2400" b="1" spc="-5" dirty="0">
                <a:latin typeface="Arial" panose="020B0604020202020204" pitchFamily="34" charset="0"/>
                <a:cs typeface="Arial" panose="020B0604020202020204" pitchFamily="34" charset="0"/>
              </a:rPr>
              <a:t>basis</a:t>
            </a:r>
            <a:r>
              <a:rPr sz="2400" spc="-5" dirty="0">
                <a:latin typeface="Arial" panose="020B0604020202020204" pitchFamily="34" charset="0"/>
                <a:cs typeface="Arial" panose="020B0604020202020204" pitchFamily="34" charset="0"/>
              </a:rPr>
              <a:t>. </a:t>
            </a:r>
            <a:r>
              <a:rPr sz="2400" spc="-70" dirty="0">
                <a:latin typeface="Arial" panose="020B0604020202020204" pitchFamily="34" charset="0"/>
                <a:cs typeface="Arial" panose="020B0604020202020204" pitchFamily="34" charset="0"/>
              </a:rPr>
              <a:t>You </a:t>
            </a:r>
            <a:r>
              <a:rPr sz="2400" spc="-10" dirty="0">
                <a:latin typeface="Arial" panose="020B0604020202020204" pitchFamily="34" charset="0"/>
                <a:cs typeface="Arial" panose="020B0604020202020204" pitchFamily="34" charset="0"/>
              </a:rPr>
              <a:t>can </a:t>
            </a:r>
            <a:r>
              <a:rPr sz="2400" spc="-5" dirty="0">
                <a:latin typeface="Arial" panose="020B0604020202020204" pitchFamily="34" charset="0"/>
                <a:cs typeface="Arial" panose="020B0604020202020204" pitchFamily="34" charset="0"/>
              </a:rPr>
              <a:t>use </a:t>
            </a:r>
            <a:r>
              <a:rPr sz="2400" dirty="0">
                <a:latin typeface="Arial" panose="020B0604020202020204" pitchFamily="34" charset="0"/>
                <a:cs typeface="Arial" panose="020B0604020202020204" pitchFamily="34" charset="0"/>
              </a:rPr>
              <a:t>this </a:t>
            </a:r>
            <a:r>
              <a:rPr sz="2400" spc="-5" dirty="0">
                <a:latin typeface="Arial" panose="020B0604020202020204" pitchFamily="34" charset="0"/>
                <a:cs typeface="Arial" panose="020B0604020202020204" pitchFamily="34" charset="0"/>
              </a:rPr>
              <a:t>or not </a:t>
            </a:r>
            <a:r>
              <a:rPr sz="2400" dirty="0">
                <a:latin typeface="Arial" panose="020B0604020202020204" pitchFamily="34" charset="0"/>
                <a:cs typeface="Arial" panose="020B0604020202020204" pitchFamily="34" charset="0"/>
              </a:rPr>
              <a:t>in </a:t>
            </a:r>
            <a:r>
              <a:rPr sz="2400" spc="-10" dirty="0">
                <a:latin typeface="Arial" panose="020B0604020202020204" pitchFamily="34" charset="0"/>
                <a:cs typeface="Arial" panose="020B0604020202020204" pitchFamily="34" charset="0"/>
              </a:rPr>
              <a:t>your  classroom. Establish </a:t>
            </a:r>
            <a:r>
              <a:rPr sz="2400" dirty="0">
                <a:latin typeface="Arial" panose="020B0604020202020204" pitchFamily="34" charset="0"/>
                <a:cs typeface="Arial" panose="020B0604020202020204" pitchFamily="34" charset="0"/>
              </a:rPr>
              <a:t>early </a:t>
            </a:r>
            <a:r>
              <a:rPr sz="2400" spc="-5" dirty="0">
                <a:latin typeface="Arial" panose="020B0604020202020204" pitchFamily="34" charset="0"/>
                <a:cs typeface="Arial" panose="020B0604020202020204" pitchFamily="34" charset="0"/>
              </a:rPr>
              <a:t>on </a:t>
            </a:r>
            <a:r>
              <a:rPr sz="2400" spc="-10" dirty="0">
                <a:latin typeface="Arial" panose="020B0604020202020204" pitchFamily="34" charset="0"/>
                <a:cs typeface="Arial" panose="020B0604020202020204" pitchFamily="34" charset="0"/>
              </a:rPr>
              <a:t>what you </a:t>
            </a:r>
            <a:r>
              <a:rPr sz="2400" spc="-15" dirty="0">
                <a:latin typeface="Arial" panose="020B0604020202020204" pitchFamily="34" charset="0"/>
                <a:cs typeface="Arial" panose="020B0604020202020204" pitchFamily="34" charset="0"/>
              </a:rPr>
              <a:t>want to  </a:t>
            </a:r>
            <a:r>
              <a:rPr sz="2400" spc="-10" dirty="0">
                <a:latin typeface="Arial" panose="020B0604020202020204" pitchFamily="34" charset="0"/>
                <a:cs typeface="Arial" panose="020B0604020202020204" pitchFamily="34" charset="0"/>
              </a:rPr>
              <a:t>go</a:t>
            </a:r>
            <a:r>
              <a:rPr sz="2400" spc="-114" dirty="0">
                <a:latin typeface="Arial" panose="020B0604020202020204" pitchFamily="34" charset="0"/>
                <a:cs typeface="Arial" panose="020B0604020202020204" pitchFamily="34" charset="0"/>
              </a:rPr>
              <a:t> </a:t>
            </a:r>
            <a:r>
              <a:rPr sz="2400" spc="-110" dirty="0">
                <a:latin typeface="Arial" panose="020B0604020202020204" pitchFamily="34" charset="0"/>
                <a:cs typeface="Arial" panose="020B0604020202020204" pitchFamily="34" charset="0"/>
              </a:rPr>
              <a:t>by.</a:t>
            </a:r>
            <a:endParaRPr sz="2400" dirty="0">
              <a:latin typeface="Arial" panose="020B0604020202020204" pitchFamily="34" charset="0"/>
              <a:cs typeface="Arial" panose="020B0604020202020204" pitchFamily="34" charset="0"/>
            </a:endParaRPr>
          </a:p>
          <a:p>
            <a:pPr marL="241300" marR="276225" indent="-228600">
              <a:lnSpc>
                <a:spcPts val="2590"/>
              </a:lnSpc>
              <a:spcBef>
                <a:spcPts val="1800"/>
              </a:spcBef>
              <a:buClr>
                <a:srgbClr val="5B9BD5"/>
              </a:buClr>
              <a:buSzPct val="79166"/>
              <a:buFont typeface="Arial"/>
              <a:buChar char="•"/>
              <a:tabLst>
                <a:tab pos="241300" algn="l"/>
              </a:tabLst>
            </a:pPr>
            <a:r>
              <a:rPr sz="2400" spc="-20" dirty="0">
                <a:latin typeface="Arial" panose="020B0604020202020204" pitchFamily="34" charset="0"/>
                <a:cs typeface="Arial" panose="020B0604020202020204" pitchFamily="34" charset="0"/>
              </a:rPr>
              <a:t>Key word for </a:t>
            </a:r>
            <a:r>
              <a:rPr sz="2400" spc="-30" dirty="0" smtClean="0">
                <a:latin typeface="Arial" panose="020B0604020202020204" pitchFamily="34" charset="0"/>
                <a:cs typeface="Arial" panose="020B0604020202020204" pitchFamily="34" charset="0"/>
              </a:rPr>
              <a:t>student/</a:t>
            </a:r>
            <a:r>
              <a:rPr lang="en-US" sz="2400" spc="-30" dirty="0" smtClean="0">
                <a:latin typeface="Arial" panose="020B0604020202020204" pitchFamily="34" charset="0"/>
                <a:cs typeface="Arial" panose="020B0604020202020204" pitchFamily="34" charset="0"/>
              </a:rPr>
              <a:t>G</a:t>
            </a:r>
            <a:r>
              <a:rPr sz="2400" spc="-30" dirty="0" smtClean="0">
                <a:latin typeface="Arial" panose="020B0604020202020204" pitchFamily="34" charset="0"/>
                <a:cs typeface="Arial" panose="020B0604020202020204" pitchFamily="34" charset="0"/>
              </a:rPr>
              <a:t>TA </a:t>
            </a:r>
            <a:r>
              <a:rPr sz="2400" spc="-10" dirty="0">
                <a:latin typeface="Arial" panose="020B0604020202020204" pitchFamily="34" charset="0"/>
                <a:cs typeface="Arial" panose="020B0604020202020204" pitchFamily="34" charset="0"/>
              </a:rPr>
              <a:t>relationship:  </a:t>
            </a:r>
            <a:r>
              <a:rPr sz="2400" b="1" spc="-5" dirty="0">
                <a:latin typeface="Arial" panose="020B0604020202020204" pitchFamily="34" charset="0"/>
                <a:cs typeface="Arial" panose="020B0604020202020204" pitchFamily="34" charset="0"/>
              </a:rPr>
              <a:t>amicable</a:t>
            </a:r>
            <a:r>
              <a:rPr sz="2400" spc="-5" dirty="0">
                <a:latin typeface="Arial" panose="020B0604020202020204" pitchFamily="34" charset="0"/>
                <a:cs typeface="Arial" panose="020B0604020202020204" pitchFamily="34" charset="0"/>
              </a:rPr>
              <a:t>. Remember </a:t>
            </a:r>
            <a:r>
              <a:rPr sz="2400" spc="-10" dirty="0">
                <a:latin typeface="Arial" panose="020B0604020202020204" pitchFamily="34" charset="0"/>
                <a:cs typeface="Arial" panose="020B0604020202020204" pitchFamily="34" charset="0"/>
              </a:rPr>
              <a:t>you </a:t>
            </a:r>
            <a:r>
              <a:rPr sz="2400" spc="-20" dirty="0">
                <a:latin typeface="Arial" panose="020B0604020202020204" pitchFamily="34" charset="0"/>
                <a:cs typeface="Arial" panose="020B0604020202020204" pitchFamily="34" charset="0"/>
              </a:rPr>
              <a:t>have </a:t>
            </a:r>
            <a:r>
              <a:rPr sz="2400" dirty="0">
                <a:latin typeface="Arial" panose="020B0604020202020204" pitchFamily="34" charset="0"/>
                <a:cs typeface="Arial" panose="020B0604020202020204" pitchFamily="34" charset="0"/>
              </a:rPr>
              <a:t>the </a:t>
            </a:r>
            <a:r>
              <a:rPr sz="2400" spc="-10" dirty="0">
                <a:latin typeface="Arial" panose="020B0604020202020204" pitchFamily="34" charset="0"/>
                <a:cs typeface="Arial" panose="020B0604020202020204" pitchFamily="34" charset="0"/>
              </a:rPr>
              <a:t>power </a:t>
            </a:r>
            <a:r>
              <a:rPr sz="2400" spc="-15" dirty="0">
                <a:latin typeface="Arial" panose="020B0604020202020204" pitchFamily="34" charset="0"/>
                <a:cs typeface="Arial" panose="020B0604020202020204" pitchFamily="34" charset="0"/>
              </a:rPr>
              <a:t>to  </a:t>
            </a:r>
            <a:r>
              <a:rPr sz="2400" spc="-10" dirty="0">
                <a:latin typeface="Arial" panose="020B0604020202020204" pitchFamily="34" charset="0"/>
                <a:cs typeface="Arial" panose="020B0604020202020204" pitchFamily="34" charset="0"/>
              </a:rPr>
              <a:t>give</a:t>
            </a:r>
            <a:r>
              <a:rPr sz="2400" spc="-8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grades.</a:t>
            </a:r>
            <a:endParaRPr sz="2400" dirty="0">
              <a:latin typeface="Arial" panose="020B0604020202020204" pitchFamily="34" charset="0"/>
              <a:cs typeface="Arial" panose="020B0604020202020204" pitchFamily="34" charset="0"/>
            </a:endParaRPr>
          </a:p>
          <a:p>
            <a:pPr marL="241300" marR="384810" indent="-228600">
              <a:lnSpc>
                <a:spcPts val="2590"/>
              </a:lnSpc>
              <a:spcBef>
                <a:spcPts val="1800"/>
              </a:spcBef>
              <a:buClr>
                <a:srgbClr val="5B9BD5"/>
              </a:buClr>
              <a:buSzPct val="79166"/>
              <a:buFont typeface="Arial"/>
              <a:buChar char="•"/>
              <a:tabLst>
                <a:tab pos="241300" algn="l"/>
              </a:tabLst>
            </a:pPr>
            <a:r>
              <a:rPr sz="2400" spc="-20" dirty="0">
                <a:latin typeface="Arial" panose="020B0604020202020204" pitchFamily="34" charset="0"/>
                <a:cs typeface="Arial" panose="020B0604020202020204" pitchFamily="34" charset="0"/>
              </a:rPr>
              <a:t>Avoid </a:t>
            </a:r>
            <a:r>
              <a:rPr sz="2400" spc="-5" dirty="0">
                <a:latin typeface="Arial" panose="020B0604020202020204" pitchFamily="34" charset="0"/>
                <a:cs typeface="Arial" panose="020B0604020202020204" pitchFamily="34" charset="0"/>
              </a:rPr>
              <a:t>conflicts of </a:t>
            </a:r>
            <a:r>
              <a:rPr sz="2400" spc="-15" dirty="0">
                <a:latin typeface="Arial" panose="020B0604020202020204" pitchFamily="34" charset="0"/>
                <a:cs typeface="Arial" panose="020B0604020202020204" pitchFamily="34" charset="0"/>
              </a:rPr>
              <a:t>interests </a:t>
            </a:r>
            <a:r>
              <a:rPr sz="2400" spc="-5" dirty="0">
                <a:latin typeface="Arial" panose="020B0604020202020204" pitchFamily="34" charset="0"/>
                <a:cs typeface="Arial" panose="020B0604020202020204" pitchFamily="34" charset="0"/>
              </a:rPr>
              <a:t>and </a:t>
            </a:r>
            <a:r>
              <a:rPr sz="2400" spc="-20" dirty="0">
                <a:latin typeface="Arial" panose="020B0604020202020204" pitchFamily="34" charset="0"/>
                <a:cs typeface="Arial" panose="020B0604020202020204" pitchFamily="34" charset="0"/>
              </a:rPr>
              <a:t>always </a:t>
            </a:r>
            <a:r>
              <a:rPr sz="2400" spc="-30" dirty="0">
                <a:latin typeface="Arial" panose="020B0604020202020204" pitchFamily="34" charset="0"/>
                <a:cs typeface="Arial" panose="020B0604020202020204" pitchFamily="34" charset="0"/>
              </a:rPr>
              <a:t>stay  </a:t>
            </a:r>
            <a:r>
              <a:rPr sz="2400" spc="-15" dirty="0">
                <a:latin typeface="Arial" panose="020B0604020202020204" pitchFamily="34" charset="0"/>
                <a:cs typeface="Arial" panose="020B0604020202020204" pitchFamily="34" charset="0"/>
              </a:rPr>
              <a:t>professional. </a:t>
            </a:r>
            <a:r>
              <a:rPr sz="2400" spc="-70" dirty="0">
                <a:latin typeface="Arial" panose="020B0604020202020204" pitchFamily="34" charset="0"/>
                <a:cs typeface="Arial" panose="020B0604020202020204" pitchFamily="34" charset="0"/>
              </a:rPr>
              <a:t>You </a:t>
            </a:r>
            <a:r>
              <a:rPr sz="2400" spc="-10" dirty="0">
                <a:latin typeface="Arial" panose="020B0604020202020204" pitchFamily="34" charset="0"/>
                <a:cs typeface="Arial" panose="020B0604020202020204" pitchFamily="34" charset="0"/>
              </a:rPr>
              <a:t>represent </a:t>
            </a:r>
            <a:r>
              <a:rPr sz="2400" dirty="0">
                <a:latin typeface="Arial" panose="020B0604020202020204" pitchFamily="34" charset="0"/>
                <a:cs typeface="Arial" panose="020B0604020202020204" pitchFamily="34" charset="0"/>
              </a:rPr>
              <a:t>the </a:t>
            </a:r>
            <a:r>
              <a:rPr sz="2400" spc="-5" dirty="0">
                <a:latin typeface="Arial" panose="020B0604020202020204" pitchFamily="34" charset="0"/>
                <a:cs typeface="Arial" panose="020B0604020202020204" pitchFamily="34" charset="0"/>
              </a:rPr>
              <a:t>department  </a:t>
            </a:r>
            <a:r>
              <a:rPr sz="2400" spc="-10" dirty="0">
                <a:latin typeface="Arial" panose="020B0604020202020204" pitchFamily="34" charset="0"/>
                <a:cs typeface="Arial" panose="020B0604020202020204" pitchFamily="34" charset="0"/>
              </a:rPr>
              <a:t>you work </a:t>
            </a:r>
            <a:r>
              <a:rPr sz="2400" spc="-75" dirty="0">
                <a:latin typeface="Arial" panose="020B0604020202020204" pitchFamily="34" charset="0"/>
                <a:cs typeface="Arial" panose="020B0604020202020204" pitchFamily="34" charset="0"/>
              </a:rPr>
              <a:t>for. </a:t>
            </a:r>
            <a:r>
              <a:rPr sz="2400" spc="-70" dirty="0">
                <a:latin typeface="Arial" panose="020B0604020202020204" pitchFamily="34" charset="0"/>
                <a:cs typeface="Arial" panose="020B0604020202020204" pitchFamily="34" charset="0"/>
              </a:rPr>
              <a:t>You </a:t>
            </a:r>
            <a:r>
              <a:rPr sz="2400" spc="-10" dirty="0">
                <a:latin typeface="Arial" panose="020B0604020202020204" pitchFamily="34" charset="0"/>
                <a:cs typeface="Arial" panose="020B0604020202020204" pitchFamily="34" charset="0"/>
              </a:rPr>
              <a:t>represent </a:t>
            </a:r>
            <a:r>
              <a:rPr sz="2400" dirty="0">
                <a:latin typeface="Arial" panose="020B0604020202020204" pitchFamily="34" charset="0"/>
                <a:cs typeface="Arial" panose="020B0604020202020204" pitchFamily="34" charset="0"/>
              </a:rPr>
              <a:t>the </a:t>
            </a:r>
            <a:r>
              <a:rPr sz="2400" spc="-5" dirty="0">
                <a:latin typeface="Arial" panose="020B0604020202020204" pitchFamily="34" charset="0"/>
                <a:cs typeface="Arial" panose="020B0604020202020204" pitchFamily="34" charset="0"/>
              </a:rPr>
              <a:t>school </a:t>
            </a:r>
            <a:r>
              <a:rPr sz="2400" dirty="0">
                <a:latin typeface="Arial" panose="020B0604020202020204" pitchFamily="34" charset="0"/>
                <a:cs typeface="Arial" panose="020B0604020202020204" pitchFamily="34" charset="0"/>
              </a:rPr>
              <a:t>in  </a:t>
            </a:r>
            <a:r>
              <a:rPr sz="2400" spc="-10" dirty="0">
                <a:latin typeface="Arial" panose="020B0604020202020204" pitchFamily="34" charset="0"/>
                <a:cs typeface="Arial" panose="020B0604020202020204" pitchFamily="34" charset="0"/>
              </a:rPr>
              <a:t>general.</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50529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6374" y="120143"/>
            <a:ext cx="7378370" cy="1179810"/>
          </a:xfrm>
          <a:prstGeom prst="rect">
            <a:avLst/>
          </a:prstGeom>
        </p:spPr>
        <p:txBody>
          <a:bodyPr vert="horz" wrap="square" lIns="0" tIns="0" rIns="0" bIns="0" rtlCol="0">
            <a:spAutoFit/>
          </a:bodyPr>
          <a:lstStyle/>
          <a:p>
            <a:pPr algn="ctr">
              <a:lnSpc>
                <a:spcPts val="4560"/>
              </a:lnSpc>
            </a:pPr>
            <a:r>
              <a:rPr sz="4000" b="1" spc="-5" dirty="0" smtClean="0">
                <a:latin typeface="Arial" panose="020B0604020202020204" pitchFamily="34" charset="0"/>
                <a:cs typeface="Arial" panose="020B0604020202020204" pitchFamily="34" charset="0"/>
              </a:rPr>
              <a:t>R</a:t>
            </a:r>
            <a:r>
              <a:rPr lang="en-US" sz="4000" b="1" spc="-5" dirty="0" smtClean="0">
                <a:latin typeface="Arial" panose="020B0604020202020204" pitchFamily="34" charset="0"/>
                <a:cs typeface="Arial" panose="020B0604020202020204" pitchFamily="34" charset="0"/>
              </a:rPr>
              <a:t>elationships</a:t>
            </a:r>
            <a:r>
              <a:rPr sz="4000" b="1" spc="-5" dirty="0" smtClean="0">
                <a:latin typeface="Arial" panose="020B0604020202020204" pitchFamily="34" charset="0"/>
                <a:cs typeface="Arial" panose="020B0604020202020204" pitchFamily="34" charset="0"/>
              </a:rPr>
              <a:t> </a:t>
            </a:r>
            <a:r>
              <a:rPr sz="4000" b="1" spc="-5" dirty="0">
                <a:latin typeface="Arial" panose="020B0604020202020204" pitchFamily="34" charset="0"/>
                <a:cs typeface="Arial" panose="020B0604020202020204" pitchFamily="34" charset="0"/>
              </a:rPr>
              <a:t>101:</a:t>
            </a:r>
          </a:p>
          <a:p>
            <a:pPr marL="1270" algn="ctr">
              <a:lnSpc>
                <a:spcPts val="4560"/>
              </a:lnSpc>
            </a:pPr>
            <a:r>
              <a:rPr lang="en-US" sz="4000" b="1" spc="-5" dirty="0" smtClean="0">
                <a:latin typeface="Arial" panose="020B0604020202020204" pitchFamily="34" charset="0"/>
                <a:cs typeface="Arial" panose="020B0604020202020204" pitchFamily="34" charset="0"/>
              </a:rPr>
              <a:t>Personal Life</a:t>
            </a:r>
            <a:endParaRPr sz="4000" b="1" spc="-5" dirty="0">
              <a:latin typeface="Arial" panose="020B0604020202020204" pitchFamily="34" charset="0"/>
              <a:cs typeface="Arial" panose="020B0604020202020204" pitchFamily="34" charset="0"/>
            </a:endParaRPr>
          </a:p>
        </p:txBody>
      </p:sp>
      <p:sp>
        <p:nvSpPr>
          <p:cNvPr id="3" name="object 3"/>
          <p:cNvSpPr txBox="1"/>
          <p:nvPr/>
        </p:nvSpPr>
        <p:spPr>
          <a:xfrm>
            <a:off x="260604" y="1886895"/>
            <a:ext cx="5798820" cy="4567917"/>
          </a:xfrm>
          <a:prstGeom prst="rect">
            <a:avLst/>
          </a:prstGeom>
        </p:spPr>
        <p:txBody>
          <a:bodyPr vert="horz" wrap="square" lIns="0" tIns="0" rIns="0" bIns="0" rtlCol="0">
            <a:spAutoFit/>
          </a:bodyPr>
          <a:lstStyle/>
          <a:p>
            <a:pPr marL="241300" indent="-228600">
              <a:lnSpc>
                <a:spcPct val="100000"/>
              </a:lnSpc>
              <a:buClr>
                <a:srgbClr val="5B9BD5"/>
              </a:buClr>
              <a:buSzPct val="80357"/>
              <a:buFont typeface="Arial"/>
              <a:buChar char="•"/>
              <a:tabLst>
                <a:tab pos="241300" algn="l"/>
              </a:tabLst>
            </a:pPr>
            <a:r>
              <a:rPr sz="2800" spc="-20" dirty="0" smtClean="0">
                <a:latin typeface="Arial" panose="020B0604020202020204" pitchFamily="34" charset="0"/>
                <a:cs typeface="Arial" panose="020B0604020202020204" pitchFamily="34" charset="0"/>
              </a:rPr>
              <a:t>P</a:t>
            </a:r>
            <a:r>
              <a:rPr lang="en-US" sz="2800" spc="-20" dirty="0" smtClean="0">
                <a:latin typeface="Arial" panose="020B0604020202020204" pitchFamily="34" charset="0"/>
                <a:cs typeface="Arial" panose="020B0604020202020204" pitchFamily="34" charset="0"/>
              </a:rPr>
              <a:t>ublic displays of affection, </a:t>
            </a:r>
            <a:r>
              <a:rPr sz="2800" spc="-5" dirty="0" smtClean="0">
                <a:latin typeface="Arial" panose="020B0604020202020204" pitchFamily="34" charset="0"/>
                <a:cs typeface="Arial" panose="020B0604020202020204" pitchFamily="34" charset="0"/>
              </a:rPr>
              <a:t>and </a:t>
            </a:r>
            <a:r>
              <a:rPr sz="2800" spc="-15" dirty="0">
                <a:latin typeface="Arial" panose="020B0604020202020204" pitchFamily="34" charset="0"/>
                <a:cs typeface="Arial" panose="020B0604020202020204" pitchFamily="34" charset="0"/>
              </a:rPr>
              <a:t>personal</a:t>
            </a:r>
            <a:r>
              <a:rPr sz="2800" spc="35" dirty="0">
                <a:latin typeface="Arial" panose="020B0604020202020204" pitchFamily="34" charset="0"/>
                <a:cs typeface="Arial" panose="020B0604020202020204" pitchFamily="34" charset="0"/>
              </a:rPr>
              <a:t> </a:t>
            </a:r>
            <a:r>
              <a:rPr sz="2800" spc="-5" dirty="0">
                <a:latin typeface="Arial" panose="020B0604020202020204" pitchFamily="34" charset="0"/>
                <a:cs typeface="Arial" panose="020B0604020202020204" pitchFamily="34" charset="0"/>
              </a:rPr>
              <a:t>space.</a:t>
            </a:r>
            <a:endParaRPr sz="2800" dirty="0">
              <a:latin typeface="Arial" panose="020B0604020202020204" pitchFamily="34" charset="0"/>
              <a:cs typeface="Arial" panose="020B0604020202020204" pitchFamily="34" charset="0"/>
            </a:endParaRPr>
          </a:p>
          <a:p>
            <a:pPr marL="241300" marR="5080" indent="-228600">
              <a:lnSpc>
                <a:spcPts val="3030"/>
              </a:lnSpc>
              <a:spcBef>
                <a:spcPts val="1839"/>
              </a:spcBef>
              <a:buClr>
                <a:srgbClr val="5B9BD5"/>
              </a:buClr>
              <a:buSzPct val="80357"/>
              <a:buFont typeface="Arial"/>
              <a:buChar char="•"/>
              <a:tabLst>
                <a:tab pos="241300" algn="l"/>
              </a:tabLst>
            </a:pPr>
            <a:r>
              <a:rPr sz="2800" spc="-15" dirty="0">
                <a:latin typeface="Arial" panose="020B0604020202020204" pitchFamily="34" charset="0"/>
                <a:cs typeface="Arial" panose="020B0604020202020204" pitchFamily="34" charset="0"/>
              </a:rPr>
              <a:t>Most </a:t>
            </a:r>
            <a:r>
              <a:rPr sz="2800" spc="-10" dirty="0">
                <a:latin typeface="Arial" panose="020B0604020202020204" pitchFamily="34" charset="0"/>
                <a:cs typeface="Arial" panose="020B0604020202020204" pitchFamily="34" charset="0"/>
              </a:rPr>
              <a:t>American millennials </a:t>
            </a:r>
            <a:r>
              <a:rPr sz="2800" spc="-20" dirty="0">
                <a:latin typeface="Arial" panose="020B0604020202020204" pitchFamily="34" charset="0"/>
                <a:cs typeface="Arial" panose="020B0604020202020204" pitchFamily="34" charset="0"/>
              </a:rPr>
              <a:t>you may  </a:t>
            </a:r>
            <a:r>
              <a:rPr sz="2800" spc="-15" dirty="0">
                <a:latin typeface="Arial" panose="020B0604020202020204" pitchFamily="34" charset="0"/>
                <a:cs typeface="Arial" panose="020B0604020202020204" pitchFamily="34" charset="0"/>
              </a:rPr>
              <a:t>encounter </a:t>
            </a:r>
            <a:r>
              <a:rPr sz="2800" spc="-10" dirty="0">
                <a:latin typeface="Arial" panose="020B0604020202020204" pitchFamily="34" charset="0"/>
                <a:cs typeface="Arial" panose="020B0604020202020204" pitchFamily="34" charset="0"/>
              </a:rPr>
              <a:t>tend </a:t>
            </a:r>
            <a:r>
              <a:rPr sz="2800" spc="-15" dirty="0">
                <a:latin typeface="Arial" panose="020B0604020202020204" pitchFamily="34" charset="0"/>
                <a:cs typeface="Arial" panose="020B0604020202020204" pitchFamily="34" charset="0"/>
              </a:rPr>
              <a:t>to </a:t>
            </a:r>
            <a:r>
              <a:rPr sz="2800" spc="-5" dirty="0">
                <a:latin typeface="Arial" panose="020B0604020202020204" pitchFamily="34" charset="0"/>
                <a:cs typeface="Arial" panose="020B0604020202020204" pitchFamily="34" charset="0"/>
              </a:rPr>
              <a:t>see </a:t>
            </a:r>
            <a:r>
              <a:rPr sz="2800" spc="-10" dirty="0">
                <a:latin typeface="Arial" panose="020B0604020202020204" pitchFamily="34" charset="0"/>
                <a:cs typeface="Arial" panose="020B0604020202020204" pitchFamily="34" charset="0"/>
              </a:rPr>
              <a:t>dating </a:t>
            </a:r>
            <a:r>
              <a:rPr sz="2800" spc="-5" dirty="0">
                <a:latin typeface="Arial" panose="020B0604020202020204" pitchFamily="34" charset="0"/>
                <a:cs typeface="Arial" panose="020B0604020202020204" pitchFamily="34" charset="0"/>
              </a:rPr>
              <a:t>as </a:t>
            </a:r>
            <a:r>
              <a:rPr sz="2800" spc="-10" dirty="0">
                <a:latin typeface="Arial" panose="020B0604020202020204" pitchFamily="34" charset="0"/>
                <a:cs typeface="Arial" panose="020B0604020202020204" pitchFamily="34" charset="0"/>
              </a:rPr>
              <a:t>casual  </a:t>
            </a:r>
            <a:r>
              <a:rPr sz="2800" spc="-5" dirty="0">
                <a:latin typeface="Arial" panose="020B0604020202020204" pitchFamily="34" charset="0"/>
                <a:cs typeface="Arial" panose="020B0604020202020204" pitchFamily="34" charset="0"/>
              </a:rPr>
              <a:t>and open-ended. </a:t>
            </a:r>
            <a:r>
              <a:rPr sz="2800" spc="-15" dirty="0">
                <a:latin typeface="Arial" panose="020B0604020202020204" pitchFamily="34" charset="0"/>
                <a:cs typeface="Arial" panose="020B0604020202020204" pitchFamily="34" charset="0"/>
              </a:rPr>
              <a:t>Exclusivity </a:t>
            </a:r>
            <a:r>
              <a:rPr sz="2800" spc="-10" dirty="0">
                <a:latin typeface="Arial" panose="020B0604020202020204" pitchFamily="34" charset="0"/>
                <a:cs typeface="Arial" panose="020B0604020202020204" pitchFamily="34" charset="0"/>
              </a:rPr>
              <a:t>is </a:t>
            </a:r>
            <a:r>
              <a:rPr sz="2800" spc="-5" dirty="0">
                <a:latin typeface="Arial" panose="020B0604020202020204" pitchFamily="34" charset="0"/>
                <a:cs typeface="Arial" panose="020B0604020202020204" pitchFamily="34" charset="0"/>
              </a:rPr>
              <a:t>not  </a:t>
            </a:r>
            <a:r>
              <a:rPr sz="2800" spc="-15" dirty="0">
                <a:latin typeface="Arial" panose="020B0604020202020204" pitchFamily="34" charset="0"/>
                <a:cs typeface="Arial" panose="020B0604020202020204" pitchFamily="34" charset="0"/>
              </a:rPr>
              <a:t>required </a:t>
            </a:r>
            <a:r>
              <a:rPr sz="2800" spc="-5" dirty="0">
                <a:latin typeface="Arial" panose="020B0604020202020204" pitchFamily="34" charset="0"/>
                <a:cs typeface="Arial" panose="020B0604020202020204" pitchFamily="34" charset="0"/>
              </a:rPr>
              <a:t>nor </a:t>
            </a:r>
            <a:r>
              <a:rPr sz="2800" spc="-10" dirty="0">
                <a:latin typeface="Arial" panose="020B0604020202020204" pitchFamily="34" charset="0"/>
                <a:cs typeface="Arial" panose="020B0604020202020204" pitchFamily="34" charset="0"/>
              </a:rPr>
              <a:t>is it the</a:t>
            </a:r>
            <a:r>
              <a:rPr sz="2800" spc="50" dirty="0">
                <a:latin typeface="Arial" panose="020B0604020202020204" pitchFamily="34" charset="0"/>
                <a:cs typeface="Arial" panose="020B0604020202020204" pitchFamily="34" charset="0"/>
              </a:rPr>
              <a:t> </a:t>
            </a:r>
            <a:r>
              <a:rPr sz="2800" spc="-5" dirty="0">
                <a:latin typeface="Arial" panose="020B0604020202020204" pitchFamily="34" charset="0"/>
                <a:cs typeface="Arial" panose="020B0604020202020204" pitchFamily="34" charset="0"/>
              </a:rPr>
              <a:t>norm.</a:t>
            </a:r>
            <a:endParaRPr sz="2800" dirty="0">
              <a:latin typeface="Arial" panose="020B0604020202020204" pitchFamily="34" charset="0"/>
              <a:cs typeface="Arial" panose="020B0604020202020204" pitchFamily="34" charset="0"/>
            </a:endParaRPr>
          </a:p>
          <a:p>
            <a:pPr marL="241300" indent="-228600">
              <a:lnSpc>
                <a:spcPct val="100000"/>
              </a:lnSpc>
              <a:spcBef>
                <a:spcPts val="1195"/>
              </a:spcBef>
              <a:buClr>
                <a:srgbClr val="5B9BD5"/>
              </a:buClr>
              <a:buSzPct val="80000"/>
              <a:buFont typeface="Arial"/>
              <a:buChar char="•"/>
              <a:tabLst>
                <a:tab pos="241300" algn="l"/>
              </a:tabLst>
            </a:pPr>
            <a:r>
              <a:rPr sz="4000" spc="-105" dirty="0">
                <a:latin typeface="Arial" panose="020B0604020202020204" pitchFamily="34" charset="0"/>
                <a:cs typeface="Arial" panose="020B0604020202020204" pitchFamily="34" charset="0"/>
              </a:rPr>
              <a:t>Yes </a:t>
            </a:r>
            <a:r>
              <a:rPr sz="4000" spc="-5" dirty="0">
                <a:latin typeface="Arial" panose="020B0604020202020204" pitchFamily="34" charset="0"/>
                <a:cs typeface="Arial" panose="020B0604020202020204" pitchFamily="34" charset="0"/>
              </a:rPr>
              <a:t>means</a:t>
            </a:r>
            <a:r>
              <a:rPr sz="4000" spc="25" dirty="0">
                <a:latin typeface="Arial" panose="020B0604020202020204" pitchFamily="34" charset="0"/>
                <a:cs typeface="Arial" panose="020B0604020202020204" pitchFamily="34" charset="0"/>
              </a:rPr>
              <a:t> </a:t>
            </a:r>
            <a:r>
              <a:rPr sz="4000" spc="-15" dirty="0">
                <a:latin typeface="Arial" panose="020B0604020202020204" pitchFamily="34" charset="0"/>
                <a:cs typeface="Arial" panose="020B0604020202020204" pitchFamily="34" charset="0"/>
              </a:rPr>
              <a:t>yes.</a:t>
            </a:r>
            <a:endParaRPr sz="4000" dirty="0">
              <a:latin typeface="Arial" panose="020B0604020202020204" pitchFamily="34" charset="0"/>
              <a:cs typeface="Arial" panose="020B0604020202020204" pitchFamily="34" charset="0"/>
            </a:endParaRPr>
          </a:p>
          <a:p>
            <a:pPr marL="241300" indent="-228600">
              <a:lnSpc>
                <a:spcPct val="100000"/>
              </a:lnSpc>
              <a:spcBef>
                <a:spcPts val="1315"/>
              </a:spcBef>
              <a:buClr>
                <a:srgbClr val="5B9BD5"/>
              </a:buClr>
              <a:buSzPct val="80000"/>
              <a:buFont typeface="Arial"/>
              <a:buChar char="•"/>
              <a:tabLst>
                <a:tab pos="241300" algn="l"/>
              </a:tabLst>
            </a:pPr>
            <a:r>
              <a:rPr sz="4000" spc="-5" dirty="0">
                <a:latin typeface="Arial" panose="020B0604020202020204" pitchFamily="34" charset="0"/>
                <a:cs typeface="Arial" panose="020B0604020202020204" pitchFamily="34" charset="0"/>
              </a:rPr>
              <a:t>No means</a:t>
            </a:r>
            <a:r>
              <a:rPr sz="4000" spc="-85" dirty="0">
                <a:latin typeface="Arial" panose="020B0604020202020204" pitchFamily="34" charset="0"/>
                <a:cs typeface="Arial" panose="020B0604020202020204" pitchFamily="34" charset="0"/>
              </a:rPr>
              <a:t> </a:t>
            </a:r>
            <a:r>
              <a:rPr sz="4000" dirty="0">
                <a:latin typeface="Arial" panose="020B0604020202020204" pitchFamily="34" charset="0"/>
                <a:cs typeface="Arial" panose="020B0604020202020204" pitchFamily="34" charset="0"/>
              </a:rPr>
              <a:t>no.</a:t>
            </a:r>
          </a:p>
        </p:txBody>
      </p:sp>
      <p:sp>
        <p:nvSpPr>
          <p:cNvPr id="5" name="object 5" descr="Decorative image."/>
          <p:cNvSpPr/>
          <p:nvPr/>
        </p:nvSpPr>
        <p:spPr>
          <a:xfrm>
            <a:off x="6059424" y="1456841"/>
            <a:ext cx="6129527" cy="46132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9370672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7188" y="509986"/>
            <a:ext cx="3867519" cy="615553"/>
          </a:xfrm>
          <a:prstGeom prst="rect">
            <a:avLst/>
          </a:prstGeom>
        </p:spPr>
        <p:txBody>
          <a:bodyPr vert="horz" wrap="square" lIns="0" tIns="0" rIns="0" bIns="0" rtlCol="0">
            <a:spAutoFit/>
          </a:bodyPr>
          <a:lstStyle/>
          <a:p>
            <a:pPr marL="12700">
              <a:lnSpc>
                <a:spcPct val="100000"/>
              </a:lnSpc>
            </a:pPr>
            <a:r>
              <a:rPr sz="4000" b="1" spc="-5" dirty="0" smtClean="0">
                <a:latin typeface="Arial" panose="020B0604020202020204" pitchFamily="34" charset="0"/>
                <a:cs typeface="Arial" panose="020B0604020202020204" pitchFamily="34" charset="0"/>
              </a:rPr>
              <a:t>F</a:t>
            </a:r>
            <a:r>
              <a:rPr lang="en-US" sz="4000" b="1" spc="-5" dirty="0" smtClean="0">
                <a:latin typeface="Arial" panose="020B0604020202020204" pitchFamily="34" charset="0"/>
                <a:cs typeface="Arial" panose="020B0604020202020204" pitchFamily="34" charset="0"/>
              </a:rPr>
              <a:t>inances</a:t>
            </a:r>
            <a:r>
              <a:rPr sz="4000" b="1" spc="-5" dirty="0" smtClean="0">
                <a:latin typeface="Arial" panose="020B0604020202020204" pitchFamily="34" charset="0"/>
                <a:cs typeface="Arial" panose="020B0604020202020204" pitchFamily="34" charset="0"/>
              </a:rPr>
              <a:t> 101</a:t>
            </a:r>
            <a:endParaRPr sz="4000" b="1" spc="-5" dirty="0">
              <a:latin typeface="Arial" panose="020B0604020202020204" pitchFamily="34" charset="0"/>
              <a:cs typeface="Arial" panose="020B0604020202020204" pitchFamily="34" charset="0"/>
            </a:endParaRPr>
          </a:p>
        </p:txBody>
      </p:sp>
      <p:sp>
        <p:nvSpPr>
          <p:cNvPr id="3" name="object 3"/>
          <p:cNvSpPr txBox="1"/>
          <p:nvPr/>
        </p:nvSpPr>
        <p:spPr>
          <a:xfrm>
            <a:off x="427672" y="1831508"/>
            <a:ext cx="6287921" cy="4744889"/>
          </a:xfrm>
          <a:prstGeom prst="rect">
            <a:avLst/>
          </a:prstGeom>
        </p:spPr>
        <p:txBody>
          <a:bodyPr vert="horz" wrap="square" lIns="0" tIns="0" rIns="0" bIns="0" rtlCol="0">
            <a:spAutoFit/>
          </a:bodyPr>
          <a:lstStyle/>
          <a:p>
            <a:pPr marL="241300" marR="5080" indent="-228600">
              <a:lnSpc>
                <a:spcPts val="3240"/>
              </a:lnSpc>
              <a:buClr>
                <a:srgbClr val="5B9BD5"/>
              </a:buClr>
              <a:buSzPct val="80000"/>
              <a:buFont typeface="Arial"/>
              <a:buChar char="•"/>
              <a:tabLst>
                <a:tab pos="241300" algn="l"/>
              </a:tabLst>
            </a:pPr>
            <a:r>
              <a:rPr sz="3200" dirty="0">
                <a:latin typeface="Arial" panose="020B0604020202020204" pitchFamily="34" charset="0"/>
                <a:cs typeface="Arial" panose="020B0604020202020204" pitchFamily="34" charset="0"/>
              </a:rPr>
              <a:t>If </a:t>
            </a:r>
            <a:r>
              <a:rPr sz="3200" spc="-15" dirty="0">
                <a:latin typeface="Arial" panose="020B0604020202020204" pitchFamily="34" charset="0"/>
                <a:cs typeface="Arial" panose="020B0604020202020204" pitchFamily="34" charset="0"/>
              </a:rPr>
              <a:t>you </a:t>
            </a:r>
            <a:r>
              <a:rPr sz="3200" spc="-5" dirty="0">
                <a:latin typeface="Arial" panose="020B0604020202020204" pitchFamily="34" charset="0"/>
                <a:cs typeface="Arial" panose="020B0604020202020204" pitchFamily="34" charset="0"/>
              </a:rPr>
              <a:t>plan </a:t>
            </a:r>
            <a:r>
              <a:rPr sz="3200" dirty="0">
                <a:latin typeface="Arial" panose="020B0604020202020204" pitchFamily="34" charset="0"/>
                <a:cs typeface="Arial" panose="020B0604020202020204" pitchFamily="34" charset="0"/>
              </a:rPr>
              <a:t>on </a:t>
            </a:r>
            <a:r>
              <a:rPr sz="3200" spc="-25" dirty="0">
                <a:latin typeface="Arial" panose="020B0604020202020204" pitchFamily="34" charset="0"/>
                <a:cs typeface="Arial" panose="020B0604020202020204" pitchFamily="34" charset="0"/>
              </a:rPr>
              <a:t>staying </a:t>
            </a:r>
            <a:r>
              <a:rPr sz="3200" spc="-5" dirty="0">
                <a:latin typeface="Arial" panose="020B0604020202020204" pitchFamily="34" charset="0"/>
                <a:cs typeface="Arial" panose="020B0604020202020204" pitchFamily="34" charset="0"/>
              </a:rPr>
              <a:t>in the </a:t>
            </a:r>
            <a:r>
              <a:rPr sz="3200" spc="-15" dirty="0">
                <a:latin typeface="Arial" panose="020B0604020202020204" pitchFamily="34" charset="0"/>
                <a:cs typeface="Arial" panose="020B0604020202020204" pitchFamily="34" charset="0"/>
              </a:rPr>
              <a:t>U.S.  </a:t>
            </a:r>
            <a:r>
              <a:rPr sz="3200" spc="-10" dirty="0">
                <a:latin typeface="Arial" panose="020B0604020202020204" pitchFamily="34" charset="0"/>
                <a:cs typeface="Arial" panose="020B0604020202020204" pitchFamily="34" charset="0"/>
              </a:rPr>
              <a:t>long-term </a:t>
            </a:r>
            <a:r>
              <a:rPr sz="3200" spc="-5" dirty="0">
                <a:latin typeface="Arial" panose="020B0604020202020204" pitchFamily="34" charset="0"/>
                <a:cs typeface="Arial" panose="020B0604020202020204" pitchFamily="34" charset="0"/>
              </a:rPr>
              <a:t>and </a:t>
            </a:r>
            <a:r>
              <a:rPr sz="3200" spc="-15" dirty="0">
                <a:latin typeface="Arial" panose="020B0604020202020204" pitchFamily="34" charset="0"/>
                <a:cs typeface="Arial" panose="020B0604020202020204" pitchFamily="34" charset="0"/>
              </a:rPr>
              <a:t>eventually </a:t>
            </a:r>
            <a:r>
              <a:rPr sz="3200" spc="-5" dirty="0">
                <a:latin typeface="Arial" panose="020B0604020202020204" pitchFamily="34" charset="0"/>
                <a:cs typeface="Arial" panose="020B0604020202020204" pitchFamily="34" charset="0"/>
              </a:rPr>
              <a:t>buying </a:t>
            </a:r>
            <a:r>
              <a:rPr sz="3200" dirty="0">
                <a:latin typeface="Arial" panose="020B0604020202020204" pitchFamily="34" charset="0"/>
                <a:cs typeface="Arial" panose="020B0604020202020204" pitchFamily="34" charset="0"/>
              </a:rPr>
              <a:t>a  </a:t>
            </a:r>
            <a:r>
              <a:rPr sz="3200" spc="-10" dirty="0">
                <a:latin typeface="Arial" panose="020B0604020202020204" pitchFamily="34" charset="0"/>
                <a:cs typeface="Arial" panose="020B0604020202020204" pitchFamily="34" charset="0"/>
              </a:rPr>
              <a:t>car </a:t>
            </a:r>
            <a:r>
              <a:rPr sz="3200" dirty="0">
                <a:latin typeface="Arial" panose="020B0604020202020204" pitchFamily="34" charset="0"/>
                <a:cs typeface="Arial" panose="020B0604020202020204" pitchFamily="34" charset="0"/>
              </a:rPr>
              <a:t>or a </a:t>
            </a:r>
            <a:r>
              <a:rPr sz="3200" spc="-5" dirty="0">
                <a:latin typeface="Arial" panose="020B0604020202020204" pitchFamily="34" charset="0"/>
                <a:cs typeface="Arial" panose="020B0604020202020204" pitchFamily="34" charset="0"/>
              </a:rPr>
              <a:t>house </a:t>
            </a:r>
            <a:r>
              <a:rPr sz="3200" spc="-15" dirty="0">
                <a:latin typeface="Arial" panose="020B0604020202020204" pitchFamily="34" charset="0"/>
                <a:cs typeface="Arial" panose="020B0604020202020204" pitchFamily="34" charset="0"/>
              </a:rPr>
              <a:t>here, </a:t>
            </a:r>
            <a:r>
              <a:rPr sz="3200" spc="-10" dirty="0">
                <a:latin typeface="Arial" panose="020B0604020202020204" pitchFamily="34" charset="0"/>
                <a:cs typeface="Arial" panose="020B0604020202020204" pitchFamily="34" charset="0"/>
              </a:rPr>
              <a:t>you’ll </a:t>
            </a:r>
            <a:r>
              <a:rPr sz="3200" spc="-5" dirty="0">
                <a:latin typeface="Arial" panose="020B0604020202020204" pitchFamily="34" charset="0"/>
                <a:cs typeface="Arial" panose="020B0604020202020204" pitchFamily="34" charset="0"/>
              </a:rPr>
              <a:t>need </a:t>
            </a:r>
            <a:r>
              <a:rPr sz="3200" spc="-15" dirty="0">
                <a:latin typeface="Arial" panose="020B0604020202020204" pitchFamily="34" charset="0"/>
                <a:cs typeface="Arial" panose="020B0604020202020204" pitchFamily="34" charset="0"/>
              </a:rPr>
              <a:t>to  start </a:t>
            </a:r>
            <a:r>
              <a:rPr sz="3200" spc="-5" dirty="0">
                <a:latin typeface="Arial" panose="020B0604020202020204" pitchFamily="34" charset="0"/>
                <a:cs typeface="Arial" panose="020B0604020202020204" pitchFamily="34" charset="0"/>
              </a:rPr>
              <a:t>building</a:t>
            </a:r>
            <a:r>
              <a:rPr sz="3200" spc="-65"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credit</a:t>
            </a:r>
            <a:r>
              <a:rPr sz="3200" spc="-10" dirty="0" smtClean="0">
                <a:latin typeface="Arial" panose="020B0604020202020204" pitchFamily="34" charset="0"/>
                <a:cs typeface="Arial" panose="020B0604020202020204" pitchFamily="34" charset="0"/>
              </a:rPr>
              <a:t>.</a:t>
            </a:r>
            <a:endParaRPr lang="en-US" sz="3200" spc="-10" dirty="0" smtClean="0">
              <a:latin typeface="Arial" panose="020B0604020202020204" pitchFamily="34" charset="0"/>
              <a:cs typeface="Arial" panose="020B0604020202020204" pitchFamily="34" charset="0"/>
            </a:endParaRPr>
          </a:p>
          <a:p>
            <a:pPr marL="12700" marR="5080">
              <a:lnSpc>
                <a:spcPts val="3240"/>
              </a:lnSpc>
              <a:buClr>
                <a:srgbClr val="5B9BD5"/>
              </a:buClr>
              <a:buSzPct val="80000"/>
              <a:tabLst>
                <a:tab pos="241300" algn="l"/>
              </a:tabLst>
            </a:pPr>
            <a:endParaRPr lang="en-US" sz="3200" spc="-10" dirty="0" smtClean="0">
              <a:latin typeface="Arial" panose="020B0604020202020204" pitchFamily="34" charset="0"/>
              <a:cs typeface="Arial" panose="020B0604020202020204" pitchFamily="34" charset="0"/>
            </a:endParaRPr>
          </a:p>
          <a:p>
            <a:pPr marL="241300" marR="5080" indent="-228600">
              <a:lnSpc>
                <a:spcPts val="3240"/>
              </a:lnSpc>
              <a:buClr>
                <a:srgbClr val="5B9BD5"/>
              </a:buClr>
              <a:buSzPct val="80000"/>
              <a:buFont typeface="Arial"/>
              <a:buChar char="•"/>
              <a:tabLst>
                <a:tab pos="241300" algn="l"/>
              </a:tabLst>
            </a:pPr>
            <a:r>
              <a:rPr lang="en-US" sz="3200" spc="-10" dirty="0" smtClean="0">
                <a:latin typeface="Arial" panose="020B0604020202020204" pitchFamily="34" charset="0"/>
                <a:cs typeface="Arial" panose="020B0604020202020204" pitchFamily="34" charset="0"/>
              </a:rPr>
              <a:t>The Office for Student Money Management at Wichita State University will assist you with your needs on building good credit.</a:t>
            </a:r>
            <a:endParaRPr sz="3200" dirty="0">
              <a:latin typeface="Arial" panose="020B0604020202020204" pitchFamily="34" charset="0"/>
              <a:cs typeface="Arial" panose="020B0604020202020204" pitchFamily="34" charset="0"/>
            </a:endParaRPr>
          </a:p>
          <a:p>
            <a:pPr marL="241300" marR="1306830" indent="-228600">
              <a:lnSpc>
                <a:spcPts val="3240"/>
              </a:lnSpc>
              <a:spcBef>
                <a:spcPts val="1800"/>
              </a:spcBef>
              <a:buClr>
                <a:srgbClr val="5B9BD5"/>
              </a:buClr>
              <a:buSzPct val="80000"/>
              <a:buFont typeface="Arial"/>
              <a:buChar char="•"/>
              <a:tabLst>
                <a:tab pos="241300" algn="l"/>
              </a:tabLst>
            </a:pPr>
            <a:endParaRPr sz="3000" dirty="0">
              <a:latin typeface="Calibri"/>
              <a:cs typeface="Calibri"/>
            </a:endParaRPr>
          </a:p>
        </p:txBody>
      </p:sp>
      <p:sp>
        <p:nvSpPr>
          <p:cNvPr id="5" name="object 5" descr="Decorative image of credit cards."/>
          <p:cNvSpPr/>
          <p:nvPr/>
        </p:nvSpPr>
        <p:spPr>
          <a:xfrm>
            <a:off x="6551676" y="2388108"/>
            <a:ext cx="5637275" cy="363169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0240781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6685" y="57009"/>
            <a:ext cx="6803559" cy="1102866"/>
          </a:xfrm>
          <a:prstGeom prst="rect">
            <a:avLst/>
          </a:prstGeom>
        </p:spPr>
        <p:txBody>
          <a:bodyPr vert="horz" wrap="square" lIns="0" tIns="0" rIns="0" bIns="0" rtlCol="0">
            <a:spAutoFit/>
          </a:bodyPr>
          <a:lstStyle/>
          <a:p>
            <a:pPr marL="12700" marR="5080" algn="ctr">
              <a:lnSpc>
                <a:spcPts val="4320"/>
              </a:lnSpc>
            </a:pPr>
            <a:r>
              <a:rPr sz="4000" b="1" spc="-5" dirty="0" smtClean="0">
                <a:latin typeface="Arial" panose="020B0604020202020204" pitchFamily="34" charset="0"/>
                <a:cs typeface="Arial" panose="020B0604020202020204" pitchFamily="34" charset="0"/>
              </a:rPr>
              <a:t>B</a:t>
            </a:r>
            <a:r>
              <a:rPr lang="en-US" sz="4000" b="1" spc="-5" dirty="0" smtClean="0">
                <a:latin typeface="Arial" panose="020B0604020202020204" pitchFamily="34" charset="0"/>
                <a:cs typeface="Arial" panose="020B0604020202020204" pitchFamily="34" charset="0"/>
              </a:rPr>
              <a:t>e</a:t>
            </a:r>
            <a:r>
              <a:rPr sz="4000" b="1" spc="-5" dirty="0" smtClean="0">
                <a:latin typeface="Arial" panose="020B0604020202020204" pitchFamily="34" charset="0"/>
                <a:cs typeface="Arial" panose="020B0604020202020204" pitchFamily="34" charset="0"/>
              </a:rPr>
              <a:t> A</a:t>
            </a:r>
            <a:r>
              <a:rPr lang="en-US" sz="4000" b="1" spc="-5" dirty="0" smtClean="0">
                <a:latin typeface="Arial" panose="020B0604020202020204" pitchFamily="34" charset="0"/>
                <a:cs typeface="Arial" panose="020B0604020202020204" pitchFamily="34" charset="0"/>
              </a:rPr>
              <a:t>ware</a:t>
            </a:r>
            <a:r>
              <a:rPr sz="4000" b="1" spc="-5" dirty="0" smtClean="0">
                <a:latin typeface="Arial" panose="020B0604020202020204" pitchFamily="34" charset="0"/>
                <a:cs typeface="Arial" panose="020B0604020202020204" pitchFamily="34" charset="0"/>
              </a:rPr>
              <a:t> </a:t>
            </a:r>
            <a:r>
              <a:rPr lang="en-US" sz="4000" b="1" spc="-5" dirty="0" smtClean="0">
                <a:latin typeface="Arial" panose="020B0604020202020204" pitchFamily="34" charset="0"/>
                <a:cs typeface="Arial" panose="020B0604020202020204" pitchFamily="34" charset="0"/>
              </a:rPr>
              <a:t>of</a:t>
            </a:r>
            <a:r>
              <a:rPr sz="4000" b="1" spc="-5" dirty="0" smtClean="0">
                <a:latin typeface="Arial" panose="020B0604020202020204" pitchFamily="34" charset="0"/>
                <a:cs typeface="Arial" panose="020B0604020202020204" pitchFamily="34" charset="0"/>
              </a:rPr>
              <a:t>  C</a:t>
            </a:r>
            <a:r>
              <a:rPr lang="en-US" sz="4000" b="1" spc="-5" dirty="0" smtClean="0">
                <a:latin typeface="Arial" panose="020B0604020202020204" pitchFamily="34" charset="0"/>
                <a:cs typeface="Arial" panose="020B0604020202020204" pitchFamily="34" charset="0"/>
              </a:rPr>
              <a:t>ultural</a:t>
            </a:r>
            <a:r>
              <a:rPr sz="4000" b="1" spc="-5" dirty="0" smtClean="0">
                <a:latin typeface="Arial" panose="020B0604020202020204" pitchFamily="34" charset="0"/>
                <a:cs typeface="Arial" panose="020B0604020202020204" pitchFamily="34" charset="0"/>
              </a:rPr>
              <a:t>  D</a:t>
            </a:r>
            <a:r>
              <a:rPr lang="en-US" sz="4000" b="1" spc="-5" dirty="0" smtClean="0">
                <a:latin typeface="Arial" panose="020B0604020202020204" pitchFamily="34" charset="0"/>
                <a:cs typeface="Arial" panose="020B0604020202020204" pitchFamily="34" charset="0"/>
              </a:rPr>
              <a:t>ifferences</a:t>
            </a:r>
            <a:endParaRPr sz="4000" b="1" spc="-5" dirty="0">
              <a:latin typeface="Arial" panose="020B0604020202020204" pitchFamily="34" charset="0"/>
              <a:cs typeface="Arial" panose="020B0604020202020204" pitchFamily="34" charset="0"/>
            </a:endParaRPr>
          </a:p>
        </p:txBody>
      </p:sp>
      <p:sp>
        <p:nvSpPr>
          <p:cNvPr id="4" name="object 4" descr="Decorative image"/>
          <p:cNvSpPr/>
          <p:nvPr/>
        </p:nvSpPr>
        <p:spPr>
          <a:xfrm>
            <a:off x="14665222" y="7726676"/>
            <a:ext cx="5088257" cy="235785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49700" y="2325116"/>
            <a:ext cx="9440545" cy="3675365"/>
          </a:xfrm>
          <a:prstGeom prst="rect">
            <a:avLst/>
          </a:prstGeom>
        </p:spPr>
        <p:txBody>
          <a:bodyPr vert="horz" wrap="square" lIns="0" tIns="0" rIns="0" bIns="0" rtlCol="0">
            <a:spAutoFit/>
          </a:bodyPr>
          <a:lstStyle/>
          <a:p>
            <a:pPr marL="12065" marR="5110480" algn="ctr">
              <a:lnSpc>
                <a:spcPts val="3460"/>
              </a:lnSpc>
            </a:pPr>
            <a:r>
              <a:rPr sz="3200" spc="-30" dirty="0">
                <a:latin typeface="Arial" panose="020B0604020202020204" pitchFamily="34" charset="0"/>
                <a:cs typeface="Arial" panose="020B0604020202020204" pitchFamily="34" charset="0"/>
              </a:rPr>
              <a:t>Key </a:t>
            </a:r>
            <a:r>
              <a:rPr sz="3200" spc="-10" dirty="0">
                <a:latin typeface="Arial" panose="020B0604020202020204" pitchFamily="34" charset="0"/>
                <a:cs typeface="Arial" panose="020B0604020202020204" pitchFamily="34" charset="0"/>
              </a:rPr>
              <a:t>concept: </a:t>
            </a:r>
            <a:r>
              <a:rPr sz="3200" b="1" i="1" spc="-15" dirty="0">
                <a:latin typeface="Arial" panose="020B0604020202020204" pitchFamily="34" charset="0"/>
                <a:cs typeface="Arial" panose="020B0604020202020204" pitchFamily="34" charset="0"/>
              </a:rPr>
              <a:t>Safe </a:t>
            </a:r>
            <a:r>
              <a:rPr sz="3200" b="1" i="1" spc="-5" dirty="0">
                <a:latin typeface="Arial" panose="020B0604020202020204" pitchFamily="34" charset="0"/>
                <a:cs typeface="Arial" panose="020B0604020202020204" pitchFamily="34" charset="0"/>
              </a:rPr>
              <a:t>place </a:t>
            </a:r>
            <a:r>
              <a:rPr sz="3200" spc="-10" dirty="0">
                <a:latin typeface="Arial" panose="020B0604020202020204" pitchFamily="34" charset="0"/>
                <a:cs typeface="Arial" panose="020B0604020202020204" pitchFamily="34" charset="0"/>
              </a:rPr>
              <a:t>in  </a:t>
            </a:r>
            <a:r>
              <a:rPr sz="3200" spc="-5" dirty="0">
                <a:latin typeface="Arial" panose="020B0604020202020204" pitchFamily="34" charset="0"/>
                <a:cs typeface="Arial" panose="020B0604020202020204" pitchFamily="34" charset="0"/>
              </a:rPr>
              <a:t>the </a:t>
            </a:r>
            <a:r>
              <a:rPr sz="3200" spc="-10" dirty="0">
                <a:latin typeface="Arial" panose="020B0604020202020204" pitchFamily="34" charset="0"/>
                <a:cs typeface="Arial" panose="020B0604020202020204" pitchFamily="34" charset="0"/>
              </a:rPr>
              <a:t>classroom </a:t>
            </a:r>
            <a:r>
              <a:rPr sz="3200" spc="-5" dirty="0">
                <a:latin typeface="Arial" panose="020B0604020202020204" pitchFamily="34" charset="0"/>
                <a:cs typeface="Arial" panose="020B0604020202020204" pitchFamily="34" charset="0"/>
              </a:rPr>
              <a:t>and </a:t>
            </a:r>
            <a:r>
              <a:rPr sz="3200" dirty="0">
                <a:latin typeface="Arial" panose="020B0604020202020204" pitchFamily="34" charset="0"/>
                <a:cs typeface="Arial" panose="020B0604020202020204" pitchFamily="34" charset="0"/>
              </a:rPr>
              <a:t>on  </a:t>
            </a:r>
            <a:r>
              <a:rPr sz="3200" spc="-10" dirty="0">
                <a:latin typeface="Arial" panose="020B0604020202020204" pitchFamily="34" charset="0"/>
                <a:cs typeface="Arial" panose="020B0604020202020204" pitchFamily="34" charset="0"/>
              </a:rPr>
              <a:t>campus.</a:t>
            </a:r>
            <a:endParaRPr sz="3200" dirty="0">
              <a:latin typeface="Arial" panose="020B0604020202020204" pitchFamily="34" charset="0"/>
              <a:cs typeface="Arial" panose="020B0604020202020204" pitchFamily="34" charset="0"/>
            </a:endParaRPr>
          </a:p>
          <a:p>
            <a:pPr marL="389890">
              <a:lnSpc>
                <a:spcPct val="100000"/>
              </a:lnSpc>
              <a:spcBef>
                <a:spcPts val="1695"/>
              </a:spcBef>
            </a:pPr>
            <a:r>
              <a:rPr sz="3200" b="1" spc="-5" dirty="0">
                <a:latin typeface="Arial" panose="020B0604020202020204" pitchFamily="34" charset="0"/>
                <a:cs typeface="Arial" panose="020B0604020202020204" pitchFamily="34" charset="0"/>
              </a:rPr>
              <a:t>Diversity </a:t>
            </a:r>
            <a:r>
              <a:rPr sz="3200" spc="-5" dirty="0">
                <a:latin typeface="Arial" panose="020B0604020202020204" pitchFamily="34" charset="0"/>
                <a:cs typeface="Arial" panose="020B0604020202020204" pitchFamily="34" charset="0"/>
              </a:rPr>
              <a:t>is</a:t>
            </a:r>
            <a:r>
              <a:rPr sz="3200" spc="-10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about:</a:t>
            </a:r>
            <a:endParaRPr sz="3200" dirty="0">
              <a:latin typeface="Arial" panose="020B0604020202020204" pitchFamily="34" charset="0"/>
              <a:cs typeface="Arial" panose="020B0604020202020204" pitchFamily="34" charset="0"/>
            </a:endParaRPr>
          </a:p>
          <a:p>
            <a:pPr marL="618490" indent="-228600">
              <a:lnSpc>
                <a:spcPct val="100000"/>
              </a:lnSpc>
              <a:spcBef>
                <a:spcPts val="525"/>
              </a:spcBef>
              <a:buClr>
                <a:srgbClr val="5B9BD5"/>
              </a:buClr>
              <a:buSzPct val="79687"/>
              <a:buFont typeface="Arial"/>
              <a:buChar char="•"/>
              <a:tabLst>
                <a:tab pos="619125" algn="l"/>
              </a:tabLst>
            </a:pPr>
            <a:r>
              <a:rPr sz="3200" spc="-10" dirty="0">
                <a:latin typeface="Arial" panose="020B0604020202020204" pitchFamily="34" charset="0"/>
                <a:cs typeface="Arial" panose="020B0604020202020204" pitchFamily="34" charset="0"/>
              </a:rPr>
              <a:t>Recognition </a:t>
            </a:r>
            <a:r>
              <a:rPr sz="3200" dirty="0">
                <a:latin typeface="Arial" panose="020B0604020202020204" pitchFamily="34" charset="0"/>
                <a:cs typeface="Arial" panose="020B0604020202020204" pitchFamily="34" charset="0"/>
              </a:rPr>
              <a:t>of </a:t>
            </a:r>
            <a:r>
              <a:rPr sz="3200" spc="-10" dirty="0">
                <a:latin typeface="Arial" panose="020B0604020202020204" pitchFamily="34" charset="0"/>
                <a:cs typeface="Arial" panose="020B0604020202020204" pitchFamily="34" charset="0"/>
              </a:rPr>
              <a:t>identity </a:t>
            </a:r>
            <a:r>
              <a:rPr sz="3200" spc="-5" dirty="0">
                <a:latin typeface="Arial" panose="020B0604020202020204" pitchFamily="34" charset="0"/>
                <a:cs typeface="Arial" panose="020B0604020202020204" pitchFamily="34" charset="0"/>
              </a:rPr>
              <a:t>and </a:t>
            </a:r>
            <a:r>
              <a:rPr sz="3200" dirty="0">
                <a:latin typeface="Arial" panose="020B0604020202020204" pitchFamily="34" charset="0"/>
                <a:cs typeface="Arial" panose="020B0604020202020204" pitchFamily="34" charset="0"/>
              </a:rPr>
              <a:t>of </a:t>
            </a:r>
            <a:r>
              <a:rPr sz="3200" spc="-15" dirty="0">
                <a:latin typeface="Arial" panose="020B0604020202020204" pitchFamily="34" charset="0"/>
                <a:cs typeface="Arial" panose="020B0604020202020204" pitchFamily="34" charset="0"/>
              </a:rPr>
              <a:t>historical</a:t>
            </a:r>
            <a:r>
              <a:rPr sz="3200" spc="90" dirty="0">
                <a:latin typeface="Arial" panose="020B0604020202020204" pitchFamily="34" charset="0"/>
                <a:cs typeface="Arial" panose="020B0604020202020204" pitchFamily="34" charset="0"/>
              </a:rPr>
              <a:t> </a:t>
            </a:r>
            <a:r>
              <a:rPr sz="3200" spc="-15" dirty="0">
                <a:latin typeface="Arial" panose="020B0604020202020204" pitchFamily="34" charset="0"/>
                <a:cs typeface="Arial" panose="020B0604020202020204" pitchFamily="34" charset="0"/>
              </a:rPr>
              <a:t>traumas</a:t>
            </a:r>
            <a:endParaRPr sz="3200" dirty="0">
              <a:latin typeface="Arial" panose="020B0604020202020204" pitchFamily="34" charset="0"/>
              <a:cs typeface="Arial" panose="020B0604020202020204" pitchFamily="34" charset="0"/>
            </a:endParaRPr>
          </a:p>
          <a:p>
            <a:pPr marL="618490" indent="-228600">
              <a:lnSpc>
                <a:spcPct val="100000"/>
              </a:lnSpc>
              <a:spcBef>
                <a:spcPts val="260"/>
              </a:spcBef>
              <a:buClr>
                <a:srgbClr val="5B9BD5"/>
              </a:buClr>
              <a:buSzPct val="79687"/>
              <a:buFont typeface="Arial"/>
              <a:buChar char="•"/>
              <a:tabLst>
                <a:tab pos="619125" algn="l"/>
              </a:tabLst>
            </a:pPr>
            <a:r>
              <a:rPr sz="3200" spc="-15" dirty="0">
                <a:latin typeface="Arial" panose="020B0604020202020204" pitchFamily="34" charset="0"/>
                <a:cs typeface="Arial" panose="020B0604020202020204" pitchFamily="34" charset="0"/>
              </a:rPr>
              <a:t>Representation </a:t>
            </a:r>
            <a:r>
              <a:rPr sz="3200" dirty="0">
                <a:latin typeface="Arial" panose="020B0604020202020204" pitchFamily="34" charset="0"/>
                <a:cs typeface="Arial" panose="020B0604020202020204" pitchFamily="34" charset="0"/>
              </a:rPr>
              <a:t>of </a:t>
            </a:r>
            <a:r>
              <a:rPr sz="3200" spc="-5" dirty="0">
                <a:latin typeface="Arial" panose="020B0604020202020204" pitchFamily="34" charset="0"/>
                <a:cs typeface="Arial" panose="020B0604020202020204" pitchFamily="34" charset="0"/>
              </a:rPr>
              <a:t>self and</a:t>
            </a:r>
            <a:r>
              <a:rPr sz="3200" spc="-5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multitude</a:t>
            </a:r>
            <a:endParaRPr sz="3200" dirty="0">
              <a:latin typeface="Arial" panose="020B0604020202020204" pitchFamily="34" charset="0"/>
              <a:cs typeface="Arial" panose="020B0604020202020204" pitchFamily="34" charset="0"/>
            </a:endParaRPr>
          </a:p>
          <a:p>
            <a:pPr marL="618490" indent="-228600">
              <a:lnSpc>
                <a:spcPct val="100000"/>
              </a:lnSpc>
              <a:spcBef>
                <a:spcPts val="260"/>
              </a:spcBef>
              <a:buClr>
                <a:srgbClr val="5B9BD5"/>
              </a:buClr>
              <a:buSzPct val="79687"/>
              <a:buFont typeface="Arial"/>
              <a:buChar char="•"/>
              <a:tabLst>
                <a:tab pos="619125" algn="l"/>
              </a:tabLst>
            </a:pPr>
            <a:r>
              <a:rPr sz="3200" spc="-15" dirty="0">
                <a:latin typeface="Arial" panose="020B0604020202020204" pitchFamily="34" charset="0"/>
                <a:cs typeface="Arial" panose="020B0604020202020204" pitchFamily="34" charset="0"/>
              </a:rPr>
              <a:t>Redistribution </a:t>
            </a:r>
            <a:r>
              <a:rPr sz="3200" dirty="0">
                <a:latin typeface="Arial" panose="020B0604020202020204" pitchFamily="34" charset="0"/>
                <a:cs typeface="Arial" panose="020B0604020202020204" pitchFamily="34" charset="0"/>
              </a:rPr>
              <a:t>of </a:t>
            </a:r>
            <a:r>
              <a:rPr sz="3200" spc="-10" dirty="0">
                <a:latin typeface="Arial" panose="020B0604020202020204" pitchFamily="34" charset="0"/>
                <a:cs typeface="Arial" panose="020B0604020202020204" pitchFamily="34" charset="0"/>
              </a:rPr>
              <a:t>resources </a:t>
            </a:r>
            <a:r>
              <a:rPr sz="3200" spc="-5" dirty="0">
                <a:latin typeface="Arial" panose="020B0604020202020204" pitchFamily="34" charset="0"/>
                <a:cs typeface="Arial" panose="020B0604020202020204" pitchFamily="34" charset="0"/>
              </a:rPr>
              <a:t>and</a:t>
            </a:r>
            <a:r>
              <a:rPr sz="3200" spc="70" dirty="0">
                <a:latin typeface="Arial" panose="020B0604020202020204" pitchFamily="34" charset="0"/>
                <a:cs typeface="Arial" panose="020B0604020202020204" pitchFamily="34" charset="0"/>
              </a:rPr>
              <a:t> </a:t>
            </a:r>
            <a:r>
              <a:rPr sz="3200" spc="-5" dirty="0" smtClean="0">
                <a:latin typeface="Arial" panose="020B0604020202020204" pitchFamily="34" charset="0"/>
                <a:cs typeface="Arial" panose="020B0604020202020204" pitchFamily="34" charset="0"/>
              </a:rPr>
              <a:t>opportunities</a:t>
            </a:r>
            <a:endParaRPr sz="3200" dirty="0">
              <a:latin typeface="Arial" panose="020B0604020202020204" pitchFamily="34" charset="0"/>
              <a:cs typeface="Arial" panose="020B0604020202020204" pitchFamily="34" charset="0"/>
            </a:endParaRPr>
          </a:p>
        </p:txBody>
      </p:sp>
      <p:pic>
        <p:nvPicPr>
          <p:cNvPr id="1026" name="Picture 2" descr="Image showing respect for cultural differ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078" y="1446834"/>
            <a:ext cx="5635586" cy="289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973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spc="-85" dirty="0">
                <a:solidFill>
                  <a:srgbClr val="44546A"/>
                </a:solidFill>
                <a:latin typeface="Arial" panose="020B0604020202020204" pitchFamily="34" charset="0"/>
                <a:cs typeface="Arial" panose="020B0604020202020204" pitchFamily="34" charset="0"/>
              </a:rPr>
              <a:t>WHAT</a:t>
            </a:r>
            <a:r>
              <a:rPr lang="en-US" sz="4800" spc="-85" dirty="0">
                <a:solidFill>
                  <a:srgbClr val="44546A"/>
                </a:solidFill>
                <a:latin typeface="Arial" panose="020B0604020202020204" pitchFamily="34" charset="0"/>
                <a:cs typeface="Arial" panose="020B0604020202020204" pitchFamily="34" charset="0"/>
              </a:rPr>
              <a:t> </a:t>
            </a:r>
            <a:r>
              <a:rPr lang="en-US" sz="4800" b="1" spc="-5" dirty="0">
                <a:solidFill>
                  <a:srgbClr val="44546A"/>
                </a:solidFill>
                <a:latin typeface="Arial" panose="020B0604020202020204" pitchFamily="34" charset="0"/>
                <a:cs typeface="Arial" panose="020B0604020202020204" pitchFamily="34" charset="0"/>
              </a:rPr>
              <a:t>IS AN AMERICAN </a:t>
            </a:r>
            <a:r>
              <a:rPr lang="en-US" sz="4800" b="1" spc="-10" dirty="0">
                <a:solidFill>
                  <a:srgbClr val="44546A"/>
                </a:solidFill>
                <a:latin typeface="Arial" panose="020B0604020202020204" pitchFamily="34" charset="0"/>
                <a:cs typeface="Arial" panose="020B0604020202020204" pitchFamily="34" charset="0"/>
              </a:rPr>
              <a:t>CLASSROOM</a:t>
            </a:r>
            <a:r>
              <a:rPr lang="en-US" sz="4800" b="1" spc="85" dirty="0">
                <a:solidFill>
                  <a:srgbClr val="44546A"/>
                </a:solidFill>
                <a:latin typeface="Arial" panose="020B0604020202020204" pitchFamily="34" charset="0"/>
                <a:cs typeface="Arial" panose="020B0604020202020204" pitchFamily="34" charset="0"/>
              </a:rPr>
              <a:t> </a:t>
            </a:r>
            <a:r>
              <a:rPr lang="en-US" sz="4800" b="1" spc="-5" dirty="0">
                <a:solidFill>
                  <a:srgbClr val="44546A"/>
                </a:solidFill>
                <a:latin typeface="Arial" panose="020B0604020202020204" pitchFamily="34" charset="0"/>
                <a:cs typeface="Arial" panose="020B0604020202020204" pitchFamily="34" charset="0"/>
              </a:rPr>
              <a:t>LIKE?</a:t>
            </a:r>
            <a:endParaRPr lang="en-US" sz="4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 Different Formats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799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46547" y="1365327"/>
            <a:ext cx="6643370" cy="5275803"/>
          </a:xfrm>
          <a:prstGeom prst="rect">
            <a:avLst/>
          </a:prstGeom>
        </p:spPr>
        <p:txBody>
          <a:bodyPr vert="horz" wrap="square" lIns="0" tIns="0" rIns="0" bIns="0" rtlCol="0">
            <a:spAutoFit/>
          </a:bodyPr>
          <a:lstStyle/>
          <a:p>
            <a:pPr marL="241300" indent="-228600">
              <a:lnSpc>
                <a:spcPct val="100000"/>
              </a:lnSpc>
              <a:buClr>
                <a:srgbClr val="5B9BD5"/>
              </a:buClr>
              <a:buSzPct val="80000"/>
              <a:buFont typeface="Arial"/>
              <a:buChar char="•"/>
              <a:tabLst>
                <a:tab pos="241300" algn="l"/>
              </a:tabLst>
            </a:pPr>
            <a:r>
              <a:rPr sz="2100" i="1" spc="-70" dirty="0">
                <a:latin typeface="Arial" panose="020B0604020202020204" pitchFamily="34" charset="0"/>
                <a:cs typeface="Arial" panose="020B0604020202020204" pitchFamily="34" charset="0"/>
              </a:rPr>
              <a:t>You </a:t>
            </a:r>
            <a:r>
              <a:rPr sz="2100" spc="-5" dirty="0">
                <a:latin typeface="Arial" panose="020B0604020202020204" pitchFamily="34" charset="0"/>
                <a:cs typeface="Arial" panose="020B0604020202020204" pitchFamily="34" charset="0"/>
              </a:rPr>
              <a:t>made it </a:t>
            </a:r>
            <a:r>
              <a:rPr sz="2100" spc="-15" dirty="0">
                <a:latin typeface="Arial" panose="020B0604020202020204" pitchFamily="34" charset="0"/>
                <a:cs typeface="Arial" panose="020B0604020202020204" pitchFamily="34" charset="0"/>
              </a:rPr>
              <a:t>here </a:t>
            </a:r>
            <a:r>
              <a:rPr sz="2100" spc="-20" dirty="0">
                <a:latin typeface="Arial" panose="020B0604020202020204" pitchFamily="34" charset="0"/>
                <a:cs typeface="Arial" panose="020B0604020202020204" pitchFamily="34" charset="0"/>
              </a:rPr>
              <a:t>for </a:t>
            </a:r>
            <a:r>
              <a:rPr sz="2100" spc="-5" dirty="0">
                <a:latin typeface="Arial" panose="020B0604020202020204" pitchFamily="34" charset="0"/>
                <a:cs typeface="Arial" panose="020B0604020202020204" pitchFamily="34" charset="0"/>
              </a:rPr>
              <a:t>a</a:t>
            </a:r>
            <a:r>
              <a:rPr sz="2100" spc="125" dirty="0">
                <a:latin typeface="Arial" panose="020B0604020202020204" pitchFamily="34" charset="0"/>
                <a:cs typeface="Arial" panose="020B0604020202020204" pitchFamily="34" charset="0"/>
              </a:rPr>
              <a:t> </a:t>
            </a:r>
            <a:r>
              <a:rPr sz="2100" spc="-10" dirty="0">
                <a:latin typeface="Arial" panose="020B0604020202020204" pitchFamily="34" charset="0"/>
                <a:cs typeface="Arial" panose="020B0604020202020204" pitchFamily="34" charset="0"/>
              </a:rPr>
              <a:t>reason!</a:t>
            </a:r>
            <a:endParaRPr sz="2100" dirty="0">
              <a:latin typeface="Arial" panose="020B0604020202020204" pitchFamily="34" charset="0"/>
              <a:cs typeface="Arial" panose="020B0604020202020204" pitchFamily="34" charset="0"/>
            </a:endParaRPr>
          </a:p>
          <a:p>
            <a:pPr marL="241300" indent="-228600">
              <a:lnSpc>
                <a:spcPts val="2850"/>
              </a:lnSpc>
              <a:spcBef>
                <a:spcPts val="1500"/>
              </a:spcBef>
              <a:buClr>
                <a:srgbClr val="5B9BD5"/>
              </a:buClr>
              <a:buSzPct val="80000"/>
              <a:buFont typeface="Arial"/>
              <a:buChar char="•"/>
              <a:tabLst>
                <a:tab pos="241300" algn="l"/>
              </a:tabLst>
            </a:pPr>
            <a:r>
              <a:rPr lang="en-US" sz="2100" spc="-5" dirty="0" smtClean="0">
                <a:latin typeface="Arial" panose="020B0604020202020204" pitchFamily="34" charset="0"/>
                <a:cs typeface="Arial" panose="020B0604020202020204" pitchFamily="34" charset="0"/>
              </a:rPr>
              <a:t>GTSs: </a:t>
            </a:r>
            <a:r>
              <a:rPr sz="2100" spc="-5" dirty="0" smtClean="0">
                <a:latin typeface="Arial" panose="020B0604020202020204" pitchFamily="34" charset="0"/>
                <a:cs typeface="Arial" panose="020B0604020202020204" pitchFamily="34" charset="0"/>
              </a:rPr>
              <a:t>Although </a:t>
            </a:r>
            <a:r>
              <a:rPr lang="en-US" sz="2100" spc="-5" dirty="0" smtClean="0">
                <a:latin typeface="Arial" panose="020B0604020202020204" pitchFamily="34" charset="0"/>
                <a:cs typeface="Arial" panose="020B0604020202020204" pitchFamily="34" charset="0"/>
              </a:rPr>
              <a:t>your</a:t>
            </a:r>
            <a:r>
              <a:rPr sz="2100" spc="-5" dirty="0" smtClean="0">
                <a:latin typeface="Arial" panose="020B0604020202020204" pitchFamily="34" charset="0"/>
                <a:cs typeface="Arial" panose="020B0604020202020204" pitchFamily="34" charset="0"/>
              </a:rPr>
              <a:t> </a:t>
            </a:r>
            <a:r>
              <a:rPr sz="2100" spc="-10" dirty="0">
                <a:latin typeface="Arial" panose="020B0604020202020204" pitchFamily="34" charset="0"/>
                <a:cs typeface="Arial" panose="020B0604020202020204" pitchFamily="34" charset="0"/>
              </a:rPr>
              <a:t>jobs </a:t>
            </a:r>
            <a:r>
              <a:rPr sz="2100" spc="-5" dirty="0" smtClean="0">
                <a:latin typeface="Arial" panose="020B0604020202020204" pitchFamily="34" charset="0"/>
                <a:cs typeface="Arial" panose="020B0604020202020204" pitchFamily="34" charset="0"/>
              </a:rPr>
              <a:t>is </a:t>
            </a:r>
            <a:r>
              <a:rPr sz="2100" dirty="0">
                <a:latin typeface="Arial" panose="020B0604020202020204" pitchFamily="34" charset="0"/>
                <a:cs typeface="Arial" panose="020B0604020202020204" pitchFamily="34" charset="0"/>
              </a:rPr>
              <a:t>all </a:t>
            </a:r>
            <a:r>
              <a:rPr sz="2100" spc="-5" dirty="0">
                <a:latin typeface="Arial" panose="020B0604020202020204" pitchFamily="34" charset="0"/>
                <a:cs typeface="Arial" panose="020B0604020202020204" pitchFamily="34" charset="0"/>
              </a:rPr>
              <a:t>about the</a:t>
            </a:r>
            <a:r>
              <a:rPr sz="2100" spc="55" dirty="0">
                <a:latin typeface="Arial" panose="020B0604020202020204" pitchFamily="34" charset="0"/>
                <a:cs typeface="Arial" panose="020B0604020202020204" pitchFamily="34" charset="0"/>
              </a:rPr>
              <a:t> </a:t>
            </a:r>
            <a:r>
              <a:rPr sz="2100" spc="-10" dirty="0" smtClean="0">
                <a:latin typeface="Arial" panose="020B0604020202020204" pitchFamily="34" charset="0"/>
                <a:cs typeface="Arial" panose="020B0604020202020204" pitchFamily="34" charset="0"/>
              </a:rPr>
              <a:t>students,</a:t>
            </a:r>
            <a:r>
              <a:rPr lang="en-US" sz="2100" spc="-10" dirty="0" smtClean="0">
                <a:latin typeface="Arial" panose="020B0604020202020204" pitchFamily="34" charset="0"/>
                <a:cs typeface="Arial" panose="020B0604020202020204" pitchFamily="34" charset="0"/>
              </a:rPr>
              <a:t> </a:t>
            </a:r>
            <a:r>
              <a:rPr sz="2100" i="1" spc="-30" dirty="0" smtClean="0">
                <a:latin typeface="Arial" panose="020B0604020202020204" pitchFamily="34" charset="0"/>
                <a:cs typeface="Arial" panose="020B0604020202020204" pitchFamily="34" charset="0"/>
              </a:rPr>
              <a:t>YOU </a:t>
            </a:r>
            <a:r>
              <a:rPr sz="2100" spc="-15" dirty="0">
                <a:latin typeface="Arial" panose="020B0604020202020204" pitchFamily="34" charset="0"/>
                <a:cs typeface="Arial" panose="020B0604020202020204" pitchFamily="34" charset="0"/>
              </a:rPr>
              <a:t>are </a:t>
            </a:r>
            <a:r>
              <a:rPr sz="2100" spc="-10" dirty="0">
                <a:latin typeface="Arial" panose="020B0604020202020204" pitchFamily="34" charset="0"/>
                <a:cs typeface="Arial" panose="020B0604020202020204" pitchFamily="34" charset="0"/>
              </a:rPr>
              <a:t>here </a:t>
            </a:r>
            <a:r>
              <a:rPr sz="2100" dirty="0">
                <a:latin typeface="Arial" panose="020B0604020202020204" pitchFamily="34" charset="0"/>
                <a:cs typeface="Arial" panose="020B0604020202020204" pitchFamily="34" charset="0"/>
              </a:rPr>
              <a:t>primarily </a:t>
            </a:r>
            <a:r>
              <a:rPr sz="2100" spc="-15" dirty="0">
                <a:latin typeface="Arial" panose="020B0604020202020204" pitchFamily="34" charset="0"/>
                <a:cs typeface="Arial" panose="020B0604020202020204" pitchFamily="34" charset="0"/>
              </a:rPr>
              <a:t>to get your</a:t>
            </a:r>
            <a:r>
              <a:rPr sz="2100" spc="70" dirty="0">
                <a:latin typeface="Arial" panose="020B0604020202020204" pitchFamily="34" charset="0"/>
                <a:cs typeface="Arial" panose="020B0604020202020204" pitchFamily="34" charset="0"/>
              </a:rPr>
              <a:t> </a:t>
            </a:r>
            <a:r>
              <a:rPr sz="2100" spc="-10" dirty="0">
                <a:latin typeface="Arial" panose="020B0604020202020204" pitchFamily="34" charset="0"/>
                <a:cs typeface="Arial" panose="020B0604020202020204" pitchFamily="34" charset="0"/>
              </a:rPr>
              <a:t>degree</a:t>
            </a:r>
            <a:r>
              <a:rPr sz="2100" spc="-10" dirty="0" smtClean="0">
                <a:latin typeface="Arial" panose="020B0604020202020204" pitchFamily="34" charset="0"/>
                <a:cs typeface="Arial" panose="020B0604020202020204" pitchFamily="34" charset="0"/>
              </a:rPr>
              <a:t>.</a:t>
            </a:r>
            <a:endParaRPr lang="en-US" sz="2100" spc="-10" dirty="0" smtClean="0">
              <a:latin typeface="Arial" panose="020B0604020202020204" pitchFamily="34" charset="0"/>
              <a:cs typeface="Arial" panose="020B0604020202020204" pitchFamily="34" charset="0"/>
            </a:endParaRPr>
          </a:p>
          <a:p>
            <a:pPr marL="241300" indent="-228600">
              <a:lnSpc>
                <a:spcPts val="2850"/>
              </a:lnSpc>
              <a:spcBef>
                <a:spcPts val="1500"/>
              </a:spcBef>
              <a:buClr>
                <a:srgbClr val="5B9BD5"/>
              </a:buClr>
              <a:buSzPct val="80000"/>
              <a:buFont typeface="Arial"/>
              <a:buChar char="•"/>
              <a:tabLst>
                <a:tab pos="241300" algn="l"/>
              </a:tabLst>
            </a:pPr>
            <a:r>
              <a:rPr lang="en-US" sz="2100" spc="-10" dirty="0" smtClean="0">
                <a:latin typeface="Arial" panose="020B0604020202020204" pitchFamily="34" charset="0"/>
                <a:cs typeface="Arial" panose="020B0604020202020204" pitchFamily="34" charset="0"/>
              </a:rPr>
              <a:t>New faculty: </a:t>
            </a:r>
            <a:r>
              <a:rPr lang="en-US" sz="2100" spc="-5" dirty="0">
                <a:latin typeface="Arial" panose="020B0604020202020204" pitchFamily="34" charset="0"/>
                <a:cs typeface="Arial" panose="020B0604020202020204" pitchFamily="34" charset="0"/>
              </a:rPr>
              <a:t>A</a:t>
            </a:r>
            <a:r>
              <a:rPr lang="en-US" sz="2100" spc="-5" dirty="0" smtClean="0">
                <a:latin typeface="Arial" panose="020B0604020202020204" pitchFamily="34" charset="0"/>
                <a:cs typeface="Arial" panose="020B0604020202020204" pitchFamily="34" charset="0"/>
              </a:rPr>
              <a:t>lthough </a:t>
            </a:r>
            <a:r>
              <a:rPr lang="en-US" sz="2100" spc="-5" dirty="0">
                <a:latin typeface="Arial" panose="020B0604020202020204" pitchFamily="34" charset="0"/>
                <a:cs typeface="Arial" panose="020B0604020202020204" pitchFamily="34" charset="0"/>
              </a:rPr>
              <a:t>your </a:t>
            </a:r>
            <a:r>
              <a:rPr lang="en-US" sz="2100" spc="-10" dirty="0">
                <a:latin typeface="Arial" panose="020B0604020202020204" pitchFamily="34" charset="0"/>
                <a:cs typeface="Arial" panose="020B0604020202020204" pitchFamily="34" charset="0"/>
              </a:rPr>
              <a:t>job </a:t>
            </a:r>
            <a:r>
              <a:rPr lang="en-US" sz="2100" dirty="0">
                <a:latin typeface="Arial" panose="020B0604020202020204" pitchFamily="34" charset="0"/>
                <a:cs typeface="Arial" panose="020B0604020202020204" pitchFamily="34" charset="0"/>
              </a:rPr>
              <a:t>as a new faculty has a lot to do with </a:t>
            </a:r>
            <a:r>
              <a:rPr lang="en-US" sz="2100" spc="-10" dirty="0" smtClean="0">
                <a:latin typeface="Arial" panose="020B0604020202020204" pitchFamily="34" charset="0"/>
                <a:cs typeface="Arial" panose="020B0604020202020204" pitchFamily="34" charset="0"/>
              </a:rPr>
              <a:t>students</a:t>
            </a:r>
            <a:r>
              <a:rPr lang="en-US" sz="2100" spc="-10" dirty="0">
                <a:latin typeface="Arial" panose="020B0604020202020204" pitchFamily="34" charset="0"/>
                <a:cs typeface="Arial" panose="020B0604020202020204" pitchFamily="34" charset="0"/>
              </a:rPr>
              <a:t>, </a:t>
            </a:r>
            <a:r>
              <a:rPr lang="en-US" sz="2100" i="1" spc="-30" dirty="0">
                <a:latin typeface="Arial" panose="020B0604020202020204" pitchFamily="34" charset="0"/>
                <a:cs typeface="Arial" panose="020B0604020202020204" pitchFamily="34" charset="0"/>
              </a:rPr>
              <a:t>YOU </a:t>
            </a:r>
            <a:r>
              <a:rPr lang="en-US" sz="2100" spc="-15" dirty="0" smtClean="0">
                <a:latin typeface="Arial" panose="020B0604020202020204" pitchFamily="34" charset="0"/>
                <a:cs typeface="Arial" panose="020B0604020202020204" pitchFamily="34" charset="0"/>
              </a:rPr>
              <a:t>have other responsibilities (research/service)</a:t>
            </a:r>
            <a:endParaRPr lang="en-US" sz="2100" dirty="0">
              <a:latin typeface="Arial" panose="020B0604020202020204" pitchFamily="34" charset="0"/>
              <a:cs typeface="Arial" panose="020B0604020202020204" pitchFamily="34" charset="0"/>
            </a:endParaRPr>
          </a:p>
          <a:p>
            <a:pPr marL="241300" marR="412750" indent="-228600">
              <a:lnSpc>
                <a:spcPts val="2700"/>
              </a:lnSpc>
              <a:spcBef>
                <a:spcPts val="1840"/>
              </a:spcBef>
              <a:buClr>
                <a:srgbClr val="5B9BD5"/>
              </a:buClr>
              <a:buSzPct val="80000"/>
              <a:buFont typeface="Arial"/>
              <a:buChar char="•"/>
              <a:tabLst>
                <a:tab pos="241300" algn="l"/>
              </a:tabLst>
            </a:pPr>
            <a:r>
              <a:rPr sz="2100" spc="-10" dirty="0" smtClean="0">
                <a:latin typeface="Arial" panose="020B0604020202020204" pitchFamily="34" charset="0"/>
                <a:cs typeface="Arial" panose="020B0604020202020204" pitchFamily="34" charset="0"/>
              </a:rPr>
              <a:t>Put </a:t>
            </a:r>
            <a:r>
              <a:rPr sz="2100" spc="-15" dirty="0">
                <a:latin typeface="Arial" panose="020B0604020202020204" pitchFamily="34" charset="0"/>
                <a:cs typeface="Arial" panose="020B0604020202020204" pitchFamily="34" charset="0"/>
              </a:rPr>
              <a:t>your </a:t>
            </a:r>
            <a:r>
              <a:rPr sz="2100" spc="-10" dirty="0">
                <a:latin typeface="Arial" panose="020B0604020202020204" pitchFamily="34" charset="0"/>
                <a:cs typeface="Arial" panose="020B0604020202020204" pitchFamily="34" charset="0"/>
              </a:rPr>
              <a:t>work </a:t>
            </a:r>
            <a:r>
              <a:rPr sz="2100" spc="-20" dirty="0">
                <a:latin typeface="Arial" panose="020B0604020202020204" pitchFamily="34" charset="0"/>
                <a:cs typeface="Arial" panose="020B0604020202020204" pitchFamily="34" charset="0"/>
              </a:rPr>
              <a:t>first, </a:t>
            </a:r>
            <a:r>
              <a:rPr sz="2100" spc="-10" dirty="0">
                <a:latin typeface="Arial" panose="020B0604020202020204" pitchFamily="34" charset="0"/>
                <a:cs typeface="Arial" panose="020B0604020202020204" pitchFamily="34" charset="0"/>
              </a:rPr>
              <a:t>but </a:t>
            </a:r>
            <a:r>
              <a:rPr sz="2100" spc="-5" dirty="0">
                <a:latin typeface="Arial" panose="020B0604020202020204" pitchFamily="34" charset="0"/>
                <a:cs typeface="Arial" panose="020B0604020202020204" pitchFamily="34" charset="0"/>
              </a:rPr>
              <a:t>don’t let </a:t>
            </a:r>
            <a:r>
              <a:rPr sz="2100" spc="-15" dirty="0">
                <a:latin typeface="Arial" panose="020B0604020202020204" pitchFamily="34" charset="0"/>
                <a:cs typeface="Arial" panose="020B0604020202020204" pitchFamily="34" charset="0"/>
              </a:rPr>
              <a:t>your </a:t>
            </a:r>
            <a:r>
              <a:rPr sz="2100" spc="-10" dirty="0">
                <a:latin typeface="Arial" panose="020B0604020202020204" pitchFamily="34" charset="0"/>
                <a:cs typeface="Arial" panose="020B0604020202020204" pitchFamily="34" charset="0"/>
              </a:rPr>
              <a:t>students  down.</a:t>
            </a:r>
            <a:endParaRPr sz="2100" dirty="0">
              <a:latin typeface="Arial" panose="020B0604020202020204" pitchFamily="34" charset="0"/>
              <a:cs typeface="Arial" panose="020B0604020202020204" pitchFamily="34" charset="0"/>
            </a:endParaRPr>
          </a:p>
          <a:p>
            <a:pPr marL="241300" marR="191770" indent="-228600" algn="just">
              <a:lnSpc>
                <a:spcPts val="2700"/>
              </a:lnSpc>
              <a:spcBef>
                <a:spcPts val="1800"/>
              </a:spcBef>
              <a:buClr>
                <a:srgbClr val="5B9BD5"/>
              </a:buClr>
              <a:buSzPct val="80000"/>
              <a:buFont typeface="Arial"/>
              <a:buChar char="•"/>
              <a:tabLst>
                <a:tab pos="241300" algn="l"/>
              </a:tabLst>
            </a:pPr>
            <a:r>
              <a:rPr sz="2100" spc="-25" dirty="0">
                <a:latin typeface="Arial" panose="020B0604020202020204" pitchFamily="34" charset="0"/>
                <a:cs typeface="Arial" panose="020B0604020202020204" pitchFamily="34" charset="0"/>
              </a:rPr>
              <a:t>Make </a:t>
            </a:r>
            <a:r>
              <a:rPr sz="2100" spc="-5" dirty="0">
                <a:latin typeface="Arial" panose="020B0604020202020204" pitchFamily="34" charset="0"/>
                <a:cs typeface="Arial" panose="020B0604020202020204" pitchFamily="34" charset="0"/>
              </a:rPr>
              <a:t>the </a:t>
            </a:r>
            <a:r>
              <a:rPr sz="2100" spc="-15" dirty="0">
                <a:latin typeface="Arial" panose="020B0604020202020204" pitchFamily="34" charset="0"/>
                <a:cs typeface="Arial" panose="020B0604020202020204" pitchFamily="34" charset="0"/>
              </a:rPr>
              <a:t>most </a:t>
            </a:r>
            <a:r>
              <a:rPr lang="en-US" sz="2100" spc="-15" dirty="0" smtClean="0">
                <a:latin typeface="Arial" panose="020B0604020202020204" pitchFamily="34" charset="0"/>
                <a:cs typeface="Arial" panose="020B0604020202020204" pitchFamily="34" charset="0"/>
              </a:rPr>
              <a:t>out </a:t>
            </a:r>
            <a:r>
              <a:rPr sz="2100" spc="-5" dirty="0" smtClean="0">
                <a:latin typeface="Arial" panose="020B0604020202020204" pitchFamily="34" charset="0"/>
                <a:cs typeface="Arial" panose="020B0604020202020204" pitchFamily="34" charset="0"/>
              </a:rPr>
              <a:t>of </a:t>
            </a:r>
            <a:r>
              <a:rPr sz="2100" spc="-5" dirty="0">
                <a:latin typeface="Arial" panose="020B0604020202020204" pitchFamily="34" charset="0"/>
                <a:cs typeface="Arial" panose="020B0604020202020204" pitchFamily="34" charset="0"/>
              </a:rPr>
              <a:t>the </a:t>
            </a:r>
            <a:r>
              <a:rPr sz="2100" spc="-10" dirty="0">
                <a:latin typeface="Arial" panose="020B0604020202020204" pitchFamily="34" charset="0"/>
                <a:cs typeface="Arial" panose="020B0604020202020204" pitchFamily="34" charset="0"/>
              </a:rPr>
              <a:t>resources </a:t>
            </a:r>
            <a:r>
              <a:rPr lang="en-US" sz="2100" spc="-25" dirty="0" smtClean="0">
                <a:latin typeface="Arial" panose="020B0604020202020204" pitchFamily="34" charset="0"/>
                <a:cs typeface="Arial" panose="020B0604020202020204" pitchFamily="34" charset="0"/>
              </a:rPr>
              <a:t>available in campus</a:t>
            </a:r>
            <a:r>
              <a:rPr sz="2100" dirty="0" smtClean="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as </a:t>
            </a:r>
            <a:r>
              <a:rPr sz="2100" spc="-10" dirty="0" smtClean="0">
                <a:latin typeface="Arial" panose="020B0604020202020204" pitchFamily="34" charset="0"/>
                <a:cs typeface="Arial" panose="020B0604020202020204" pitchFamily="34" charset="0"/>
              </a:rPr>
              <a:t>well </a:t>
            </a:r>
            <a:r>
              <a:rPr sz="2100" dirty="0">
                <a:latin typeface="Arial" panose="020B0604020202020204" pitchFamily="34" charset="0"/>
                <a:cs typeface="Arial" panose="020B0604020202020204" pitchFamily="34" charset="0"/>
              </a:rPr>
              <a:t>as </a:t>
            </a:r>
            <a:r>
              <a:rPr sz="2100" spc="-5" dirty="0">
                <a:latin typeface="Arial" panose="020B0604020202020204" pitchFamily="34" charset="0"/>
                <a:cs typeface="Arial" panose="020B0604020202020204" pitchFamily="34" charset="0"/>
              </a:rPr>
              <a:t>the opportunities </a:t>
            </a:r>
            <a:r>
              <a:rPr sz="2100" spc="-10" dirty="0">
                <a:latin typeface="Arial" panose="020B0604020202020204" pitchFamily="34" charset="0"/>
                <a:cs typeface="Arial" panose="020B0604020202020204" pitchFamily="34" charset="0"/>
              </a:rPr>
              <a:t>coming </a:t>
            </a:r>
            <a:r>
              <a:rPr sz="2100" spc="-15" dirty="0">
                <a:latin typeface="Arial" panose="020B0604020202020204" pitchFamily="34" charset="0"/>
                <a:cs typeface="Arial" panose="020B0604020202020204" pitchFamily="34" charset="0"/>
              </a:rPr>
              <a:t>your  </a:t>
            </a:r>
            <a:r>
              <a:rPr sz="2100" spc="-105" dirty="0">
                <a:latin typeface="Arial" panose="020B0604020202020204" pitchFamily="34" charset="0"/>
                <a:cs typeface="Arial" panose="020B0604020202020204" pitchFamily="34" charset="0"/>
              </a:rPr>
              <a:t>way.</a:t>
            </a:r>
            <a:endParaRPr sz="2100" dirty="0">
              <a:latin typeface="Arial" panose="020B0604020202020204" pitchFamily="34" charset="0"/>
              <a:cs typeface="Arial" panose="020B0604020202020204" pitchFamily="34" charset="0"/>
            </a:endParaRPr>
          </a:p>
          <a:p>
            <a:pPr marL="241300" indent="-228600">
              <a:lnSpc>
                <a:spcPct val="100000"/>
              </a:lnSpc>
              <a:spcBef>
                <a:spcPts val="1455"/>
              </a:spcBef>
              <a:buClr>
                <a:srgbClr val="5B9BD5"/>
              </a:buClr>
              <a:buSzPct val="80000"/>
              <a:buFont typeface="Arial"/>
              <a:buChar char="•"/>
              <a:tabLst>
                <a:tab pos="241300" algn="l"/>
              </a:tabLst>
            </a:pPr>
            <a:r>
              <a:rPr sz="2100" spc="-5" dirty="0">
                <a:latin typeface="Arial" panose="020B0604020202020204" pitchFamily="34" charset="0"/>
                <a:cs typeface="Arial" panose="020B0604020202020204" pitchFamily="34" charset="0"/>
              </a:rPr>
              <a:t>Good</a:t>
            </a:r>
            <a:r>
              <a:rPr sz="2100" spc="-100" dirty="0">
                <a:latin typeface="Arial" panose="020B0604020202020204" pitchFamily="34" charset="0"/>
                <a:cs typeface="Arial" panose="020B0604020202020204" pitchFamily="34" charset="0"/>
              </a:rPr>
              <a:t> </a:t>
            </a:r>
            <a:r>
              <a:rPr sz="2100" spc="-5" dirty="0">
                <a:latin typeface="Arial" panose="020B0604020202020204" pitchFamily="34" charset="0"/>
                <a:cs typeface="Arial" panose="020B0604020202020204" pitchFamily="34" charset="0"/>
              </a:rPr>
              <a:t>luck!</a:t>
            </a:r>
            <a:endParaRPr sz="21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5922260" y="74019"/>
            <a:ext cx="5532120" cy="1102866"/>
          </a:xfrm>
          <a:prstGeom prst="rect">
            <a:avLst/>
          </a:prstGeom>
        </p:spPr>
        <p:txBody>
          <a:bodyPr vert="horz" wrap="square" lIns="0" tIns="0" rIns="0" bIns="0" rtlCol="0">
            <a:spAutoFit/>
          </a:bodyPr>
          <a:lstStyle/>
          <a:p>
            <a:pPr marL="1481455" marR="5080" indent="-1469390">
              <a:lnSpc>
                <a:spcPts val="4320"/>
              </a:lnSpc>
            </a:pPr>
            <a:r>
              <a:rPr sz="3600" b="1" spc="-5" dirty="0" smtClean="0">
                <a:latin typeface="Arial" panose="020B0604020202020204" pitchFamily="34" charset="0"/>
                <a:cs typeface="Arial" panose="020B0604020202020204" pitchFamily="34" charset="0"/>
              </a:rPr>
              <a:t>A</a:t>
            </a:r>
            <a:r>
              <a:rPr lang="en-US" sz="3600" b="1" spc="-5" dirty="0" smtClean="0">
                <a:latin typeface="Arial" panose="020B0604020202020204" pitchFamily="34" charset="0"/>
                <a:cs typeface="Arial" panose="020B0604020202020204" pitchFamily="34" charset="0"/>
              </a:rPr>
              <a:t>lways</a:t>
            </a:r>
            <a:r>
              <a:rPr sz="3600" b="1" spc="-5" dirty="0" smtClean="0">
                <a:latin typeface="Arial" panose="020B0604020202020204" pitchFamily="34" charset="0"/>
                <a:cs typeface="Arial" panose="020B0604020202020204" pitchFamily="34" charset="0"/>
              </a:rPr>
              <a:t> </a:t>
            </a:r>
            <a:r>
              <a:rPr lang="en-US" sz="3600" b="1" spc="-5" dirty="0" smtClean="0">
                <a:latin typeface="Arial" panose="020B0604020202020204" pitchFamily="34" charset="0"/>
                <a:cs typeface="Arial" panose="020B0604020202020204" pitchFamily="34" charset="0"/>
              </a:rPr>
              <a:t>Remember</a:t>
            </a:r>
            <a:r>
              <a:rPr sz="3600" b="1" spc="-5" dirty="0" smtClean="0">
                <a:latin typeface="Arial" panose="020B0604020202020204" pitchFamily="34" charset="0"/>
                <a:cs typeface="Arial" panose="020B0604020202020204" pitchFamily="34" charset="0"/>
              </a:rPr>
              <a:t>: T</a:t>
            </a:r>
            <a:r>
              <a:rPr lang="en-US" sz="3600" b="1" spc="-5" dirty="0" smtClean="0">
                <a:latin typeface="Arial" panose="020B0604020202020204" pitchFamily="34" charset="0"/>
                <a:cs typeface="Arial" panose="020B0604020202020204" pitchFamily="34" charset="0"/>
              </a:rPr>
              <a:t>hey</a:t>
            </a:r>
            <a:r>
              <a:rPr sz="3600" b="1" spc="-5" dirty="0" smtClean="0">
                <a:latin typeface="Arial" panose="020B0604020202020204" pitchFamily="34" charset="0"/>
                <a:cs typeface="Arial" panose="020B0604020202020204" pitchFamily="34" charset="0"/>
              </a:rPr>
              <a:t>  C</a:t>
            </a:r>
            <a:r>
              <a:rPr lang="en-US" sz="3600" b="1" spc="-5" dirty="0" smtClean="0">
                <a:latin typeface="Arial" panose="020B0604020202020204" pitchFamily="34" charset="0"/>
                <a:cs typeface="Arial" panose="020B0604020202020204" pitchFamily="34" charset="0"/>
              </a:rPr>
              <a:t>hose You</a:t>
            </a:r>
            <a:endParaRPr sz="3600" b="1" spc="-5" dirty="0">
              <a:latin typeface="Arial" panose="020B0604020202020204" pitchFamily="34" charset="0"/>
              <a:cs typeface="Arial" panose="020B0604020202020204" pitchFamily="34" charset="0"/>
            </a:endParaRPr>
          </a:p>
        </p:txBody>
      </p:sp>
      <p:sp>
        <p:nvSpPr>
          <p:cNvPr id="5" name="object 5" descr="Decorative image."/>
          <p:cNvSpPr/>
          <p:nvPr/>
        </p:nvSpPr>
        <p:spPr>
          <a:xfrm>
            <a:off x="0" y="1"/>
            <a:ext cx="5146547" cy="623282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5203113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Decorative image border."/>
          <p:cNvSpPr/>
          <p:nvPr/>
        </p:nvSpPr>
        <p:spPr>
          <a:xfrm>
            <a:off x="8489323" y="4124496"/>
            <a:ext cx="2753300" cy="1689568"/>
          </a:xfrm>
          <a:prstGeom prst="rect">
            <a:avLst/>
          </a:prstGeom>
          <a:blipFill>
            <a:blip r:embed="rId3" cstate="print"/>
            <a:stretch>
              <a:fillRect/>
            </a:stretch>
          </a:blipFill>
        </p:spPr>
        <p:txBody>
          <a:bodyPr wrap="square" lIns="0" tIns="0" rIns="0" bIns="0" rtlCol="0"/>
          <a:lstStyle/>
          <a:p>
            <a:endParaRPr/>
          </a:p>
        </p:txBody>
      </p:sp>
      <p:sp>
        <p:nvSpPr>
          <p:cNvPr id="4" name="object 4" descr="Decorative image for &quot;Any question?&quot;"/>
          <p:cNvSpPr/>
          <p:nvPr/>
        </p:nvSpPr>
        <p:spPr>
          <a:xfrm>
            <a:off x="8429363" y="4124496"/>
            <a:ext cx="2858125" cy="1691287"/>
          </a:xfrm>
          <a:custGeom>
            <a:avLst/>
            <a:gdLst/>
            <a:ahLst/>
            <a:cxnLst/>
            <a:rect l="l" t="t" r="r" b="b"/>
            <a:pathLst>
              <a:path w="5474334" h="3607435">
                <a:moveTo>
                  <a:pt x="0" y="0"/>
                </a:moveTo>
                <a:lnTo>
                  <a:pt x="5474208" y="0"/>
                </a:lnTo>
                <a:lnTo>
                  <a:pt x="5474208" y="3607308"/>
                </a:lnTo>
                <a:lnTo>
                  <a:pt x="0" y="3607308"/>
                </a:lnTo>
                <a:lnTo>
                  <a:pt x="0" y="0"/>
                </a:lnTo>
                <a:close/>
              </a:path>
            </a:pathLst>
          </a:custGeom>
          <a:ln w="38100">
            <a:solidFill>
              <a:srgbClr val="000000"/>
            </a:solidFill>
          </a:ln>
        </p:spPr>
        <p:txBody>
          <a:bodyPr wrap="square" lIns="0" tIns="0" rIns="0" bIns="0" rtlCol="0"/>
          <a:lstStyle/>
          <a:p>
            <a:endParaRPr/>
          </a:p>
        </p:txBody>
      </p:sp>
      <p:sp>
        <p:nvSpPr>
          <p:cNvPr id="2" name="Title 1"/>
          <p:cNvSpPr>
            <a:spLocks noGrp="1"/>
          </p:cNvSpPr>
          <p:nvPr>
            <p:ph type="title"/>
          </p:nvPr>
        </p:nvSpPr>
        <p:spPr>
          <a:xfrm>
            <a:off x="831850" y="1681080"/>
            <a:ext cx="10515600" cy="2852737"/>
          </a:xfrm>
        </p:spPr>
        <p:txBody>
          <a:bodyPr/>
          <a:lstStyle/>
          <a:p>
            <a:r>
              <a:rPr lang="en-US" b="1" dirty="0" smtClean="0"/>
              <a:t>Thank you!</a:t>
            </a:r>
            <a:r>
              <a:rPr lang="en-US" dirty="0" smtClean="0"/>
              <a:t/>
            </a:r>
            <a:br>
              <a:rPr lang="en-US" dirty="0" smtClean="0"/>
            </a:br>
            <a:endParaRPr lang="en-US" dirty="0"/>
          </a:p>
        </p:txBody>
      </p:sp>
      <p:sp>
        <p:nvSpPr>
          <p:cNvPr id="8" name="Text Placeholder 7"/>
          <p:cNvSpPr>
            <a:spLocks noGrp="1"/>
          </p:cNvSpPr>
          <p:nvPr>
            <p:ph type="body" idx="1"/>
          </p:nvPr>
        </p:nvSpPr>
        <p:spPr>
          <a:xfrm>
            <a:off x="936781" y="4660926"/>
            <a:ext cx="10515600" cy="1500187"/>
          </a:xfrm>
        </p:spPr>
        <p:txBody>
          <a:bodyPr>
            <a:normAutofit/>
          </a:bodyPr>
          <a:lstStyle/>
          <a:p>
            <a:r>
              <a:rPr lang="en-US" sz="5400" dirty="0" smtClean="0"/>
              <a:t>Questions or Comments?</a:t>
            </a:r>
            <a:endParaRPr lang="en-US" sz="5400" dirty="0"/>
          </a:p>
        </p:txBody>
      </p:sp>
    </p:spTree>
    <p:extLst>
      <p:ext uri="{BB962C8B-B14F-4D97-AF65-F5344CB8AC3E}">
        <p14:creationId xmlns:p14="http://schemas.microsoft.com/office/powerpoint/2010/main" val="251729887"/>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spc="-5" dirty="0">
                <a:latin typeface="Calibri"/>
                <a:cs typeface="Calibri"/>
              </a:rPr>
              <a:t>Reference Books</a:t>
            </a:r>
            <a:r>
              <a:rPr lang="en-US" sz="4000" b="1" spc="-5" dirty="0">
                <a:solidFill>
                  <a:srgbClr val="44546A"/>
                </a:solidFill>
                <a:latin typeface="Calibri"/>
                <a:cs typeface="Calibri"/>
              </a:rPr>
              <a:t/>
            </a:r>
            <a:br>
              <a:rPr lang="en-US" sz="4000" b="1" spc="-5" dirty="0">
                <a:solidFill>
                  <a:srgbClr val="44546A"/>
                </a:solidFill>
                <a:latin typeface="Calibri"/>
                <a:cs typeface="Calibri"/>
              </a:rPr>
            </a:br>
            <a:endParaRPr lang="en-US" sz="4000" b="1" spc="-5" dirty="0">
              <a:solidFill>
                <a:srgbClr val="44546A"/>
              </a:solidFill>
              <a:latin typeface="Calibri"/>
              <a:cs typeface="Calibri"/>
            </a:endParaRPr>
          </a:p>
        </p:txBody>
      </p:sp>
      <p:sp>
        <p:nvSpPr>
          <p:cNvPr id="3" name="Content Placeholder 2"/>
          <p:cNvSpPr>
            <a:spLocks noGrp="1"/>
          </p:cNvSpPr>
          <p:nvPr>
            <p:ph idx="1"/>
          </p:nvPr>
        </p:nvSpPr>
        <p:spPr/>
        <p:txBody>
          <a:bodyPr/>
          <a:lstStyle/>
          <a:p>
            <a:r>
              <a:rPr lang="en-US" dirty="0" smtClean="0"/>
              <a:t>Ross, C. and </a:t>
            </a:r>
            <a:r>
              <a:rPr lang="en-US" dirty="0" err="1" smtClean="0"/>
              <a:t>Dunphy</a:t>
            </a:r>
            <a:r>
              <a:rPr lang="en-US" dirty="0" smtClean="0"/>
              <a:t>, J. (2007). </a:t>
            </a:r>
            <a:r>
              <a:rPr lang="en-US" i="1" dirty="0" smtClean="0"/>
              <a:t>Strategies for Teaching Assistant and International Teaching Assistant Development: Beyond Micro Teaching.</a:t>
            </a:r>
            <a:r>
              <a:rPr lang="en-US" dirty="0" smtClean="0"/>
              <a:t> </a:t>
            </a:r>
            <a:r>
              <a:rPr lang="en-US" dirty="0" err="1" smtClean="0"/>
              <a:t>Jossey</a:t>
            </a:r>
            <a:r>
              <a:rPr lang="en-US" dirty="0" smtClean="0"/>
              <a:t>-Bass, San </a:t>
            </a:r>
            <a:r>
              <a:rPr lang="en-US" dirty="0" err="1" smtClean="0"/>
              <a:t>Fransisco</a:t>
            </a:r>
            <a:r>
              <a:rPr lang="en-US" dirty="0" smtClean="0"/>
              <a:t>.</a:t>
            </a:r>
          </a:p>
          <a:p>
            <a:r>
              <a:rPr lang="en-US" dirty="0" err="1" smtClean="0"/>
              <a:t>Sarkisan</a:t>
            </a:r>
            <a:r>
              <a:rPr lang="en-US" dirty="0" smtClean="0"/>
              <a:t>, E. (2006). </a:t>
            </a:r>
            <a:r>
              <a:rPr lang="en-US" i="1" dirty="0" smtClean="0"/>
              <a:t>Teaching American Students: A guide for International Faculty and Teaching Assistants in Colleges and Universities,</a:t>
            </a:r>
            <a:r>
              <a:rPr lang="en-US" dirty="0" smtClean="0"/>
              <a:t> 3</a:t>
            </a:r>
            <a:r>
              <a:rPr lang="en-US" baseline="30000" dirty="0" smtClean="0"/>
              <a:t>rd</a:t>
            </a:r>
            <a:r>
              <a:rPr lang="en-US" dirty="0" smtClean="0"/>
              <a:t> ed. </a:t>
            </a:r>
            <a:r>
              <a:rPr lang="en-US" dirty="0" err="1" smtClean="0"/>
              <a:t>Derk</a:t>
            </a:r>
            <a:r>
              <a:rPr lang="en-US" dirty="0" smtClean="0"/>
              <a:t> Bob Center for Teaching and Learning, Massachusetts.  </a:t>
            </a:r>
          </a:p>
          <a:p>
            <a:endParaRPr lang="en-US" dirty="0"/>
          </a:p>
        </p:txBody>
      </p:sp>
    </p:spTree>
    <p:extLst>
      <p:ext uri="{BB962C8B-B14F-4D97-AF65-F5344CB8AC3E}">
        <p14:creationId xmlns:p14="http://schemas.microsoft.com/office/powerpoint/2010/main" val="139965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57500" y="166259"/>
            <a:ext cx="8503920" cy="1231106"/>
          </a:xfrm>
          <a:prstGeom prst="rect">
            <a:avLst/>
          </a:prstGeom>
        </p:spPr>
        <p:txBody>
          <a:bodyPr vert="horz" wrap="square" lIns="0" tIns="0" rIns="0" bIns="0" rtlCol="0">
            <a:spAutoFit/>
          </a:bodyPr>
          <a:lstStyle/>
          <a:p>
            <a:pPr marL="12700">
              <a:lnSpc>
                <a:spcPct val="100000"/>
              </a:lnSpc>
            </a:pPr>
            <a:r>
              <a:rPr lang="en-US" sz="4000" b="1" spc="-85" dirty="0">
                <a:latin typeface="Arial" panose="020B0604020202020204" pitchFamily="34" charset="0"/>
                <a:cs typeface="Arial" panose="020B0604020202020204" pitchFamily="34" charset="0"/>
              </a:rPr>
              <a:t>Lecture</a:t>
            </a:r>
            <a:r>
              <a:rPr lang="en-US" sz="4000" spc="-85" dirty="0">
                <a:solidFill>
                  <a:srgbClr val="44546A"/>
                </a:solidFill>
              </a:rPr>
              <a:t/>
            </a:r>
            <a:br>
              <a:rPr lang="en-US" sz="4000" spc="-85" dirty="0">
                <a:solidFill>
                  <a:srgbClr val="44546A"/>
                </a:solidFill>
              </a:rPr>
            </a:br>
            <a:endParaRPr sz="4000" spc="-85" dirty="0">
              <a:solidFill>
                <a:srgbClr val="44546A"/>
              </a:solidFill>
            </a:endParaRPr>
          </a:p>
        </p:txBody>
      </p:sp>
      <p:sp>
        <p:nvSpPr>
          <p:cNvPr id="2" name="Content Placeholder 1"/>
          <p:cNvSpPr>
            <a:spLocks noGrp="1"/>
          </p:cNvSpPr>
          <p:nvPr>
            <p:ph sz="half" idx="1"/>
          </p:nvPr>
        </p:nvSpPr>
        <p:spPr/>
        <p:txBody>
          <a:bodyPr/>
          <a:lstStyle/>
          <a:p>
            <a:endParaRPr lang="en-US"/>
          </a:p>
        </p:txBody>
      </p:sp>
      <p:sp>
        <p:nvSpPr>
          <p:cNvPr id="5" name="object 5" descr="An image of hundreds of students in a big lecture hall with the instructor lecturing."/>
          <p:cNvSpPr/>
          <p:nvPr/>
        </p:nvSpPr>
        <p:spPr>
          <a:xfrm>
            <a:off x="457200" y="1603106"/>
            <a:ext cx="5791199" cy="4419586"/>
          </a:xfrm>
          <a:prstGeom prst="rect">
            <a:avLst/>
          </a:prstGeom>
          <a:blipFill>
            <a:blip r:embed="rId3" cstate="print"/>
            <a:stretch>
              <a:fillRect/>
            </a:stretch>
          </a:blipFill>
        </p:spPr>
        <p:txBody>
          <a:bodyPr wrap="square" lIns="0" tIns="0" rIns="0" bIns="0" rtlCol="0"/>
          <a:lstStyle/>
          <a:p>
            <a:endParaRPr/>
          </a:p>
        </p:txBody>
      </p:sp>
      <p:sp>
        <p:nvSpPr>
          <p:cNvPr id="6" name="object 6" descr="Image border."/>
          <p:cNvSpPr/>
          <p:nvPr/>
        </p:nvSpPr>
        <p:spPr>
          <a:xfrm>
            <a:off x="457200" y="1603106"/>
            <a:ext cx="5791200" cy="4457700"/>
          </a:xfrm>
          <a:custGeom>
            <a:avLst/>
            <a:gdLst/>
            <a:ahLst/>
            <a:cxnLst/>
            <a:rect l="l" t="t" r="r" b="b"/>
            <a:pathLst>
              <a:path w="6743700" h="4457700">
                <a:moveTo>
                  <a:pt x="0" y="0"/>
                </a:moveTo>
                <a:lnTo>
                  <a:pt x="6743700" y="0"/>
                </a:lnTo>
                <a:lnTo>
                  <a:pt x="6743700" y="4457700"/>
                </a:lnTo>
                <a:lnTo>
                  <a:pt x="0" y="4457700"/>
                </a:lnTo>
                <a:lnTo>
                  <a:pt x="0" y="0"/>
                </a:lnTo>
                <a:close/>
              </a:path>
            </a:pathLst>
          </a:custGeom>
          <a:ln w="38100">
            <a:solidFill>
              <a:srgbClr val="000000"/>
            </a:solidFill>
          </a:ln>
        </p:spPr>
        <p:txBody>
          <a:bodyPr wrap="square" lIns="0" tIns="0" rIns="0" bIns="0" rtlCol="0"/>
          <a:lstStyle/>
          <a:p>
            <a:endParaRPr/>
          </a:p>
        </p:txBody>
      </p:sp>
      <p:sp>
        <p:nvSpPr>
          <p:cNvPr id="7" name="object 7"/>
          <p:cNvSpPr txBox="1"/>
          <p:nvPr/>
        </p:nvSpPr>
        <p:spPr>
          <a:xfrm>
            <a:off x="6248400" y="6628638"/>
            <a:ext cx="5709285" cy="161583"/>
          </a:xfrm>
          <a:prstGeom prst="rect">
            <a:avLst/>
          </a:prstGeom>
        </p:spPr>
        <p:txBody>
          <a:bodyPr vert="horz" wrap="square" lIns="0" tIns="0" rIns="0" bIns="0" rtlCol="0">
            <a:spAutoFit/>
          </a:bodyPr>
          <a:lstStyle/>
          <a:p>
            <a:pPr marL="12700">
              <a:lnSpc>
                <a:spcPct val="100000"/>
              </a:lnSpc>
            </a:pPr>
            <a:r>
              <a:rPr sz="1050" spc="-5" dirty="0">
                <a:latin typeface="Calibri"/>
                <a:cs typeface="Calibri"/>
                <a:hlinkClick r:id="rId4"/>
              </a:rPr>
              <a:t>http://i0.wp.com/execmba.missouri.edu/blog/wp-content/uploads/2013/08/DSC_3746.jpg</a:t>
            </a:r>
            <a:endParaRPr sz="1050">
              <a:latin typeface="Calibri"/>
              <a:cs typeface="Calibri"/>
            </a:endParaRPr>
          </a:p>
        </p:txBody>
      </p:sp>
      <p:sp>
        <p:nvSpPr>
          <p:cNvPr id="8" name="object 8"/>
          <p:cNvSpPr txBox="1"/>
          <p:nvPr/>
        </p:nvSpPr>
        <p:spPr>
          <a:xfrm>
            <a:off x="6477000" y="2555747"/>
            <a:ext cx="5562600" cy="838691"/>
          </a:xfrm>
          <a:prstGeom prst="rect">
            <a:avLst/>
          </a:prstGeom>
        </p:spPr>
        <p:txBody>
          <a:bodyPr vert="horz" wrap="square" lIns="0" tIns="0" rIns="0" bIns="0" rtlCol="0">
            <a:spAutoFit/>
          </a:bodyPr>
          <a:lstStyle/>
          <a:p>
            <a:pPr marL="12700">
              <a:lnSpc>
                <a:spcPct val="100000"/>
              </a:lnSpc>
            </a:pPr>
            <a:r>
              <a:rPr sz="1800" spc="-15" dirty="0" smtClean="0">
                <a:latin typeface="Arial"/>
                <a:cs typeface="Arial"/>
              </a:rPr>
              <a:t>•</a:t>
            </a:r>
            <a:r>
              <a:rPr lang="en-US" sz="1800" spc="-15" dirty="0" smtClean="0">
                <a:latin typeface="Arial"/>
                <a:cs typeface="Arial"/>
              </a:rPr>
              <a:t> Lectures usually serve d</a:t>
            </a:r>
            <a:r>
              <a:rPr sz="1800" spc="-15" dirty="0" smtClean="0">
                <a:latin typeface="Arial" panose="020B0604020202020204" pitchFamily="34" charset="0"/>
                <a:cs typeface="Arial" panose="020B0604020202020204" pitchFamily="34" charset="0"/>
              </a:rPr>
              <a:t>iverse </a:t>
            </a:r>
            <a:r>
              <a:rPr sz="1800" spc="-5" dirty="0">
                <a:latin typeface="Arial" panose="020B0604020202020204" pitchFamily="34" charset="0"/>
                <a:cs typeface="Arial" panose="020B0604020202020204" pitchFamily="34" charset="0"/>
              </a:rPr>
              <a:t>student</a:t>
            </a:r>
            <a:r>
              <a:rPr sz="1800" spc="-15" dirty="0">
                <a:latin typeface="Arial" panose="020B0604020202020204" pitchFamily="34" charset="0"/>
                <a:cs typeface="Arial" panose="020B0604020202020204" pitchFamily="34" charset="0"/>
              </a:rPr>
              <a:t> </a:t>
            </a:r>
            <a:r>
              <a:rPr sz="1800" spc="-10" dirty="0" smtClean="0">
                <a:latin typeface="Arial" panose="020B0604020202020204" pitchFamily="34" charset="0"/>
                <a:cs typeface="Arial" panose="020B0604020202020204" pitchFamily="34" charset="0"/>
              </a:rPr>
              <a:t>majors</a:t>
            </a:r>
            <a:r>
              <a:rPr lang="en-US" sz="1800" spc="-10" dirty="0" smtClean="0">
                <a:latin typeface="Arial" panose="020B0604020202020204" pitchFamily="34" charset="0"/>
                <a:cs typeface="Arial" panose="020B0604020202020204" pitchFamily="34" charset="0"/>
              </a:rPr>
              <a:t>.</a:t>
            </a:r>
            <a:endParaRPr sz="1800" dirty="0">
              <a:latin typeface="Arial" panose="020B0604020202020204" pitchFamily="34" charset="0"/>
              <a:cs typeface="Arial" panose="020B0604020202020204" pitchFamily="34" charset="0"/>
            </a:endParaRPr>
          </a:p>
          <a:p>
            <a:pPr>
              <a:lnSpc>
                <a:spcPct val="100000"/>
              </a:lnSpc>
              <a:spcBef>
                <a:spcPts val="20"/>
              </a:spcBef>
            </a:pPr>
            <a:endParaRPr sz="1850" dirty="0">
              <a:latin typeface="Arial" panose="020B0604020202020204" pitchFamily="34" charset="0"/>
              <a:cs typeface="Arial" panose="020B0604020202020204" pitchFamily="34" charset="0"/>
            </a:endParaRPr>
          </a:p>
          <a:p>
            <a:pPr marL="12700">
              <a:lnSpc>
                <a:spcPct val="100000"/>
              </a:lnSpc>
            </a:pPr>
            <a:r>
              <a:rPr lang="en-US" spc="-20" dirty="0" smtClean="0">
                <a:latin typeface="Arial" panose="020B0604020202020204" pitchFamily="34" charset="0"/>
                <a:cs typeface="Arial" panose="020B0604020202020204" pitchFamily="34" charset="0"/>
              </a:rPr>
              <a:t>e.g. Entry level Physics, Math, and English courses</a:t>
            </a:r>
            <a:endParaRP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28642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57500" y="474035"/>
            <a:ext cx="8503920" cy="615553"/>
          </a:xfrm>
          <a:prstGeom prst="rect">
            <a:avLst/>
          </a:prstGeom>
        </p:spPr>
        <p:txBody>
          <a:bodyPr vert="horz" wrap="square" lIns="0" tIns="0" rIns="0" bIns="0" rtlCol="0">
            <a:spAutoFit/>
          </a:bodyPr>
          <a:lstStyle/>
          <a:p>
            <a:pPr marL="12700">
              <a:lnSpc>
                <a:spcPct val="100000"/>
              </a:lnSpc>
            </a:pPr>
            <a:r>
              <a:rPr lang="en-US" sz="4000" b="1" spc="-85" dirty="0" smtClean="0">
                <a:latin typeface="Arial" panose="020B0604020202020204" pitchFamily="34" charset="0"/>
                <a:cs typeface="Arial" panose="020B0604020202020204" pitchFamily="34" charset="0"/>
              </a:rPr>
              <a:t>Recitations/Discussions</a:t>
            </a:r>
            <a:endParaRPr sz="4000" b="1" spc="-85" dirty="0">
              <a:latin typeface="Arial" panose="020B0604020202020204" pitchFamily="34" charset="0"/>
              <a:cs typeface="Arial" panose="020B0604020202020204" pitchFamily="34" charset="0"/>
            </a:endParaRPr>
          </a:p>
        </p:txBody>
      </p:sp>
      <p:sp>
        <p:nvSpPr>
          <p:cNvPr id="2" name="Content Placeholder 1"/>
          <p:cNvSpPr>
            <a:spLocks noGrp="1"/>
          </p:cNvSpPr>
          <p:nvPr>
            <p:ph sz="half" idx="1"/>
          </p:nvPr>
        </p:nvSpPr>
        <p:spPr/>
        <p:txBody>
          <a:bodyPr/>
          <a:lstStyle/>
          <a:p>
            <a:endParaRPr lang="en-US" dirty="0"/>
          </a:p>
        </p:txBody>
      </p:sp>
      <p:sp>
        <p:nvSpPr>
          <p:cNvPr id="4" name="object 4"/>
          <p:cNvSpPr txBox="1"/>
          <p:nvPr/>
        </p:nvSpPr>
        <p:spPr>
          <a:xfrm>
            <a:off x="7261500" y="6374077"/>
            <a:ext cx="4422140" cy="448945"/>
          </a:xfrm>
          <a:prstGeom prst="rect">
            <a:avLst/>
          </a:prstGeom>
        </p:spPr>
        <p:txBody>
          <a:bodyPr vert="horz" wrap="square" lIns="0" tIns="0" rIns="0" bIns="0" rtlCol="0">
            <a:spAutoFit/>
          </a:bodyPr>
          <a:lstStyle/>
          <a:p>
            <a:pPr marL="12700" marR="5080" indent="-635">
              <a:lnSpc>
                <a:spcPct val="100000"/>
              </a:lnSpc>
            </a:pPr>
            <a:r>
              <a:rPr sz="1400" spc="-10" dirty="0">
                <a:latin typeface="Calibri"/>
                <a:cs typeface="Calibri"/>
              </a:rPr>
              <a:t>https://</a:t>
            </a:r>
            <a:r>
              <a:rPr sz="1400" spc="-10" dirty="0">
                <a:latin typeface="Calibri"/>
                <a:cs typeface="Calibri"/>
                <a:hlinkClick r:id="rId3"/>
              </a:rPr>
              <a:t>www.coloradocollege.edu/dotAsset/5d85e856-53a4- </a:t>
            </a:r>
            <a:r>
              <a:rPr sz="1400" spc="-10" dirty="0">
                <a:latin typeface="Calibri"/>
                <a:cs typeface="Calibri"/>
              </a:rPr>
              <a:t> </a:t>
            </a:r>
            <a:r>
              <a:rPr sz="1400" spc="-5" dirty="0">
                <a:latin typeface="Calibri"/>
                <a:cs typeface="Calibri"/>
              </a:rPr>
              <a:t>4d21-be1c-5f44ab230962.jpg</a:t>
            </a:r>
            <a:endParaRPr sz="1400" dirty="0">
              <a:latin typeface="Calibri"/>
              <a:cs typeface="Calibri"/>
            </a:endParaRPr>
          </a:p>
        </p:txBody>
      </p:sp>
      <p:sp>
        <p:nvSpPr>
          <p:cNvPr id="6" name="object 6" descr="An image showing a small group of students on discussion."/>
          <p:cNvSpPr/>
          <p:nvPr/>
        </p:nvSpPr>
        <p:spPr>
          <a:xfrm>
            <a:off x="893443" y="1953692"/>
            <a:ext cx="4887758" cy="4178807"/>
          </a:xfrm>
          <a:prstGeom prst="rect">
            <a:avLst/>
          </a:prstGeom>
          <a:blipFill>
            <a:blip r:embed="rId4" cstate="print"/>
            <a:stretch>
              <a:fillRect/>
            </a:stretch>
          </a:blipFill>
        </p:spPr>
        <p:txBody>
          <a:bodyPr wrap="square" lIns="0" tIns="0" rIns="0" bIns="0" rtlCol="0"/>
          <a:lstStyle/>
          <a:p>
            <a:endParaRPr/>
          </a:p>
        </p:txBody>
      </p:sp>
      <p:sp>
        <p:nvSpPr>
          <p:cNvPr id="7" name="object 7" descr="Background image"/>
          <p:cNvSpPr/>
          <p:nvPr/>
        </p:nvSpPr>
        <p:spPr>
          <a:xfrm>
            <a:off x="893443" y="1934577"/>
            <a:ext cx="4897376" cy="4217035"/>
          </a:xfrm>
          <a:custGeom>
            <a:avLst/>
            <a:gdLst/>
            <a:ahLst/>
            <a:cxnLst/>
            <a:rect l="l" t="t" r="r" b="b"/>
            <a:pathLst>
              <a:path w="6304915" h="4217034">
                <a:moveTo>
                  <a:pt x="0" y="0"/>
                </a:moveTo>
                <a:lnTo>
                  <a:pt x="6304787" y="0"/>
                </a:lnTo>
                <a:lnTo>
                  <a:pt x="6304787" y="4216908"/>
                </a:lnTo>
                <a:lnTo>
                  <a:pt x="0" y="4216908"/>
                </a:lnTo>
                <a:lnTo>
                  <a:pt x="0" y="0"/>
                </a:lnTo>
                <a:close/>
              </a:path>
            </a:pathLst>
          </a:custGeom>
          <a:ln w="38100">
            <a:solidFill>
              <a:srgbClr val="000000"/>
            </a:solidFill>
          </a:ln>
        </p:spPr>
        <p:txBody>
          <a:bodyPr wrap="square" lIns="0" tIns="0" rIns="0" bIns="0" rtlCol="0"/>
          <a:lstStyle/>
          <a:p>
            <a:endParaRPr/>
          </a:p>
        </p:txBody>
      </p:sp>
      <p:sp>
        <p:nvSpPr>
          <p:cNvPr id="8" name="object 8"/>
          <p:cNvSpPr txBox="1"/>
          <p:nvPr/>
        </p:nvSpPr>
        <p:spPr>
          <a:xfrm>
            <a:off x="6324601" y="2283373"/>
            <a:ext cx="4366822" cy="4074192"/>
          </a:xfrm>
          <a:prstGeom prst="rect">
            <a:avLst/>
          </a:prstGeom>
        </p:spPr>
        <p:txBody>
          <a:bodyPr vert="horz" wrap="square" lIns="0" tIns="0" rIns="0" bIns="0" rtlCol="0">
            <a:spAutoFit/>
          </a:bodyPr>
          <a:lstStyle/>
          <a:p>
            <a:pPr marL="298450" indent="-285750">
              <a:lnSpc>
                <a:spcPct val="150000"/>
              </a:lnSpc>
              <a:buFont typeface="Arial" panose="020B0604020202020204" pitchFamily="34" charset="0"/>
              <a:buChar char="•"/>
            </a:pPr>
            <a:r>
              <a:rPr sz="1800" spc="-5" dirty="0" smtClean="0">
                <a:latin typeface="Arial" panose="020B0604020202020204" pitchFamily="34" charset="0"/>
                <a:cs typeface="Arial" panose="020B0604020202020204" pitchFamily="34" charset="0"/>
              </a:rPr>
              <a:t>A </a:t>
            </a:r>
            <a:r>
              <a:rPr sz="1800" spc="-5" dirty="0">
                <a:latin typeface="Arial" panose="020B0604020202020204" pitchFamily="34" charset="0"/>
                <a:cs typeface="Arial" panose="020B0604020202020204" pitchFamily="34" charset="0"/>
              </a:rPr>
              <a:t>supplement to</a:t>
            </a:r>
            <a:r>
              <a:rPr sz="1800" spc="-4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lectures</a:t>
            </a:r>
            <a:endParaRPr sz="1800" dirty="0">
              <a:latin typeface="Arial" panose="020B0604020202020204" pitchFamily="34" charset="0"/>
              <a:cs typeface="Arial" panose="020B0604020202020204" pitchFamily="34" charset="0"/>
            </a:endParaRPr>
          </a:p>
          <a:p>
            <a:pPr marL="342900" indent="-342900">
              <a:lnSpc>
                <a:spcPct val="150000"/>
              </a:lnSpc>
              <a:spcBef>
                <a:spcPts val="30"/>
              </a:spcBef>
              <a:buFont typeface="Arial" panose="020B0604020202020204" pitchFamily="34" charset="0"/>
              <a:buChar char="•"/>
            </a:pPr>
            <a:r>
              <a:rPr lang="en-US" sz="2000" spc="-5" dirty="0" smtClean="0">
                <a:latin typeface="Arial" panose="020B0604020202020204" pitchFamily="34" charset="0"/>
                <a:cs typeface="Arial" panose="020B0604020202020204" pitchFamily="34" charset="0"/>
              </a:rPr>
              <a:t>Smaller </a:t>
            </a:r>
            <a:r>
              <a:rPr lang="en-US" sz="2000" dirty="0" smtClean="0">
                <a:latin typeface="Arial" panose="020B0604020202020204" pitchFamily="34" charset="0"/>
                <a:cs typeface="Arial" panose="020B0604020202020204" pitchFamily="34" charset="0"/>
              </a:rPr>
              <a:t>in </a:t>
            </a:r>
            <a:r>
              <a:rPr lang="en-US" sz="2000" spc="-10" dirty="0" smtClean="0">
                <a:latin typeface="Arial" panose="020B0604020202020204" pitchFamily="34" charset="0"/>
                <a:cs typeface="Arial" panose="020B0604020202020204" pitchFamily="34" charset="0"/>
              </a:rPr>
              <a:t>size </a:t>
            </a:r>
            <a:r>
              <a:rPr lang="en-US" sz="2000" spc="-5" dirty="0" smtClean="0">
                <a:latin typeface="Arial" panose="020B0604020202020204" pitchFamily="34" charset="0"/>
                <a:cs typeface="Arial" panose="020B0604020202020204" pitchFamily="34" charset="0"/>
              </a:rPr>
              <a:t>(&lt;</a:t>
            </a:r>
            <a:r>
              <a:rPr lang="en-US" sz="2000" spc="-65" dirty="0" smtClean="0">
                <a:latin typeface="Arial" panose="020B0604020202020204" pitchFamily="34" charset="0"/>
                <a:cs typeface="Arial" panose="020B0604020202020204" pitchFamily="34" charset="0"/>
              </a:rPr>
              <a:t> </a:t>
            </a:r>
            <a:r>
              <a:rPr lang="en-US" sz="2000" spc="-5" dirty="0" smtClean="0">
                <a:latin typeface="Arial" panose="020B0604020202020204" pitchFamily="34" charset="0"/>
                <a:cs typeface="Arial" panose="020B0604020202020204" pitchFamily="34" charset="0"/>
              </a:rPr>
              <a:t>30)</a:t>
            </a:r>
            <a:endParaRPr lang="en-US" sz="2000" dirty="0" smtClean="0">
              <a:latin typeface="Arial" panose="020B0604020202020204" pitchFamily="34" charset="0"/>
              <a:cs typeface="Arial" panose="020B0604020202020204" pitchFamily="34" charset="0"/>
            </a:endParaRPr>
          </a:p>
          <a:p>
            <a:pPr marL="298450" indent="-285750">
              <a:lnSpc>
                <a:spcPct val="150000"/>
              </a:lnSpc>
              <a:buFont typeface="Arial" panose="020B0604020202020204" pitchFamily="34" charset="0"/>
              <a:buChar char="•"/>
            </a:pPr>
            <a:r>
              <a:rPr kumimoji="1" lang="en-US" altLang="zh-CN" dirty="0" smtClean="0">
                <a:latin typeface="Arial" panose="020B0604020202020204" pitchFamily="34" charset="0"/>
                <a:cs typeface="Arial" panose="020B0604020202020204" pitchFamily="34" charset="0"/>
              </a:rPr>
              <a:t>Safer space to discuss &amp; answer questions about assigned materials</a:t>
            </a:r>
          </a:p>
          <a:p>
            <a:pPr marL="298450" indent="-285750">
              <a:lnSpc>
                <a:spcPct val="150000"/>
              </a:lnSpc>
              <a:buFont typeface="Arial" panose="020B0604020202020204" pitchFamily="34" charset="0"/>
              <a:buChar char="•"/>
            </a:pPr>
            <a:r>
              <a:rPr kumimoji="1" lang="en-US" altLang="zh-CN" dirty="0">
                <a:latin typeface="Arial" panose="020B0604020202020204" pitchFamily="34" charset="0"/>
                <a:cs typeface="Arial" panose="020B0604020202020204" pitchFamily="34" charset="0"/>
              </a:rPr>
              <a:t>Prepare for exams/papers</a:t>
            </a:r>
          </a:p>
          <a:p>
            <a:pPr marL="298450" marR="5080" indent="-285750">
              <a:lnSpc>
                <a:spcPct val="150000"/>
              </a:lnSpc>
              <a:buFont typeface="Arial" panose="020B0604020202020204" pitchFamily="34" charset="0"/>
              <a:buChar char="•"/>
            </a:pPr>
            <a:r>
              <a:rPr lang="en-US" sz="1800" spc="-20" dirty="0" smtClean="0">
                <a:latin typeface="Arial" panose="020B0604020202020204" pitchFamily="34" charset="0"/>
                <a:cs typeface="Arial" panose="020B0604020202020204" pitchFamily="34" charset="0"/>
              </a:rPr>
              <a:t>e.g. </a:t>
            </a:r>
            <a:r>
              <a:rPr sz="1800" spc="-20" dirty="0" smtClean="0">
                <a:latin typeface="Arial" panose="020B0604020202020204" pitchFamily="34" charset="0"/>
                <a:cs typeface="Arial" panose="020B0604020202020204" pitchFamily="34" charset="0"/>
              </a:rPr>
              <a:t>Mathematics</a:t>
            </a:r>
            <a:r>
              <a:rPr sz="1800" spc="-2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the Sciences  </a:t>
            </a:r>
            <a:r>
              <a:rPr sz="1800" spc="-15" dirty="0">
                <a:latin typeface="Arial" panose="020B0604020202020204" pitchFamily="34" charset="0"/>
                <a:cs typeface="Arial" panose="020B0604020202020204" pitchFamily="34" charset="0"/>
              </a:rPr>
              <a:t>(Chemistry, Physics, </a:t>
            </a:r>
            <a:r>
              <a:rPr sz="1800" spc="-5" dirty="0">
                <a:latin typeface="Arial" panose="020B0604020202020204" pitchFamily="34" charset="0"/>
                <a:cs typeface="Arial" panose="020B0604020202020204" pitchFamily="34" charset="0"/>
              </a:rPr>
              <a:t>...),  Engineering,</a:t>
            </a:r>
            <a:r>
              <a:rPr sz="1800" spc="-100"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Psychology...</a:t>
            </a:r>
            <a:endParaRPr sz="1800" dirty="0">
              <a:latin typeface="Arial" panose="020B0604020202020204" pitchFamily="34" charset="0"/>
              <a:cs typeface="Arial" panose="020B0604020202020204" pitchFamily="34" charset="0"/>
            </a:endParaRPr>
          </a:p>
          <a:p>
            <a:pPr>
              <a:lnSpc>
                <a:spcPct val="150000"/>
              </a:lnSpc>
              <a:spcBef>
                <a:spcPts val="20"/>
              </a:spcBef>
            </a:pPr>
            <a:endParaRPr sz="1850" dirty="0">
              <a:latin typeface="Times New Roman"/>
              <a:cs typeface="Times New Roman"/>
            </a:endParaRPr>
          </a:p>
          <a:p>
            <a:pPr marL="12700">
              <a:lnSpc>
                <a:spcPct val="100000"/>
              </a:lnSpc>
            </a:pPr>
            <a:endParaRPr sz="1800" dirty="0">
              <a:latin typeface="Arial Rounded MT Bold"/>
              <a:cs typeface="Arial Rounded MT Bold"/>
            </a:endParaRPr>
          </a:p>
        </p:txBody>
      </p:sp>
    </p:spTree>
    <p:extLst>
      <p:ext uri="{BB962C8B-B14F-4D97-AF65-F5344CB8AC3E}">
        <p14:creationId xmlns:p14="http://schemas.microsoft.com/office/powerpoint/2010/main" val="155298964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7500" y="474035"/>
            <a:ext cx="8503920" cy="615553"/>
          </a:xfrm>
          <a:prstGeom prst="rect">
            <a:avLst/>
          </a:prstGeom>
        </p:spPr>
        <p:txBody>
          <a:bodyPr vert="horz" wrap="square" lIns="0" tIns="0" rIns="0" bIns="0" rtlCol="0">
            <a:spAutoFit/>
          </a:bodyPr>
          <a:lstStyle/>
          <a:p>
            <a:pPr marL="12700">
              <a:lnSpc>
                <a:spcPct val="100000"/>
              </a:lnSpc>
            </a:pPr>
            <a:r>
              <a:rPr lang="en-US" sz="4000" b="1" spc="-85" dirty="0" smtClean="0">
                <a:latin typeface="Arial" panose="020B0604020202020204" pitchFamily="34" charset="0"/>
                <a:cs typeface="Arial" panose="020B0604020202020204" pitchFamily="34" charset="0"/>
              </a:rPr>
              <a:t>Labs</a:t>
            </a:r>
            <a:endParaRPr sz="4000" b="1" dirty="0">
              <a:latin typeface="Arial" panose="020B0604020202020204" pitchFamily="34" charset="0"/>
              <a:cs typeface="Arial" panose="020B0604020202020204" pitchFamily="34" charset="0"/>
            </a:endParaRPr>
          </a:p>
        </p:txBody>
      </p:sp>
      <p:sp>
        <p:nvSpPr>
          <p:cNvPr id="3" name="object 3" descr="an image showimg students in a computer lab"/>
          <p:cNvSpPr/>
          <p:nvPr/>
        </p:nvSpPr>
        <p:spPr>
          <a:xfrm>
            <a:off x="685800" y="1730369"/>
            <a:ext cx="5486399" cy="4114799"/>
          </a:xfrm>
          <a:prstGeom prst="rect">
            <a:avLst/>
          </a:prstGeom>
          <a:blipFill>
            <a:blip r:embed="rId3" cstate="print"/>
            <a:stretch>
              <a:fillRect/>
            </a:stretch>
          </a:blipFill>
        </p:spPr>
        <p:txBody>
          <a:bodyPr wrap="square" lIns="0" tIns="0" rIns="0" bIns="0" rtlCol="0"/>
          <a:lstStyle/>
          <a:p>
            <a:endParaRPr/>
          </a:p>
        </p:txBody>
      </p:sp>
      <p:sp>
        <p:nvSpPr>
          <p:cNvPr id="4" name="object 4" descr="an"/>
          <p:cNvSpPr/>
          <p:nvPr/>
        </p:nvSpPr>
        <p:spPr>
          <a:xfrm>
            <a:off x="6400800" y="3492057"/>
            <a:ext cx="4165091" cy="2618231"/>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8154352" y="6302423"/>
            <a:ext cx="4033520" cy="572770"/>
          </a:xfrm>
          <a:prstGeom prst="rect">
            <a:avLst/>
          </a:prstGeom>
        </p:spPr>
        <p:txBody>
          <a:bodyPr vert="horz" wrap="square" lIns="0" tIns="0" rIns="0" bIns="0" rtlCol="0">
            <a:spAutoFit/>
          </a:bodyPr>
          <a:lstStyle/>
          <a:p>
            <a:pPr marL="12700" marR="5080">
              <a:lnSpc>
                <a:spcPct val="100000"/>
              </a:lnSpc>
            </a:pPr>
            <a:r>
              <a:rPr sz="1800" spc="-10" dirty="0">
                <a:latin typeface="Calibri"/>
                <a:cs typeface="Calibri"/>
              </a:rPr>
              <a:t>h</a:t>
            </a:r>
            <a:r>
              <a:rPr sz="1800" spc="-30" dirty="0">
                <a:latin typeface="Calibri"/>
                <a:cs typeface="Calibri"/>
              </a:rPr>
              <a:t>t</a:t>
            </a:r>
            <a:r>
              <a:rPr sz="1800" spc="-5" dirty="0">
                <a:latin typeface="Calibri"/>
                <a:cs typeface="Calibri"/>
              </a:rPr>
              <a:t>t</a:t>
            </a:r>
            <a:r>
              <a:rPr sz="1800" spc="-10" dirty="0">
                <a:latin typeface="Calibri"/>
                <a:cs typeface="Calibri"/>
              </a:rPr>
              <a:t>p</a:t>
            </a:r>
            <a:r>
              <a:rPr sz="1800" dirty="0">
                <a:latin typeface="Calibri"/>
                <a:cs typeface="Calibri"/>
              </a:rPr>
              <a:t>s</a:t>
            </a:r>
            <a:r>
              <a:rPr sz="1800" spc="-5" dirty="0">
                <a:latin typeface="Calibri"/>
                <a:cs typeface="Calibri"/>
              </a:rPr>
              <a:t>:</a:t>
            </a:r>
            <a:r>
              <a:rPr sz="1800" dirty="0">
                <a:latin typeface="Calibri"/>
                <a:cs typeface="Calibri"/>
                <a:hlinkClick r:id="rId5"/>
              </a:rPr>
              <a:t>//</a:t>
            </a:r>
            <a:r>
              <a:rPr sz="1800" spc="5" dirty="0">
                <a:latin typeface="Calibri"/>
                <a:cs typeface="Calibri"/>
                <a:hlinkClick r:id="rId5"/>
              </a:rPr>
              <a:t>ww</a:t>
            </a:r>
            <a:r>
              <a:rPr sz="1800" spc="-125" dirty="0">
                <a:latin typeface="Calibri"/>
                <a:cs typeface="Calibri"/>
                <a:hlinkClick r:id="rId5"/>
              </a:rPr>
              <a:t>w</a:t>
            </a:r>
            <a:r>
              <a:rPr sz="1800" dirty="0">
                <a:latin typeface="Calibri"/>
                <a:cs typeface="Calibri"/>
                <a:hlinkClick r:id="rId5"/>
              </a:rPr>
              <a:t>.sm</a:t>
            </a:r>
            <a:r>
              <a:rPr sz="1800" spc="-10" dirty="0">
                <a:latin typeface="Calibri"/>
                <a:cs typeface="Calibri"/>
                <a:hlinkClick r:id="rId5"/>
              </a:rPr>
              <a:t>i</a:t>
            </a:r>
            <a:r>
              <a:rPr sz="1800" spc="-5" dirty="0">
                <a:latin typeface="Calibri"/>
                <a:cs typeface="Calibri"/>
                <a:hlinkClick r:id="rId5"/>
              </a:rPr>
              <a:t>t</a:t>
            </a:r>
            <a:r>
              <a:rPr sz="1800" dirty="0">
                <a:latin typeface="Calibri"/>
                <a:cs typeface="Calibri"/>
                <a:hlinkClick r:id="rId5"/>
              </a:rPr>
              <a:t>h.edu/n</a:t>
            </a:r>
            <a:r>
              <a:rPr sz="1800" spc="-10" dirty="0">
                <a:latin typeface="Calibri"/>
                <a:cs typeface="Calibri"/>
                <a:hlinkClick r:id="rId5"/>
              </a:rPr>
              <a:t>e</a:t>
            </a:r>
            <a:r>
              <a:rPr sz="1800" spc="-15" dirty="0">
                <a:latin typeface="Calibri"/>
                <a:cs typeface="Calibri"/>
                <a:hlinkClick r:id="rId5"/>
              </a:rPr>
              <a:t>w</a:t>
            </a:r>
            <a:r>
              <a:rPr sz="1800" dirty="0">
                <a:latin typeface="Calibri"/>
                <a:cs typeface="Calibri"/>
                <a:hlinkClick r:id="rId5"/>
              </a:rPr>
              <a:t>s</a:t>
            </a:r>
            <a:r>
              <a:rPr sz="1800" spc="-40" dirty="0">
                <a:latin typeface="Calibri"/>
                <a:cs typeface="Calibri"/>
                <a:hlinkClick r:id="rId5"/>
              </a:rPr>
              <a:t>/</a:t>
            </a:r>
            <a:r>
              <a:rPr sz="1800" spc="-35" dirty="0">
                <a:latin typeface="Calibri"/>
                <a:cs typeface="Calibri"/>
                <a:hlinkClick r:id="rId5"/>
              </a:rPr>
              <a:t>g</a:t>
            </a:r>
            <a:r>
              <a:rPr sz="1800" spc="-10" dirty="0">
                <a:latin typeface="Calibri"/>
                <a:cs typeface="Calibri"/>
                <a:hlinkClick r:id="rId5"/>
              </a:rPr>
              <a:t>a</a:t>
            </a:r>
            <a:r>
              <a:rPr sz="1800" spc="-30" dirty="0">
                <a:latin typeface="Calibri"/>
                <a:cs typeface="Calibri"/>
                <a:hlinkClick r:id="rId5"/>
              </a:rPr>
              <a:t>t</a:t>
            </a:r>
            <a:r>
              <a:rPr sz="1800" dirty="0">
                <a:latin typeface="Calibri"/>
                <a:cs typeface="Calibri"/>
                <a:hlinkClick r:id="rId5"/>
              </a:rPr>
              <a:t>en</a:t>
            </a:r>
            <a:r>
              <a:rPr sz="1800" spc="-10" dirty="0">
                <a:latin typeface="Calibri"/>
                <a:cs typeface="Calibri"/>
                <a:hlinkClick r:id="rId5"/>
              </a:rPr>
              <a:t>e</a:t>
            </a:r>
            <a:r>
              <a:rPr sz="1800" spc="-5" dirty="0">
                <a:latin typeface="Calibri"/>
                <a:cs typeface="Calibri"/>
                <a:hlinkClick r:id="rId5"/>
              </a:rPr>
              <a:t>w</a:t>
            </a:r>
            <a:r>
              <a:rPr sz="1800" dirty="0">
                <a:latin typeface="Calibri"/>
                <a:cs typeface="Calibri"/>
                <a:hlinkClick r:id="rId5"/>
              </a:rPr>
              <a:t>/</a:t>
            </a:r>
            <a:r>
              <a:rPr sz="1800" spc="-5" dirty="0">
                <a:latin typeface="Calibri"/>
                <a:cs typeface="Calibri"/>
                <a:hlinkClick r:id="rId5"/>
              </a:rPr>
              <a:t>w</a:t>
            </a:r>
            <a:r>
              <a:rPr sz="1800" dirty="0">
                <a:latin typeface="Calibri"/>
                <a:cs typeface="Calibri"/>
                <a:hlinkClick r:id="rId5"/>
              </a:rPr>
              <a:t>p </a:t>
            </a:r>
            <a:r>
              <a:rPr sz="1800" dirty="0">
                <a:latin typeface="Calibri"/>
                <a:cs typeface="Calibri"/>
              </a:rPr>
              <a:t> </a:t>
            </a:r>
            <a:r>
              <a:rPr sz="1800" spc="-5" dirty="0">
                <a:latin typeface="Calibri"/>
                <a:cs typeface="Calibri"/>
              </a:rPr>
              <a:t>content/uploads/2016/11/7.jpg</a:t>
            </a:r>
            <a:endParaRPr sz="1800" dirty="0">
              <a:latin typeface="Calibri"/>
              <a:cs typeface="Calibri"/>
            </a:endParaRPr>
          </a:p>
        </p:txBody>
      </p:sp>
      <p:sp>
        <p:nvSpPr>
          <p:cNvPr id="6" name="object 6"/>
          <p:cNvSpPr txBox="1"/>
          <p:nvPr/>
        </p:nvSpPr>
        <p:spPr>
          <a:xfrm>
            <a:off x="111398" y="6302423"/>
            <a:ext cx="5843905" cy="572770"/>
          </a:xfrm>
          <a:prstGeom prst="rect">
            <a:avLst/>
          </a:prstGeom>
        </p:spPr>
        <p:txBody>
          <a:bodyPr vert="horz" wrap="square" lIns="0" tIns="0" rIns="0" bIns="0" rtlCol="0">
            <a:spAutoFit/>
          </a:bodyPr>
          <a:lstStyle/>
          <a:p>
            <a:pPr marL="12700" marR="5080" indent="-635">
              <a:lnSpc>
                <a:spcPct val="100000"/>
              </a:lnSpc>
            </a:pPr>
            <a:r>
              <a:rPr sz="1800" spc="-5" dirty="0">
                <a:latin typeface="Calibri"/>
                <a:cs typeface="Calibri"/>
                <a:hlinkClick r:id="rId6"/>
              </a:rPr>
              <a:t>http://www.iun.edu/~nwacadem/modlang/img/photogal/lang </a:t>
            </a:r>
            <a:r>
              <a:rPr sz="1800" spc="-5" dirty="0">
                <a:latin typeface="Calibri"/>
                <a:cs typeface="Calibri"/>
              </a:rPr>
              <a:t> uage_lab_photos/french_class_modlang_lab.jpg</a:t>
            </a:r>
            <a:endParaRPr sz="1800" dirty="0">
              <a:latin typeface="Calibri"/>
              <a:cs typeface="Calibri"/>
            </a:endParaRPr>
          </a:p>
        </p:txBody>
      </p:sp>
      <p:sp>
        <p:nvSpPr>
          <p:cNvPr id="7" name="object 7"/>
          <p:cNvSpPr txBox="1"/>
          <p:nvPr/>
        </p:nvSpPr>
        <p:spPr>
          <a:xfrm>
            <a:off x="1367155" y="1371600"/>
            <a:ext cx="10824845" cy="2003112"/>
          </a:xfrm>
          <a:prstGeom prst="rect">
            <a:avLst/>
          </a:prstGeom>
        </p:spPr>
        <p:txBody>
          <a:bodyPr vert="horz" wrap="square" lIns="0" tIns="0" rIns="0" bIns="0" rtlCol="0">
            <a:spAutoFit/>
          </a:bodyPr>
          <a:lstStyle/>
          <a:p>
            <a:pPr marL="12700">
              <a:lnSpc>
                <a:spcPts val="2685"/>
              </a:lnSpc>
              <a:buClr>
                <a:srgbClr val="5B9BD5"/>
              </a:buClr>
              <a:buSzPct val="79166"/>
              <a:tabLst>
                <a:tab pos="241300" algn="l"/>
              </a:tabLst>
            </a:pPr>
            <a:endParaRPr sz="2400" dirty="0">
              <a:latin typeface="Calibri"/>
              <a:cs typeface="Calibri"/>
            </a:endParaRPr>
          </a:p>
          <a:p>
            <a:pPr marL="5433695">
              <a:lnSpc>
                <a:spcPts val="1964"/>
              </a:lnSpc>
            </a:pPr>
            <a:r>
              <a:rPr sz="1800" spc="-5" dirty="0">
                <a:latin typeface="Arial" panose="020B0604020202020204" pitchFamily="34" charset="0"/>
                <a:cs typeface="Arial" panose="020B0604020202020204" pitchFamily="34" charset="0"/>
              </a:rPr>
              <a:t>•An add-on to</a:t>
            </a:r>
            <a:r>
              <a:rPr sz="1800" spc="-40"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lectures</a:t>
            </a:r>
            <a:endParaRPr sz="1800" dirty="0">
              <a:latin typeface="Arial" panose="020B0604020202020204" pitchFamily="34" charset="0"/>
              <a:cs typeface="Arial" panose="020B0604020202020204" pitchFamily="34" charset="0"/>
            </a:endParaRPr>
          </a:p>
          <a:p>
            <a:pPr marL="5433695">
              <a:lnSpc>
                <a:spcPct val="100000"/>
              </a:lnSpc>
            </a:pPr>
            <a:r>
              <a:rPr sz="1800" spc="-5" dirty="0">
                <a:latin typeface="Arial" panose="020B0604020202020204" pitchFamily="34" charset="0"/>
                <a:cs typeface="Arial" panose="020B0604020202020204" pitchFamily="34" charset="0"/>
              </a:rPr>
              <a:t>•Hands-on</a:t>
            </a:r>
            <a:r>
              <a:rPr sz="1800" spc="-4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experience</a:t>
            </a:r>
            <a:endParaRPr sz="1800" dirty="0">
              <a:latin typeface="Arial" panose="020B0604020202020204" pitchFamily="34" charset="0"/>
              <a:cs typeface="Arial" panose="020B0604020202020204" pitchFamily="34" charset="0"/>
            </a:endParaRPr>
          </a:p>
          <a:p>
            <a:pPr marL="5433695">
              <a:lnSpc>
                <a:spcPct val="100000"/>
              </a:lnSpc>
            </a:pPr>
            <a:r>
              <a:rPr sz="1800" spc="-5" dirty="0">
                <a:latin typeface="Arial" panose="020B0604020202020204" pitchFamily="34" charset="0"/>
                <a:cs typeface="Arial" panose="020B0604020202020204" pitchFamily="34" charset="0"/>
              </a:rPr>
              <a:t>•So-lo</a:t>
            </a:r>
            <a:r>
              <a:rPr sz="1800" spc="-9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experiments</a:t>
            </a:r>
            <a:endParaRPr sz="1800" dirty="0">
              <a:latin typeface="Arial" panose="020B0604020202020204" pitchFamily="34" charset="0"/>
              <a:cs typeface="Arial" panose="020B0604020202020204" pitchFamily="34" charset="0"/>
            </a:endParaRPr>
          </a:p>
          <a:p>
            <a:pPr marL="5433695" marR="5080">
              <a:lnSpc>
                <a:spcPts val="2150"/>
              </a:lnSpc>
              <a:spcBef>
                <a:spcPts val="90"/>
              </a:spcBef>
            </a:pPr>
            <a:r>
              <a:rPr sz="1800" spc="-20" dirty="0">
                <a:latin typeface="Arial" panose="020B0604020202020204" pitchFamily="34" charset="0"/>
                <a:cs typeface="Arial" panose="020B0604020202020204" pitchFamily="34" charset="0"/>
              </a:rPr>
              <a:t>•Biology, Chemistry, Physics, </a:t>
            </a:r>
            <a:r>
              <a:rPr sz="1800" spc="-5" dirty="0">
                <a:latin typeface="Arial" panose="020B0604020202020204" pitchFamily="34" charset="0"/>
                <a:cs typeface="Arial" panose="020B0604020202020204" pitchFamily="34" charset="0"/>
              </a:rPr>
              <a:t>Engineering, social  science…</a:t>
            </a:r>
            <a:endParaRPr sz="1800" dirty="0">
              <a:latin typeface="Arial" panose="020B0604020202020204" pitchFamily="34" charset="0"/>
              <a:cs typeface="Arial" panose="020B0604020202020204" pitchFamily="34" charset="0"/>
            </a:endParaRPr>
          </a:p>
          <a:p>
            <a:pPr marL="5433695">
              <a:lnSpc>
                <a:spcPts val="2090"/>
              </a:lnSpc>
            </a:pPr>
            <a:r>
              <a:rPr sz="1800" spc="-5" dirty="0">
                <a:latin typeface="Arial" panose="020B0604020202020204" pitchFamily="34" charset="0"/>
                <a:cs typeface="Arial" panose="020B0604020202020204" pitchFamily="34" charset="0"/>
              </a:rPr>
              <a:t>•</a:t>
            </a:r>
            <a:r>
              <a:rPr sz="1800" spc="-5" dirty="0" smtClean="0">
                <a:latin typeface="Arial" panose="020B0604020202020204" pitchFamily="34" charset="0"/>
                <a:cs typeface="Arial" panose="020B0604020202020204" pitchFamily="34" charset="0"/>
              </a:rPr>
              <a:t>Small</a:t>
            </a:r>
            <a:r>
              <a:rPr lang="en-US" sz="1800" spc="-5" dirty="0" smtClean="0">
                <a:latin typeface="Arial" panose="020B0604020202020204" pitchFamily="34" charset="0"/>
                <a:cs typeface="Arial" panose="020B0604020202020204" pitchFamily="34" charset="0"/>
              </a:rPr>
              <a:t>er</a:t>
            </a:r>
            <a:r>
              <a:rPr sz="1800" spc="-5" dirty="0" smtClean="0">
                <a:latin typeface="Arial" panose="020B0604020202020204" pitchFamily="34" charset="0"/>
                <a:cs typeface="Arial" panose="020B0604020202020204" pitchFamily="34" charset="0"/>
              </a:rPr>
              <a:t> </a:t>
            </a:r>
            <a:r>
              <a:rPr lang="en-US" sz="1800" spc="-5" dirty="0" smtClean="0">
                <a:latin typeface="Arial" panose="020B0604020202020204" pitchFamily="34" charset="0"/>
                <a:cs typeface="Arial" panose="020B0604020202020204" pitchFamily="34" charset="0"/>
              </a:rPr>
              <a:t>group</a:t>
            </a:r>
            <a:r>
              <a:rPr sz="1800" spc="-95" dirty="0" smtClean="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(&lt;30)</a:t>
            </a:r>
            <a:endParaRP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10066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An image showing a tutor helping a student on a one-on-one basis"/>
          <p:cNvSpPr/>
          <p:nvPr/>
        </p:nvSpPr>
        <p:spPr>
          <a:xfrm>
            <a:off x="1751529" y="2381886"/>
            <a:ext cx="5467966" cy="3733799"/>
          </a:xfrm>
          <a:prstGeom prst="rect">
            <a:avLst/>
          </a:prstGeom>
          <a:blipFill>
            <a:blip r:embed="rId3" cstate="print"/>
            <a:stretch>
              <a:fillRect/>
            </a:stretch>
          </a:blipFill>
        </p:spPr>
        <p:txBody>
          <a:bodyPr wrap="square" lIns="0" tIns="0" rIns="0" bIns="0" rtlCol="0"/>
          <a:lstStyle/>
          <a:p>
            <a:endParaRPr/>
          </a:p>
        </p:txBody>
      </p:sp>
      <p:sp>
        <p:nvSpPr>
          <p:cNvPr id="4" name="object 4" descr="Image border"/>
          <p:cNvSpPr/>
          <p:nvPr/>
        </p:nvSpPr>
        <p:spPr>
          <a:xfrm>
            <a:off x="1751530" y="2381886"/>
            <a:ext cx="5467966" cy="3544129"/>
          </a:xfrm>
          <a:custGeom>
            <a:avLst/>
            <a:gdLst/>
            <a:ahLst/>
            <a:cxnLst/>
            <a:rect l="l" t="t" r="r" b="b"/>
            <a:pathLst>
              <a:path w="6781800" h="4381500">
                <a:moveTo>
                  <a:pt x="0" y="0"/>
                </a:moveTo>
                <a:lnTo>
                  <a:pt x="6781800" y="0"/>
                </a:lnTo>
                <a:lnTo>
                  <a:pt x="6781800" y="4381500"/>
                </a:lnTo>
                <a:lnTo>
                  <a:pt x="0" y="4381500"/>
                </a:lnTo>
                <a:lnTo>
                  <a:pt x="0" y="0"/>
                </a:lnTo>
                <a:close/>
              </a:path>
            </a:pathLst>
          </a:custGeom>
          <a:ln w="38100">
            <a:solidFill>
              <a:srgbClr val="000000"/>
            </a:solidFill>
          </a:ln>
        </p:spPr>
        <p:txBody>
          <a:bodyPr wrap="square" lIns="0" tIns="0" rIns="0" bIns="0" rtlCol="0"/>
          <a:lstStyle/>
          <a:p>
            <a:endParaRPr/>
          </a:p>
        </p:txBody>
      </p:sp>
      <p:sp>
        <p:nvSpPr>
          <p:cNvPr id="5" name="object 5"/>
          <p:cNvSpPr txBox="1">
            <a:spLocks noGrp="1"/>
          </p:cNvSpPr>
          <p:nvPr>
            <p:ph type="title"/>
          </p:nvPr>
        </p:nvSpPr>
        <p:spPr>
          <a:xfrm>
            <a:off x="2129983" y="521424"/>
            <a:ext cx="8839200" cy="615553"/>
          </a:xfrm>
          <a:prstGeom prst="rect">
            <a:avLst/>
          </a:prstGeom>
        </p:spPr>
        <p:txBody>
          <a:bodyPr vert="horz" wrap="square" lIns="0" tIns="0" rIns="0" bIns="0" rtlCol="0">
            <a:spAutoFit/>
          </a:bodyPr>
          <a:lstStyle/>
          <a:p>
            <a:pPr marL="12700">
              <a:lnSpc>
                <a:spcPct val="100000"/>
              </a:lnSpc>
            </a:pPr>
            <a:r>
              <a:rPr lang="en-US" sz="4000" b="1" spc="-85" dirty="0" smtClean="0">
                <a:latin typeface="Arial" panose="020B0604020202020204" pitchFamily="34" charset="0"/>
                <a:cs typeface="Arial" panose="020B0604020202020204" pitchFamily="34" charset="0"/>
              </a:rPr>
              <a:t>One-on-one tutorial</a:t>
            </a:r>
            <a:endParaRPr sz="4000" b="1" dirty="0">
              <a:latin typeface="Arial" panose="020B0604020202020204" pitchFamily="34" charset="0"/>
              <a:cs typeface="Arial" panose="020B0604020202020204" pitchFamily="34" charset="0"/>
            </a:endParaRPr>
          </a:p>
        </p:txBody>
      </p:sp>
      <p:sp>
        <p:nvSpPr>
          <p:cNvPr id="6" name="object 6"/>
          <p:cNvSpPr txBox="1"/>
          <p:nvPr/>
        </p:nvSpPr>
        <p:spPr>
          <a:xfrm>
            <a:off x="1566906" y="6305356"/>
            <a:ext cx="9402277" cy="572770"/>
          </a:xfrm>
          <a:prstGeom prst="rect">
            <a:avLst/>
          </a:prstGeom>
        </p:spPr>
        <p:txBody>
          <a:bodyPr vert="horz" wrap="square" lIns="0" tIns="0" rIns="0" bIns="0" rtlCol="0">
            <a:spAutoFit/>
          </a:bodyPr>
          <a:lstStyle/>
          <a:p>
            <a:pPr marL="12700" marR="5080" indent="-635">
              <a:lnSpc>
                <a:spcPct val="100000"/>
              </a:lnSpc>
            </a:pPr>
            <a:r>
              <a:rPr sz="1800" spc="-10" dirty="0">
                <a:latin typeface="Calibri"/>
                <a:cs typeface="Calibri"/>
                <a:hlinkClick r:id="rId4"/>
              </a:rPr>
              <a:t>http://</a:t>
            </a:r>
            <a:r>
              <a:rPr sz="1800" spc="-10" dirty="0" smtClean="0">
                <a:latin typeface="Calibri"/>
                <a:cs typeface="Calibri"/>
                <a:hlinkClick r:id="rId4"/>
              </a:rPr>
              <a:t>how-to-teach-english.ontesol.com/wp-</a:t>
            </a:r>
            <a:r>
              <a:rPr lang="en-US" sz="1800" spc="-10" dirty="0" smtClean="0">
                <a:latin typeface="Calibri"/>
                <a:cs typeface="Calibri"/>
              </a:rPr>
              <a:t> </a:t>
            </a:r>
            <a:r>
              <a:rPr sz="1800" spc="-10" dirty="0" smtClean="0">
                <a:latin typeface="Calibri"/>
                <a:cs typeface="Calibri"/>
              </a:rPr>
              <a:t> </a:t>
            </a:r>
            <a:r>
              <a:rPr sz="1800" spc="-5" dirty="0" smtClean="0">
                <a:latin typeface="Calibri"/>
                <a:cs typeface="Calibri"/>
              </a:rPr>
              <a:t>content/uploads/2014/07/iStock_000023334394Small.jpg</a:t>
            </a:r>
            <a:endParaRPr sz="1800" dirty="0">
              <a:latin typeface="Calibri"/>
              <a:cs typeface="Calibri"/>
            </a:endParaRPr>
          </a:p>
        </p:txBody>
      </p:sp>
      <p:sp>
        <p:nvSpPr>
          <p:cNvPr id="7" name="object 7"/>
          <p:cNvSpPr txBox="1"/>
          <p:nvPr/>
        </p:nvSpPr>
        <p:spPr>
          <a:xfrm>
            <a:off x="7715704" y="2167125"/>
            <a:ext cx="4019097" cy="2123658"/>
          </a:xfrm>
          <a:prstGeom prst="rect">
            <a:avLst/>
          </a:prstGeom>
        </p:spPr>
        <p:txBody>
          <a:bodyPr vert="horz" wrap="square" lIns="0" tIns="0" rIns="0" bIns="0" rtlCol="0">
            <a:spAutoFit/>
          </a:bodyPr>
          <a:lstStyle/>
          <a:p>
            <a:pPr marL="469900" indent="-457200">
              <a:lnSpc>
                <a:spcPct val="100000"/>
              </a:lnSpc>
              <a:spcBef>
                <a:spcPts val="45"/>
              </a:spcBef>
              <a:buFont typeface="Arial" panose="020B0604020202020204" pitchFamily="34" charset="0"/>
              <a:buChar char="•"/>
            </a:pPr>
            <a:r>
              <a:rPr sz="2800" spc="-15" dirty="0" smtClean="0">
                <a:latin typeface="Arial" panose="020B0604020202020204" pitchFamily="34" charset="0"/>
                <a:cs typeface="Arial" panose="020B0604020202020204" pitchFamily="34" charset="0"/>
              </a:rPr>
              <a:t>Provid</a:t>
            </a:r>
            <a:r>
              <a:rPr lang="en-US" sz="2800" spc="-15" dirty="0" smtClean="0">
                <a:latin typeface="Arial" panose="020B0604020202020204" pitchFamily="34" charset="0"/>
                <a:cs typeface="Arial" panose="020B0604020202020204" pitchFamily="34" charset="0"/>
              </a:rPr>
              <a:t>ing</a:t>
            </a:r>
            <a:r>
              <a:rPr sz="2800" spc="-85" dirty="0" smtClean="0">
                <a:latin typeface="Arial" panose="020B0604020202020204" pitchFamily="34" charset="0"/>
                <a:cs typeface="Arial" panose="020B0604020202020204" pitchFamily="34" charset="0"/>
              </a:rPr>
              <a:t> </a:t>
            </a:r>
            <a:r>
              <a:rPr sz="2800" spc="-5" dirty="0" smtClean="0">
                <a:latin typeface="Arial" panose="020B0604020202020204" pitchFamily="34" charset="0"/>
                <a:cs typeface="Arial" panose="020B0604020202020204" pitchFamily="34" charset="0"/>
              </a:rPr>
              <a:t>help</a:t>
            </a:r>
            <a:r>
              <a:rPr lang="en-US" sz="2800" spc="-5" dirty="0" smtClean="0">
                <a:latin typeface="Arial" panose="020B0604020202020204" pitchFamily="34" charset="0"/>
                <a:cs typeface="Arial" panose="020B0604020202020204" pitchFamily="34" charset="0"/>
              </a:rPr>
              <a:t> on a one-on-one basis</a:t>
            </a:r>
            <a:endParaRPr sz="2800" dirty="0">
              <a:latin typeface="Arial" panose="020B0604020202020204" pitchFamily="34" charset="0"/>
              <a:cs typeface="Arial" panose="020B0604020202020204" pitchFamily="34" charset="0"/>
            </a:endParaRPr>
          </a:p>
          <a:p>
            <a:pPr marL="469900" indent="-457200">
              <a:lnSpc>
                <a:spcPct val="100000"/>
              </a:lnSpc>
              <a:buFont typeface="Arial" panose="020B0604020202020204" pitchFamily="34" charset="0"/>
              <a:buChar char="•"/>
            </a:pPr>
            <a:r>
              <a:rPr sz="2800" spc="-10" dirty="0" smtClean="0">
                <a:latin typeface="Arial" panose="020B0604020202020204" pitchFamily="34" charset="0"/>
                <a:cs typeface="Arial" panose="020B0604020202020204" pitchFamily="34" charset="0"/>
              </a:rPr>
              <a:t>Fine</a:t>
            </a:r>
            <a:r>
              <a:rPr sz="2800" spc="-90" dirty="0" smtClean="0">
                <a:latin typeface="Arial" panose="020B0604020202020204" pitchFamily="34" charset="0"/>
                <a:cs typeface="Arial" panose="020B0604020202020204" pitchFamily="34" charset="0"/>
              </a:rPr>
              <a:t> </a:t>
            </a:r>
            <a:r>
              <a:rPr sz="2800" spc="-10" dirty="0">
                <a:latin typeface="Arial" panose="020B0604020202020204" pitchFamily="34" charset="0"/>
                <a:cs typeface="Arial" panose="020B0604020202020204" pitchFamily="34" charset="0"/>
              </a:rPr>
              <a:t>Arts</a:t>
            </a:r>
            <a:r>
              <a:rPr sz="2800" spc="-10" dirty="0" smtClean="0">
                <a:latin typeface="Arial" panose="020B0604020202020204" pitchFamily="34" charset="0"/>
                <a:cs typeface="Arial" panose="020B0604020202020204" pitchFamily="34" charset="0"/>
              </a:rPr>
              <a:t>...</a:t>
            </a:r>
            <a:endParaRPr lang="en-US" sz="2800" spc="-10" dirty="0" smtClean="0">
              <a:latin typeface="Arial" panose="020B0604020202020204" pitchFamily="34" charset="0"/>
              <a:cs typeface="Arial" panose="020B0604020202020204" pitchFamily="34" charset="0"/>
            </a:endParaRPr>
          </a:p>
          <a:p>
            <a:pPr marL="12700">
              <a:lnSpc>
                <a:spcPct val="100000"/>
              </a:lnSpc>
            </a:pPr>
            <a:endParaRPr lang="en-US" spc="-10" dirty="0">
              <a:latin typeface="Arial Rounded MT Bold"/>
              <a:cs typeface="Arial Rounded MT Bold"/>
            </a:endParaRPr>
          </a:p>
          <a:p>
            <a:pPr marL="12700">
              <a:lnSpc>
                <a:spcPct val="100000"/>
              </a:lnSpc>
            </a:pPr>
            <a:endParaRPr lang="en-US" sz="1800" spc="-10" dirty="0" smtClean="0">
              <a:latin typeface="Arial Rounded MT Bold"/>
              <a:cs typeface="Arial Rounded MT Bold"/>
            </a:endParaRPr>
          </a:p>
          <a:p>
            <a:pPr marL="12700">
              <a:lnSpc>
                <a:spcPct val="100000"/>
              </a:lnSpc>
            </a:pPr>
            <a:endParaRPr sz="1800" dirty="0">
              <a:latin typeface="Arial Rounded MT Bold"/>
              <a:cs typeface="Arial Rounded MT Bold"/>
            </a:endParaRPr>
          </a:p>
        </p:txBody>
      </p:sp>
    </p:spTree>
    <p:extLst>
      <p:ext uri="{BB962C8B-B14F-4D97-AF65-F5344CB8AC3E}">
        <p14:creationId xmlns:p14="http://schemas.microsoft.com/office/powerpoint/2010/main" val="293526445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An image showing a student attending an online lecture on her laptop."/>
          <p:cNvSpPr/>
          <p:nvPr/>
        </p:nvSpPr>
        <p:spPr>
          <a:xfrm>
            <a:off x="773817" y="1856627"/>
            <a:ext cx="6094475" cy="4064507"/>
          </a:xfrm>
          <a:prstGeom prst="rect">
            <a:avLst/>
          </a:prstGeom>
          <a:blipFill>
            <a:blip r:embed="rId3" cstate="print"/>
            <a:stretch>
              <a:fillRect/>
            </a:stretch>
          </a:blipFill>
        </p:spPr>
        <p:txBody>
          <a:bodyPr wrap="square" lIns="0" tIns="0" rIns="0" bIns="0" rtlCol="0"/>
          <a:lstStyle/>
          <a:p>
            <a:endParaRPr/>
          </a:p>
        </p:txBody>
      </p:sp>
      <p:sp>
        <p:nvSpPr>
          <p:cNvPr id="4" name="object 4" descr="Image border"/>
          <p:cNvSpPr/>
          <p:nvPr/>
        </p:nvSpPr>
        <p:spPr>
          <a:xfrm>
            <a:off x="739901" y="1823466"/>
            <a:ext cx="6132830" cy="4102735"/>
          </a:xfrm>
          <a:custGeom>
            <a:avLst/>
            <a:gdLst/>
            <a:ahLst/>
            <a:cxnLst/>
            <a:rect l="l" t="t" r="r" b="b"/>
            <a:pathLst>
              <a:path w="6132830" h="4102735">
                <a:moveTo>
                  <a:pt x="0" y="0"/>
                </a:moveTo>
                <a:lnTo>
                  <a:pt x="6132576" y="0"/>
                </a:lnTo>
                <a:lnTo>
                  <a:pt x="6132576" y="4102608"/>
                </a:lnTo>
                <a:lnTo>
                  <a:pt x="0" y="4102608"/>
                </a:lnTo>
                <a:lnTo>
                  <a:pt x="0" y="0"/>
                </a:lnTo>
                <a:close/>
              </a:path>
            </a:pathLst>
          </a:custGeom>
          <a:ln w="38100">
            <a:solidFill>
              <a:srgbClr val="000000"/>
            </a:solidFill>
          </a:ln>
        </p:spPr>
        <p:txBody>
          <a:bodyPr wrap="square" lIns="0" tIns="0" rIns="0" bIns="0" rtlCol="0"/>
          <a:lstStyle/>
          <a:p>
            <a:endParaRPr/>
          </a:p>
        </p:txBody>
      </p:sp>
      <p:sp>
        <p:nvSpPr>
          <p:cNvPr id="5" name="object 5"/>
          <p:cNvSpPr txBox="1">
            <a:spLocks noGrp="1"/>
          </p:cNvSpPr>
          <p:nvPr>
            <p:ph type="title"/>
          </p:nvPr>
        </p:nvSpPr>
        <p:spPr>
          <a:xfrm>
            <a:off x="1962780" y="620663"/>
            <a:ext cx="8839200" cy="615553"/>
          </a:xfrm>
          <a:prstGeom prst="rect">
            <a:avLst/>
          </a:prstGeom>
        </p:spPr>
        <p:txBody>
          <a:bodyPr vert="horz" wrap="square" lIns="0" tIns="0" rIns="0" bIns="0" rtlCol="0">
            <a:spAutoFit/>
          </a:bodyPr>
          <a:lstStyle/>
          <a:p>
            <a:pPr marL="12700">
              <a:lnSpc>
                <a:spcPct val="100000"/>
              </a:lnSpc>
            </a:pPr>
            <a:r>
              <a:rPr lang="en-US" sz="4000" spc="-85" dirty="0" smtClean="0">
                <a:latin typeface="Arial" panose="020B0604020202020204" pitchFamily="34" charset="0"/>
                <a:cs typeface="Arial" panose="020B0604020202020204" pitchFamily="34" charset="0"/>
              </a:rPr>
              <a:t>Online classes</a:t>
            </a:r>
            <a:endParaRPr sz="4000" dirty="0">
              <a:latin typeface="Arial" panose="020B0604020202020204" pitchFamily="34" charset="0"/>
              <a:cs typeface="Arial" panose="020B0604020202020204" pitchFamily="34" charset="0"/>
            </a:endParaRPr>
          </a:p>
        </p:txBody>
      </p:sp>
      <p:sp>
        <p:nvSpPr>
          <p:cNvPr id="6" name="object 6"/>
          <p:cNvSpPr txBox="1"/>
          <p:nvPr/>
        </p:nvSpPr>
        <p:spPr>
          <a:xfrm>
            <a:off x="839152" y="6180908"/>
            <a:ext cx="5878195" cy="572770"/>
          </a:xfrm>
          <a:prstGeom prst="rect">
            <a:avLst/>
          </a:prstGeom>
        </p:spPr>
        <p:txBody>
          <a:bodyPr vert="horz" wrap="square" lIns="0" tIns="0" rIns="0" bIns="0" rtlCol="0">
            <a:spAutoFit/>
          </a:bodyPr>
          <a:lstStyle/>
          <a:p>
            <a:pPr marL="12700" marR="5080">
              <a:lnSpc>
                <a:spcPct val="100000"/>
              </a:lnSpc>
            </a:pPr>
            <a:r>
              <a:rPr sz="1800" spc="-15" dirty="0">
                <a:latin typeface="Calibri"/>
                <a:cs typeface="Calibri"/>
              </a:rPr>
              <a:t>https:</a:t>
            </a:r>
            <a:r>
              <a:rPr sz="1800" spc="-15" dirty="0">
                <a:latin typeface="Calibri"/>
                <a:cs typeface="Calibri"/>
                <a:hlinkClick r:id="rId4"/>
              </a:rPr>
              <a:t>//www.teachaway.com/sites/default/files/shutterstock_5 </a:t>
            </a:r>
            <a:r>
              <a:rPr sz="1800" spc="-15" dirty="0">
                <a:latin typeface="Calibri"/>
                <a:cs typeface="Calibri"/>
              </a:rPr>
              <a:t> </a:t>
            </a:r>
            <a:r>
              <a:rPr sz="1800" dirty="0">
                <a:latin typeface="Calibri"/>
                <a:cs typeface="Calibri"/>
              </a:rPr>
              <a:t>17415605.jpg</a:t>
            </a:r>
            <a:endParaRPr sz="1800">
              <a:latin typeface="Calibri"/>
              <a:cs typeface="Calibri"/>
            </a:endParaRPr>
          </a:p>
        </p:txBody>
      </p:sp>
      <p:sp>
        <p:nvSpPr>
          <p:cNvPr id="7" name="object 7"/>
          <p:cNvSpPr txBox="1"/>
          <p:nvPr/>
        </p:nvSpPr>
        <p:spPr>
          <a:xfrm>
            <a:off x="7087552" y="2088388"/>
            <a:ext cx="4266248" cy="3323987"/>
          </a:xfrm>
          <a:prstGeom prst="rect">
            <a:avLst/>
          </a:prstGeom>
        </p:spPr>
        <p:txBody>
          <a:bodyPr vert="horz" wrap="square" lIns="0" tIns="0" rIns="0" bIns="0" rtlCol="0">
            <a:spAutoFit/>
          </a:bodyPr>
          <a:lstStyle/>
          <a:p>
            <a:pPr marL="147955" indent="-135255">
              <a:lnSpc>
                <a:spcPct val="100000"/>
              </a:lnSpc>
              <a:spcBef>
                <a:spcPts val="80"/>
              </a:spcBef>
              <a:buFont typeface="Arial"/>
              <a:buChar char="•"/>
              <a:tabLst>
                <a:tab pos="148590" algn="l"/>
              </a:tabLst>
            </a:pPr>
            <a:r>
              <a:rPr lang="en-US" dirty="0" smtClean="0">
                <a:latin typeface="Arial" panose="020B0604020202020204" pitchFamily="34" charset="0"/>
                <a:cs typeface="Arial" panose="020B0604020202020204" pitchFamily="34" charset="0"/>
              </a:rPr>
              <a:t>Most course materials are made available online on the learning management system, which is blackboard for WSU. </a:t>
            </a:r>
            <a:endParaRPr sz="1800" dirty="0">
              <a:latin typeface="Arial" panose="020B0604020202020204" pitchFamily="34" charset="0"/>
              <a:cs typeface="Arial" panose="020B0604020202020204" pitchFamily="34" charset="0"/>
            </a:endParaRPr>
          </a:p>
          <a:p>
            <a:pPr marL="147955" indent="-135255">
              <a:lnSpc>
                <a:spcPct val="100000"/>
              </a:lnSpc>
              <a:buFont typeface="Arial"/>
              <a:buChar char="•"/>
              <a:tabLst>
                <a:tab pos="148590" algn="l"/>
              </a:tabLst>
            </a:pPr>
            <a:r>
              <a:rPr lang="en-US" sz="1800" dirty="0" smtClean="0">
                <a:latin typeface="Arial" panose="020B0604020202020204" pitchFamily="34" charset="0"/>
                <a:cs typeface="Arial" panose="020B0604020202020204" pitchFamily="34" charset="0"/>
              </a:rPr>
              <a:t>Students interact with instructor and with each other using the online tools.</a:t>
            </a:r>
          </a:p>
          <a:p>
            <a:pPr marL="147955" indent="-135255">
              <a:lnSpc>
                <a:spcPct val="100000"/>
              </a:lnSpc>
              <a:buFont typeface="Arial"/>
              <a:buChar char="•"/>
              <a:tabLst>
                <a:tab pos="148590" algn="l"/>
              </a:tabLst>
            </a:pPr>
            <a:r>
              <a:rPr lang="en-US" spc="-15" dirty="0" smtClean="0">
                <a:latin typeface="Arial" panose="020B0604020202020204" pitchFamily="34" charset="0"/>
                <a:cs typeface="Arial" panose="020B0604020202020204" pitchFamily="34" charset="0"/>
              </a:rPr>
              <a:t>In most cases, course assessment is also done online.</a:t>
            </a:r>
            <a:endParaRPr lang="en-US" sz="1800" spc="-15" dirty="0" smtClean="0">
              <a:latin typeface="Arial" panose="020B0604020202020204" pitchFamily="34" charset="0"/>
              <a:cs typeface="Arial" panose="020B0604020202020204" pitchFamily="34" charset="0"/>
            </a:endParaRPr>
          </a:p>
          <a:p>
            <a:pPr marL="147955" indent="-135255">
              <a:lnSpc>
                <a:spcPct val="100000"/>
              </a:lnSpc>
              <a:buFont typeface="Arial"/>
              <a:buChar char="•"/>
              <a:tabLst>
                <a:tab pos="148590" algn="l"/>
              </a:tabLst>
            </a:pPr>
            <a:endParaRPr lang="en-US" sz="1800" dirty="0" smtClean="0">
              <a:latin typeface="Arial Rounded MT Bold"/>
              <a:cs typeface="Arial Rounded MT Bold"/>
            </a:endParaRPr>
          </a:p>
          <a:p>
            <a:pPr marL="147955" indent="-135255">
              <a:lnSpc>
                <a:spcPct val="100000"/>
              </a:lnSpc>
              <a:buFont typeface="Arial"/>
              <a:buChar char="•"/>
              <a:tabLst>
                <a:tab pos="148590" algn="l"/>
              </a:tabLst>
            </a:pPr>
            <a:endParaRPr lang="en-US" dirty="0">
              <a:latin typeface="Arial Rounded MT Bold"/>
              <a:cs typeface="Arial Rounded MT Bold"/>
            </a:endParaRPr>
          </a:p>
          <a:p>
            <a:pPr marL="147955" indent="-135255">
              <a:lnSpc>
                <a:spcPct val="100000"/>
              </a:lnSpc>
              <a:buFont typeface="Arial"/>
              <a:buChar char="•"/>
              <a:tabLst>
                <a:tab pos="148590" algn="l"/>
              </a:tabLst>
            </a:pPr>
            <a:endParaRPr lang="en-US" sz="1800" dirty="0" smtClean="0">
              <a:latin typeface="Arial Rounded MT Bold"/>
              <a:cs typeface="Arial Rounded MT Bold"/>
            </a:endParaRPr>
          </a:p>
          <a:p>
            <a:pPr marL="147955" indent="-135255">
              <a:lnSpc>
                <a:spcPct val="100000"/>
              </a:lnSpc>
              <a:buFont typeface="Arial"/>
              <a:buChar char="•"/>
              <a:tabLst>
                <a:tab pos="148590" algn="l"/>
              </a:tabLst>
            </a:pPr>
            <a:endParaRPr sz="1800" dirty="0">
              <a:latin typeface="Arial Rounded MT Bold"/>
              <a:cs typeface="Arial Rounded MT Bold"/>
            </a:endParaRPr>
          </a:p>
        </p:txBody>
      </p:sp>
    </p:spTree>
    <p:extLst>
      <p:ext uri="{BB962C8B-B14F-4D97-AF65-F5344CB8AC3E}">
        <p14:creationId xmlns:p14="http://schemas.microsoft.com/office/powerpoint/2010/main" val="378002026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6767" y="620663"/>
            <a:ext cx="8839200" cy="615553"/>
          </a:xfrm>
          <a:prstGeom prst="rect">
            <a:avLst/>
          </a:prstGeom>
        </p:spPr>
        <p:txBody>
          <a:bodyPr vert="horz" wrap="square" lIns="0" tIns="0" rIns="0" bIns="0" rtlCol="0">
            <a:spAutoFit/>
          </a:bodyPr>
          <a:lstStyle/>
          <a:p>
            <a:pPr marL="12700">
              <a:lnSpc>
                <a:spcPct val="100000"/>
              </a:lnSpc>
            </a:pPr>
            <a:r>
              <a:rPr lang="en-US" sz="4000" spc="-85" dirty="0" smtClean="0">
                <a:latin typeface="Arial" panose="020B0604020202020204" pitchFamily="34" charset="0"/>
                <a:cs typeface="Arial" panose="020B0604020202020204" pitchFamily="34" charset="0"/>
              </a:rPr>
              <a:t>Flip Classrooms</a:t>
            </a:r>
            <a:endParaRPr sz="4000" dirty="0">
              <a:latin typeface="Arial" panose="020B0604020202020204" pitchFamily="34" charset="0"/>
              <a:cs typeface="Arial" panose="020B0604020202020204" pitchFamily="34" charset="0"/>
            </a:endParaRPr>
          </a:p>
        </p:txBody>
      </p:sp>
      <p:sp>
        <p:nvSpPr>
          <p:cNvPr id="4" name="object 4" descr="An image showing the traditional classroom: lecture today and activities at home; versus a flipped classroom: Activity today and lecture at home."/>
          <p:cNvSpPr/>
          <p:nvPr/>
        </p:nvSpPr>
        <p:spPr>
          <a:xfrm>
            <a:off x="575309" y="1757292"/>
            <a:ext cx="11000231" cy="4537135"/>
          </a:xfrm>
          <a:prstGeom prst="rect">
            <a:avLst/>
          </a:prstGeom>
          <a:blipFill>
            <a:blip r:embed="rId3" cstate="print"/>
            <a:stretch>
              <a:fillRect/>
            </a:stretch>
          </a:blipFill>
        </p:spPr>
        <p:txBody>
          <a:bodyPr wrap="square" lIns="0" tIns="0" rIns="0" bIns="0" rtlCol="0"/>
          <a:lstStyle/>
          <a:p>
            <a:endParaRPr/>
          </a:p>
        </p:txBody>
      </p:sp>
      <p:sp>
        <p:nvSpPr>
          <p:cNvPr id="5" name="object 5" descr="Image border"/>
          <p:cNvSpPr/>
          <p:nvPr/>
        </p:nvSpPr>
        <p:spPr>
          <a:xfrm>
            <a:off x="575309" y="1725929"/>
            <a:ext cx="11038840" cy="4561840"/>
          </a:xfrm>
          <a:custGeom>
            <a:avLst/>
            <a:gdLst/>
            <a:ahLst/>
            <a:cxnLst/>
            <a:rect l="l" t="t" r="r" b="b"/>
            <a:pathLst>
              <a:path w="11038840" h="4561840">
                <a:moveTo>
                  <a:pt x="0" y="0"/>
                </a:moveTo>
                <a:lnTo>
                  <a:pt x="11038332" y="0"/>
                </a:lnTo>
                <a:lnTo>
                  <a:pt x="11038332" y="4561332"/>
                </a:lnTo>
                <a:lnTo>
                  <a:pt x="0" y="4561332"/>
                </a:lnTo>
                <a:lnTo>
                  <a:pt x="0" y="0"/>
                </a:lnTo>
                <a:close/>
              </a:path>
            </a:pathLst>
          </a:custGeom>
          <a:ln w="38100">
            <a:solidFill>
              <a:srgbClr val="000000"/>
            </a:solidFill>
          </a:ln>
        </p:spPr>
        <p:txBody>
          <a:bodyPr wrap="square" lIns="0" tIns="0" rIns="0" bIns="0" rtlCol="0"/>
          <a:lstStyle/>
          <a:p>
            <a:endParaRPr/>
          </a:p>
        </p:txBody>
      </p:sp>
      <p:sp>
        <p:nvSpPr>
          <p:cNvPr id="6" name="object 6"/>
          <p:cNvSpPr txBox="1"/>
          <p:nvPr/>
        </p:nvSpPr>
        <p:spPr>
          <a:xfrm>
            <a:off x="5638800" y="1816497"/>
            <a:ext cx="5793422" cy="769441"/>
          </a:xfrm>
          <a:prstGeom prst="rect">
            <a:avLst/>
          </a:prstGeom>
        </p:spPr>
        <p:txBody>
          <a:bodyPr vert="horz" wrap="square" lIns="0" tIns="0" rIns="0" bIns="0" rtlCol="0">
            <a:spAutoFit/>
          </a:bodyPr>
          <a:lstStyle/>
          <a:p>
            <a:pPr marL="212090" indent="-199390">
              <a:lnSpc>
                <a:spcPts val="2965"/>
              </a:lnSpc>
              <a:buFont typeface="Arial"/>
              <a:buChar char="•"/>
              <a:tabLst>
                <a:tab pos="212725" algn="l"/>
              </a:tabLst>
            </a:pPr>
            <a:r>
              <a:rPr sz="2500" spc="-10" dirty="0">
                <a:latin typeface="Arial Rounded MT Bold"/>
                <a:cs typeface="Arial Rounded MT Bold"/>
              </a:rPr>
              <a:t>Do </a:t>
            </a:r>
            <a:r>
              <a:rPr lang="en-US" sz="2500" spc="-20" dirty="0" smtClean="0">
                <a:latin typeface="Arial Rounded MT Bold"/>
                <a:cs typeface="Arial Rounded MT Bold"/>
              </a:rPr>
              <a:t>worksheets</a:t>
            </a:r>
            <a:r>
              <a:rPr sz="2500" spc="-20" dirty="0" smtClean="0">
                <a:latin typeface="Arial Rounded MT Bold"/>
                <a:cs typeface="Arial Rounded MT Bold"/>
              </a:rPr>
              <a:t> </a:t>
            </a:r>
            <a:r>
              <a:rPr sz="2500" spc="-5" dirty="0">
                <a:latin typeface="Arial Rounded MT Bold"/>
                <a:cs typeface="Arial Rounded MT Bold"/>
              </a:rPr>
              <a:t>&amp; Activities in</a:t>
            </a:r>
            <a:r>
              <a:rPr sz="2500" spc="20" dirty="0">
                <a:latin typeface="Arial Rounded MT Bold"/>
                <a:cs typeface="Arial Rounded MT Bold"/>
              </a:rPr>
              <a:t> </a:t>
            </a:r>
            <a:r>
              <a:rPr sz="2500" spc="-15" dirty="0">
                <a:latin typeface="Arial Rounded MT Bold"/>
                <a:cs typeface="Arial Rounded MT Bold"/>
              </a:rPr>
              <a:t>class</a:t>
            </a:r>
            <a:endParaRPr sz="2500" dirty="0">
              <a:latin typeface="Arial Rounded MT Bold"/>
              <a:cs typeface="Arial Rounded MT Bold"/>
            </a:endParaRPr>
          </a:p>
          <a:p>
            <a:pPr marL="212725" indent="-200025">
              <a:lnSpc>
                <a:spcPts val="2965"/>
              </a:lnSpc>
              <a:buFont typeface="Arial"/>
              <a:buChar char="•"/>
              <a:tabLst>
                <a:tab pos="212725" algn="l"/>
              </a:tabLst>
            </a:pPr>
            <a:r>
              <a:rPr sz="2500" spc="-40" dirty="0">
                <a:latin typeface="Arial Rounded MT Bold"/>
                <a:cs typeface="Arial Rounded MT Bold"/>
              </a:rPr>
              <a:t>Watch </a:t>
            </a:r>
            <a:r>
              <a:rPr sz="2500" spc="-5" dirty="0">
                <a:latin typeface="Arial Rounded MT Bold"/>
                <a:cs typeface="Arial Rounded MT Bold"/>
              </a:rPr>
              <a:t>/ </a:t>
            </a:r>
            <a:r>
              <a:rPr sz="2500" spc="-20" dirty="0">
                <a:latin typeface="Arial Rounded MT Bold"/>
                <a:cs typeface="Arial Rounded MT Bold"/>
              </a:rPr>
              <a:t>read </a:t>
            </a:r>
            <a:r>
              <a:rPr sz="2500" spc="-15" dirty="0">
                <a:latin typeface="Arial Rounded MT Bold"/>
                <a:cs typeface="Arial Rounded MT Bold"/>
              </a:rPr>
              <a:t>lectures </a:t>
            </a:r>
            <a:r>
              <a:rPr sz="2500" spc="-30" dirty="0">
                <a:latin typeface="Arial Rounded MT Bold"/>
                <a:cs typeface="Arial Rounded MT Bold"/>
              </a:rPr>
              <a:t>at</a:t>
            </a:r>
            <a:r>
              <a:rPr sz="2500" spc="65" dirty="0">
                <a:latin typeface="Arial Rounded MT Bold"/>
                <a:cs typeface="Arial Rounded MT Bold"/>
              </a:rPr>
              <a:t> </a:t>
            </a:r>
            <a:r>
              <a:rPr sz="2500" spc="-5" dirty="0">
                <a:latin typeface="Arial Rounded MT Bold"/>
                <a:cs typeface="Arial Rounded MT Bold"/>
              </a:rPr>
              <a:t>home</a:t>
            </a:r>
            <a:endParaRPr sz="2500" dirty="0">
              <a:latin typeface="Arial Rounded MT Bold"/>
              <a:cs typeface="Arial Rounded MT Bold"/>
            </a:endParaRPr>
          </a:p>
        </p:txBody>
      </p:sp>
      <p:sp>
        <p:nvSpPr>
          <p:cNvPr id="7" name="object 7"/>
          <p:cNvSpPr txBox="1"/>
          <p:nvPr/>
        </p:nvSpPr>
        <p:spPr>
          <a:xfrm>
            <a:off x="1296353" y="6376101"/>
            <a:ext cx="6709409" cy="298450"/>
          </a:xfrm>
          <a:prstGeom prst="rect">
            <a:avLst/>
          </a:prstGeom>
        </p:spPr>
        <p:txBody>
          <a:bodyPr vert="horz" wrap="square" lIns="0" tIns="0" rIns="0" bIns="0" rtlCol="0">
            <a:spAutoFit/>
          </a:bodyPr>
          <a:lstStyle/>
          <a:p>
            <a:pPr marL="12700">
              <a:lnSpc>
                <a:spcPct val="100000"/>
              </a:lnSpc>
            </a:pPr>
            <a:r>
              <a:rPr sz="1800" spc="-10" dirty="0">
                <a:latin typeface="Calibri"/>
                <a:cs typeface="Calibri"/>
                <a:hlinkClick r:id="rId4"/>
              </a:rPr>
              <a:t>http://www.knewton.com/wp-content/uploads/flipped-classroom-1.jpg</a:t>
            </a:r>
            <a:endParaRPr sz="1800">
              <a:latin typeface="Calibri"/>
              <a:cs typeface="Calibri"/>
            </a:endParaRPr>
          </a:p>
        </p:txBody>
      </p:sp>
    </p:spTree>
    <p:extLst>
      <p:ext uri="{BB962C8B-B14F-4D97-AF65-F5344CB8AC3E}">
        <p14:creationId xmlns:p14="http://schemas.microsoft.com/office/powerpoint/2010/main" val="385974175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 Template - Accessible" id="{C9EEBB27-A160-0549-93BB-57AA507F1703}" vid="{32148866-FC3F-5F4F-BF9C-13255541B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WSU Template - Accessible</Template>
  <TotalTime>8616</TotalTime>
  <Words>3743</Words>
  <Application>Microsoft Office PowerPoint</Application>
  <PresentationFormat>Widescreen</PresentationFormat>
  <Paragraphs>281</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Rounded MT Bold</vt:lpstr>
      <vt:lpstr>Calibri</vt:lpstr>
      <vt:lpstr>Calibri Light</vt:lpstr>
      <vt:lpstr>等线</vt:lpstr>
      <vt:lpstr>Times New Roman</vt:lpstr>
      <vt:lpstr>Office Theme</vt:lpstr>
      <vt:lpstr>The American Classroom/Culture</vt:lpstr>
      <vt:lpstr>OVERVIEW OF THE SESSION</vt:lpstr>
      <vt:lpstr>WHAT IS AN AMERICAN CLASSROOM LIKE?</vt:lpstr>
      <vt:lpstr>Lecture </vt:lpstr>
      <vt:lpstr>Recitations/Discussions</vt:lpstr>
      <vt:lpstr>Labs</vt:lpstr>
      <vt:lpstr>One-on-one tutorial</vt:lpstr>
      <vt:lpstr>Online classes</vt:lpstr>
      <vt:lpstr>Flip Classrooms</vt:lpstr>
      <vt:lpstr>   ROLES, RESPONSIBILITIES, AND EXPECTATIONS</vt:lpstr>
      <vt:lpstr>What do I do?</vt:lpstr>
      <vt:lpstr>Best Approaches</vt:lpstr>
      <vt:lpstr>Asking Questions in the Classroom</vt:lpstr>
      <vt:lpstr>Responding to Students’ Questions in Classroom</vt:lpstr>
      <vt:lpstr>Scenario 1: Option 1</vt:lpstr>
      <vt:lpstr>Scenario 1: Option 2</vt:lpstr>
      <vt:lpstr>Scenario 1: Option 3</vt:lpstr>
      <vt:lpstr>Asking Question to Students in Classroom</vt:lpstr>
      <vt:lpstr>Scenario 2: Option 1</vt:lpstr>
      <vt:lpstr>Scenario 2: Option 2</vt:lpstr>
      <vt:lpstr>THE AMERICAN CLASSROOM CULTURE</vt:lpstr>
      <vt:lpstr>Transition: Understanding The American  Classroom Within U.S. Culture</vt:lpstr>
      <vt:lpstr>The  “W”  Curve</vt:lpstr>
      <vt:lpstr>Keep the Curve Up</vt:lpstr>
      <vt:lpstr>Relationships 101: Friendship</vt:lpstr>
      <vt:lpstr>Relationships 101:  Professional Life</vt:lpstr>
      <vt:lpstr>Relationships 101: Personal Life</vt:lpstr>
      <vt:lpstr>Finances 101</vt:lpstr>
      <vt:lpstr>Be Aware of  Cultural  Differences</vt:lpstr>
      <vt:lpstr>Always Remember: They  Chose You</vt:lpstr>
      <vt:lpstr>Thank you! </vt:lpstr>
      <vt:lpstr>Reference Books </vt:lpstr>
    </vt:vector>
  </TitlesOfParts>
  <Company>Wichita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Wuhib, Frehiwot</dc:creator>
  <cp:lastModifiedBy>Wuhib, Frehiwot</cp:lastModifiedBy>
  <cp:revision>48</cp:revision>
  <cp:lastPrinted>2018-08-08T21:23:55Z</cp:lastPrinted>
  <dcterms:created xsi:type="dcterms:W3CDTF">2018-07-30T18:25:02Z</dcterms:created>
  <dcterms:modified xsi:type="dcterms:W3CDTF">2018-08-13T14:15:58Z</dcterms:modified>
</cp:coreProperties>
</file>