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null)"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1"/>
  </p:sldMasterIdLst>
  <p:notesMasterIdLst>
    <p:notesMasterId r:id="rId46"/>
  </p:notesMasterIdLst>
  <p:handoutMasterIdLst>
    <p:handoutMasterId r:id="rId47"/>
  </p:handoutMasterIdLst>
  <p:sldIdLst>
    <p:sldId id="313" r:id="rId2"/>
    <p:sldId id="341" r:id="rId3"/>
    <p:sldId id="258" r:id="rId4"/>
    <p:sldId id="353" r:id="rId5"/>
    <p:sldId id="349" r:id="rId6"/>
    <p:sldId id="364" r:id="rId7"/>
    <p:sldId id="350" r:id="rId8"/>
    <p:sldId id="343" r:id="rId9"/>
    <p:sldId id="344" r:id="rId10"/>
    <p:sldId id="351" r:id="rId11"/>
    <p:sldId id="310" r:id="rId12"/>
    <p:sldId id="311" r:id="rId13"/>
    <p:sldId id="377" r:id="rId14"/>
    <p:sldId id="312" r:id="rId15"/>
    <p:sldId id="347" r:id="rId16"/>
    <p:sldId id="348" r:id="rId17"/>
    <p:sldId id="346" r:id="rId18"/>
    <p:sldId id="319" r:id="rId19"/>
    <p:sldId id="285" r:id="rId20"/>
    <p:sldId id="287" r:id="rId21"/>
    <p:sldId id="291" r:id="rId22"/>
    <p:sldId id="292" r:id="rId23"/>
    <p:sldId id="352" r:id="rId24"/>
    <p:sldId id="293" r:id="rId25"/>
    <p:sldId id="294" r:id="rId26"/>
    <p:sldId id="297" r:id="rId27"/>
    <p:sldId id="354" r:id="rId28"/>
    <p:sldId id="298" r:id="rId29"/>
    <p:sldId id="299" r:id="rId30"/>
    <p:sldId id="374" r:id="rId31"/>
    <p:sldId id="271" r:id="rId32"/>
    <p:sldId id="388" r:id="rId33"/>
    <p:sldId id="272" r:id="rId34"/>
    <p:sldId id="274" r:id="rId35"/>
    <p:sldId id="389" r:id="rId36"/>
    <p:sldId id="386" r:id="rId37"/>
    <p:sldId id="373" r:id="rId38"/>
    <p:sldId id="390" r:id="rId39"/>
    <p:sldId id="391" r:id="rId40"/>
    <p:sldId id="380" r:id="rId41"/>
    <p:sldId id="366" r:id="rId42"/>
    <p:sldId id="369" r:id="rId43"/>
    <p:sldId id="370" r:id="rId44"/>
    <p:sldId id="358"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482"/>
    <p:restoredTop sz="59883"/>
  </p:normalViewPr>
  <p:slideViewPr>
    <p:cSldViewPr snapToGrid="0" snapToObjects="1">
      <p:cViewPr>
        <p:scale>
          <a:sx n="63" d="100"/>
          <a:sy n="63" d="100"/>
        </p:scale>
        <p:origin x="1224" y="184"/>
      </p:cViewPr>
      <p:guideLst/>
    </p:cSldViewPr>
  </p:slideViewPr>
  <p:outlineViewPr>
    <p:cViewPr>
      <p:scale>
        <a:sx n="33" d="100"/>
        <a:sy n="33" d="100"/>
      </p:scale>
      <p:origin x="0" y="-3896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651F0B0-BAC9-6C49-A613-489734E1BE3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399220F-A413-A84B-9CDE-95E739D148D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5D0941-C4BA-8242-8B62-D70955E79278}" type="datetimeFigureOut">
              <a:rPr lang="en-US" smtClean="0"/>
              <a:t>7/21/18</a:t>
            </a:fld>
            <a:endParaRPr lang="en-US"/>
          </a:p>
        </p:txBody>
      </p:sp>
      <p:sp>
        <p:nvSpPr>
          <p:cNvPr id="4" name="Footer Placeholder 3">
            <a:extLst>
              <a:ext uri="{FF2B5EF4-FFF2-40B4-BE49-F238E27FC236}">
                <a16:creationId xmlns:a16="http://schemas.microsoft.com/office/drawing/2014/main" id="{89FAFFE8-F96F-3A42-AA52-CA2185404B2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E52E2CF-A093-0A48-AB07-3AE1B22FA6F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957CB3-EDDB-444B-8C1F-8B4C5C084C23}" type="slidenum">
              <a:rPr lang="en-US" smtClean="0"/>
              <a:t>‹#›</a:t>
            </a:fld>
            <a:endParaRPr lang="en-US"/>
          </a:p>
        </p:txBody>
      </p:sp>
    </p:spTree>
    <p:extLst>
      <p:ext uri="{BB962C8B-B14F-4D97-AF65-F5344CB8AC3E}">
        <p14:creationId xmlns:p14="http://schemas.microsoft.com/office/powerpoint/2010/main" val="2536407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AC2F00-41B5-D847-B2D0-4199FEF49FBD}" type="datetimeFigureOut">
              <a:rPr lang="en-US" smtClean="0"/>
              <a:t>7/21/18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A44F17-9C26-0C4D-BEF1-52D5F9AD1398}" type="slidenum">
              <a:rPr lang="en-US" smtClean="0"/>
              <a:t>‹#›</a:t>
            </a:fld>
            <a:endParaRPr lang="en-US"/>
          </a:p>
        </p:txBody>
      </p:sp>
    </p:spTree>
    <p:extLst>
      <p:ext uri="{BB962C8B-B14F-4D97-AF65-F5344CB8AC3E}">
        <p14:creationId xmlns:p14="http://schemas.microsoft.com/office/powerpoint/2010/main" val="1860408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annual mandatory accessibility training for faculty. This training will take approximately two hours and can be done in multiple settings.  This training contains very little technical information in how to make content accessible.  For that training, please go to other </a:t>
            </a:r>
            <a:r>
              <a:rPr lang="en-US" dirty="0" err="1"/>
              <a:t>MyTraining</a:t>
            </a:r>
            <a:r>
              <a:rPr lang="en-US" dirty="0"/>
              <a:t> trainings. More are being added regularly, so if you don’t see what you need, please check back or go to the Blackboard and accessibility lab run by the  Instructional Design and Access office from 1:00-3:00pm every Tuesday and Wednesday in the C-Space in the Library</a:t>
            </a:r>
            <a:r>
              <a:rPr lang="en-US"/>
              <a:t>.  </a:t>
            </a:r>
            <a:endParaRPr lang="en-US" dirty="0"/>
          </a:p>
        </p:txBody>
      </p:sp>
      <p:sp>
        <p:nvSpPr>
          <p:cNvPr id="4" name="Slide Number Placeholder 3"/>
          <p:cNvSpPr>
            <a:spLocks noGrp="1"/>
          </p:cNvSpPr>
          <p:nvPr>
            <p:ph type="sldNum" sz="quarter" idx="10"/>
          </p:nvPr>
        </p:nvSpPr>
        <p:spPr/>
        <p:txBody>
          <a:bodyPr/>
          <a:lstStyle/>
          <a:p>
            <a:fld id="{4CA44F17-9C26-0C4D-BEF1-52D5F9AD1398}" type="slidenum">
              <a:rPr lang="en-US" smtClean="0"/>
              <a:t>1</a:t>
            </a:fld>
            <a:endParaRPr lang="en-US"/>
          </a:p>
        </p:txBody>
      </p:sp>
    </p:spTree>
    <p:extLst>
      <p:ext uri="{BB962C8B-B14F-4D97-AF65-F5344CB8AC3E}">
        <p14:creationId xmlns:p14="http://schemas.microsoft.com/office/powerpoint/2010/main" val="3797634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light of the agreement and the faculty statement regarding resources, it’s worth considering the distinction between accessibility and accommodations.  Historically, universities have focused more on an accommodations model over an accessibility model, and they are different from each other.  Accessibility are those actions taking in advance and addressing the needs of populations rather than individuals. Ideally, accessibility is part of the creation of a document or other item rather than being done later because the remediation of materials can be very difficult, time consuming, and expensive.  Accessibility standards, especially for digital materials are very clear and are outlined in such sources as sections 504 and 508 of the Rehabilitation Act of 1973 as well as the WCAG 2.0 industry standards for web development.  As you can see, accessibility is a broad concept and it requires the combined efforts of the entire campus.  Accessibility is everyone’s job at WSU.</a:t>
            </a:r>
          </a:p>
        </p:txBody>
      </p:sp>
      <p:sp>
        <p:nvSpPr>
          <p:cNvPr id="4" name="Slide Number Placeholder 3"/>
          <p:cNvSpPr>
            <a:spLocks noGrp="1"/>
          </p:cNvSpPr>
          <p:nvPr>
            <p:ph type="sldNum" sz="quarter" idx="10"/>
          </p:nvPr>
        </p:nvSpPr>
        <p:spPr/>
        <p:txBody>
          <a:bodyPr/>
          <a:lstStyle/>
          <a:p>
            <a:fld id="{4CA44F17-9C26-0C4D-BEF1-52D5F9AD1398}" type="slidenum">
              <a:rPr lang="en-US" smtClean="0"/>
              <a:t>10</a:t>
            </a:fld>
            <a:endParaRPr lang="en-US"/>
          </a:p>
        </p:txBody>
      </p:sp>
    </p:spTree>
    <p:extLst>
      <p:ext uri="{BB962C8B-B14F-4D97-AF65-F5344CB8AC3E}">
        <p14:creationId xmlns:p14="http://schemas.microsoft.com/office/powerpoint/2010/main" val="2477085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Accommodations, on the other hand, are different.  Accommodations are actions taken to specially tailor a content item or learning experience to a particular person</a:t>
            </a:r>
            <a:r>
              <a:rPr lang="en-US" baseline="0" dirty="0"/>
              <a:t>. At WSU, s</a:t>
            </a:r>
            <a:r>
              <a:rPr lang="en-US" dirty="0"/>
              <a:t>tudents with</a:t>
            </a:r>
            <a:r>
              <a:rPr lang="en-US" baseline="0" dirty="0"/>
              <a:t> disabilities are responsible for requesting any necessary accommodations. Please refer any students who disclose a disability to you to the Office of Disability Services.  In order to receive accommodations, students must document their disability, and the accommodation must be reasonable.  The reasonableness of any particular accommodation is decided by the Office of Disability Services.  It’s important to understand that accommodations are tailored to each individual and their needs, and not tailored to their disability which means that different students with the same disability may request and be granted different accommodations.  Necessary accommodations such as alternative versions of texts are paid for by the university, not the student. WSU instructors are notified of accommodation requests through an email or by letter, and this notification is sent out as close to the start of term as possible.  </a:t>
            </a:r>
            <a:endParaRPr lang="en-US" dirty="0"/>
          </a:p>
        </p:txBody>
      </p:sp>
      <p:sp>
        <p:nvSpPr>
          <p:cNvPr id="4" name="Slide Number Placeholder 3"/>
          <p:cNvSpPr>
            <a:spLocks noGrp="1"/>
          </p:cNvSpPr>
          <p:nvPr>
            <p:ph type="sldNum" sz="quarter" idx="10"/>
          </p:nvPr>
        </p:nvSpPr>
        <p:spPr/>
        <p:txBody>
          <a:bodyPr/>
          <a:lstStyle/>
          <a:p>
            <a:fld id="{69C0FBE9-1C78-0943-8489-DECAF6A74511}" type="slidenum">
              <a:rPr lang="en-US" smtClean="0"/>
              <a:t>11</a:t>
            </a:fld>
            <a:endParaRPr lang="en-US"/>
          </a:p>
        </p:txBody>
      </p:sp>
    </p:spTree>
    <p:extLst>
      <p:ext uri="{BB962C8B-B14F-4D97-AF65-F5344CB8AC3E}">
        <p14:creationId xmlns:p14="http://schemas.microsoft.com/office/powerpoint/2010/main" val="249158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 student</a:t>
            </a:r>
            <a:r>
              <a:rPr lang="en-US" baseline="0" dirty="0"/>
              <a:t> has requested and been offered accommodation by the university, WSU instructors have resources to help them provide those accommodations.  For the most part, instructors will work with the Office of Disability Services to help make classroom materials accessible.  The office of Instructional Design and Access works with both the Office of Disability Services and with instructors to facilitate making timely accommodations as well.  There are times when additional services might be necessary, and professors may seek assistance from TRIO Disability Support Services or community offices such as  Vocational Rehabilitation Services, the Kansas Department for Aging and Disability Services, Envision, or the Independent Living Resource Center.</a:t>
            </a:r>
            <a:endParaRPr lang="en-US" dirty="0"/>
          </a:p>
        </p:txBody>
      </p:sp>
      <p:sp>
        <p:nvSpPr>
          <p:cNvPr id="4" name="Slide Number Placeholder 3"/>
          <p:cNvSpPr>
            <a:spLocks noGrp="1"/>
          </p:cNvSpPr>
          <p:nvPr>
            <p:ph type="sldNum" sz="quarter" idx="10"/>
          </p:nvPr>
        </p:nvSpPr>
        <p:spPr/>
        <p:txBody>
          <a:bodyPr/>
          <a:lstStyle/>
          <a:p>
            <a:fld id="{69C0FBE9-1C78-0943-8489-DECAF6A74511}" type="slidenum">
              <a:rPr lang="en-US" smtClean="0"/>
              <a:t>12</a:t>
            </a:fld>
            <a:endParaRPr lang="en-US"/>
          </a:p>
        </p:txBody>
      </p:sp>
    </p:spTree>
    <p:extLst>
      <p:ext uri="{BB962C8B-B14F-4D97-AF65-F5344CB8AC3E}">
        <p14:creationId xmlns:p14="http://schemas.microsoft.com/office/powerpoint/2010/main" val="7283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content fields and some necessary accommodations lead to very difficult and expensive accommodation needs.  Although these accommodations are also supported by university resources, faculty need to understand that sometimes necessary accommodations require thousands of dollars, hundreds of hours of WSU staff time, or both. To mitigate these costs, Faculty are encouraged to consider a wide variety of classroom resources including textbooks that are already accessible.  In general, newer publisher resources tend to be more accessible, so considering newer resources may save the university a lot of money.  Choosing older editions of textbooks is still fine, but when possible, try to get books that are only out of date by one or two editions. When accommodations are necessary for a course with difficult accommodations, faculty are urged to begin working with the Office of Disability Services as early as possible.  The more lead time the university has the better.  </a:t>
            </a:r>
          </a:p>
        </p:txBody>
      </p:sp>
      <p:sp>
        <p:nvSpPr>
          <p:cNvPr id="4" name="Slide Number Placeholder 3"/>
          <p:cNvSpPr>
            <a:spLocks noGrp="1"/>
          </p:cNvSpPr>
          <p:nvPr>
            <p:ph type="sldNum" sz="quarter" idx="10"/>
          </p:nvPr>
        </p:nvSpPr>
        <p:spPr/>
        <p:txBody>
          <a:bodyPr/>
          <a:lstStyle/>
          <a:p>
            <a:fld id="{4CA44F17-9C26-0C4D-BEF1-52D5F9AD1398}" type="slidenum">
              <a:rPr lang="en-US" smtClean="0"/>
              <a:t>13</a:t>
            </a:fld>
            <a:endParaRPr lang="en-US"/>
          </a:p>
        </p:txBody>
      </p:sp>
    </p:spTree>
    <p:extLst>
      <p:ext uri="{BB962C8B-B14F-4D97-AF65-F5344CB8AC3E}">
        <p14:creationId xmlns:p14="http://schemas.microsoft.com/office/powerpoint/2010/main" val="2150117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Considering the high costs associated with the accommodation of content along with legal requirements, it</a:t>
            </a:r>
            <a:r>
              <a:rPr lang="en-US" baseline="0" dirty="0"/>
              <a:t> is important for the university to pursue a plan that includes both accessibility and accommodations because neither is enough on its own.  The university’s agreement with the NFB and federal law both require that WSU provide content in accessible ways and ensure that necessary accommodations are equally effective and timely, and these are very high standards:  The agreement defines equally effective as “meaning that the alternative format or medium communicates the same information in as timely a fashion as does the original format or medium”; and timely is defined as “access in sufficient time for the … person to have an equal opportunity to obtain the same result, to gain the same benefit, or to reach the same level of achievement as [other] persons.”    The more that can be done ahead of time through accessible design and creation, the less that will need to be taken care of as an accommodation.  That means those students who do require accommodations will have a better ability to receive educational opportunities that truly are equally effective and delivered in a  timely manner.</a:t>
            </a:r>
          </a:p>
          <a:p>
            <a:endParaRPr lang="en-US" baseline="0" dirty="0"/>
          </a:p>
        </p:txBody>
      </p:sp>
      <p:sp>
        <p:nvSpPr>
          <p:cNvPr id="4" name="Slide Number Placeholder 3"/>
          <p:cNvSpPr>
            <a:spLocks noGrp="1"/>
          </p:cNvSpPr>
          <p:nvPr>
            <p:ph type="sldNum" sz="quarter" idx="10"/>
          </p:nvPr>
        </p:nvSpPr>
        <p:spPr/>
        <p:txBody>
          <a:bodyPr/>
          <a:lstStyle/>
          <a:p>
            <a:fld id="{69C0FBE9-1C78-0943-8489-DECAF6A74511}" type="slidenum">
              <a:rPr lang="en-US" smtClean="0"/>
              <a:t>14</a:t>
            </a:fld>
            <a:endParaRPr lang="en-US"/>
          </a:p>
        </p:txBody>
      </p:sp>
    </p:spTree>
    <p:extLst>
      <p:ext uri="{BB962C8B-B14F-4D97-AF65-F5344CB8AC3E}">
        <p14:creationId xmlns:p14="http://schemas.microsoft.com/office/powerpoint/2010/main" val="1224799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Wichita State University has multiple policies that address issues of accessibility, accommodations, and disability, and policies 8.10 and 8.11 are particularly relevant in this discussion. All faculty and staff are strongly encouraged to read these policies in full.  Policy 8.10 reads: “In accordance with the Americans with Disabilities Act and Section 504 of the Rehabilitation Act, Wichita State University shall adhere to all applicable federal and state laws, regulations, and guidelines with respect to providing effective communications and modifications as necessary to afford equal access to programs for qualified persons with disabilities and to ensure that no qualified individual shall be, by reason of disability, excluded from participation in, or be denied the benefits of the services, programs, or activities of WSU, or be subjected to discrimination by WSU.</a:t>
            </a:r>
          </a:p>
        </p:txBody>
      </p:sp>
      <p:sp>
        <p:nvSpPr>
          <p:cNvPr id="4" name="Slide Number Placeholder 3"/>
          <p:cNvSpPr>
            <a:spLocks noGrp="1"/>
          </p:cNvSpPr>
          <p:nvPr>
            <p:ph type="sldNum" sz="quarter" idx="10"/>
          </p:nvPr>
        </p:nvSpPr>
        <p:spPr/>
        <p:txBody>
          <a:bodyPr/>
          <a:lstStyle/>
          <a:p>
            <a:fld id="{4CA44F17-9C26-0C4D-BEF1-52D5F9AD1398}" type="slidenum">
              <a:rPr lang="en-US" smtClean="0"/>
              <a:t>15</a:t>
            </a:fld>
            <a:endParaRPr lang="en-US"/>
          </a:p>
        </p:txBody>
      </p:sp>
    </p:spTree>
    <p:extLst>
      <p:ext uri="{BB962C8B-B14F-4D97-AF65-F5344CB8AC3E}">
        <p14:creationId xmlns:p14="http://schemas.microsoft.com/office/powerpoint/2010/main" val="12346127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Wichita State University is committed to providing equal access to employment, educational programs, and activities for students with disabilities. The University recognizes that students with disabilities may need accommodations to have equally effective opportunities to participate in or benefit from University educational programs, services and activities. Conformance to this policy does not negate the responsibility of Wichita State University to ensure that accessible technology and course content complies with applicable accessibility standards”</a:t>
            </a:r>
          </a:p>
          <a:p>
            <a:endParaRPr lang="en-US" dirty="0"/>
          </a:p>
        </p:txBody>
      </p:sp>
      <p:sp>
        <p:nvSpPr>
          <p:cNvPr id="4" name="Slide Number Placeholder 3"/>
          <p:cNvSpPr>
            <a:spLocks noGrp="1"/>
          </p:cNvSpPr>
          <p:nvPr>
            <p:ph type="sldNum" sz="quarter" idx="10"/>
          </p:nvPr>
        </p:nvSpPr>
        <p:spPr/>
        <p:txBody>
          <a:bodyPr/>
          <a:lstStyle/>
          <a:p>
            <a:fld id="{4CA44F17-9C26-0C4D-BEF1-52D5F9AD1398}" type="slidenum">
              <a:rPr lang="en-US" smtClean="0"/>
              <a:t>16</a:t>
            </a:fld>
            <a:endParaRPr lang="en-US"/>
          </a:p>
        </p:txBody>
      </p:sp>
    </p:spTree>
    <p:extLst>
      <p:ext uri="{BB962C8B-B14F-4D97-AF65-F5344CB8AC3E}">
        <p14:creationId xmlns:p14="http://schemas.microsoft.com/office/powerpoint/2010/main" val="233138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Policy 8.11 centers on accessible content.  To understand this policy, it is best to focus on language from the implementation section, specifically paragraphs 1 and 2; “All university owned or contracted content, interfaces, and navigation elements to be used by WSU faculty, staff, students, or other WSU constituencies will be compliant with the Americans with Disability Act, as amended, and will be accessible to people with disabilities. All instructional materials, Electronic and Information Technology (EIT), LMS’s and online courses created or used by a WSU department or instructional staff with any WSU academic course offering will be accessible to students with disabilities, and at the same time as they are available to any other student enrolled in that setting, to the best of WSU’s ability.”</a:t>
            </a:r>
          </a:p>
          <a:p>
            <a:endParaRPr lang="en-US" dirty="0"/>
          </a:p>
        </p:txBody>
      </p:sp>
      <p:sp>
        <p:nvSpPr>
          <p:cNvPr id="4" name="Slide Number Placeholder 3"/>
          <p:cNvSpPr>
            <a:spLocks noGrp="1"/>
          </p:cNvSpPr>
          <p:nvPr>
            <p:ph type="sldNum" sz="quarter" idx="10"/>
          </p:nvPr>
        </p:nvSpPr>
        <p:spPr/>
        <p:txBody>
          <a:bodyPr/>
          <a:lstStyle/>
          <a:p>
            <a:fld id="{4CA44F17-9C26-0C4D-BEF1-52D5F9AD1398}" type="slidenum">
              <a:rPr lang="en-US" smtClean="0"/>
              <a:t>17</a:t>
            </a:fld>
            <a:endParaRPr lang="en-US"/>
          </a:p>
        </p:txBody>
      </p:sp>
    </p:spTree>
    <p:extLst>
      <p:ext uri="{BB962C8B-B14F-4D97-AF65-F5344CB8AC3E}">
        <p14:creationId xmlns:p14="http://schemas.microsoft.com/office/powerpoint/2010/main" val="2983777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Both the NFB agreement and policies 8.10 and 8.11 refer to Section 504 of the Rehabilitation Act and the ADA, but what exactly are these laws?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Section 504 is a federal law that prohibits any entity that receives federal financial assistance (such as grants or student loans) from discriminating against persons with disabilities.</a:t>
            </a:r>
          </a:p>
          <a:p>
            <a:r>
              <a:rPr lang="en-US" sz="1200" b="0" i="0" kern="1200" dirty="0">
                <a:solidFill>
                  <a:schemeClr val="tx1"/>
                </a:solidFill>
                <a:effectLst/>
                <a:latin typeface="+mn-lt"/>
                <a:ea typeface="+mn-ea"/>
                <a:cs typeface="+mn-cs"/>
              </a:rPr>
              <a:t>Title II of the Americans with Disabilities Act is a federal law that prohibits state and local governments (such as public school districts, public colleges and universities, and public libraries) from discriminating against persons with disabilities.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general, Section 504 and Title II nondiscrimination standards are the same, and in general, actions that violate Section 504 also violate ADA Title II. However, where ADA Title II requirements exceed Section 504 requirements, public school districts, colleges and universities, and libraries must also comply with the Title II requirements. (information taken directly</a:t>
            </a:r>
            <a:r>
              <a:rPr lang="en-US" sz="1200" b="0" i="0" kern="1200" baseline="0" dirty="0">
                <a:solidFill>
                  <a:schemeClr val="tx1"/>
                </a:solidFill>
                <a:effectLst/>
                <a:latin typeface="+mn-lt"/>
                <a:ea typeface="+mn-ea"/>
                <a:cs typeface="+mn-cs"/>
              </a:rPr>
              <a:t> from the Office of Civil Rights 504 FAQ website and used with permission)</a:t>
            </a:r>
          </a:p>
          <a:p>
            <a:endParaRPr lang="en-US" sz="1200" b="0" i="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B6C60F1-D9D7-452D-8F51-4FED64DC9328}" type="slidenum">
              <a:rPr lang="en-US" smtClean="0"/>
              <a:pPr/>
              <a:t>18</a:t>
            </a:fld>
            <a:endParaRPr lang="en-US"/>
          </a:p>
        </p:txBody>
      </p:sp>
    </p:spTree>
    <p:extLst>
      <p:ext uri="{BB962C8B-B14F-4D97-AF65-F5344CB8AC3E}">
        <p14:creationId xmlns:p14="http://schemas.microsoft.com/office/powerpoint/2010/main" val="39093826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public colleges and universities are covered by Section 504 and Title II. Virtually all private colleges and universities are also covered by Section 504 because they receive federal financial assistance by participating in federal student aid programs. There are a very few private schools that do not receive any federal assistance, and Section 504 and Title II do not apply to them.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All programs in an institution are covered by Section 504 if the college or university receives federal financial assistance as a whole, whether or not that particular program does. Section 504 covers all the operations of a college that receives financial assistance including academics, extracurricular activities, athletics, and other programs. Section 504 applies to actions of a school or college regardless of where they occur, including those that take place in the facilities of the school, on school-sponsored transportation, at a class or training program sponsored by the school at another location, or elsewhere off campus.</a:t>
            </a:r>
            <a:endParaRPr lang="en-US" dirty="0"/>
          </a:p>
          <a:p>
            <a:endParaRPr lang="en-US" dirty="0"/>
          </a:p>
        </p:txBody>
      </p:sp>
      <p:sp>
        <p:nvSpPr>
          <p:cNvPr id="4" name="Slide Number Placeholder 3"/>
          <p:cNvSpPr>
            <a:spLocks noGrp="1"/>
          </p:cNvSpPr>
          <p:nvPr>
            <p:ph type="sldNum" sz="quarter" idx="10"/>
          </p:nvPr>
        </p:nvSpPr>
        <p:spPr/>
        <p:txBody>
          <a:bodyPr/>
          <a:lstStyle/>
          <a:p>
            <a:fld id="{7FDADD4D-91F6-492A-82A1-2D16C2E9261C}" type="slidenum">
              <a:rPr lang="en-US" smtClean="0"/>
              <a:t>19</a:t>
            </a:fld>
            <a:endParaRPr lang="en-US"/>
          </a:p>
        </p:txBody>
      </p:sp>
    </p:spTree>
    <p:extLst>
      <p:ext uri="{BB962C8B-B14F-4D97-AF65-F5344CB8AC3E}">
        <p14:creationId xmlns:p14="http://schemas.microsoft.com/office/powerpoint/2010/main" val="2823872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Today’s presentation is a summarized version of the mandatory accessibility training for faculty.  In it, we will cover:</a:t>
            </a:r>
          </a:p>
          <a:p>
            <a:r>
              <a:rPr lang="en-US" dirty="0"/>
              <a:t>The agreement, terms, policies, and the law</a:t>
            </a:r>
          </a:p>
          <a:p>
            <a:r>
              <a:rPr lang="en-US" dirty="0"/>
              <a:t>Accessible materials </a:t>
            </a:r>
          </a:p>
          <a:p>
            <a:r>
              <a:rPr lang="en-US" dirty="0"/>
              <a:t>What the University is doing to support accessibility </a:t>
            </a:r>
          </a:p>
          <a:p>
            <a:r>
              <a:rPr lang="en-US" dirty="0"/>
              <a:t>Accessibility training for students</a:t>
            </a:r>
          </a:p>
          <a:p>
            <a:endParaRPr lang="en-US" dirty="0"/>
          </a:p>
          <a:p>
            <a:endParaRPr lang="en-US" dirty="0"/>
          </a:p>
          <a:p>
            <a:r>
              <a:rPr lang="en-US" dirty="0"/>
              <a:t>NOTE: this training does not focus on technical skills.  </a:t>
            </a:r>
          </a:p>
        </p:txBody>
      </p:sp>
      <p:sp>
        <p:nvSpPr>
          <p:cNvPr id="4" name="Slide Number Placeholder 3"/>
          <p:cNvSpPr>
            <a:spLocks noGrp="1"/>
          </p:cNvSpPr>
          <p:nvPr>
            <p:ph type="sldNum" sz="quarter" idx="10"/>
          </p:nvPr>
        </p:nvSpPr>
        <p:spPr/>
        <p:txBody>
          <a:bodyPr/>
          <a:lstStyle/>
          <a:p>
            <a:fld id="{4CA44F17-9C26-0C4D-BEF1-52D5F9AD1398}" type="slidenum">
              <a:rPr lang="en-US" smtClean="0"/>
              <a:t>2</a:t>
            </a:fld>
            <a:endParaRPr lang="en-US"/>
          </a:p>
        </p:txBody>
      </p:sp>
    </p:spTree>
    <p:extLst>
      <p:ext uri="{BB962C8B-B14F-4D97-AF65-F5344CB8AC3E}">
        <p14:creationId xmlns:p14="http://schemas.microsoft.com/office/powerpoint/2010/main" val="16317573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Section 504 and Title II protect all persons with disabilities from discrimination, students, and employees, and visitors such as including parents and guardians. If you are acting on behalf of the university in any capacity, then it is likely that 504 and Title II of the ADA protect that interaction.</a:t>
            </a:r>
            <a:endParaRPr lang="en-US" dirty="0"/>
          </a:p>
        </p:txBody>
      </p:sp>
      <p:sp>
        <p:nvSpPr>
          <p:cNvPr id="4" name="Slide Number Placeholder 3"/>
          <p:cNvSpPr>
            <a:spLocks noGrp="1"/>
          </p:cNvSpPr>
          <p:nvPr>
            <p:ph type="sldNum" sz="quarter" idx="10"/>
          </p:nvPr>
        </p:nvSpPr>
        <p:spPr/>
        <p:txBody>
          <a:bodyPr/>
          <a:lstStyle/>
          <a:p>
            <a:fld id="{7FDADD4D-91F6-492A-82A1-2D16C2E9261C}" type="slidenum">
              <a:rPr lang="en-US" smtClean="0"/>
              <a:t>20</a:t>
            </a:fld>
            <a:endParaRPr lang="en-US"/>
          </a:p>
        </p:txBody>
      </p:sp>
    </p:spTree>
    <p:extLst>
      <p:ext uri="{BB962C8B-B14F-4D97-AF65-F5344CB8AC3E}">
        <p14:creationId xmlns:p14="http://schemas.microsoft.com/office/powerpoint/2010/main" val="2079220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Colleges and universities are required by Section 504 and Title II to provide students with disabilities with appropriate academic adjustments and auxiliary aids and services that are necessary to afford an individual with a disability an equal opportunity to participate in the school’s program. An example of an academic adjustment is extra time to take a test. Examples of auxiliary aids include notetakers, interpreters, readers, and specialized computer equipment.</a:t>
            </a:r>
            <a:endParaRPr lang="en-US" dirty="0"/>
          </a:p>
        </p:txBody>
      </p:sp>
      <p:sp>
        <p:nvSpPr>
          <p:cNvPr id="4" name="Slide Number Placeholder 3"/>
          <p:cNvSpPr>
            <a:spLocks noGrp="1"/>
          </p:cNvSpPr>
          <p:nvPr>
            <p:ph type="sldNum" sz="quarter" idx="10"/>
          </p:nvPr>
        </p:nvSpPr>
        <p:spPr/>
        <p:txBody>
          <a:bodyPr/>
          <a:lstStyle/>
          <a:p>
            <a:fld id="{7FDADD4D-91F6-492A-82A1-2D16C2E9261C}" type="slidenum">
              <a:rPr lang="en-US" smtClean="0"/>
              <a:t>21</a:t>
            </a:fld>
            <a:endParaRPr lang="en-US"/>
          </a:p>
        </p:txBody>
      </p:sp>
    </p:spTree>
    <p:extLst>
      <p:ext uri="{BB962C8B-B14F-4D97-AF65-F5344CB8AC3E}">
        <p14:creationId xmlns:p14="http://schemas.microsoft.com/office/powerpoint/2010/main" val="33597753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Disability harassment is serious and will not be tolerated by Wichita State University.  Disability harassment is defined as unwelcome conduct based on a student’s actual or perceived disability. Harassers can be students, staff, or even someone visiting the university, such as a student or employee from another school. Disability harassment can take many forms, including slurs, taunts, stereotypes, or name-calling, as well as disability-motivated physical threats, attacks, or other hateful conduct.  For more information about WSU policies regarding disability harassment and other discrimination issues, please refer to Policy 3.47.</a:t>
            </a:r>
          </a:p>
          <a:p>
            <a:endParaRPr lang="en-US" dirty="0"/>
          </a:p>
        </p:txBody>
      </p:sp>
      <p:sp>
        <p:nvSpPr>
          <p:cNvPr id="4" name="Slide Number Placeholder 3"/>
          <p:cNvSpPr>
            <a:spLocks noGrp="1"/>
          </p:cNvSpPr>
          <p:nvPr>
            <p:ph type="sldNum" sz="quarter" idx="10"/>
          </p:nvPr>
        </p:nvSpPr>
        <p:spPr/>
        <p:txBody>
          <a:bodyPr/>
          <a:lstStyle/>
          <a:p>
            <a:fld id="{7FDADD4D-91F6-492A-82A1-2D16C2E9261C}" type="slidenum">
              <a:rPr lang="en-US" smtClean="0"/>
              <a:t>22</a:t>
            </a:fld>
            <a:endParaRPr lang="en-US"/>
          </a:p>
        </p:txBody>
      </p:sp>
    </p:spTree>
    <p:extLst>
      <p:ext uri="{BB962C8B-B14F-4D97-AF65-F5344CB8AC3E}">
        <p14:creationId xmlns:p14="http://schemas.microsoft.com/office/powerpoint/2010/main" val="30191668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potential problems include but are not limited to the following: Advising a student not to take a particular course or enter a program on the basis of the student’s disability alone.</a:t>
            </a:r>
          </a:p>
          <a:p>
            <a:r>
              <a:rPr lang="en-US" dirty="0"/>
              <a:t>Teasing or otherwise marginalizing someone for receiving/using accommodations.</a:t>
            </a:r>
          </a:p>
          <a:p>
            <a:r>
              <a:rPr lang="en-US" dirty="0"/>
              <a:t>Refusing to grant an accommodation deemed necessary by the Office of Disability Services.</a:t>
            </a:r>
          </a:p>
          <a:p>
            <a:r>
              <a:rPr lang="en-US" dirty="0"/>
              <a:t>Refusing class-related opportunities on the grounds that accommodations would have to be given.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Allowing other students to engage in harassing behaviors. EG: INSTRUCTORS ARE RESPONSIBLE FOR THE CLASSROOM ENVIRONMENT.  INCLUDING IN ONLINE DISCUSSION BOARDS AND OTHER AREAS OF AN ONLINE CLASS.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CA44F17-9C26-0C4D-BEF1-52D5F9AD1398}" type="slidenum">
              <a:rPr lang="en-US" smtClean="0"/>
              <a:t>23</a:t>
            </a:fld>
            <a:endParaRPr lang="en-US"/>
          </a:p>
        </p:txBody>
      </p:sp>
    </p:spTree>
    <p:extLst>
      <p:ext uri="{BB962C8B-B14F-4D97-AF65-F5344CB8AC3E}">
        <p14:creationId xmlns:p14="http://schemas.microsoft.com/office/powerpoint/2010/main" val="29923200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Section 504 and Title II require an educational institution to respond to disability-based harassment that is sufficiently serious to deny or limit a student’s ability to participate in or benefit from the recipient’s educational programs and activities. When an educational institution knows or reasonably should know of possible disability harassment, it must take immediate and appropriate steps to investigate or otherwise determine what occurred. If an investigation reveals that the harassment created a hostile environment, the educational institution must take prompt and effective steps reasonably calculated to end the harassment, eliminate the hostile environment, prevent its recurrence, and, as appropriate, remedy its effects.</a:t>
            </a:r>
          </a:p>
          <a:p>
            <a:endParaRPr lang="en-US" dirty="0"/>
          </a:p>
        </p:txBody>
      </p:sp>
      <p:sp>
        <p:nvSpPr>
          <p:cNvPr id="4" name="Slide Number Placeholder 3"/>
          <p:cNvSpPr>
            <a:spLocks noGrp="1"/>
          </p:cNvSpPr>
          <p:nvPr>
            <p:ph type="sldNum" sz="quarter" idx="10"/>
          </p:nvPr>
        </p:nvSpPr>
        <p:spPr/>
        <p:txBody>
          <a:bodyPr/>
          <a:lstStyle/>
          <a:p>
            <a:fld id="{7FDADD4D-91F6-492A-82A1-2D16C2E9261C}" type="slidenum">
              <a:rPr lang="en-US" smtClean="0"/>
              <a:t>24</a:t>
            </a:fld>
            <a:endParaRPr lang="en-US"/>
          </a:p>
        </p:txBody>
      </p:sp>
    </p:spTree>
    <p:extLst>
      <p:ext uri="{BB962C8B-B14F-4D97-AF65-F5344CB8AC3E}">
        <p14:creationId xmlns:p14="http://schemas.microsoft.com/office/powerpoint/2010/main" val="1154659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Wichita State University will respond to harassing speech, work to establish a welcoming campus culture for everyone, and be alert to direct threats.  The university will interpret and apply all policies consistent with the First Amendment to the Constitution of the United States.</a:t>
            </a:r>
            <a:endParaRPr lang="en-US" dirty="0"/>
          </a:p>
        </p:txBody>
      </p:sp>
      <p:sp>
        <p:nvSpPr>
          <p:cNvPr id="4" name="Slide Number Placeholder 3"/>
          <p:cNvSpPr>
            <a:spLocks noGrp="1"/>
          </p:cNvSpPr>
          <p:nvPr>
            <p:ph type="sldNum" sz="quarter" idx="10"/>
          </p:nvPr>
        </p:nvSpPr>
        <p:spPr/>
        <p:txBody>
          <a:bodyPr/>
          <a:lstStyle/>
          <a:p>
            <a:fld id="{7FDADD4D-91F6-492A-82A1-2D16C2E9261C}" type="slidenum">
              <a:rPr lang="en-US" smtClean="0"/>
              <a:t>25</a:t>
            </a:fld>
            <a:endParaRPr lang="en-US"/>
          </a:p>
        </p:txBody>
      </p:sp>
    </p:spTree>
    <p:extLst>
      <p:ext uri="{BB962C8B-B14F-4D97-AF65-F5344CB8AC3E}">
        <p14:creationId xmlns:p14="http://schemas.microsoft.com/office/powerpoint/2010/main" val="3951478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WSU/NFB agreement is a legally binding agreement with a set of achievable requirements and a clear timeline.  WSU is also subject to relevant federal accessibility laws. Although digital content such as web content and online classes are a particular concern, the agreement is not limited to this type of content. Accessibility is everyone’s job on campus, but sometimes accommodations are also required.  Accommodating some kinds of material is especially difficult, and the more time faculty can give to supporting offices the better.  Harassment based on disability is never acceptable at WSU, and the university will interpret and apply all policies in a way that is consistent with the First Amendment.</a:t>
            </a:r>
            <a:endParaRPr lang="en-US" dirty="0"/>
          </a:p>
          <a:p>
            <a:endParaRPr lang="en-US" dirty="0"/>
          </a:p>
          <a:p>
            <a:r>
              <a:rPr lang="en-US" dirty="0"/>
              <a:t>The rest of this training will focus on introducing you to some basic information for making digital content and face to face instruction accessible. You also have access to much more extensive training resources through Blackboard, web, and face-to-face training provided by the Instructional Design and Access office as well as through many trainings provided by ITS.  </a:t>
            </a:r>
          </a:p>
        </p:txBody>
      </p:sp>
      <p:sp>
        <p:nvSpPr>
          <p:cNvPr id="4" name="Slide Number Placeholder 3"/>
          <p:cNvSpPr>
            <a:spLocks noGrp="1"/>
          </p:cNvSpPr>
          <p:nvPr>
            <p:ph type="sldNum" sz="quarter" idx="10"/>
          </p:nvPr>
        </p:nvSpPr>
        <p:spPr/>
        <p:txBody>
          <a:bodyPr/>
          <a:lstStyle/>
          <a:p>
            <a:fld id="{4CA44F17-9C26-0C4D-BEF1-52D5F9AD1398}" type="slidenum">
              <a:rPr lang="en-US" smtClean="0"/>
              <a:t>26</a:t>
            </a:fld>
            <a:endParaRPr lang="en-US"/>
          </a:p>
        </p:txBody>
      </p:sp>
    </p:spTree>
    <p:extLst>
      <p:ext uri="{BB962C8B-B14F-4D97-AF65-F5344CB8AC3E}">
        <p14:creationId xmlns:p14="http://schemas.microsoft.com/office/powerpoint/2010/main" val="3144752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Accessible digital documents.</a:t>
            </a:r>
          </a:p>
        </p:txBody>
      </p:sp>
      <p:sp>
        <p:nvSpPr>
          <p:cNvPr id="4" name="Slide Number Placeholder 3"/>
          <p:cNvSpPr>
            <a:spLocks noGrp="1"/>
          </p:cNvSpPr>
          <p:nvPr>
            <p:ph type="sldNum" sz="quarter" idx="10"/>
          </p:nvPr>
        </p:nvSpPr>
        <p:spPr/>
        <p:txBody>
          <a:bodyPr/>
          <a:lstStyle/>
          <a:p>
            <a:fld id="{4CA44F17-9C26-0C4D-BEF1-52D5F9AD1398}" type="slidenum">
              <a:rPr lang="en-US" smtClean="0"/>
              <a:t>27</a:t>
            </a:fld>
            <a:endParaRPr lang="en-US"/>
          </a:p>
        </p:txBody>
      </p:sp>
    </p:spTree>
    <p:extLst>
      <p:ext uri="{BB962C8B-B14F-4D97-AF65-F5344CB8AC3E}">
        <p14:creationId xmlns:p14="http://schemas.microsoft.com/office/powerpoint/2010/main" val="4959383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WSU’s agreement with the NFB is an “all content” agreement with a ”same time” standard for delivery. This means we need to focus on crafting accessible documents and presentations, whether they are going to be delivered digitally or face-to-face.  The agreement also extends to content that is part of the student experience and so also includes enrichment.  </a:t>
            </a:r>
          </a:p>
        </p:txBody>
      </p:sp>
      <p:sp>
        <p:nvSpPr>
          <p:cNvPr id="4" name="Slide Number Placeholder 3"/>
          <p:cNvSpPr>
            <a:spLocks noGrp="1"/>
          </p:cNvSpPr>
          <p:nvPr>
            <p:ph type="sldNum" sz="quarter" idx="10"/>
          </p:nvPr>
        </p:nvSpPr>
        <p:spPr/>
        <p:txBody>
          <a:bodyPr/>
          <a:lstStyle/>
          <a:p>
            <a:fld id="{AA538330-152C-414A-8416-D7D70840A98B}" type="slidenum">
              <a:rPr lang="en-US" smtClean="0"/>
              <a:t>28</a:t>
            </a:fld>
            <a:endParaRPr lang="en-US"/>
          </a:p>
        </p:txBody>
      </p:sp>
    </p:spTree>
    <p:extLst>
      <p:ext uri="{BB962C8B-B14F-4D97-AF65-F5344CB8AC3E}">
        <p14:creationId xmlns:p14="http://schemas.microsoft.com/office/powerpoint/2010/main" val="2860469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Clearly, getting ourselves to a fully accessible campus will be a very big challenge that will unfold over a number of years.  What we need to focus on right now is ensuring that everyone is making accessible choices going forward.  For classroom materials, this means creating accessible digital documents and incorporating accessible decisions into face-to-face delivery.  There is a great deal of training available to assist people with digital document creation, but some quick advice includes using  the Microsoft products provided to you by the University because of their robust accessibility tools and on-campus support.  Learning how to use Microsoft tools like Styles, alignment, and bullets and numbering tools so that documents can be read by a screen reader, and then trying to find accessible versions of legacy documents such as photocopied chapters you may be using.</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the face-to-face classroom, accessible presentation often comes down to learning a few new habits like always using an available microphone and considering making all handouts and PowerPoints available as digital documents on Blackboard.  WSU has guidelines for face-to-face instruction, and it is important to review them from time-to-time.</a:t>
            </a:r>
          </a:p>
        </p:txBody>
      </p:sp>
      <p:sp>
        <p:nvSpPr>
          <p:cNvPr id="4" name="Slide Number Placeholder 3"/>
          <p:cNvSpPr>
            <a:spLocks noGrp="1"/>
          </p:cNvSpPr>
          <p:nvPr>
            <p:ph type="sldNum" sz="quarter" idx="10"/>
          </p:nvPr>
        </p:nvSpPr>
        <p:spPr/>
        <p:txBody>
          <a:bodyPr/>
          <a:lstStyle/>
          <a:p>
            <a:fld id="{AA538330-152C-414A-8416-D7D70840A98B}" type="slidenum">
              <a:rPr lang="en-US" smtClean="0"/>
              <a:t>29</a:t>
            </a:fld>
            <a:endParaRPr lang="en-US"/>
          </a:p>
        </p:txBody>
      </p:sp>
    </p:spTree>
    <p:extLst>
      <p:ext uri="{BB962C8B-B14F-4D97-AF65-F5344CB8AC3E}">
        <p14:creationId xmlns:p14="http://schemas.microsoft.com/office/powerpoint/2010/main" val="3845144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dirty="0"/>
              <a:t>Wichita State University is</a:t>
            </a:r>
            <a:r>
              <a:rPr lang="en-US" baseline="0" dirty="0"/>
              <a:t> committed to maintaining a working, learning, and living environment that is free from unlawful discrimination.  The WSU Notice of Nondiscrimination can be found in the Policies and Procedures Manual under Chapter 3.   Section 3.02 states:</a:t>
            </a:r>
          </a:p>
          <a:p>
            <a:pPr marL="0" indent="0" algn="l">
              <a:buNone/>
            </a:pPr>
            <a:endParaRPr lang="en-US" baseline="0" dirty="0"/>
          </a:p>
          <a:p>
            <a:pPr marL="0" indent="0" algn="l">
              <a:buNone/>
            </a:pPr>
            <a:r>
              <a:rPr lang="en-US" dirty="0"/>
              <a:t>“Wichita State University does not discriminate in its employment practices, programs and/or activities on the basis of age, ancestry, color, disability, gender, gender expression, gender identity, genetic information, marital status, national origin, political affiliation, pregnancy, race, religion, sex, sexual orientation, or status as a veteran.”</a:t>
            </a:r>
          </a:p>
        </p:txBody>
      </p:sp>
      <p:sp>
        <p:nvSpPr>
          <p:cNvPr id="4" name="Slide Number Placeholder 3"/>
          <p:cNvSpPr>
            <a:spLocks noGrp="1"/>
          </p:cNvSpPr>
          <p:nvPr>
            <p:ph type="sldNum" sz="quarter" idx="10"/>
          </p:nvPr>
        </p:nvSpPr>
        <p:spPr/>
        <p:txBody>
          <a:bodyPr/>
          <a:lstStyle/>
          <a:p>
            <a:fld id="{0EAE3D0D-2911-F247-8EE6-D8A1F8EE0B66}" type="slidenum">
              <a:rPr lang="en-US" smtClean="0"/>
              <a:t>3</a:t>
            </a:fld>
            <a:endParaRPr lang="en-US"/>
          </a:p>
        </p:txBody>
      </p:sp>
    </p:spTree>
    <p:extLst>
      <p:ext uri="{BB962C8B-B14F-4D97-AF65-F5344CB8AC3E}">
        <p14:creationId xmlns:p14="http://schemas.microsoft.com/office/powerpoint/2010/main" val="31537640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important as it is to create good accessibility habits, it is also important to learn how to spot materials that have likely accessibility problems.  Inaccessible materials can be difficult to remediate, so learning to spot them quickly will help instructors choose what materials may need to be replaced sooner than later.  For example, paper documents that are available only in paper are likely inaccessible as are digital documents made from scans.  Untagged PDF documents are always going to be inaccessible, but they can be hard to spot just by looking.  However, as a rule, if you are looking at a photo image of an article or book, it is probably inaccessible.  Textbooks that only have paper versions are likely to be inaccessible as are highly enriched digital content with a lot of interactivity.  Uncaptioned videos are almost always inaccessible as are audio files with language and without a transcript.</a:t>
            </a:r>
          </a:p>
        </p:txBody>
      </p:sp>
      <p:sp>
        <p:nvSpPr>
          <p:cNvPr id="4" name="Slide Number Placeholder 3"/>
          <p:cNvSpPr>
            <a:spLocks noGrp="1"/>
          </p:cNvSpPr>
          <p:nvPr>
            <p:ph type="sldNum" sz="quarter" idx="10"/>
          </p:nvPr>
        </p:nvSpPr>
        <p:spPr/>
        <p:txBody>
          <a:bodyPr/>
          <a:lstStyle/>
          <a:p>
            <a:fld id="{4CA44F17-9C26-0C4D-BEF1-52D5F9AD1398}" type="slidenum">
              <a:rPr lang="en-US" smtClean="0"/>
              <a:t>30</a:t>
            </a:fld>
            <a:endParaRPr lang="en-US"/>
          </a:p>
        </p:txBody>
      </p:sp>
    </p:spTree>
    <p:extLst>
      <p:ext uri="{BB962C8B-B14F-4D97-AF65-F5344CB8AC3E}">
        <p14:creationId xmlns:p14="http://schemas.microsoft.com/office/powerpoint/2010/main" val="8728927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All instructors need to take particular care in evaluating textbooks and other publisher materials. One thing to take into consideration is the fact that, while publishers do have accessibility “statements” and policies, these may not always match up with WSU’s policies and the terms set forth by the agreement with the NFB. The agreement with the NFB requires that the university meet several different accessibility standards including, but not limited to, WCAG 2.0 A and AA levels, Section 504, and the general requirements of the ADA. Be cautious when dealing with a publisher representative as they may tell you that they create products that are accessible; however, an external definition of accessibility may often be much less rigorous than the accessibility standards used at Wichita State—some publishers appear to use their own in-house crafted definitions of accessibility. In the end, WSU is responsible for meeting the terms of the Agreement, not the publishers, so it’s important to communicate our accessibility needs to the publishers you work with.</a:t>
            </a:r>
          </a:p>
        </p:txBody>
      </p:sp>
      <p:sp>
        <p:nvSpPr>
          <p:cNvPr id="4" name="Slide Number Placeholder 3"/>
          <p:cNvSpPr>
            <a:spLocks noGrp="1"/>
          </p:cNvSpPr>
          <p:nvPr>
            <p:ph type="sldNum" sz="quarter" idx="10"/>
          </p:nvPr>
        </p:nvSpPr>
        <p:spPr/>
        <p:txBody>
          <a:bodyPr/>
          <a:lstStyle/>
          <a:p>
            <a:fld id="{A174832F-786B-CE4F-919C-AC6642585742}" type="slidenum">
              <a:rPr lang="en-US" smtClean="0"/>
              <a:t>31</a:t>
            </a:fld>
            <a:endParaRPr lang="en-US"/>
          </a:p>
        </p:txBody>
      </p:sp>
    </p:spTree>
    <p:extLst>
      <p:ext uri="{BB962C8B-B14F-4D97-AF65-F5344CB8AC3E}">
        <p14:creationId xmlns:p14="http://schemas.microsoft.com/office/powerpoint/2010/main" val="4160423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Wichita State is working with the bookstore and it’s inventory system vendor to provide and gather accessibility during the textbook adoption process.  This system will provide support for faculty as they make textbook selections.  It is important that faculty make their own assessment of a textbook’s accessibility as it is one of many standards that must be considered when choosing a text.  Additional  training and resources about choosing accessible texts and working with publishers can be found in </a:t>
            </a:r>
            <a:r>
              <a:rPr lang="en-US" dirty="0" err="1"/>
              <a:t>MyTraining</a:t>
            </a:r>
            <a:r>
              <a:rPr lang="en-US" dirty="0"/>
              <a:t>.</a:t>
            </a:r>
          </a:p>
        </p:txBody>
      </p:sp>
      <p:sp>
        <p:nvSpPr>
          <p:cNvPr id="4" name="Slide Number Placeholder 3"/>
          <p:cNvSpPr>
            <a:spLocks noGrp="1"/>
          </p:cNvSpPr>
          <p:nvPr>
            <p:ph type="sldNum" sz="quarter" idx="10"/>
          </p:nvPr>
        </p:nvSpPr>
        <p:spPr/>
        <p:txBody>
          <a:bodyPr/>
          <a:lstStyle/>
          <a:p>
            <a:fld id="{4CA44F17-9C26-0C4D-BEF1-52D5F9AD1398}" type="slidenum">
              <a:rPr lang="en-US" smtClean="0"/>
              <a:t>32</a:t>
            </a:fld>
            <a:endParaRPr lang="en-US"/>
          </a:p>
        </p:txBody>
      </p:sp>
    </p:spTree>
    <p:extLst>
      <p:ext uri="{BB962C8B-B14F-4D97-AF65-F5344CB8AC3E}">
        <p14:creationId xmlns:p14="http://schemas.microsoft.com/office/powerpoint/2010/main" val="13669191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 a part of WSU’s response to the NFB agreement process, much of the digital content of WSU’s most frequently used textbook publishers was investigated in the summer of 2017. The most important</a:t>
            </a:r>
            <a:r>
              <a:rPr lang="en-US" sz="1200" b="1"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takeaway from this review is that no publisher currently providing digital content is fully accessible </a:t>
            </a:r>
            <a:r>
              <a:rPr lang="en-US" sz="1200" kern="1200" dirty="0">
                <a:solidFill>
                  <a:schemeClr val="tx1"/>
                </a:solidFill>
                <a:effectLst/>
                <a:latin typeface="+mn-lt"/>
                <a:ea typeface="+mn-ea"/>
                <a:cs typeface="+mn-cs"/>
              </a:rPr>
              <a:t>as defined by the standards in the agreement with the NFB. However, some publishers are certainly more accessible—and more willing to discuss and critique their own shortcomings—than others. Many of the publishers that frequently create digital content are more focused on making their materials attractive and engaging; this often means that Flash-based programs are used (such as activities that include drag and drop elements) and often text is not detected by a screen reader, among a host of other issues. These concerns make some of these digital learning platforms virtually unusable to low- or no-vision users, as well as users that must rely on keyboard navigation. </a:t>
            </a:r>
          </a:p>
          <a:p>
            <a:endParaRPr lang="en-US" dirty="0"/>
          </a:p>
        </p:txBody>
      </p:sp>
      <p:sp>
        <p:nvSpPr>
          <p:cNvPr id="4" name="Slide Number Placeholder 3"/>
          <p:cNvSpPr>
            <a:spLocks noGrp="1"/>
          </p:cNvSpPr>
          <p:nvPr>
            <p:ph type="sldNum" sz="quarter" idx="10"/>
          </p:nvPr>
        </p:nvSpPr>
        <p:spPr/>
        <p:txBody>
          <a:bodyPr/>
          <a:lstStyle/>
          <a:p>
            <a:fld id="{A174832F-786B-CE4F-919C-AC6642585742}" type="slidenum">
              <a:rPr lang="en-US" smtClean="0"/>
              <a:t>33</a:t>
            </a:fld>
            <a:endParaRPr lang="en-US"/>
          </a:p>
        </p:txBody>
      </p:sp>
    </p:spTree>
    <p:extLst>
      <p:ext uri="{BB962C8B-B14F-4D97-AF65-F5344CB8AC3E}">
        <p14:creationId xmlns:p14="http://schemas.microsoft.com/office/powerpoint/2010/main" val="39175892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Other commonly used publishers include Cengage, Elsevier, </a:t>
            </a:r>
            <a:r>
              <a:rPr lang="en-US" sz="1200" kern="1200" dirty="0" err="1">
                <a:solidFill>
                  <a:schemeClr val="tx1"/>
                </a:solidFill>
                <a:effectLst/>
                <a:latin typeface="+mn-lt"/>
                <a:ea typeface="+mn-ea"/>
                <a:cs typeface="+mn-cs"/>
              </a:rPr>
              <a:t>WileyPlus</a:t>
            </a:r>
            <a:r>
              <a:rPr lang="en-US" sz="1200" kern="1200" dirty="0">
                <a:solidFill>
                  <a:schemeClr val="tx1"/>
                </a:solidFill>
                <a:effectLst/>
                <a:latin typeface="+mn-lt"/>
                <a:ea typeface="+mn-ea"/>
                <a:cs typeface="+mn-cs"/>
              </a:rPr>
              <a:t>, and Pearson. The major areas of concern are relatively similar across the board. These programs often contain images of text rather than selectable script, which means that the text can often not be read by a screen reader. Images in these programs are often missing alt tags or do not contain alt tags of sufficient description, meaning that an image that provides important context for a lesson is completely lost to a user with low- or no-vision. Of course, this is in conjunction with some of the aforementioned more common issues, such as keyboard navigation and the use of Flash. </a:t>
            </a:r>
          </a:p>
        </p:txBody>
      </p:sp>
      <p:sp>
        <p:nvSpPr>
          <p:cNvPr id="4" name="Slide Number Placeholder 3"/>
          <p:cNvSpPr>
            <a:spLocks noGrp="1"/>
          </p:cNvSpPr>
          <p:nvPr>
            <p:ph type="sldNum" sz="quarter" idx="10"/>
          </p:nvPr>
        </p:nvSpPr>
        <p:spPr/>
        <p:txBody>
          <a:bodyPr/>
          <a:lstStyle/>
          <a:p>
            <a:fld id="{A174832F-786B-CE4F-919C-AC6642585742}" type="slidenum">
              <a:rPr lang="en-US" smtClean="0"/>
              <a:t>34</a:t>
            </a:fld>
            <a:endParaRPr lang="en-US"/>
          </a:p>
        </p:txBody>
      </p:sp>
    </p:spTree>
    <p:extLst>
      <p:ext uri="{BB962C8B-B14F-4D97-AF65-F5344CB8AC3E}">
        <p14:creationId xmlns:p14="http://schemas.microsoft.com/office/powerpoint/2010/main" val="40267872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University is working to provide support for instructors and staff.  This support comes in a variety of formats.  For example, there is a lot of training in accessibility available to faculty, and more is being added regularly.  There are also text-size measurement stickers in all WSU classrooms, and Blackboard has a new tool called “Ally” that is designed to help faculty identify and remediate inaccessible materials online.  Instructional Design and Access also offers face-to-face lab time so instructors can get accessibility questions answered, and a new office called Academic Accommodations and Accessibility is also available to help in certain situations.  The Friendly Audit program is also available to help online and hybrid instructors spot possible accessibility issues in their classes, and those professors who would like to get an accessibility certification for  their classes will soon have the opportunity to do so through Instructional Design and Access.  This certification will be available for all classes, regardless what the delivery mode is.</a:t>
            </a:r>
          </a:p>
        </p:txBody>
      </p:sp>
      <p:sp>
        <p:nvSpPr>
          <p:cNvPr id="4" name="Slide Number Placeholder 3"/>
          <p:cNvSpPr>
            <a:spLocks noGrp="1"/>
          </p:cNvSpPr>
          <p:nvPr>
            <p:ph type="sldNum" sz="quarter" idx="10"/>
          </p:nvPr>
        </p:nvSpPr>
        <p:spPr/>
        <p:txBody>
          <a:bodyPr/>
          <a:lstStyle/>
          <a:p>
            <a:fld id="{4CA44F17-9C26-0C4D-BEF1-52D5F9AD1398}" type="slidenum">
              <a:rPr lang="en-US" smtClean="0"/>
              <a:t>35</a:t>
            </a:fld>
            <a:endParaRPr lang="en-US"/>
          </a:p>
        </p:txBody>
      </p:sp>
    </p:spTree>
    <p:extLst>
      <p:ext uri="{BB962C8B-B14F-4D97-AF65-F5344CB8AC3E}">
        <p14:creationId xmlns:p14="http://schemas.microsoft.com/office/powerpoint/2010/main" val="25065148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help instructors judge the correct height to write for each room they lecture in, the University has installed text size guides in each room.  Please work  to ensure that the text your write or project onto a screen in your classroom meets the size on the text size guide provided.  As a general rule, projected and written text should be at least two inches high, with one additional inch added for every 10 feet beyond 30 feet between the board or screen and the farthest student. </a:t>
            </a:r>
          </a:p>
        </p:txBody>
      </p:sp>
      <p:sp>
        <p:nvSpPr>
          <p:cNvPr id="4" name="Slide Number Placeholder 3"/>
          <p:cNvSpPr>
            <a:spLocks noGrp="1"/>
          </p:cNvSpPr>
          <p:nvPr>
            <p:ph type="sldNum" sz="quarter" idx="10"/>
          </p:nvPr>
        </p:nvSpPr>
        <p:spPr/>
        <p:txBody>
          <a:bodyPr/>
          <a:lstStyle/>
          <a:p>
            <a:fld id="{4CA44F17-9C26-0C4D-BEF1-52D5F9AD1398}" type="slidenum">
              <a:rPr lang="en-US" smtClean="0"/>
              <a:t>36</a:t>
            </a:fld>
            <a:endParaRPr lang="en-US"/>
          </a:p>
        </p:txBody>
      </p:sp>
    </p:spTree>
    <p:extLst>
      <p:ext uri="{BB962C8B-B14F-4D97-AF65-F5344CB8AC3E}">
        <p14:creationId xmlns:p14="http://schemas.microsoft.com/office/powerpoint/2010/main" val="27422005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spring 2018 semester, Blackboard Ally came online at WSU.  At this time, the program evaluates all document content for accessibility and in some cases even offers remediated documents.  For all evaluated content, the program also offers alternative file versions for students including audio files.  The range of content that the program can evaluate is expanding and soon it should be able to evaluate student files as well as other instructor content such as videos.  Over time, WSU can monitor the accessibility of digital content in Blackboard by running Ally reports that range from the course level to the college level in scope.  More importantly, WSU faculty can now easily see what is and what is not accessible in their Blackboard classes, and Ally will even help to remediate some kinds of accessibility problems.  Students can’t see the accessibility score of items, but they can download files in different formats including MP3 files for accessible documents so they can listen to them on their phone or device.</a:t>
            </a:r>
          </a:p>
        </p:txBody>
      </p:sp>
      <p:sp>
        <p:nvSpPr>
          <p:cNvPr id="4" name="Slide Number Placeholder 3"/>
          <p:cNvSpPr>
            <a:spLocks noGrp="1"/>
          </p:cNvSpPr>
          <p:nvPr>
            <p:ph type="sldNum" sz="quarter" idx="10"/>
          </p:nvPr>
        </p:nvSpPr>
        <p:spPr/>
        <p:txBody>
          <a:bodyPr/>
          <a:lstStyle/>
          <a:p>
            <a:fld id="{4CA44F17-9C26-0C4D-BEF1-52D5F9AD1398}" type="slidenum">
              <a:rPr lang="en-US" smtClean="0"/>
              <a:t>37</a:t>
            </a:fld>
            <a:endParaRPr lang="en-US"/>
          </a:p>
        </p:txBody>
      </p:sp>
    </p:spTree>
    <p:extLst>
      <p:ext uri="{BB962C8B-B14F-4D97-AF65-F5344CB8AC3E}">
        <p14:creationId xmlns:p14="http://schemas.microsoft.com/office/powerpoint/2010/main" val="13398613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Instructional Design and Access’s labs are a great way for instructors to work with real people in real time. Currently, labs are held in the C-space in the </a:t>
            </a:r>
            <a:r>
              <a:rPr lang="en-US" dirty="0" err="1"/>
              <a:t>Ablah</a:t>
            </a:r>
            <a:r>
              <a:rPr lang="en-US" dirty="0"/>
              <a:t> library from 1:00-3</a:t>
            </a:r>
            <a:r>
              <a:rPr lang="en-US" dirty="0">
                <a:sym typeface="Wingdings" pitchFamily="2" charset="2"/>
              </a:rPr>
              <a:t>:00 every Tuesday and Wednesday.  Labs are come-and-go events where any instructor can get Blackboard and accessibility questions answered.  IDA is considering adding additional labs including one in Old Town.  If you would like to request a new permanent lab time or location, please send your suggestion to </a:t>
            </a:r>
            <a:r>
              <a:rPr lang="en-US" dirty="0" err="1">
                <a:sym typeface="Wingdings" pitchFamily="2" charset="2"/>
              </a:rPr>
              <a:t>IDA@Wichita.edu</a:t>
            </a:r>
            <a:endParaRPr lang="en-US" dirty="0"/>
          </a:p>
        </p:txBody>
      </p:sp>
      <p:sp>
        <p:nvSpPr>
          <p:cNvPr id="4" name="Slide Number Placeholder 3"/>
          <p:cNvSpPr>
            <a:spLocks noGrp="1"/>
          </p:cNvSpPr>
          <p:nvPr>
            <p:ph type="sldNum" sz="quarter" idx="10"/>
          </p:nvPr>
        </p:nvSpPr>
        <p:spPr/>
        <p:txBody>
          <a:bodyPr/>
          <a:lstStyle/>
          <a:p>
            <a:fld id="{4CA44F17-9C26-0C4D-BEF1-52D5F9AD1398}" type="slidenum">
              <a:rPr lang="en-US" smtClean="0"/>
              <a:t>38</a:t>
            </a:fld>
            <a:endParaRPr lang="en-US"/>
          </a:p>
        </p:txBody>
      </p:sp>
    </p:spTree>
    <p:extLst>
      <p:ext uri="{BB962C8B-B14F-4D97-AF65-F5344CB8AC3E}">
        <p14:creationId xmlns:p14="http://schemas.microsoft.com/office/powerpoint/2010/main" val="36670155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an effort to improve delivery times of high-impact accommodations, a new office has been created in the Media Resources Center.  Academic Accommodations and Accessibility works with the Office of Disability Services and Instructional Design and Access to ensure academic integrity and timely delivery of intensively accommodated materials.  Faculty only work with AAA if they have a student requiring such materials in their class.  </a:t>
            </a:r>
          </a:p>
        </p:txBody>
      </p:sp>
      <p:sp>
        <p:nvSpPr>
          <p:cNvPr id="4" name="Slide Number Placeholder 3"/>
          <p:cNvSpPr>
            <a:spLocks noGrp="1"/>
          </p:cNvSpPr>
          <p:nvPr>
            <p:ph type="sldNum" sz="quarter" idx="10"/>
          </p:nvPr>
        </p:nvSpPr>
        <p:spPr/>
        <p:txBody>
          <a:bodyPr/>
          <a:lstStyle/>
          <a:p>
            <a:fld id="{4CA44F17-9C26-0C4D-BEF1-52D5F9AD1398}" type="slidenum">
              <a:rPr lang="en-US" smtClean="0"/>
              <a:t>39</a:t>
            </a:fld>
            <a:endParaRPr lang="en-US"/>
          </a:p>
        </p:txBody>
      </p:sp>
    </p:spTree>
    <p:extLst>
      <p:ext uri="{BB962C8B-B14F-4D97-AF65-F5344CB8AC3E}">
        <p14:creationId xmlns:p14="http://schemas.microsoft.com/office/powerpoint/2010/main" val="365188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Agreement, terms, policies, and the law</a:t>
            </a:r>
          </a:p>
        </p:txBody>
      </p:sp>
      <p:sp>
        <p:nvSpPr>
          <p:cNvPr id="4" name="Slide Number Placeholder 3"/>
          <p:cNvSpPr>
            <a:spLocks noGrp="1"/>
          </p:cNvSpPr>
          <p:nvPr>
            <p:ph type="sldNum" sz="quarter" idx="10"/>
          </p:nvPr>
        </p:nvSpPr>
        <p:spPr/>
        <p:txBody>
          <a:bodyPr/>
          <a:lstStyle/>
          <a:p>
            <a:fld id="{4CA44F17-9C26-0C4D-BEF1-52D5F9AD1398}" type="slidenum">
              <a:rPr lang="en-US" smtClean="0"/>
              <a:t>4</a:t>
            </a:fld>
            <a:endParaRPr lang="en-US"/>
          </a:p>
        </p:txBody>
      </p:sp>
    </p:spTree>
    <p:extLst>
      <p:ext uri="{BB962C8B-B14F-4D97-AF65-F5344CB8AC3E}">
        <p14:creationId xmlns:p14="http://schemas.microsoft.com/office/powerpoint/2010/main" val="5058485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online and hybrid courses at WSU are subject to the Friendly Audit program. Friendly audits are internal reviews of these courses and focus on several topics including accessibility, course design, and content availability. After a course is audited, the faculty member receives a letter outlining recommendations and relevant training resources. The Friendly Audit program began in the spring of 2016.  Each semester the program is active, it reviews courses from the previous term.  It runs on a 3-year cycle, so the next set of classes will be audited in the spring of 2019. At that time, classes from fall, 2018 will be audited.</a:t>
            </a:r>
          </a:p>
        </p:txBody>
      </p:sp>
      <p:sp>
        <p:nvSpPr>
          <p:cNvPr id="4" name="Slide Number Placeholder 3"/>
          <p:cNvSpPr>
            <a:spLocks noGrp="1"/>
          </p:cNvSpPr>
          <p:nvPr>
            <p:ph type="sldNum" sz="quarter" idx="10"/>
          </p:nvPr>
        </p:nvSpPr>
        <p:spPr/>
        <p:txBody>
          <a:bodyPr/>
          <a:lstStyle/>
          <a:p>
            <a:fld id="{4CA44F17-9C26-0C4D-BEF1-52D5F9AD1398}" type="slidenum">
              <a:rPr lang="en-US" smtClean="0"/>
              <a:t>40</a:t>
            </a:fld>
            <a:endParaRPr lang="en-US"/>
          </a:p>
        </p:txBody>
      </p:sp>
    </p:spTree>
    <p:extLst>
      <p:ext uri="{BB962C8B-B14F-4D97-AF65-F5344CB8AC3E}">
        <p14:creationId xmlns:p14="http://schemas.microsoft.com/office/powerpoint/2010/main" val="2977192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WSU offers a voluntary class audit program and it is available to all instructors.  There are two levels of self-audit, level 1 for visual accessibility only and level 2 for general accessibility, including visual accessibility.  Instructors can work through a standardized accessibility rubric alone or with the help of an instructional designer from Instructional Design and Access.  Once the instructor feels their course is accessible, he or she then requests an access review from IDA.  If there are any remaining areas of concern, IDA staff will work with instructors to identify them and get the appropriate training so they can be remediated.  Once a course is  certified, it is not subject to another review for 5 years unless it is significantly changed.</a:t>
            </a:r>
          </a:p>
        </p:txBody>
      </p:sp>
      <p:sp>
        <p:nvSpPr>
          <p:cNvPr id="4" name="Slide Number Placeholder 3"/>
          <p:cNvSpPr>
            <a:spLocks noGrp="1"/>
          </p:cNvSpPr>
          <p:nvPr>
            <p:ph type="sldNum" sz="quarter" idx="10"/>
          </p:nvPr>
        </p:nvSpPr>
        <p:spPr/>
        <p:txBody>
          <a:bodyPr/>
          <a:lstStyle/>
          <a:p>
            <a:fld id="{4CA44F17-9C26-0C4D-BEF1-52D5F9AD1398}" type="slidenum">
              <a:rPr lang="en-US" smtClean="0"/>
              <a:t>41</a:t>
            </a:fld>
            <a:endParaRPr lang="en-US"/>
          </a:p>
        </p:txBody>
      </p:sp>
    </p:spTree>
    <p:extLst>
      <p:ext uri="{BB962C8B-B14F-4D97-AF65-F5344CB8AC3E}">
        <p14:creationId xmlns:p14="http://schemas.microsoft.com/office/powerpoint/2010/main" val="36717229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Accessibility training for students.</a:t>
            </a:r>
          </a:p>
        </p:txBody>
      </p:sp>
      <p:sp>
        <p:nvSpPr>
          <p:cNvPr id="4" name="Slide Number Placeholder 3"/>
          <p:cNvSpPr>
            <a:spLocks noGrp="1"/>
          </p:cNvSpPr>
          <p:nvPr>
            <p:ph type="sldNum" sz="quarter" idx="10"/>
          </p:nvPr>
        </p:nvSpPr>
        <p:spPr/>
        <p:txBody>
          <a:bodyPr/>
          <a:lstStyle/>
          <a:p>
            <a:fld id="{4CA44F17-9C26-0C4D-BEF1-52D5F9AD1398}" type="slidenum">
              <a:rPr lang="en-US" smtClean="0"/>
              <a:t>42</a:t>
            </a:fld>
            <a:endParaRPr lang="en-US"/>
          </a:p>
        </p:txBody>
      </p:sp>
    </p:spTree>
    <p:extLst>
      <p:ext uri="{BB962C8B-B14F-4D97-AF65-F5344CB8AC3E}">
        <p14:creationId xmlns:p14="http://schemas.microsoft.com/office/powerpoint/2010/main" val="35282020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WSU/NFB agreement defines “instructors” to  be anyone who provides course-related instruction to WSU students. This means there will be times when students are taking on an instructor role that is subject to the requirements of the agreement.  Regular assignments that are submitted by a student directly to their instructor would not need to meet accessibility requirements, but any assignment that is presented to the class in any capacity would be.  This means students will require training in the creation of accessible content.  The Instructional Design and Access office is creating a series of accessibility trainings designed to serve students, and instructors are encouraged to use these trainings if they would prefer not to deliver it themselves.  </a:t>
            </a:r>
          </a:p>
        </p:txBody>
      </p:sp>
      <p:sp>
        <p:nvSpPr>
          <p:cNvPr id="4" name="Slide Number Placeholder 3"/>
          <p:cNvSpPr>
            <a:spLocks noGrp="1"/>
          </p:cNvSpPr>
          <p:nvPr>
            <p:ph type="sldNum" sz="quarter" idx="10"/>
          </p:nvPr>
        </p:nvSpPr>
        <p:spPr/>
        <p:txBody>
          <a:bodyPr/>
          <a:lstStyle/>
          <a:p>
            <a:fld id="{4CA44F17-9C26-0C4D-BEF1-52D5F9AD1398}" type="slidenum">
              <a:rPr lang="en-US" smtClean="0"/>
              <a:t>43</a:t>
            </a:fld>
            <a:endParaRPr lang="en-US"/>
          </a:p>
        </p:txBody>
      </p:sp>
    </p:spTree>
    <p:extLst>
      <p:ext uri="{BB962C8B-B14F-4D97-AF65-F5344CB8AC3E}">
        <p14:creationId xmlns:p14="http://schemas.microsoft.com/office/powerpoint/2010/main" val="244923729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If you have any questions about the content of this presentation, please email them to </a:t>
            </a:r>
            <a:r>
              <a:rPr lang="en-US" dirty="0" err="1"/>
              <a:t>IDA@Wichita.edu</a:t>
            </a:r>
            <a:endParaRPr lang="en-US"/>
          </a:p>
          <a:p>
            <a:endParaRPr lang="en-US" dirty="0"/>
          </a:p>
        </p:txBody>
      </p:sp>
      <p:sp>
        <p:nvSpPr>
          <p:cNvPr id="4" name="Slide Number Placeholder 3"/>
          <p:cNvSpPr>
            <a:spLocks noGrp="1"/>
          </p:cNvSpPr>
          <p:nvPr>
            <p:ph type="sldNum" sz="quarter" idx="10"/>
          </p:nvPr>
        </p:nvSpPr>
        <p:spPr/>
        <p:txBody>
          <a:bodyPr/>
          <a:lstStyle/>
          <a:p>
            <a:fld id="{4CA44F17-9C26-0C4D-BEF1-52D5F9AD1398}" type="slidenum">
              <a:rPr lang="en-US" smtClean="0"/>
              <a:t>44</a:t>
            </a:fld>
            <a:endParaRPr lang="en-US"/>
          </a:p>
        </p:txBody>
      </p:sp>
    </p:spTree>
    <p:extLst>
      <p:ext uri="{BB962C8B-B14F-4D97-AF65-F5344CB8AC3E}">
        <p14:creationId xmlns:p14="http://schemas.microsoft.com/office/powerpoint/2010/main" val="3907368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Wichita State entered into an agreement with the National Federation of the Blind after a complaint from a student regarding the timely accommodation of on-campus, face-to-face courses.  The agreement has many requirements, and all WSU faculty and staff are encouraged to read it in full.  It can be found under the “resources” tab at </a:t>
            </a:r>
            <a:r>
              <a:rPr lang="en-US" dirty="0" err="1"/>
              <a:t>www.Wichita.edu</a:t>
            </a:r>
            <a:r>
              <a:rPr lang="en-US" dirty="0"/>
              <a:t>/accessibility.  A link to this area can be found at the bottom of all </a:t>
            </a:r>
            <a:r>
              <a:rPr lang="en-US" dirty="0" err="1"/>
              <a:t>wichtia.edu</a:t>
            </a:r>
            <a:r>
              <a:rPr lang="en-US" dirty="0"/>
              <a:t> webpages.</a:t>
            </a:r>
          </a:p>
          <a:p>
            <a:endParaRPr lang="en-US" dirty="0"/>
          </a:p>
          <a:p>
            <a:r>
              <a:rPr lang="en-US" dirty="0"/>
              <a:t>What follows is a summary of the requirements that most directly impact faculty. </a:t>
            </a:r>
          </a:p>
        </p:txBody>
      </p:sp>
      <p:sp>
        <p:nvSpPr>
          <p:cNvPr id="4" name="Slide Number Placeholder 3"/>
          <p:cNvSpPr>
            <a:spLocks noGrp="1"/>
          </p:cNvSpPr>
          <p:nvPr>
            <p:ph type="sldNum" sz="quarter" idx="10"/>
          </p:nvPr>
        </p:nvSpPr>
        <p:spPr/>
        <p:txBody>
          <a:bodyPr/>
          <a:lstStyle/>
          <a:p>
            <a:fld id="{4CA44F17-9C26-0C4D-BEF1-52D5F9AD1398}" type="slidenum">
              <a:rPr lang="en-US" smtClean="0"/>
              <a:t>5</a:t>
            </a:fld>
            <a:endParaRPr lang="en-US"/>
          </a:p>
        </p:txBody>
      </p:sp>
    </p:spTree>
    <p:extLst>
      <p:ext uri="{BB962C8B-B14F-4D97-AF65-F5344CB8AC3E}">
        <p14:creationId xmlns:p14="http://schemas.microsoft.com/office/powerpoint/2010/main" val="2326709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Among the many requirements of the agreement are several that impact faculty directly.  These include requirements for training, which this mandatory training helps to satisfy, the creation and revision of university policy, and an audit of all electronic and information technology.  Please note that all student-facing electronic resources and digital content is subject to audit under the agreement. Audits are conducted in-house by WSU’s Educational Accessibility Technologist, housed in the Academic Accommodations and Accessibility office.</a:t>
            </a:r>
          </a:p>
        </p:txBody>
      </p:sp>
      <p:sp>
        <p:nvSpPr>
          <p:cNvPr id="4" name="Slide Number Placeholder 3"/>
          <p:cNvSpPr>
            <a:spLocks noGrp="1"/>
          </p:cNvSpPr>
          <p:nvPr>
            <p:ph type="sldNum" sz="quarter" idx="10"/>
          </p:nvPr>
        </p:nvSpPr>
        <p:spPr/>
        <p:txBody>
          <a:bodyPr/>
          <a:lstStyle/>
          <a:p>
            <a:fld id="{4CA44F17-9C26-0C4D-BEF1-52D5F9AD1398}" type="slidenum">
              <a:rPr lang="en-US" smtClean="0"/>
              <a:t>6</a:t>
            </a:fld>
            <a:endParaRPr lang="en-US"/>
          </a:p>
        </p:txBody>
      </p:sp>
    </p:spTree>
    <p:extLst>
      <p:ext uri="{BB962C8B-B14F-4D97-AF65-F5344CB8AC3E}">
        <p14:creationId xmlns:p14="http://schemas.microsoft.com/office/powerpoint/2010/main" val="3248101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the university agreed to ensure that all inaccessible technologies, instructional materials, co-curricular materials and online courses used in connection with any WSU course offering are accessible by 2020.  The university has also agreed to provide print textbooks in alternate accessible formats and to ensure WSU’s public website is accessible in accordance with WCAG 2.0 level AA standards.</a:t>
            </a:r>
          </a:p>
        </p:txBody>
      </p:sp>
      <p:sp>
        <p:nvSpPr>
          <p:cNvPr id="4" name="Slide Number Placeholder 3"/>
          <p:cNvSpPr>
            <a:spLocks noGrp="1"/>
          </p:cNvSpPr>
          <p:nvPr>
            <p:ph type="sldNum" sz="quarter" idx="10"/>
          </p:nvPr>
        </p:nvSpPr>
        <p:spPr/>
        <p:txBody>
          <a:bodyPr/>
          <a:lstStyle/>
          <a:p>
            <a:fld id="{4CA44F17-9C26-0C4D-BEF1-52D5F9AD1398}" type="slidenum">
              <a:rPr lang="en-US" smtClean="0"/>
              <a:t>7</a:t>
            </a:fld>
            <a:endParaRPr lang="en-US"/>
          </a:p>
        </p:txBody>
      </p:sp>
    </p:spTree>
    <p:extLst>
      <p:ext uri="{BB962C8B-B14F-4D97-AF65-F5344CB8AC3E}">
        <p14:creationId xmlns:p14="http://schemas.microsoft.com/office/powerpoint/2010/main" val="3969554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In response to the agreement, a faculty senate sub-committee was organized to look at accessibility issues surrounding textbooks and other class resources. On April 23, 2018, the Faculty Senate ratified the following statement regarding accessibility and course materials: “The Faculty at Wichita State University are committed to providing the highest quality instruction for all students. As a part of that commitment, we make continual efforts to seek new information and methods to teach in our subject areas.  </a:t>
            </a:r>
          </a:p>
          <a:p>
            <a:pPr marL="0" indent="0">
              <a:buNone/>
            </a:pPr>
            <a:r>
              <a:rPr lang="en-US" dirty="0"/>
              <a:t>Instructional content at WSU is the responsibility of the faculty teaching each individual course; the accessibility of that content is also the responsibility of that faculty, and as we do many other critical issues, we will take accessibility into account as we consider textbooks, resources, and tools for our classes. </a:t>
            </a:r>
          </a:p>
        </p:txBody>
      </p:sp>
      <p:sp>
        <p:nvSpPr>
          <p:cNvPr id="4" name="Slide Number Placeholder 3"/>
          <p:cNvSpPr>
            <a:spLocks noGrp="1"/>
          </p:cNvSpPr>
          <p:nvPr>
            <p:ph type="sldNum" sz="quarter" idx="10"/>
          </p:nvPr>
        </p:nvSpPr>
        <p:spPr/>
        <p:txBody>
          <a:bodyPr/>
          <a:lstStyle/>
          <a:p>
            <a:fld id="{4CA44F17-9C26-0C4D-BEF1-52D5F9AD1398}" type="slidenum">
              <a:rPr lang="en-US" smtClean="0"/>
              <a:t>8</a:t>
            </a:fld>
            <a:endParaRPr lang="en-US"/>
          </a:p>
        </p:txBody>
      </p:sp>
    </p:spTree>
    <p:extLst>
      <p:ext uri="{BB962C8B-B14F-4D97-AF65-F5344CB8AC3E}">
        <p14:creationId xmlns:p14="http://schemas.microsoft.com/office/powerpoint/2010/main" val="2547661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Accessibility is not the only consideration when choosing a text, but we understand its importance to our students, and we are committed to making accessible choices when they are available and the choice does not have a negative impact on the quality of the course in other ways.  </a:t>
            </a:r>
          </a:p>
          <a:p>
            <a:pPr marL="0" indent="0">
              <a:buNone/>
            </a:pPr>
            <a:r>
              <a:rPr lang="en-US" dirty="0"/>
              <a:t>We will discuss the need for accessibility with publishers when we have the opportunity.  We will learn what we can about accessible instruction – both in general as it is being made available by the university, and from other leaders in our fields of study.”  This faculty support is critical to achieve the goal of having all course content accessible by July 29, 2020.</a:t>
            </a:r>
          </a:p>
          <a:p>
            <a:endParaRPr lang="en-US" dirty="0"/>
          </a:p>
        </p:txBody>
      </p:sp>
      <p:sp>
        <p:nvSpPr>
          <p:cNvPr id="4" name="Slide Number Placeholder 3"/>
          <p:cNvSpPr>
            <a:spLocks noGrp="1"/>
          </p:cNvSpPr>
          <p:nvPr>
            <p:ph type="sldNum" sz="quarter" idx="10"/>
          </p:nvPr>
        </p:nvSpPr>
        <p:spPr/>
        <p:txBody>
          <a:bodyPr/>
          <a:lstStyle/>
          <a:p>
            <a:fld id="{4CA44F17-9C26-0C4D-BEF1-52D5F9AD1398}" type="slidenum">
              <a:rPr lang="en-US" smtClean="0"/>
              <a:t>9</a:t>
            </a:fld>
            <a:endParaRPr lang="en-US"/>
          </a:p>
        </p:txBody>
      </p:sp>
    </p:spTree>
    <p:extLst>
      <p:ext uri="{BB962C8B-B14F-4D97-AF65-F5344CB8AC3E}">
        <p14:creationId xmlns:p14="http://schemas.microsoft.com/office/powerpoint/2010/main" val="11826522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02AFA-44D0-F744-8BDD-C2802771C1EF}"/>
              </a:ext>
            </a:extLst>
          </p:cNvPr>
          <p:cNvSpPr>
            <a:spLocks noGrp="1"/>
          </p:cNvSpPr>
          <p:nvPr>
            <p:ph type="ctrTitle" hasCustomPrompt="1"/>
          </p:nvPr>
        </p:nvSpPr>
        <p:spPr>
          <a:xfrm>
            <a:off x="1524000" y="2503487"/>
            <a:ext cx="9144000" cy="1006475"/>
          </a:xfrm>
        </p:spPr>
        <p:txBody>
          <a:bodyPr anchor="b"/>
          <a:lstStyle>
            <a:lvl1pPr algn="ctr">
              <a:defRPr sz="6000"/>
            </a:lvl1pPr>
          </a:lstStyle>
          <a:p>
            <a:r>
              <a:rPr lang="en-US" dirty="0"/>
              <a:t>Title of Presentation</a:t>
            </a:r>
          </a:p>
        </p:txBody>
      </p:sp>
      <p:sp>
        <p:nvSpPr>
          <p:cNvPr id="3" name="Subtitle 2">
            <a:extLst>
              <a:ext uri="{FF2B5EF4-FFF2-40B4-BE49-F238E27FC236}">
                <a16:creationId xmlns:a16="http://schemas.microsoft.com/office/drawing/2014/main" id="{B1ABA64A-8634-5140-B60F-09086C669D5C}"/>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Presenter’s Name</a:t>
            </a:r>
          </a:p>
          <a:p>
            <a:r>
              <a:rPr lang="en-US" dirty="0"/>
              <a:t>Title, Department</a:t>
            </a:r>
          </a:p>
          <a:p>
            <a:r>
              <a:rPr lang="en-US" dirty="0"/>
              <a:t>Date</a:t>
            </a:r>
          </a:p>
        </p:txBody>
      </p:sp>
      <p:sp>
        <p:nvSpPr>
          <p:cNvPr id="4" name="Date Placeholder 3">
            <a:extLst>
              <a:ext uri="{FF2B5EF4-FFF2-40B4-BE49-F238E27FC236}">
                <a16:creationId xmlns:a16="http://schemas.microsoft.com/office/drawing/2014/main" id="{A0E3B9D1-8415-1B44-B6D1-308A9D4A6CD9}"/>
              </a:ext>
            </a:extLst>
          </p:cNvPr>
          <p:cNvSpPr>
            <a:spLocks noGrp="1"/>
          </p:cNvSpPr>
          <p:nvPr>
            <p:ph type="dt" sz="half" idx="10"/>
          </p:nvPr>
        </p:nvSpPr>
        <p:spPr/>
        <p:txBody>
          <a:bodyPr/>
          <a:lstStyle/>
          <a:p>
            <a:fld id="{8254A545-610A-3246-BBF7-82AC132EB6A8}" type="datetimeFigureOut">
              <a:rPr lang="en-US" smtClean="0"/>
              <a:t>7/21/18</a:t>
            </a:fld>
            <a:endParaRPr lang="en-US"/>
          </a:p>
        </p:txBody>
      </p:sp>
      <p:sp>
        <p:nvSpPr>
          <p:cNvPr id="5" name="Footer Placeholder 4">
            <a:extLst>
              <a:ext uri="{FF2B5EF4-FFF2-40B4-BE49-F238E27FC236}">
                <a16:creationId xmlns:a16="http://schemas.microsoft.com/office/drawing/2014/main" id="{1DF19443-4DC4-404B-8FFB-AAEF9ABDE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1D4938-7FDF-B04D-A213-F8160A6F1A95}"/>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12" name="Picture 11" descr="The logo for Wichita State University." title="Wichita State University Logo">
            <a:extLst>
              <a:ext uri="{FF2B5EF4-FFF2-40B4-BE49-F238E27FC236}">
                <a16:creationId xmlns:a16="http://schemas.microsoft.com/office/drawing/2014/main" id="{E6A9A690-D6DC-E449-8787-3972873941D5}"/>
              </a:ext>
            </a:extLst>
          </p:cNvPr>
          <p:cNvPicPr>
            <a:picLocks noChangeAspect="1"/>
          </p:cNvPicPr>
          <p:nvPr userDrawn="1"/>
        </p:nvPicPr>
        <p:blipFill>
          <a:blip r:embed="rId3"/>
          <a:stretch>
            <a:fillRect/>
          </a:stretch>
        </p:blipFill>
        <p:spPr>
          <a:xfrm>
            <a:off x="4001073" y="1192211"/>
            <a:ext cx="4189854" cy="965202"/>
          </a:xfrm>
          <a:prstGeom prst="rect">
            <a:avLst/>
          </a:prstGeom>
        </p:spPr>
      </p:pic>
      <p:pic>
        <p:nvPicPr>
          <p:cNvPr id="13" name="Graphic 12" descr="Accessibility logo." title="Accessibility Logo">
            <a:extLst>
              <a:ext uri="{FF2B5EF4-FFF2-40B4-BE49-F238E27FC236}">
                <a16:creationId xmlns:a16="http://schemas.microsoft.com/office/drawing/2014/main" id="{24E26AB9-3254-3B45-A44F-8947F154FFBD}"/>
              </a:ext>
            </a:extLst>
          </p:cNvPr>
          <p:cNvPicPr>
            <a:picLocks noChangeAspect="1"/>
          </p:cNvPicPr>
          <p:nvPr userDrawn="1"/>
        </p:nvPicPr>
        <p:blipFill>
          <a:blip r:embed="rId4">
            <a:alphaModFix/>
            <a:extLst>
              <a:ext uri="{96DAC541-7B7A-43D3-8B79-37D633B846F1}">
                <asvg:svgBlip xmlns:asvg="http://schemas.microsoft.com/office/drawing/2016/SVG/main" r:embed="rId5"/>
              </a:ext>
            </a:extLst>
          </a:blip>
          <a:stretch>
            <a:fillRect/>
          </a:stretch>
        </p:blipFill>
        <p:spPr>
          <a:xfrm>
            <a:off x="10829110" y="5179342"/>
            <a:ext cx="1049380" cy="1049380"/>
          </a:xfrm>
          <a:prstGeom prst="rect">
            <a:avLst/>
          </a:prstGeom>
        </p:spPr>
      </p:pic>
    </p:spTree>
    <p:extLst>
      <p:ext uri="{BB962C8B-B14F-4D97-AF65-F5344CB8AC3E}">
        <p14:creationId xmlns:p14="http://schemas.microsoft.com/office/powerpoint/2010/main" val="170436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AE9C-BCE1-134F-9AA5-36AC0166BAB7}"/>
              </a:ext>
            </a:extLst>
          </p:cNvPr>
          <p:cNvSpPr>
            <a:spLocks noGrp="1"/>
          </p:cNvSpPr>
          <p:nvPr>
            <p:ph type="title" hasCustomPrompt="1"/>
          </p:nvPr>
        </p:nvSpPr>
        <p:spPr>
          <a:xfrm>
            <a:off x="2857500" y="300039"/>
            <a:ext cx="8503920" cy="957262"/>
          </a:xfrm>
        </p:spPr>
        <p:txBody>
          <a:bodyPr/>
          <a:lstStyle>
            <a:lvl1pPr>
              <a:defRPr>
                <a:solidFill>
                  <a:schemeClr val="bg1"/>
                </a:solidFill>
              </a:defRPr>
            </a:lvl1pPr>
          </a:lstStyle>
          <a:p>
            <a:r>
              <a:rPr lang="en-US" dirty="0"/>
              <a:t>1-Column Slide</a:t>
            </a:r>
          </a:p>
        </p:txBody>
      </p:sp>
      <p:sp>
        <p:nvSpPr>
          <p:cNvPr id="3" name="Content Placeholder 2">
            <a:extLst>
              <a:ext uri="{FF2B5EF4-FFF2-40B4-BE49-F238E27FC236}">
                <a16:creationId xmlns:a16="http://schemas.microsoft.com/office/drawing/2014/main" id="{5052DADA-DA3F-374B-8A2B-B0B5F1A463F1}"/>
              </a:ext>
            </a:extLst>
          </p:cNvPr>
          <p:cNvSpPr>
            <a:spLocks noGrp="1"/>
          </p:cNvSpPr>
          <p:nvPr>
            <p:ph idx="1" hasCustomPrompt="1"/>
          </p:nvPr>
        </p:nvSpPr>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6B57CC7-E80B-4E43-9A8C-58FE70FDAF35}"/>
              </a:ext>
            </a:extLst>
          </p:cNvPr>
          <p:cNvSpPr>
            <a:spLocks noGrp="1"/>
          </p:cNvSpPr>
          <p:nvPr>
            <p:ph type="dt" sz="half" idx="10"/>
          </p:nvPr>
        </p:nvSpPr>
        <p:spPr/>
        <p:txBody>
          <a:bodyPr/>
          <a:lstStyle/>
          <a:p>
            <a:fld id="{8254A545-610A-3246-BBF7-82AC132EB6A8}" type="datetimeFigureOut">
              <a:rPr lang="en-US" smtClean="0"/>
              <a:t>7/21/18</a:t>
            </a:fld>
            <a:endParaRPr lang="en-US"/>
          </a:p>
        </p:txBody>
      </p:sp>
      <p:sp>
        <p:nvSpPr>
          <p:cNvPr id="5" name="Footer Placeholder 4">
            <a:extLst>
              <a:ext uri="{FF2B5EF4-FFF2-40B4-BE49-F238E27FC236}">
                <a16:creationId xmlns:a16="http://schemas.microsoft.com/office/drawing/2014/main" id="{06D4C005-7FB8-3D4C-96BE-CD8E4D1363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4D0C98-1C77-A04F-96D7-2FB871DF47C4}"/>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10" name="Picture 9" descr="&quot;WSU&quot; logo for Wichita State University." title="WSU Logo">
            <a:extLst>
              <a:ext uri="{FF2B5EF4-FFF2-40B4-BE49-F238E27FC236}">
                <a16:creationId xmlns:a16="http://schemas.microsoft.com/office/drawing/2014/main" id="{3FC1F9B4-1D1D-B845-BF13-AA2963506C33}"/>
              </a:ext>
            </a:extLst>
          </p:cNvPr>
          <p:cNvPicPr>
            <a:picLocks noChangeAspect="1"/>
          </p:cNvPicPr>
          <p:nvPr userDrawn="1"/>
        </p:nvPicPr>
        <p:blipFill rotWithShape="1">
          <a:blip r:embed="rId3">
            <a:alphaModFix/>
            <a:lum bright="100000" contrast="100000"/>
          </a:blip>
          <a:srcRect b="37252"/>
          <a:stretch/>
        </p:blipFill>
        <p:spPr>
          <a:xfrm>
            <a:off x="-28576" y="111919"/>
            <a:ext cx="2030521" cy="1131094"/>
          </a:xfrm>
          <a:prstGeom prst="rect">
            <a:avLst/>
          </a:prstGeom>
          <a:noFill/>
        </p:spPr>
      </p:pic>
      <p:pic>
        <p:nvPicPr>
          <p:cNvPr id="11" name="Graphic 10" descr="Accessibility logo." title="Accessibility Logo">
            <a:extLst>
              <a:ext uri="{FF2B5EF4-FFF2-40B4-BE49-F238E27FC236}">
                <a16:creationId xmlns:a16="http://schemas.microsoft.com/office/drawing/2014/main" id="{33862F74-CC2A-1644-ABEC-79237C3D210B}"/>
              </a:ext>
            </a:extLst>
          </p:cNvPr>
          <p:cNvPicPr>
            <a:picLocks noChangeAspect="1"/>
          </p:cNvPicPr>
          <p:nvPr userDrawn="1"/>
        </p:nvPicPr>
        <p:blipFill>
          <a:blip r:embed="rId4">
            <a:alphaModFix amt="80000"/>
            <a:extLst>
              <a:ext uri="{96DAC541-7B7A-43D3-8B79-37D633B846F1}">
                <asvg:svgBlip xmlns:asvg="http://schemas.microsoft.com/office/drawing/2016/SVG/main" r:embed="rId5"/>
              </a:ext>
            </a:extLst>
          </a:blip>
          <a:stretch>
            <a:fillRect/>
          </a:stretch>
        </p:blipFill>
        <p:spPr>
          <a:xfrm>
            <a:off x="10829110" y="5179342"/>
            <a:ext cx="1049380" cy="1049380"/>
          </a:xfrm>
          <a:prstGeom prst="rect">
            <a:avLst/>
          </a:prstGeom>
        </p:spPr>
      </p:pic>
    </p:spTree>
    <p:extLst>
      <p:ext uri="{BB962C8B-B14F-4D97-AF65-F5344CB8AC3E}">
        <p14:creationId xmlns:p14="http://schemas.microsoft.com/office/powerpoint/2010/main" val="2742380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DDA10-D4F1-1246-AC76-4E99217B7F15}"/>
              </a:ext>
            </a:extLst>
          </p:cNvPr>
          <p:cNvSpPr>
            <a:spLocks noGrp="1"/>
          </p:cNvSpPr>
          <p:nvPr>
            <p:ph type="title" hasCustomPrompt="1"/>
          </p:nvPr>
        </p:nvSpPr>
        <p:spPr>
          <a:xfrm>
            <a:off x="2857500" y="301752"/>
            <a:ext cx="8503920" cy="960120"/>
          </a:xfrm>
        </p:spPr>
        <p:txBody>
          <a:bodyPr/>
          <a:lstStyle>
            <a:lvl1pPr>
              <a:defRPr>
                <a:solidFill>
                  <a:schemeClr val="bg1"/>
                </a:solidFill>
              </a:defRPr>
            </a:lvl1pPr>
          </a:lstStyle>
          <a:p>
            <a:r>
              <a:rPr lang="en-US" dirty="0"/>
              <a:t>2-Column Slide</a:t>
            </a:r>
          </a:p>
        </p:txBody>
      </p:sp>
      <p:sp>
        <p:nvSpPr>
          <p:cNvPr id="3" name="Content Placeholder 2">
            <a:extLst>
              <a:ext uri="{FF2B5EF4-FFF2-40B4-BE49-F238E27FC236}">
                <a16:creationId xmlns:a16="http://schemas.microsoft.com/office/drawing/2014/main" id="{7AB7A247-7DFC-E446-938A-2CA021AE3EDD}"/>
              </a:ext>
            </a:extLst>
          </p:cNvPr>
          <p:cNvSpPr>
            <a:spLocks noGrp="1"/>
          </p:cNvSpPr>
          <p:nvPr>
            <p:ph sz="half" idx="1" hasCustomPrompt="1"/>
          </p:nvPr>
        </p:nvSpPr>
        <p:spPr>
          <a:xfrm>
            <a:off x="838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4B5206B-3FC0-CE41-90B0-155B2B1C6F2F}"/>
              </a:ext>
            </a:extLst>
          </p:cNvPr>
          <p:cNvSpPr>
            <a:spLocks noGrp="1"/>
          </p:cNvSpPr>
          <p:nvPr>
            <p:ph sz="half" idx="2" hasCustomPrompt="1"/>
          </p:nvPr>
        </p:nvSpPr>
        <p:spPr>
          <a:xfrm>
            <a:off x="6172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DF86D33-CD83-4040-BB1F-306A4D9B8E6E}"/>
              </a:ext>
            </a:extLst>
          </p:cNvPr>
          <p:cNvSpPr>
            <a:spLocks noGrp="1"/>
          </p:cNvSpPr>
          <p:nvPr>
            <p:ph type="dt" sz="half" idx="10"/>
          </p:nvPr>
        </p:nvSpPr>
        <p:spPr/>
        <p:txBody>
          <a:bodyPr/>
          <a:lstStyle/>
          <a:p>
            <a:fld id="{8254A545-610A-3246-BBF7-82AC132EB6A8}" type="datetimeFigureOut">
              <a:rPr lang="en-US" smtClean="0"/>
              <a:t>7/21/18</a:t>
            </a:fld>
            <a:endParaRPr lang="en-US"/>
          </a:p>
        </p:txBody>
      </p:sp>
      <p:sp>
        <p:nvSpPr>
          <p:cNvPr id="6" name="Footer Placeholder 5">
            <a:extLst>
              <a:ext uri="{FF2B5EF4-FFF2-40B4-BE49-F238E27FC236}">
                <a16:creationId xmlns:a16="http://schemas.microsoft.com/office/drawing/2014/main" id="{E4CB5D88-544F-964C-84FC-051762122A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A67E06-089A-6846-8B48-B3A0F23DC958}"/>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10" name="Picture 9" descr="&quot;WSU&quot; logo for Wichita State University." title="WSU Logo">
            <a:extLst>
              <a:ext uri="{FF2B5EF4-FFF2-40B4-BE49-F238E27FC236}">
                <a16:creationId xmlns:a16="http://schemas.microsoft.com/office/drawing/2014/main" id="{FDC7624A-A0D7-5342-BDD8-65C9436D7006}"/>
              </a:ext>
            </a:extLst>
          </p:cNvPr>
          <p:cNvPicPr>
            <a:picLocks noChangeAspect="1"/>
          </p:cNvPicPr>
          <p:nvPr userDrawn="1"/>
        </p:nvPicPr>
        <p:blipFill rotWithShape="1">
          <a:blip r:embed="rId3">
            <a:lum bright="100000" contrast="100000"/>
            <a:alphaModFix/>
          </a:blip>
          <a:srcRect b="37252"/>
          <a:stretch/>
        </p:blipFill>
        <p:spPr>
          <a:xfrm>
            <a:off x="-28576" y="111919"/>
            <a:ext cx="2030521" cy="1131094"/>
          </a:xfrm>
          <a:prstGeom prst="rect">
            <a:avLst/>
          </a:prstGeom>
        </p:spPr>
      </p:pic>
      <p:pic>
        <p:nvPicPr>
          <p:cNvPr id="11" name="Graphic 10" descr="Accessibility logo." title="Accessibility Logo">
            <a:extLst>
              <a:ext uri="{FF2B5EF4-FFF2-40B4-BE49-F238E27FC236}">
                <a16:creationId xmlns:a16="http://schemas.microsoft.com/office/drawing/2014/main" id="{FC7F1EAA-CB87-5E45-B6E1-4ECA2E734301}"/>
              </a:ext>
            </a:extLst>
          </p:cNvPr>
          <p:cNvPicPr>
            <a:picLocks noChangeAspect="1"/>
          </p:cNvPicPr>
          <p:nvPr userDrawn="1"/>
        </p:nvPicPr>
        <p:blipFill>
          <a:blip r:embed="rId4">
            <a:alphaModFix amt="80000"/>
            <a:extLst>
              <a:ext uri="{96DAC541-7B7A-43D3-8B79-37D633B846F1}">
                <asvg:svgBlip xmlns:asvg="http://schemas.microsoft.com/office/drawing/2016/SVG/main" r:embed="rId5"/>
              </a:ext>
            </a:extLst>
          </a:blip>
          <a:stretch>
            <a:fillRect/>
          </a:stretch>
        </p:blipFill>
        <p:spPr>
          <a:xfrm>
            <a:off x="10829110" y="5179342"/>
            <a:ext cx="1049380" cy="1049380"/>
          </a:xfrm>
          <a:prstGeom prst="rect">
            <a:avLst/>
          </a:prstGeom>
        </p:spPr>
      </p:pic>
    </p:spTree>
    <p:extLst>
      <p:ext uri="{BB962C8B-B14F-4D97-AF65-F5344CB8AC3E}">
        <p14:creationId xmlns:p14="http://schemas.microsoft.com/office/powerpoint/2010/main" val="1535955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B0318-CC45-A342-AEE3-670F36387ECF}"/>
              </a:ext>
            </a:extLst>
          </p:cNvPr>
          <p:cNvSpPr>
            <a:spLocks noGrp="1"/>
          </p:cNvSpPr>
          <p:nvPr>
            <p:ph type="title" hasCustomPrompt="1"/>
          </p:nvPr>
        </p:nvSpPr>
        <p:spPr>
          <a:xfrm>
            <a:off x="831850" y="1709738"/>
            <a:ext cx="10515600" cy="2852737"/>
          </a:xfrm>
        </p:spPr>
        <p:txBody>
          <a:bodyPr anchor="b"/>
          <a:lstStyle>
            <a:lvl1pPr>
              <a:defRPr sz="6000"/>
            </a:lvl1pPr>
          </a:lstStyle>
          <a:p>
            <a:r>
              <a:rPr lang="en-US" dirty="0"/>
              <a:t>Divider Slide</a:t>
            </a:r>
          </a:p>
        </p:txBody>
      </p:sp>
      <p:sp>
        <p:nvSpPr>
          <p:cNvPr id="3" name="Text Placeholder 2">
            <a:extLst>
              <a:ext uri="{FF2B5EF4-FFF2-40B4-BE49-F238E27FC236}">
                <a16:creationId xmlns:a16="http://schemas.microsoft.com/office/drawing/2014/main" id="{DAA57E59-4F7B-3B4C-B9E7-67DE80EDB614}"/>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Or Alternative Title Slide</a:t>
            </a:r>
          </a:p>
        </p:txBody>
      </p:sp>
      <p:sp>
        <p:nvSpPr>
          <p:cNvPr id="4" name="Date Placeholder 3">
            <a:extLst>
              <a:ext uri="{FF2B5EF4-FFF2-40B4-BE49-F238E27FC236}">
                <a16:creationId xmlns:a16="http://schemas.microsoft.com/office/drawing/2014/main" id="{0A8DE7E8-47E7-104E-BF54-359C263C9962}"/>
              </a:ext>
            </a:extLst>
          </p:cNvPr>
          <p:cNvSpPr>
            <a:spLocks noGrp="1"/>
          </p:cNvSpPr>
          <p:nvPr>
            <p:ph type="dt" sz="half" idx="10"/>
          </p:nvPr>
        </p:nvSpPr>
        <p:spPr/>
        <p:txBody>
          <a:bodyPr/>
          <a:lstStyle/>
          <a:p>
            <a:fld id="{8254A545-610A-3246-BBF7-82AC132EB6A8}" type="datetimeFigureOut">
              <a:rPr lang="en-US" smtClean="0"/>
              <a:t>7/21/18</a:t>
            </a:fld>
            <a:endParaRPr lang="en-US"/>
          </a:p>
        </p:txBody>
      </p:sp>
      <p:sp>
        <p:nvSpPr>
          <p:cNvPr id="5" name="Footer Placeholder 4">
            <a:extLst>
              <a:ext uri="{FF2B5EF4-FFF2-40B4-BE49-F238E27FC236}">
                <a16:creationId xmlns:a16="http://schemas.microsoft.com/office/drawing/2014/main" id="{7F2DE16E-EEEB-F04D-B629-FBE01C97F9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247F99-D730-2641-86EF-84BCC74BAAFB}"/>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9" name="Picture 8" descr="&quot;WSU&quot; logo for Wichita State University." title="WSU Logo">
            <a:extLst>
              <a:ext uri="{FF2B5EF4-FFF2-40B4-BE49-F238E27FC236}">
                <a16:creationId xmlns:a16="http://schemas.microsoft.com/office/drawing/2014/main" id="{12B90C5A-3851-F544-B4BA-E6DE76CE053D}"/>
              </a:ext>
            </a:extLst>
          </p:cNvPr>
          <p:cNvPicPr>
            <a:picLocks noChangeAspect="1"/>
          </p:cNvPicPr>
          <p:nvPr userDrawn="1"/>
        </p:nvPicPr>
        <p:blipFill rotWithShape="1">
          <a:blip r:embed="rId3">
            <a:alphaModFix/>
            <a:lum bright="100000" contrast="100000"/>
          </a:blip>
          <a:srcRect b="37252"/>
          <a:stretch/>
        </p:blipFill>
        <p:spPr>
          <a:xfrm>
            <a:off x="-28576" y="111919"/>
            <a:ext cx="2030521" cy="1131094"/>
          </a:xfrm>
          <a:prstGeom prst="rect">
            <a:avLst/>
          </a:prstGeom>
        </p:spPr>
      </p:pic>
      <p:pic>
        <p:nvPicPr>
          <p:cNvPr id="10" name="Graphic 9" descr="Accessibility logo." title="Accessibility Logo">
            <a:extLst>
              <a:ext uri="{FF2B5EF4-FFF2-40B4-BE49-F238E27FC236}">
                <a16:creationId xmlns:a16="http://schemas.microsoft.com/office/drawing/2014/main" id="{5D05E5CF-E072-9449-810E-CE41DB8F3F27}"/>
              </a:ext>
            </a:extLst>
          </p:cNvPr>
          <p:cNvPicPr>
            <a:picLocks noChangeAspect="1"/>
          </p:cNvPicPr>
          <p:nvPr userDrawn="1"/>
        </p:nvPicPr>
        <p:blipFill>
          <a:blip r:embed="rId4">
            <a:alphaModFix amt="80000"/>
            <a:extLst>
              <a:ext uri="{96DAC541-7B7A-43D3-8B79-37D633B846F1}">
                <asvg:svgBlip xmlns:asvg="http://schemas.microsoft.com/office/drawing/2016/SVG/main" r:embed="rId5"/>
              </a:ext>
            </a:extLst>
          </a:blip>
          <a:stretch>
            <a:fillRect/>
          </a:stretch>
        </p:blipFill>
        <p:spPr>
          <a:xfrm>
            <a:off x="10829110" y="5179342"/>
            <a:ext cx="1049380" cy="1049380"/>
          </a:xfrm>
          <a:prstGeom prst="rect">
            <a:avLst/>
          </a:prstGeom>
        </p:spPr>
      </p:pic>
    </p:spTree>
    <p:extLst>
      <p:ext uri="{BB962C8B-B14F-4D97-AF65-F5344CB8AC3E}">
        <p14:creationId xmlns:p14="http://schemas.microsoft.com/office/powerpoint/2010/main" val="35088805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EE8205-8020-9E43-BDC9-8F0646FB42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DAD0D22-4086-394C-A571-C6BB444D3D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3091FC-EF27-E34B-B5FE-194D933C90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4A545-610A-3246-BBF7-82AC132EB6A8}" type="datetimeFigureOut">
              <a:rPr lang="en-US" smtClean="0"/>
              <a:t>7/21/18</a:t>
            </a:fld>
            <a:endParaRPr lang="en-US"/>
          </a:p>
        </p:txBody>
      </p:sp>
      <p:sp>
        <p:nvSpPr>
          <p:cNvPr id="5" name="Footer Placeholder 4">
            <a:extLst>
              <a:ext uri="{FF2B5EF4-FFF2-40B4-BE49-F238E27FC236}">
                <a16:creationId xmlns:a16="http://schemas.microsoft.com/office/drawing/2014/main" id="{EB871301-3F06-5A49-A699-BBCBCEEE5F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74BA5A-8069-9D49-A99F-3AD1783CE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147F3-F4BF-2C46-AC54-645A1178D8F6}" type="slidenum">
              <a:rPr lang="en-US" smtClean="0"/>
              <a:t>‹#›</a:t>
            </a:fld>
            <a:endParaRPr lang="en-US"/>
          </a:p>
        </p:txBody>
      </p:sp>
    </p:spTree>
    <p:extLst>
      <p:ext uri="{BB962C8B-B14F-4D97-AF65-F5344CB8AC3E}">
        <p14:creationId xmlns:p14="http://schemas.microsoft.com/office/powerpoint/2010/main" val="201011107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nul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IDA@Wichita.edu"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normAutofit fontScale="90000"/>
          </a:bodyPr>
          <a:lstStyle/>
          <a:p>
            <a:r>
              <a:rPr lang="en-US" dirty="0"/>
              <a:t>Accessibility Training for Faculty</a:t>
            </a:r>
          </a:p>
        </p:txBody>
      </p:sp>
      <p:sp>
        <p:nvSpPr>
          <p:cNvPr id="13315" name="Subtitle 2"/>
          <p:cNvSpPr>
            <a:spLocks noGrp="1"/>
          </p:cNvSpPr>
          <p:nvPr>
            <p:ph type="subTitle" idx="1"/>
          </p:nvPr>
        </p:nvSpPr>
        <p:spPr/>
        <p:txBody>
          <a:bodyPr>
            <a:normAutofit fontScale="92500" lnSpcReduction="10000"/>
          </a:bodyPr>
          <a:lstStyle/>
          <a:p>
            <a:r>
              <a:rPr lang="en-US" dirty="0">
                <a:latin typeface="Arial" charset="0"/>
                <a:cs typeface="Arial" charset="0"/>
              </a:rPr>
              <a:t>Training Provided by the Instructional Design and Access office in cooperation with the Academic Accommodations and Accessibility office, the Office of Disability Services, Human Resources, and the Office of Equal Opportunity and Title IX.</a:t>
            </a:r>
          </a:p>
          <a:p>
            <a:r>
              <a:rPr lang="en-US" dirty="0">
                <a:latin typeface="Arial" charset="0"/>
                <a:cs typeface="Arial" charset="0"/>
              </a:rPr>
              <a:t>2018-2019</a:t>
            </a:r>
          </a:p>
        </p:txBody>
      </p:sp>
    </p:spTree>
    <p:extLst>
      <p:ext uri="{BB962C8B-B14F-4D97-AF65-F5344CB8AC3E}">
        <p14:creationId xmlns:p14="http://schemas.microsoft.com/office/powerpoint/2010/main" val="256565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E2F2E-0975-B249-80A3-5AD0178DEA60}"/>
              </a:ext>
            </a:extLst>
          </p:cNvPr>
          <p:cNvSpPr>
            <a:spLocks noGrp="1"/>
          </p:cNvSpPr>
          <p:nvPr>
            <p:ph type="title"/>
          </p:nvPr>
        </p:nvSpPr>
        <p:spPr/>
        <p:txBody>
          <a:bodyPr/>
          <a:lstStyle/>
          <a:p>
            <a:r>
              <a:rPr lang="en-US" dirty="0"/>
              <a:t>What is accessibility?</a:t>
            </a:r>
          </a:p>
        </p:txBody>
      </p:sp>
      <p:sp>
        <p:nvSpPr>
          <p:cNvPr id="3" name="Content Placeholder 2">
            <a:extLst>
              <a:ext uri="{FF2B5EF4-FFF2-40B4-BE49-F238E27FC236}">
                <a16:creationId xmlns:a16="http://schemas.microsoft.com/office/drawing/2014/main" id="{E0D4E6FF-C343-0946-AAFE-116C412C3BF9}"/>
              </a:ext>
            </a:extLst>
          </p:cNvPr>
          <p:cNvSpPr>
            <a:spLocks noGrp="1"/>
          </p:cNvSpPr>
          <p:nvPr>
            <p:ph idx="1"/>
          </p:nvPr>
        </p:nvSpPr>
        <p:spPr/>
        <p:txBody>
          <a:bodyPr/>
          <a:lstStyle/>
          <a:p>
            <a:r>
              <a:rPr lang="en-US" dirty="0"/>
              <a:t>Actions taken by the university, professors, and staff to benefit all learners, regardless of disability, before content is deployed</a:t>
            </a:r>
          </a:p>
          <a:p>
            <a:r>
              <a:rPr lang="en-US" dirty="0"/>
              <a:t>Ideally done from the start and not remediated</a:t>
            </a:r>
          </a:p>
          <a:p>
            <a:r>
              <a:rPr lang="en-US" dirty="0"/>
              <a:t>Guided by existing laws and regulations such as the ADA, Sections 504 and 508 of the Rehabilitation Act</a:t>
            </a:r>
          </a:p>
          <a:p>
            <a:r>
              <a:rPr lang="en-US" dirty="0"/>
              <a:t>Guided by standards of the industry for digital content such as the WCAG 2.0 AA guidelines</a:t>
            </a:r>
          </a:p>
          <a:p>
            <a:r>
              <a:rPr lang="en-US" dirty="0"/>
              <a:t>Accessibility is everyone’s job on the WSU campus</a:t>
            </a:r>
          </a:p>
        </p:txBody>
      </p:sp>
    </p:spTree>
    <p:extLst>
      <p:ext uri="{BB962C8B-B14F-4D97-AF65-F5344CB8AC3E}">
        <p14:creationId xmlns:p14="http://schemas.microsoft.com/office/powerpoint/2010/main" val="1855743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accommodations</a:t>
            </a:r>
          </a:p>
        </p:txBody>
      </p:sp>
      <p:sp>
        <p:nvSpPr>
          <p:cNvPr id="3" name="Content Placeholder 2"/>
          <p:cNvSpPr>
            <a:spLocks noGrp="1"/>
          </p:cNvSpPr>
          <p:nvPr>
            <p:ph idx="1"/>
          </p:nvPr>
        </p:nvSpPr>
        <p:spPr/>
        <p:txBody>
          <a:bodyPr/>
          <a:lstStyle/>
          <a:p>
            <a:r>
              <a:rPr lang="en-US" dirty="0"/>
              <a:t>Students are responsible for requesting accommodations</a:t>
            </a:r>
          </a:p>
          <a:p>
            <a:r>
              <a:rPr lang="en-US" dirty="0"/>
              <a:t>They work through the Office of Disability Services</a:t>
            </a:r>
          </a:p>
          <a:p>
            <a:r>
              <a:rPr lang="en-US" dirty="0"/>
              <a:t>Accommodation requests require documentation</a:t>
            </a:r>
          </a:p>
          <a:p>
            <a:r>
              <a:rPr lang="en-US" dirty="0"/>
              <a:t>Accommodations must be reasonable as determined by ODS</a:t>
            </a:r>
          </a:p>
          <a:p>
            <a:r>
              <a:rPr lang="en-US" dirty="0"/>
              <a:t>Accommodations are tailored to the individual, not the disability</a:t>
            </a:r>
          </a:p>
          <a:p>
            <a:r>
              <a:rPr lang="en-US" dirty="0"/>
              <a:t>Necessary accommodations are paid for by the university.</a:t>
            </a:r>
          </a:p>
          <a:p>
            <a:r>
              <a:rPr lang="en-US" dirty="0"/>
              <a:t>WSU instructors are notified when they have a student who is receiving accommodations.</a:t>
            </a:r>
          </a:p>
        </p:txBody>
      </p:sp>
    </p:spTree>
    <p:extLst>
      <p:ext uri="{BB962C8B-B14F-4D97-AF65-F5344CB8AC3E}">
        <p14:creationId xmlns:p14="http://schemas.microsoft.com/office/powerpoint/2010/main" val="3938303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accommodations</a:t>
            </a:r>
          </a:p>
        </p:txBody>
      </p:sp>
      <p:sp>
        <p:nvSpPr>
          <p:cNvPr id="3" name="Content Placeholder 2"/>
          <p:cNvSpPr>
            <a:spLocks noGrp="1"/>
          </p:cNvSpPr>
          <p:nvPr>
            <p:ph idx="1"/>
          </p:nvPr>
        </p:nvSpPr>
        <p:spPr/>
        <p:txBody>
          <a:bodyPr/>
          <a:lstStyle/>
          <a:p>
            <a:r>
              <a:rPr lang="en-US" dirty="0"/>
              <a:t>Instructors receive assistance from:</a:t>
            </a:r>
          </a:p>
          <a:p>
            <a:pPr lvl="1"/>
            <a:r>
              <a:rPr lang="en-US" dirty="0"/>
              <a:t>The Office of Disability Services</a:t>
            </a:r>
          </a:p>
          <a:p>
            <a:pPr lvl="1"/>
            <a:r>
              <a:rPr lang="en-US" dirty="0"/>
              <a:t>Instructional Design and Access</a:t>
            </a:r>
          </a:p>
          <a:p>
            <a:r>
              <a:rPr lang="en-US" dirty="0"/>
              <a:t>Other offices and services might be able to help:</a:t>
            </a:r>
          </a:p>
          <a:p>
            <a:pPr lvl="1"/>
            <a:r>
              <a:rPr lang="en-US" dirty="0"/>
              <a:t>TRIO Disability Support services</a:t>
            </a:r>
          </a:p>
          <a:p>
            <a:pPr lvl="1"/>
            <a:r>
              <a:rPr lang="en-US" dirty="0"/>
              <a:t>Vocational Rehabilitation Services</a:t>
            </a:r>
          </a:p>
          <a:p>
            <a:pPr lvl="1"/>
            <a:r>
              <a:rPr lang="en-US" dirty="0"/>
              <a:t>KDADS</a:t>
            </a:r>
          </a:p>
          <a:p>
            <a:pPr lvl="1"/>
            <a:r>
              <a:rPr lang="en-US" dirty="0"/>
              <a:t>Envision</a:t>
            </a:r>
          </a:p>
          <a:p>
            <a:pPr lvl="1"/>
            <a:r>
              <a:rPr lang="en-US" dirty="0"/>
              <a:t>Independent Living Resource Center</a:t>
            </a:r>
          </a:p>
        </p:txBody>
      </p:sp>
    </p:spTree>
    <p:extLst>
      <p:ext uri="{BB962C8B-B14F-4D97-AF65-F5344CB8AC3E}">
        <p14:creationId xmlns:p14="http://schemas.microsoft.com/office/powerpoint/2010/main" val="2439877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3E04-5D02-A84C-8D2E-636FC46C8819}"/>
              </a:ext>
            </a:extLst>
          </p:cNvPr>
          <p:cNvSpPr>
            <a:spLocks noGrp="1"/>
          </p:cNvSpPr>
          <p:nvPr>
            <p:ph type="title"/>
          </p:nvPr>
        </p:nvSpPr>
        <p:spPr/>
        <p:txBody>
          <a:bodyPr/>
          <a:lstStyle/>
          <a:p>
            <a:r>
              <a:rPr lang="en-US" dirty="0"/>
              <a:t>High-impact accommodations</a:t>
            </a:r>
          </a:p>
        </p:txBody>
      </p:sp>
      <p:sp>
        <p:nvSpPr>
          <p:cNvPr id="3" name="Content Placeholder 2">
            <a:extLst>
              <a:ext uri="{FF2B5EF4-FFF2-40B4-BE49-F238E27FC236}">
                <a16:creationId xmlns:a16="http://schemas.microsoft.com/office/drawing/2014/main" id="{80FBD11F-6195-384B-AEC9-3115DE48A778}"/>
              </a:ext>
            </a:extLst>
          </p:cNvPr>
          <p:cNvSpPr>
            <a:spLocks noGrp="1"/>
          </p:cNvSpPr>
          <p:nvPr>
            <p:ph idx="1"/>
          </p:nvPr>
        </p:nvSpPr>
        <p:spPr/>
        <p:txBody>
          <a:bodyPr/>
          <a:lstStyle/>
          <a:p>
            <a:r>
              <a:rPr lang="en-US" dirty="0"/>
              <a:t>Some course materials and some accommodations are very difficult and time-consuming</a:t>
            </a:r>
          </a:p>
          <a:p>
            <a:r>
              <a:rPr lang="en-US" dirty="0"/>
              <a:t>These accommodations are supported with University resources</a:t>
            </a:r>
          </a:p>
          <a:p>
            <a:r>
              <a:rPr lang="en-US" dirty="0"/>
              <a:t>Accessible design and practice sets accommodations up for success</a:t>
            </a:r>
          </a:p>
          <a:p>
            <a:pPr lvl="1"/>
            <a:r>
              <a:rPr lang="en-US" dirty="0"/>
              <a:t>Choosing accessible textbooks (newer resources tend to be better)</a:t>
            </a:r>
          </a:p>
          <a:p>
            <a:pPr lvl="2"/>
            <a:r>
              <a:rPr lang="en-US" dirty="0"/>
              <a:t>Texts that are one or two editions old are better than ones that are several editions old.</a:t>
            </a:r>
          </a:p>
          <a:p>
            <a:pPr lvl="1"/>
            <a:r>
              <a:rPr lang="en-US" dirty="0"/>
              <a:t>Working with the Office of Disability Services early</a:t>
            </a:r>
          </a:p>
          <a:p>
            <a:pPr lvl="1"/>
            <a:r>
              <a:rPr lang="en-US" dirty="0"/>
              <a:t>Plan as much time as possible for the work</a:t>
            </a:r>
          </a:p>
          <a:p>
            <a:pPr lvl="1"/>
            <a:r>
              <a:rPr lang="en-US" dirty="0"/>
              <a:t>Be available to check the work</a:t>
            </a:r>
          </a:p>
        </p:txBody>
      </p:sp>
    </p:spTree>
    <p:extLst>
      <p:ext uri="{BB962C8B-B14F-4D97-AF65-F5344CB8AC3E}">
        <p14:creationId xmlns:p14="http://schemas.microsoft.com/office/powerpoint/2010/main" val="1278763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Accessibility and accommodation work together</a:t>
            </a:r>
          </a:p>
        </p:txBody>
      </p:sp>
      <p:sp>
        <p:nvSpPr>
          <p:cNvPr id="3" name="Content Placeholder 2"/>
          <p:cNvSpPr>
            <a:spLocks noGrp="1"/>
          </p:cNvSpPr>
          <p:nvPr>
            <p:ph idx="1"/>
          </p:nvPr>
        </p:nvSpPr>
        <p:spPr/>
        <p:txBody>
          <a:bodyPr/>
          <a:lstStyle/>
          <a:p>
            <a:r>
              <a:rPr lang="en-US" dirty="0"/>
              <a:t>Accessibility and accommodations work together</a:t>
            </a:r>
          </a:p>
          <a:p>
            <a:r>
              <a:rPr lang="en-US" dirty="0"/>
              <a:t>Accessible design is not “enough” </a:t>
            </a:r>
          </a:p>
          <a:p>
            <a:r>
              <a:rPr lang="en-US" dirty="0"/>
              <a:t>Relying on accommodations without accessible design is also not “enough”</a:t>
            </a:r>
          </a:p>
          <a:p>
            <a:r>
              <a:rPr lang="en-US" dirty="0"/>
              <a:t>“Equally effective” and “timely” are high standards</a:t>
            </a:r>
          </a:p>
          <a:p>
            <a:r>
              <a:rPr lang="en-US" dirty="0"/>
              <a:t>Working to improve accessibility will improve accommodation response times and quality</a:t>
            </a:r>
          </a:p>
        </p:txBody>
      </p:sp>
    </p:spTree>
    <p:extLst>
      <p:ext uri="{BB962C8B-B14F-4D97-AF65-F5344CB8AC3E}">
        <p14:creationId xmlns:p14="http://schemas.microsoft.com/office/powerpoint/2010/main" val="3064799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B961-9789-3E45-891E-29DB764E8383}"/>
              </a:ext>
            </a:extLst>
          </p:cNvPr>
          <p:cNvSpPr>
            <a:spLocks noGrp="1"/>
          </p:cNvSpPr>
          <p:nvPr>
            <p:ph type="title"/>
          </p:nvPr>
        </p:nvSpPr>
        <p:spPr/>
        <p:txBody>
          <a:bodyPr>
            <a:normAutofit fontScale="90000"/>
          </a:bodyPr>
          <a:lstStyle/>
          <a:p>
            <a:r>
              <a:rPr lang="en-US" dirty="0"/>
              <a:t>Relevant policies 8.10, Students with Disabilities</a:t>
            </a:r>
          </a:p>
        </p:txBody>
      </p:sp>
      <p:sp>
        <p:nvSpPr>
          <p:cNvPr id="3" name="Content Placeholder 2">
            <a:extLst>
              <a:ext uri="{FF2B5EF4-FFF2-40B4-BE49-F238E27FC236}">
                <a16:creationId xmlns:a16="http://schemas.microsoft.com/office/drawing/2014/main" id="{EAA2492C-D8A9-C74C-A415-5F8BFC4E2A64}"/>
              </a:ext>
            </a:extLst>
          </p:cNvPr>
          <p:cNvSpPr>
            <a:spLocks noGrp="1"/>
          </p:cNvSpPr>
          <p:nvPr>
            <p:ph idx="1"/>
          </p:nvPr>
        </p:nvSpPr>
        <p:spPr/>
        <p:txBody>
          <a:bodyPr/>
          <a:lstStyle/>
          <a:p>
            <a:pPr marL="0" indent="0">
              <a:buNone/>
            </a:pPr>
            <a:r>
              <a:rPr lang="en-US" dirty="0"/>
              <a:t>“In accordance with the Americans with Disabilities Act and Section 504 of the Rehabilitation Act, Wichita State University shall adhere to all applicable federal and state laws, regulations, and guidelines with respect to providing effective communications and modifications as necessary to afford equal access to programs for qualified persons with disabilities and to ensure that no qualified individual shall be, by reason of disability, excluded from participation in, or be denied the benefits of the services, programs, or activities of WSU, or be subjected to discrimination by WSU (continued) …</a:t>
            </a:r>
          </a:p>
          <a:p>
            <a:endParaRPr lang="en-US" dirty="0"/>
          </a:p>
        </p:txBody>
      </p:sp>
    </p:spTree>
    <p:extLst>
      <p:ext uri="{BB962C8B-B14F-4D97-AF65-F5344CB8AC3E}">
        <p14:creationId xmlns:p14="http://schemas.microsoft.com/office/powerpoint/2010/main" val="1219991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58FCE-F60A-134B-BBF2-79EA74049500}"/>
              </a:ext>
            </a:extLst>
          </p:cNvPr>
          <p:cNvSpPr>
            <a:spLocks noGrp="1"/>
          </p:cNvSpPr>
          <p:nvPr>
            <p:ph type="title"/>
          </p:nvPr>
        </p:nvSpPr>
        <p:spPr/>
        <p:txBody>
          <a:bodyPr/>
          <a:lstStyle/>
          <a:p>
            <a:r>
              <a:rPr lang="en-US" dirty="0"/>
              <a:t>Policy 8.10 continued</a:t>
            </a:r>
          </a:p>
        </p:txBody>
      </p:sp>
      <p:sp>
        <p:nvSpPr>
          <p:cNvPr id="3" name="Content Placeholder 2">
            <a:extLst>
              <a:ext uri="{FF2B5EF4-FFF2-40B4-BE49-F238E27FC236}">
                <a16:creationId xmlns:a16="http://schemas.microsoft.com/office/drawing/2014/main" id="{1B4493CB-488D-8E48-AB1B-829C78C67030}"/>
              </a:ext>
            </a:extLst>
          </p:cNvPr>
          <p:cNvSpPr>
            <a:spLocks noGrp="1"/>
          </p:cNvSpPr>
          <p:nvPr>
            <p:ph idx="1"/>
          </p:nvPr>
        </p:nvSpPr>
        <p:spPr/>
        <p:txBody>
          <a:bodyPr/>
          <a:lstStyle/>
          <a:p>
            <a:pPr marL="0" indent="0">
              <a:buNone/>
            </a:pPr>
            <a:r>
              <a:rPr lang="en-US" dirty="0"/>
              <a:t>Wichita State University is committed to providing equal access to employment, educational programs, and activities for students with disabilities. The University recognizes that students with disabilities may need accommodations to have equally effective opportunities to participate in or benefit from University educational programs, services and activities. Conformance to this policy does not negate the responsibility of Wichita State University to ensure that accessible technology and course content complies with applicable accessibility standards”</a:t>
            </a:r>
          </a:p>
          <a:p>
            <a:endParaRPr lang="en-US" dirty="0"/>
          </a:p>
        </p:txBody>
      </p:sp>
    </p:spTree>
    <p:extLst>
      <p:ext uri="{BB962C8B-B14F-4D97-AF65-F5344CB8AC3E}">
        <p14:creationId xmlns:p14="http://schemas.microsoft.com/office/powerpoint/2010/main" val="1543195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12131-25B5-7B45-B0B6-C30BC1A9F1C7}"/>
              </a:ext>
            </a:extLst>
          </p:cNvPr>
          <p:cNvSpPr>
            <a:spLocks noGrp="1"/>
          </p:cNvSpPr>
          <p:nvPr>
            <p:ph type="title"/>
          </p:nvPr>
        </p:nvSpPr>
        <p:spPr/>
        <p:txBody>
          <a:bodyPr>
            <a:normAutofit fontScale="90000"/>
          </a:bodyPr>
          <a:lstStyle/>
          <a:p>
            <a:r>
              <a:rPr lang="en-US" dirty="0"/>
              <a:t>Relevant WSU policies 8.11, Accessible Content</a:t>
            </a:r>
          </a:p>
        </p:txBody>
      </p:sp>
      <p:sp>
        <p:nvSpPr>
          <p:cNvPr id="3" name="Content Placeholder 2">
            <a:extLst>
              <a:ext uri="{FF2B5EF4-FFF2-40B4-BE49-F238E27FC236}">
                <a16:creationId xmlns:a16="http://schemas.microsoft.com/office/drawing/2014/main" id="{1DECD7B4-135B-0E43-9DA4-EF398DBD140B}"/>
              </a:ext>
            </a:extLst>
          </p:cNvPr>
          <p:cNvSpPr>
            <a:spLocks noGrp="1"/>
          </p:cNvSpPr>
          <p:nvPr>
            <p:ph idx="1"/>
          </p:nvPr>
        </p:nvSpPr>
        <p:spPr/>
        <p:txBody>
          <a:bodyPr/>
          <a:lstStyle/>
          <a:p>
            <a:pPr marL="0" indent="0">
              <a:buNone/>
            </a:pPr>
            <a:r>
              <a:rPr lang="en-US" dirty="0"/>
              <a:t>“All University owned or contracted content, interfaces, and navigation elements to be used by WSU faculty, staff, students, or other WSU constituencies will be compliant with the Americans with Disability Act, as amended, and will be accessible to people with disabilities. All instructional materials, Electronic and Information Technology (EIT), LMS’s and online courses created or used by a WSU department or instructional staff with any WSU academic course offering will be accessible to students with disabilities, and at the same time as they are available to any other student enrolled in that setting, to the best of WSU’s ability.”</a:t>
            </a:r>
          </a:p>
        </p:txBody>
      </p:sp>
    </p:spTree>
    <p:extLst>
      <p:ext uri="{BB962C8B-B14F-4D97-AF65-F5344CB8AC3E}">
        <p14:creationId xmlns:p14="http://schemas.microsoft.com/office/powerpoint/2010/main" val="3991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a typeface="Arial" charset="0"/>
                <a:cs typeface="Arial" charset="0"/>
              </a:rPr>
              <a:t>What are “Section 504” and the “ADA”?</a:t>
            </a:r>
          </a:p>
        </p:txBody>
      </p:sp>
      <p:sp>
        <p:nvSpPr>
          <p:cNvPr id="3" name="Content Placeholder 2"/>
          <p:cNvSpPr>
            <a:spLocks noGrp="1"/>
          </p:cNvSpPr>
          <p:nvPr>
            <p:ph idx="1"/>
          </p:nvPr>
        </p:nvSpPr>
        <p:spPr/>
        <p:txBody>
          <a:bodyPr/>
          <a:lstStyle/>
          <a:p>
            <a:r>
              <a:rPr lang="en-US" dirty="0"/>
              <a:t>Section 504 is federal law that applies to institutions receiving federal assistance including accepting federal financial aid for students</a:t>
            </a:r>
          </a:p>
          <a:p>
            <a:r>
              <a:rPr lang="en-US" dirty="0"/>
              <a:t>Title II of the ADA is federal law that protects people with disabilities and is broadly applied</a:t>
            </a:r>
          </a:p>
          <a:p>
            <a:r>
              <a:rPr lang="en-US" dirty="0"/>
              <a:t>Generally the same</a:t>
            </a:r>
          </a:p>
        </p:txBody>
      </p:sp>
    </p:spTree>
    <p:extLst>
      <p:ext uri="{BB962C8B-B14F-4D97-AF65-F5344CB8AC3E}">
        <p14:creationId xmlns:p14="http://schemas.microsoft.com/office/powerpoint/2010/main" val="66241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FFA59-9B88-4BF2-8CB5-4B363C49792E}"/>
              </a:ext>
            </a:extLst>
          </p:cNvPr>
          <p:cNvSpPr>
            <a:spLocks noGrp="1"/>
          </p:cNvSpPr>
          <p:nvPr>
            <p:ph type="title"/>
          </p:nvPr>
        </p:nvSpPr>
        <p:spPr/>
        <p:txBody>
          <a:bodyPr>
            <a:normAutofit fontScale="90000"/>
          </a:bodyPr>
          <a:lstStyle/>
          <a:p>
            <a:r>
              <a:rPr lang="en-US" dirty="0">
                <a:ea typeface="Arial" charset="0"/>
                <a:cs typeface="Arial" charset="0"/>
              </a:rPr>
              <a:t>Who and what is covered by 504 and the ADA?</a:t>
            </a:r>
          </a:p>
        </p:txBody>
      </p:sp>
      <p:sp>
        <p:nvSpPr>
          <p:cNvPr id="3" name="Content Placeholder 2">
            <a:extLst>
              <a:ext uri="{FF2B5EF4-FFF2-40B4-BE49-F238E27FC236}">
                <a16:creationId xmlns:a16="http://schemas.microsoft.com/office/drawing/2014/main" id="{34453D56-7AE5-4B34-AB6F-5CE16F6DA1FD}"/>
              </a:ext>
            </a:extLst>
          </p:cNvPr>
          <p:cNvSpPr>
            <a:spLocks noGrp="1"/>
          </p:cNvSpPr>
          <p:nvPr>
            <p:ph idx="1"/>
          </p:nvPr>
        </p:nvSpPr>
        <p:spPr/>
        <p:txBody>
          <a:bodyPr/>
          <a:lstStyle/>
          <a:p>
            <a:r>
              <a:rPr lang="en-US" dirty="0"/>
              <a:t>Public colleges and universities and private institutions receiving federal dollars</a:t>
            </a:r>
          </a:p>
          <a:p>
            <a:pPr lvl="1"/>
            <a:r>
              <a:rPr lang="en-US" dirty="0"/>
              <a:t>Academics </a:t>
            </a:r>
          </a:p>
          <a:p>
            <a:pPr lvl="1"/>
            <a:r>
              <a:rPr lang="en-US" dirty="0"/>
              <a:t>Extracurricular activities</a:t>
            </a:r>
          </a:p>
          <a:p>
            <a:pPr lvl="1"/>
            <a:r>
              <a:rPr lang="en-US" dirty="0"/>
              <a:t>Athletics</a:t>
            </a:r>
          </a:p>
          <a:p>
            <a:pPr lvl="1"/>
            <a:r>
              <a:rPr lang="en-US" dirty="0"/>
              <a:t>Regardless of where activity occurs</a:t>
            </a:r>
          </a:p>
          <a:p>
            <a:endParaRPr lang="en-US" dirty="0"/>
          </a:p>
        </p:txBody>
      </p:sp>
    </p:spTree>
    <p:extLst>
      <p:ext uri="{BB962C8B-B14F-4D97-AF65-F5344CB8AC3E}">
        <p14:creationId xmlns:p14="http://schemas.microsoft.com/office/powerpoint/2010/main" val="1025235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B9F00-1052-3D41-B47E-F764EB357CED}"/>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A3B8CF4A-1857-6848-BB7B-313524E997F3}"/>
              </a:ext>
            </a:extLst>
          </p:cNvPr>
          <p:cNvSpPr>
            <a:spLocks noGrp="1"/>
          </p:cNvSpPr>
          <p:nvPr>
            <p:ph idx="1"/>
          </p:nvPr>
        </p:nvSpPr>
        <p:spPr/>
        <p:txBody>
          <a:bodyPr/>
          <a:lstStyle/>
          <a:p>
            <a:r>
              <a:rPr lang="en-US" dirty="0"/>
              <a:t>The agreement, terms, policies, and the law</a:t>
            </a:r>
          </a:p>
          <a:p>
            <a:r>
              <a:rPr lang="en-US" dirty="0"/>
              <a:t>Accessible materials </a:t>
            </a:r>
          </a:p>
          <a:p>
            <a:r>
              <a:rPr lang="en-US" dirty="0"/>
              <a:t>What the University is doing to support accessibility </a:t>
            </a:r>
          </a:p>
          <a:p>
            <a:r>
              <a:rPr lang="en-US" dirty="0"/>
              <a:t>Accessibility training for students</a:t>
            </a:r>
          </a:p>
          <a:p>
            <a:endParaRPr lang="en-US" dirty="0"/>
          </a:p>
        </p:txBody>
      </p:sp>
    </p:spTree>
    <p:extLst>
      <p:ext uri="{BB962C8B-B14F-4D97-AF65-F5344CB8AC3E}">
        <p14:creationId xmlns:p14="http://schemas.microsoft.com/office/powerpoint/2010/main" val="3223746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02422-CC6A-4727-BE8A-F00855B41B6C}"/>
              </a:ext>
            </a:extLst>
          </p:cNvPr>
          <p:cNvSpPr>
            <a:spLocks noGrp="1"/>
          </p:cNvSpPr>
          <p:nvPr>
            <p:ph type="title"/>
          </p:nvPr>
        </p:nvSpPr>
        <p:spPr/>
        <p:txBody>
          <a:bodyPr>
            <a:normAutofit fontScale="90000"/>
          </a:bodyPr>
          <a:lstStyle/>
          <a:p>
            <a:r>
              <a:rPr lang="en-US" dirty="0">
                <a:cs typeface="Arial" panose="020B0604020202020204" pitchFamily="34" charset="0"/>
              </a:rPr>
              <a:t>Who is protected by 504 and the ADA?</a:t>
            </a:r>
          </a:p>
        </p:txBody>
      </p:sp>
      <p:sp>
        <p:nvSpPr>
          <p:cNvPr id="3" name="Content Placeholder 2">
            <a:extLst>
              <a:ext uri="{FF2B5EF4-FFF2-40B4-BE49-F238E27FC236}">
                <a16:creationId xmlns:a16="http://schemas.microsoft.com/office/drawing/2014/main" id="{E6CE7028-B551-49A5-8108-A644AAFC1A97}"/>
              </a:ext>
            </a:extLst>
          </p:cNvPr>
          <p:cNvSpPr>
            <a:spLocks noGrp="1"/>
          </p:cNvSpPr>
          <p:nvPr>
            <p:ph idx="1"/>
          </p:nvPr>
        </p:nvSpPr>
        <p:spPr/>
        <p:txBody>
          <a:bodyPr/>
          <a:lstStyle/>
          <a:p>
            <a:r>
              <a:rPr lang="en-US" dirty="0"/>
              <a:t>Students</a:t>
            </a:r>
          </a:p>
          <a:p>
            <a:r>
              <a:rPr lang="en-US" dirty="0"/>
              <a:t>Employees</a:t>
            </a:r>
          </a:p>
          <a:p>
            <a:r>
              <a:rPr lang="en-US" dirty="0"/>
              <a:t>Visitors</a:t>
            </a:r>
          </a:p>
          <a:p>
            <a:pPr marL="0" indent="0">
              <a:buNone/>
            </a:pPr>
            <a:endParaRPr lang="en-US" dirty="0"/>
          </a:p>
        </p:txBody>
      </p:sp>
    </p:spTree>
    <p:extLst>
      <p:ext uri="{BB962C8B-B14F-4D97-AF65-F5344CB8AC3E}">
        <p14:creationId xmlns:p14="http://schemas.microsoft.com/office/powerpoint/2010/main" val="3461276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191F7-FD7A-4337-AD18-142DACD353C4}"/>
              </a:ext>
            </a:extLst>
          </p:cNvPr>
          <p:cNvSpPr>
            <a:spLocks noGrp="1"/>
          </p:cNvSpPr>
          <p:nvPr>
            <p:ph type="title"/>
          </p:nvPr>
        </p:nvSpPr>
        <p:spPr>
          <a:xfrm>
            <a:off x="2857500" y="300039"/>
            <a:ext cx="8503920" cy="614361"/>
          </a:xfrm>
        </p:spPr>
        <p:txBody>
          <a:bodyPr>
            <a:normAutofit fontScale="90000"/>
          </a:bodyPr>
          <a:lstStyle/>
          <a:p>
            <a:br>
              <a:rPr lang="en-US" dirty="0"/>
            </a:br>
            <a:r>
              <a:rPr lang="en-US" sz="3600" dirty="0">
                <a:cs typeface="Arial" panose="020B0604020202020204" pitchFamily="34" charset="0"/>
              </a:rPr>
              <a:t>What disability-related services are required?</a:t>
            </a:r>
            <a:endParaRPr lang="en-US" dirty="0"/>
          </a:p>
        </p:txBody>
      </p:sp>
      <p:sp>
        <p:nvSpPr>
          <p:cNvPr id="3" name="Content Placeholder 2">
            <a:extLst>
              <a:ext uri="{FF2B5EF4-FFF2-40B4-BE49-F238E27FC236}">
                <a16:creationId xmlns:a16="http://schemas.microsoft.com/office/drawing/2014/main" id="{EC979650-11E2-4A96-9022-F7BEACA2A4D9}"/>
              </a:ext>
            </a:extLst>
          </p:cNvPr>
          <p:cNvSpPr>
            <a:spLocks noGrp="1"/>
          </p:cNvSpPr>
          <p:nvPr>
            <p:ph idx="1"/>
          </p:nvPr>
        </p:nvSpPr>
        <p:spPr/>
        <p:txBody>
          <a:bodyPr>
            <a:normAutofit/>
          </a:bodyPr>
          <a:lstStyle/>
          <a:p>
            <a:r>
              <a:rPr lang="en-US" dirty="0"/>
              <a:t>Equal opportunity to participate</a:t>
            </a:r>
            <a:endParaRPr lang="en-US" sz="750" dirty="0"/>
          </a:p>
          <a:p>
            <a:r>
              <a:rPr lang="en-US" dirty="0"/>
              <a:t>Appropriate academic adjustments </a:t>
            </a:r>
          </a:p>
          <a:p>
            <a:r>
              <a:rPr lang="en-US" dirty="0"/>
              <a:t>Auxiliary aids and services</a:t>
            </a:r>
          </a:p>
        </p:txBody>
      </p:sp>
    </p:spTree>
    <p:extLst>
      <p:ext uri="{BB962C8B-B14F-4D97-AF65-F5344CB8AC3E}">
        <p14:creationId xmlns:p14="http://schemas.microsoft.com/office/powerpoint/2010/main" val="1470406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421C-8E90-43DA-A3A2-990C859A9AD9}"/>
              </a:ext>
            </a:extLst>
          </p:cNvPr>
          <p:cNvSpPr>
            <a:spLocks noGrp="1"/>
          </p:cNvSpPr>
          <p:nvPr>
            <p:ph type="title"/>
          </p:nvPr>
        </p:nvSpPr>
        <p:spPr/>
        <p:txBody>
          <a:bodyPr/>
          <a:lstStyle/>
          <a:p>
            <a:r>
              <a:rPr lang="en-US" dirty="0">
                <a:cs typeface="Arial" panose="020B0604020202020204" pitchFamily="34" charset="0"/>
              </a:rPr>
              <a:t>What is disability harassment?</a:t>
            </a:r>
            <a:endParaRPr lang="en-US" dirty="0"/>
          </a:p>
        </p:txBody>
      </p:sp>
      <p:sp>
        <p:nvSpPr>
          <p:cNvPr id="3" name="Content Placeholder 2">
            <a:extLst>
              <a:ext uri="{FF2B5EF4-FFF2-40B4-BE49-F238E27FC236}">
                <a16:creationId xmlns:a16="http://schemas.microsoft.com/office/drawing/2014/main" id="{ACD766C6-3FA2-490E-AAEF-33ABA2F217D8}"/>
              </a:ext>
            </a:extLst>
          </p:cNvPr>
          <p:cNvSpPr>
            <a:spLocks noGrp="1"/>
          </p:cNvSpPr>
          <p:nvPr>
            <p:ph idx="1"/>
          </p:nvPr>
        </p:nvSpPr>
        <p:spPr/>
        <p:txBody>
          <a:bodyPr/>
          <a:lstStyle/>
          <a:p>
            <a:r>
              <a:rPr lang="en-US" dirty="0"/>
              <a:t>Unwelcome conduct based on a disability</a:t>
            </a:r>
          </a:p>
          <a:p>
            <a:r>
              <a:rPr lang="en-US" dirty="0"/>
              <a:t>From students, employees, or visitors</a:t>
            </a:r>
          </a:p>
          <a:p>
            <a:r>
              <a:rPr lang="en-US" dirty="0"/>
              <a:t>Can take many forms: </a:t>
            </a:r>
          </a:p>
          <a:p>
            <a:pPr lvl="1"/>
            <a:r>
              <a:rPr lang="en-US" dirty="0"/>
              <a:t>Verbal threats or slurs</a:t>
            </a:r>
          </a:p>
          <a:p>
            <a:pPr lvl="1"/>
            <a:r>
              <a:rPr lang="en-US" dirty="0"/>
              <a:t>Physical threats or attacks</a:t>
            </a:r>
          </a:p>
          <a:p>
            <a:pPr lvl="1"/>
            <a:r>
              <a:rPr lang="en-US" dirty="0"/>
              <a:t>Stereotypes</a:t>
            </a:r>
          </a:p>
          <a:p>
            <a:r>
              <a:rPr lang="en-US" dirty="0"/>
              <a:t>Policy 3.47 addresses disability harassment and discrimination issues.</a:t>
            </a:r>
          </a:p>
          <a:p>
            <a:pPr marL="0" indent="0">
              <a:buNone/>
            </a:pPr>
            <a:endParaRPr lang="en-US" dirty="0"/>
          </a:p>
        </p:txBody>
      </p:sp>
    </p:spTree>
    <p:extLst>
      <p:ext uri="{BB962C8B-B14F-4D97-AF65-F5344CB8AC3E}">
        <p14:creationId xmlns:p14="http://schemas.microsoft.com/office/powerpoint/2010/main" val="2868903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7955-5A1C-E54A-B732-8836ED5D6356}"/>
              </a:ext>
            </a:extLst>
          </p:cNvPr>
          <p:cNvSpPr>
            <a:spLocks noGrp="1"/>
          </p:cNvSpPr>
          <p:nvPr>
            <p:ph type="title"/>
          </p:nvPr>
        </p:nvSpPr>
        <p:spPr/>
        <p:txBody>
          <a:bodyPr/>
          <a:lstStyle/>
          <a:p>
            <a:r>
              <a:rPr lang="en-US" dirty="0"/>
              <a:t>Examples of potential problems</a:t>
            </a:r>
          </a:p>
        </p:txBody>
      </p:sp>
      <p:sp>
        <p:nvSpPr>
          <p:cNvPr id="3" name="Content Placeholder 2">
            <a:extLst>
              <a:ext uri="{FF2B5EF4-FFF2-40B4-BE49-F238E27FC236}">
                <a16:creationId xmlns:a16="http://schemas.microsoft.com/office/drawing/2014/main" id="{958AD5C9-345D-5F48-A07C-A2FC8A468833}"/>
              </a:ext>
            </a:extLst>
          </p:cNvPr>
          <p:cNvSpPr>
            <a:spLocks noGrp="1"/>
          </p:cNvSpPr>
          <p:nvPr>
            <p:ph idx="1"/>
          </p:nvPr>
        </p:nvSpPr>
        <p:spPr/>
        <p:txBody>
          <a:bodyPr/>
          <a:lstStyle/>
          <a:p>
            <a:r>
              <a:rPr lang="en-US" dirty="0"/>
              <a:t>Advising a student not to take a particular course or enter a program on the basis of the student’s disability alone.</a:t>
            </a:r>
          </a:p>
          <a:p>
            <a:r>
              <a:rPr lang="en-US" dirty="0"/>
              <a:t>Teasing or otherwise marginalizing someone for receiving/using accommodations.</a:t>
            </a:r>
          </a:p>
          <a:p>
            <a:r>
              <a:rPr lang="en-US" dirty="0"/>
              <a:t>Refusing to grant an accommodation deemed necessary by the Office of Disability Services.</a:t>
            </a:r>
          </a:p>
          <a:p>
            <a:r>
              <a:rPr lang="en-US" dirty="0"/>
              <a:t>Refusing class-related opportunities on the grounds that accommodations would have to be given.</a:t>
            </a:r>
          </a:p>
          <a:p>
            <a:r>
              <a:rPr lang="en-US" dirty="0"/>
              <a:t>Allowing other students to engage in harassing behaviors.</a:t>
            </a:r>
          </a:p>
        </p:txBody>
      </p:sp>
    </p:spTree>
    <p:extLst>
      <p:ext uri="{BB962C8B-B14F-4D97-AF65-F5344CB8AC3E}">
        <p14:creationId xmlns:p14="http://schemas.microsoft.com/office/powerpoint/2010/main" val="2037491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2EC04-286A-4CC5-A1D5-297786714989}"/>
              </a:ext>
            </a:extLst>
          </p:cNvPr>
          <p:cNvSpPr>
            <a:spLocks noGrp="1"/>
          </p:cNvSpPr>
          <p:nvPr>
            <p:ph type="title"/>
          </p:nvPr>
        </p:nvSpPr>
        <p:spPr/>
        <p:txBody>
          <a:bodyPr>
            <a:normAutofit/>
          </a:bodyPr>
          <a:lstStyle/>
          <a:p>
            <a:r>
              <a:rPr lang="en-US" sz="3600" dirty="0">
                <a:cs typeface="Arial" panose="020B0604020202020204" pitchFamily="34" charset="0"/>
              </a:rPr>
              <a:t>WSU’s responsibility with alleged harassment</a:t>
            </a:r>
            <a:endParaRPr lang="en-US" dirty="0"/>
          </a:p>
        </p:txBody>
      </p:sp>
      <p:sp>
        <p:nvSpPr>
          <p:cNvPr id="3" name="Content Placeholder 2">
            <a:extLst>
              <a:ext uri="{FF2B5EF4-FFF2-40B4-BE49-F238E27FC236}">
                <a16:creationId xmlns:a16="http://schemas.microsoft.com/office/drawing/2014/main" id="{FCDCAAFF-91F0-4AC2-B517-87768A1986AF}"/>
              </a:ext>
            </a:extLst>
          </p:cNvPr>
          <p:cNvSpPr>
            <a:spLocks noGrp="1"/>
          </p:cNvSpPr>
          <p:nvPr>
            <p:ph idx="1"/>
          </p:nvPr>
        </p:nvSpPr>
        <p:spPr/>
        <p:txBody>
          <a:bodyPr/>
          <a:lstStyle/>
          <a:p>
            <a:r>
              <a:rPr lang="en-US" dirty="0"/>
              <a:t>To respond immediately </a:t>
            </a:r>
          </a:p>
          <a:p>
            <a:r>
              <a:rPr lang="en-US" dirty="0"/>
              <a:t>To take prompt and effective steps to:</a:t>
            </a:r>
          </a:p>
          <a:p>
            <a:pPr lvl="1"/>
            <a:r>
              <a:rPr lang="en-US" dirty="0"/>
              <a:t>end harassment</a:t>
            </a:r>
          </a:p>
          <a:p>
            <a:pPr lvl="1"/>
            <a:r>
              <a:rPr lang="en-US" dirty="0"/>
              <a:t>eliminate hostile environment</a:t>
            </a:r>
          </a:p>
          <a:p>
            <a:pPr lvl="1"/>
            <a:r>
              <a:rPr lang="en-US" dirty="0"/>
              <a:t>prevent recurrence</a:t>
            </a:r>
          </a:p>
          <a:p>
            <a:pPr lvl="1"/>
            <a:r>
              <a:rPr lang="en-US" dirty="0"/>
              <a:t>remedy effects</a:t>
            </a:r>
          </a:p>
          <a:p>
            <a:endParaRPr lang="en-US" dirty="0"/>
          </a:p>
        </p:txBody>
      </p:sp>
    </p:spTree>
    <p:extLst>
      <p:ext uri="{BB962C8B-B14F-4D97-AF65-F5344CB8AC3E}">
        <p14:creationId xmlns:p14="http://schemas.microsoft.com/office/powerpoint/2010/main" val="995253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CDC8B-ACF3-4CD2-9211-7DD4E20F4A66}"/>
              </a:ext>
            </a:extLst>
          </p:cNvPr>
          <p:cNvSpPr>
            <a:spLocks noGrp="1"/>
          </p:cNvSpPr>
          <p:nvPr>
            <p:ph type="title"/>
          </p:nvPr>
        </p:nvSpPr>
        <p:spPr/>
        <p:txBody>
          <a:bodyPr>
            <a:normAutofit/>
          </a:bodyPr>
          <a:lstStyle/>
          <a:p>
            <a:r>
              <a:rPr lang="en-US" sz="3600" dirty="0">
                <a:cs typeface="Arial" panose="020B0604020202020204" pitchFamily="34" charset="0"/>
              </a:rPr>
              <a:t>What about the First Amendment?</a:t>
            </a:r>
            <a:endParaRPr lang="en-US" dirty="0"/>
          </a:p>
        </p:txBody>
      </p:sp>
      <p:sp>
        <p:nvSpPr>
          <p:cNvPr id="3" name="Content Placeholder 2">
            <a:extLst>
              <a:ext uri="{FF2B5EF4-FFF2-40B4-BE49-F238E27FC236}">
                <a16:creationId xmlns:a16="http://schemas.microsoft.com/office/drawing/2014/main" id="{74A28876-2635-494B-9C1A-EF8DC54453C5}"/>
              </a:ext>
            </a:extLst>
          </p:cNvPr>
          <p:cNvSpPr>
            <a:spLocks noGrp="1"/>
          </p:cNvSpPr>
          <p:nvPr>
            <p:ph idx="1"/>
          </p:nvPr>
        </p:nvSpPr>
        <p:spPr/>
        <p:txBody>
          <a:bodyPr>
            <a:normAutofit/>
          </a:bodyPr>
          <a:lstStyle/>
          <a:p>
            <a:r>
              <a:rPr lang="en-US" dirty="0"/>
              <a:t>The University will:</a:t>
            </a:r>
          </a:p>
          <a:p>
            <a:pPr lvl="1"/>
            <a:r>
              <a:rPr lang="en-US" dirty="0"/>
              <a:t>Respond to harassing speech</a:t>
            </a:r>
          </a:p>
          <a:p>
            <a:pPr lvl="1"/>
            <a:r>
              <a:rPr lang="en-US" dirty="0"/>
              <a:t>Establish welcoming campus culture</a:t>
            </a:r>
          </a:p>
          <a:p>
            <a:pPr lvl="1"/>
            <a:r>
              <a:rPr lang="en-US" dirty="0"/>
              <a:t>Be alert if direct threats are made</a:t>
            </a:r>
          </a:p>
          <a:p>
            <a:r>
              <a:rPr lang="en-US" dirty="0"/>
              <a:t>The University will interpret and apply all policies consistent with the First Amendment.</a:t>
            </a:r>
          </a:p>
          <a:p>
            <a:endParaRPr lang="en-US" dirty="0"/>
          </a:p>
        </p:txBody>
      </p:sp>
    </p:spTree>
    <p:extLst>
      <p:ext uri="{BB962C8B-B14F-4D97-AF65-F5344CB8AC3E}">
        <p14:creationId xmlns:p14="http://schemas.microsoft.com/office/powerpoint/2010/main" val="1967588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In short … </a:t>
            </a:r>
          </a:p>
        </p:txBody>
      </p:sp>
      <p:sp>
        <p:nvSpPr>
          <p:cNvPr id="3" name="Content Placeholder 2"/>
          <p:cNvSpPr>
            <a:spLocks noGrp="1"/>
          </p:cNvSpPr>
          <p:nvPr>
            <p:ph idx="1"/>
          </p:nvPr>
        </p:nvSpPr>
        <p:spPr/>
        <p:txBody>
          <a:bodyPr/>
          <a:lstStyle/>
          <a:p>
            <a:r>
              <a:rPr lang="en-US" dirty="0"/>
              <a:t>NFB Agreement impacts all WSU content.</a:t>
            </a:r>
          </a:p>
          <a:p>
            <a:r>
              <a:rPr lang="en-US" dirty="0"/>
              <a:t>The requirements in the agreement are based on federal law.</a:t>
            </a:r>
          </a:p>
          <a:p>
            <a:r>
              <a:rPr lang="en-US" dirty="0"/>
              <a:t>Web and other digital content is a particular concern, but the agreement is not limited to it.</a:t>
            </a:r>
          </a:p>
          <a:p>
            <a:r>
              <a:rPr lang="en-US" dirty="0"/>
              <a:t>Accessibility is everyone’s job on campus</a:t>
            </a:r>
          </a:p>
          <a:p>
            <a:r>
              <a:rPr lang="en-US" dirty="0"/>
              <a:t>Allow time for difficult accommodations</a:t>
            </a:r>
          </a:p>
          <a:p>
            <a:r>
              <a:rPr lang="en-US" dirty="0"/>
              <a:t>Harassment on the basis of disability is never acceptable.</a:t>
            </a:r>
          </a:p>
          <a:p>
            <a:r>
              <a:rPr lang="en-US" dirty="0"/>
              <a:t>First Amendment rights are protected.</a:t>
            </a:r>
          </a:p>
          <a:p>
            <a:endParaRPr lang="en-US" dirty="0"/>
          </a:p>
        </p:txBody>
      </p:sp>
    </p:spTree>
    <p:extLst>
      <p:ext uri="{BB962C8B-B14F-4D97-AF65-F5344CB8AC3E}">
        <p14:creationId xmlns:p14="http://schemas.microsoft.com/office/powerpoint/2010/main" val="8736329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53E9E-78D6-8945-A774-0B7824324B03}"/>
              </a:ext>
            </a:extLst>
          </p:cNvPr>
          <p:cNvSpPr>
            <a:spLocks noGrp="1"/>
          </p:cNvSpPr>
          <p:nvPr>
            <p:ph type="title"/>
          </p:nvPr>
        </p:nvSpPr>
        <p:spPr/>
        <p:txBody>
          <a:bodyPr/>
          <a:lstStyle/>
          <a:p>
            <a:pPr algn="ctr"/>
            <a:r>
              <a:rPr lang="en-US" sz="5400" dirty="0"/>
              <a:t>Accessible Content</a:t>
            </a:r>
          </a:p>
        </p:txBody>
      </p:sp>
      <p:sp>
        <p:nvSpPr>
          <p:cNvPr id="4" name="Content Placeholder 3">
            <a:extLst>
              <a:ext uri="{FF2B5EF4-FFF2-40B4-BE49-F238E27FC236}">
                <a16:creationId xmlns:a16="http://schemas.microsoft.com/office/drawing/2014/main" id="{E027FFDB-CE49-D34D-833E-1128132EBFA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26981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content, digital and f2f</a:t>
            </a:r>
          </a:p>
        </p:txBody>
      </p:sp>
      <p:sp>
        <p:nvSpPr>
          <p:cNvPr id="3" name="Content Placeholder 2"/>
          <p:cNvSpPr>
            <a:spLocks noGrp="1"/>
          </p:cNvSpPr>
          <p:nvPr>
            <p:ph idx="1"/>
          </p:nvPr>
        </p:nvSpPr>
        <p:spPr/>
        <p:txBody>
          <a:bodyPr/>
          <a:lstStyle/>
          <a:p>
            <a:r>
              <a:rPr lang="en-US" dirty="0"/>
              <a:t>WSU’s agreement is an “all content” agreement with a “same time” standard</a:t>
            </a:r>
          </a:p>
          <a:p>
            <a:r>
              <a:rPr lang="en-US" dirty="0"/>
              <a:t>Digital content</a:t>
            </a:r>
          </a:p>
          <a:p>
            <a:r>
              <a:rPr lang="en-US" dirty="0"/>
              <a:t>Face-to-face content</a:t>
            </a:r>
          </a:p>
          <a:p>
            <a:r>
              <a:rPr lang="en-US" dirty="0"/>
              <a:t>Content for enrichment</a:t>
            </a:r>
          </a:p>
        </p:txBody>
      </p:sp>
    </p:spTree>
    <p:extLst>
      <p:ext uri="{BB962C8B-B14F-4D97-AF65-F5344CB8AC3E}">
        <p14:creationId xmlns:p14="http://schemas.microsoft.com/office/powerpoint/2010/main" val="16017977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Making accessible choices going forward</a:t>
            </a:r>
          </a:p>
        </p:txBody>
      </p:sp>
      <p:sp>
        <p:nvSpPr>
          <p:cNvPr id="3" name="Content Placeholder 2"/>
          <p:cNvSpPr>
            <a:spLocks noGrp="1"/>
          </p:cNvSpPr>
          <p:nvPr>
            <p:ph idx="1"/>
          </p:nvPr>
        </p:nvSpPr>
        <p:spPr/>
        <p:txBody>
          <a:bodyPr/>
          <a:lstStyle/>
          <a:p>
            <a:r>
              <a:rPr lang="en-US" dirty="0"/>
              <a:t>Create digital documents with accessibility in mind</a:t>
            </a:r>
          </a:p>
          <a:p>
            <a:pPr lvl="1"/>
            <a:r>
              <a:rPr lang="en-US" dirty="0"/>
              <a:t>Use Microsoft products and tools </a:t>
            </a:r>
          </a:p>
          <a:p>
            <a:pPr lvl="1"/>
            <a:r>
              <a:rPr lang="en-US" dirty="0"/>
              <a:t>Save in multiple formats (.</a:t>
            </a:r>
            <a:r>
              <a:rPr lang="en-US" dirty="0" err="1"/>
              <a:t>docx</a:t>
            </a:r>
            <a:r>
              <a:rPr lang="en-US" dirty="0"/>
              <a:t> and .pdf may be ideal)</a:t>
            </a:r>
          </a:p>
          <a:p>
            <a:pPr lvl="1"/>
            <a:r>
              <a:rPr lang="en-US" dirty="0"/>
              <a:t>Search for accessible versions of legacy documents such as photocopied chapters</a:t>
            </a:r>
          </a:p>
          <a:p>
            <a:r>
              <a:rPr lang="en-US" dirty="0"/>
              <a:t>Incorporate accessible decisions into face-to-face delivery</a:t>
            </a:r>
          </a:p>
          <a:p>
            <a:pPr lvl="1"/>
            <a:r>
              <a:rPr lang="en-US" dirty="0"/>
              <a:t>Always use available microphones</a:t>
            </a:r>
          </a:p>
          <a:p>
            <a:pPr lvl="1"/>
            <a:r>
              <a:rPr lang="en-US" dirty="0"/>
              <a:t>Consider making digital copies available to the class</a:t>
            </a:r>
          </a:p>
          <a:p>
            <a:pPr lvl="1"/>
            <a:r>
              <a:rPr lang="en-US" dirty="0"/>
              <a:t>Consider putting materials on Blackboard</a:t>
            </a:r>
          </a:p>
          <a:p>
            <a:pPr lvl="1"/>
            <a:r>
              <a:rPr lang="en-US" dirty="0"/>
              <a:t>Review WSU guidelines for accessible face-to-face instruction</a:t>
            </a:r>
          </a:p>
        </p:txBody>
      </p:sp>
    </p:spTree>
    <p:extLst>
      <p:ext uri="{BB962C8B-B14F-4D97-AF65-F5344CB8AC3E}">
        <p14:creationId xmlns:p14="http://schemas.microsoft.com/office/powerpoint/2010/main" val="3087553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 of nondiscrimination</a:t>
            </a:r>
            <a:endParaRPr lang="en-US" strike="sngStrike" dirty="0"/>
          </a:p>
        </p:txBody>
      </p:sp>
      <p:sp>
        <p:nvSpPr>
          <p:cNvPr id="3" name="Content Placeholder 2"/>
          <p:cNvSpPr>
            <a:spLocks noGrp="1"/>
          </p:cNvSpPr>
          <p:nvPr>
            <p:ph idx="1"/>
          </p:nvPr>
        </p:nvSpPr>
        <p:spPr/>
        <p:txBody>
          <a:bodyPr/>
          <a:lstStyle/>
          <a:p>
            <a:r>
              <a:rPr lang="en-US" dirty="0"/>
              <a:t>Wichita State University does not discriminate in its employment practices, educational programs or activities on the basis of age, ancestry, color, disability, gender, gender expression, gender identity, genetic information, marital status, national origin, political affiliation, pregnancy, race, religion, sex, sexual orientation, or status as a veteran</a:t>
            </a:r>
            <a:endParaRPr lang="en-US" strike="sngStrike" dirty="0"/>
          </a:p>
          <a:p>
            <a:endParaRPr lang="en-US" dirty="0"/>
          </a:p>
        </p:txBody>
      </p:sp>
    </p:spTree>
    <p:extLst>
      <p:ext uri="{BB962C8B-B14F-4D97-AF65-F5344CB8AC3E}">
        <p14:creationId xmlns:p14="http://schemas.microsoft.com/office/powerpoint/2010/main" val="541778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5B7CA-2D6A-1A4B-BD00-97F979149566}"/>
              </a:ext>
            </a:extLst>
          </p:cNvPr>
          <p:cNvSpPr>
            <a:spLocks noGrp="1"/>
          </p:cNvSpPr>
          <p:nvPr>
            <p:ph type="title"/>
          </p:nvPr>
        </p:nvSpPr>
        <p:spPr/>
        <p:txBody>
          <a:bodyPr/>
          <a:lstStyle/>
          <a:p>
            <a:r>
              <a:rPr lang="en-US" dirty="0"/>
              <a:t>Know what is inaccessible</a:t>
            </a:r>
          </a:p>
        </p:txBody>
      </p:sp>
      <p:sp>
        <p:nvSpPr>
          <p:cNvPr id="3" name="Content Placeholder 2">
            <a:extLst>
              <a:ext uri="{FF2B5EF4-FFF2-40B4-BE49-F238E27FC236}">
                <a16:creationId xmlns:a16="http://schemas.microsoft.com/office/drawing/2014/main" id="{41983358-E887-094B-B729-54143835D602}"/>
              </a:ext>
            </a:extLst>
          </p:cNvPr>
          <p:cNvSpPr>
            <a:spLocks noGrp="1"/>
          </p:cNvSpPr>
          <p:nvPr>
            <p:ph idx="1"/>
          </p:nvPr>
        </p:nvSpPr>
        <p:spPr/>
        <p:txBody>
          <a:bodyPr/>
          <a:lstStyle/>
          <a:p>
            <a:r>
              <a:rPr lang="en-US" dirty="0"/>
              <a:t>Paper documents available only on in paper</a:t>
            </a:r>
          </a:p>
          <a:p>
            <a:r>
              <a:rPr lang="en-US" dirty="0"/>
              <a:t>Digital documents made from scans</a:t>
            </a:r>
          </a:p>
          <a:p>
            <a:r>
              <a:rPr lang="en-US" dirty="0"/>
              <a:t>Untagged PDF documents</a:t>
            </a:r>
          </a:p>
          <a:p>
            <a:pPr lvl="1"/>
            <a:r>
              <a:rPr lang="en-US" dirty="0"/>
              <a:t>Created or saved improperly or with tools that do not tag</a:t>
            </a:r>
          </a:p>
          <a:p>
            <a:pPr lvl="1"/>
            <a:r>
              <a:rPr lang="en-US" dirty="0"/>
              <a:t>Photo images of articles/books from online databases</a:t>
            </a:r>
          </a:p>
          <a:p>
            <a:r>
              <a:rPr lang="en-US" dirty="0"/>
              <a:t>Textbooks available only in paper with no digital option</a:t>
            </a:r>
          </a:p>
          <a:p>
            <a:r>
              <a:rPr lang="en-US" dirty="0"/>
              <a:t>Highly enriched materials with interactivity </a:t>
            </a:r>
          </a:p>
          <a:p>
            <a:r>
              <a:rPr lang="en-US" dirty="0"/>
              <a:t>Uncaptioned videos</a:t>
            </a:r>
          </a:p>
          <a:p>
            <a:r>
              <a:rPr lang="en-US" dirty="0"/>
              <a:t>Audio with no transcript</a:t>
            </a:r>
          </a:p>
          <a:p>
            <a:pPr lvl="1"/>
            <a:endParaRPr lang="en-US" dirty="0"/>
          </a:p>
        </p:txBody>
      </p:sp>
    </p:spTree>
    <p:extLst>
      <p:ext uri="{BB962C8B-B14F-4D97-AF65-F5344CB8AC3E}">
        <p14:creationId xmlns:p14="http://schemas.microsoft.com/office/powerpoint/2010/main" val="2749375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Publishers’ accessibility statements</a:t>
            </a:r>
          </a:p>
        </p:txBody>
      </p:sp>
      <p:sp>
        <p:nvSpPr>
          <p:cNvPr id="3" name="Content Placeholder 2"/>
          <p:cNvSpPr>
            <a:spLocks noGrp="1"/>
          </p:cNvSpPr>
          <p:nvPr>
            <p:ph idx="1"/>
          </p:nvPr>
        </p:nvSpPr>
        <p:spPr/>
        <p:txBody>
          <a:bodyPr/>
          <a:lstStyle/>
          <a:p>
            <a:r>
              <a:rPr lang="en-US" dirty="0"/>
              <a:t>All publishers have accessibility statements and policies, but their standards are not necessarily ours.</a:t>
            </a:r>
          </a:p>
          <a:p>
            <a:r>
              <a:rPr lang="en-US" dirty="0"/>
              <a:t>The university must meet standards set forth by WCAG 2.0 A and AA, Section 504, and the ADA. These are high standards.</a:t>
            </a:r>
          </a:p>
          <a:p>
            <a:r>
              <a:rPr lang="en-US" dirty="0"/>
              <a:t>“Accessible” to a publisher might not mean “accessible” at WSU.</a:t>
            </a:r>
          </a:p>
        </p:txBody>
      </p:sp>
    </p:spTree>
    <p:extLst>
      <p:ext uri="{BB962C8B-B14F-4D97-AF65-F5344CB8AC3E}">
        <p14:creationId xmlns:p14="http://schemas.microsoft.com/office/powerpoint/2010/main" val="2865372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D15D-38C2-F447-847B-F3ECE7A0F353}"/>
              </a:ext>
            </a:extLst>
          </p:cNvPr>
          <p:cNvSpPr>
            <a:spLocks noGrp="1"/>
          </p:cNvSpPr>
          <p:nvPr>
            <p:ph type="title"/>
          </p:nvPr>
        </p:nvSpPr>
        <p:spPr/>
        <p:txBody>
          <a:bodyPr/>
          <a:lstStyle/>
          <a:p>
            <a:r>
              <a:rPr lang="en-US" dirty="0"/>
              <a:t>Textbook adoption and accessibility</a:t>
            </a:r>
          </a:p>
        </p:txBody>
      </p:sp>
      <p:sp>
        <p:nvSpPr>
          <p:cNvPr id="3" name="Content Placeholder 2">
            <a:extLst>
              <a:ext uri="{FF2B5EF4-FFF2-40B4-BE49-F238E27FC236}">
                <a16:creationId xmlns:a16="http://schemas.microsoft.com/office/drawing/2014/main" id="{E409720F-162B-0040-B8A0-C6BCCAC360FA}"/>
              </a:ext>
            </a:extLst>
          </p:cNvPr>
          <p:cNvSpPr>
            <a:spLocks noGrp="1"/>
          </p:cNvSpPr>
          <p:nvPr>
            <p:ph idx="1"/>
          </p:nvPr>
        </p:nvSpPr>
        <p:spPr/>
        <p:txBody>
          <a:bodyPr/>
          <a:lstStyle/>
          <a:p>
            <a:r>
              <a:rPr lang="en-US" dirty="0"/>
              <a:t>WSU is working with the WSU Bookstore and its inventory system vendor to provide and gather accessibility information during the textbook adoption process. </a:t>
            </a:r>
          </a:p>
          <a:p>
            <a:pPr lvl="1"/>
            <a:r>
              <a:rPr lang="en-US" dirty="0"/>
              <a:t>This will support faculty as they select textbooks</a:t>
            </a:r>
          </a:p>
          <a:p>
            <a:pPr lvl="1"/>
            <a:r>
              <a:rPr lang="en-US" dirty="0"/>
              <a:t>It will still be important for faculty to make their own assessment of the accessibility of texts they select, based on WSU’s standards</a:t>
            </a:r>
          </a:p>
          <a:p>
            <a:pPr lvl="1"/>
            <a:r>
              <a:rPr lang="en-US" dirty="0"/>
              <a:t>Resources, including sample emails to send to publisher representatives are provided  through </a:t>
            </a:r>
            <a:r>
              <a:rPr lang="en-US" dirty="0" err="1"/>
              <a:t>MyTraining</a:t>
            </a:r>
            <a:r>
              <a:rPr lang="en-US" dirty="0"/>
              <a:t>.</a:t>
            </a:r>
          </a:p>
          <a:p>
            <a:endParaRPr lang="en-US" dirty="0"/>
          </a:p>
        </p:txBody>
      </p:sp>
    </p:spTree>
    <p:extLst>
      <p:ext uri="{BB962C8B-B14F-4D97-AF65-F5344CB8AC3E}">
        <p14:creationId xmlns:p14="http://schemas.microsoft.com/office/powerpoint/2010/main" val="13902581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No publisher is fully accessible</a:t>
            </a:r>
          </a:p>
        </p:txBody>
      </p:sp>
      <p:sp>
        <p:nvSpPr>
          <p:cNvPr id="3" name="Content Placeholder 2"/>
          <p:cNvSpPr>
            <a:spLocks noGrp="1"/>
          </p:cNvSpPr>
          <p:nvPr>
            <p:ph idx="1"/>
          </p:nvPr>
        </p:nvSpPr>
        <p:spPr/>
        <p:txBody>
          <a:bodyPr/>
          <a:lstStyle/>
          <a:p>
            <a:r>
              <a:rPr lang="en-US" dirty="0"/>
              <a:t>The most frequently-used publishers were audited.</a:t>
            </a:r>
          </a:p>
          <a:p>
            <a:r>
              <a:rPr lang="en-US" dirty="0"/>
              <a:t>Some were better than others, but not one was fully accessible.</a:t>
            </a:r>
          </a:p>
          <a:p>
            <a:r>
              <a:rPr lang="en-US" dirty="0"/>
              <a:t>Beware of content that uses Flash or seems to be focused more on being attractive and engaging than on content.</a:t>
            </a:r>
          </a:p>
          <a:p>
            <a:r>
              <a:rPr lang="en-US" dirty="0"/>
              <a:t>Auditing of publishers is ongoing. If you have a question about the accessibility of a text or a publisher platform, please contact Michael Cole, Educational Accessibility Technologist.</a:t>
            </a:r>
          </a:p>
        </p:txBody>
      </p:sp>
    </p:spTree>
    <p:extLst>
      <p:ext uri="{BB962C8B-B14F-4D97-AF65-F5344CB8AC3E}">
        <p14:creationId xmlns:p14="http://schemas.microsoft.com/office/powerpoint/2010/main" val="41458058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Common publisher issues</a:t>
            </a:r>
          </a:p>
        </p:txBody>
      </p:sp>
      <p:sp>
        <p:nvSpPr>
          <p:cNvPr id="3" name="Content Placeholder 2"/>
          <p:cNvSpPr>
            <a:spLocks noGrp="1"/>
          </p:cNvSpPr>
          <p:nvPr>
            <p:ph idx="1"/>
          </p:nvPr>
        </p:nvSpPr>
        <p:spPr/>
        <p:txBody>
          <a:bodyPr/>
          <a:lstStyle/>
          <a:p>
            <a:r>
              <a:rPr lang="en-US" dirty="0"/>
              <a:t>Textbook publishers have similar problems across the industry.</a:t>
            </a:r>
          </a:p>
          <a:p>
            <a:r>
              <a:rPr lang="en-US" dirty="0"/>
              <a:t>Lack of keyboard navigation in their electronic products.</a:t>
            </a:r>
          </a:p>
          <a:p>
            <a:r>
              <a:rPr lang="en-US" dirty="0"/>
              <a:t>Images of text rather than script that is “selectable” (can be highlighted with your cursor).</a:t>
            </a:r>
          </a:p>
          <a:p>
            <a:r>
              <a:rPr lang="en-US" dirty="0"/>
              <a:t>Missing descriptions for images (alt tags).</a:t>
            </a:r>
          </a:p>
        </p:txBody>
      </p:sp>
    </p:spTree>
    <p:extLst>
      <p:ext uri="{BB962C8B-B14F-4D97-AF65-F5344CB8AC3E}">
        <p14:creationId xmlns:p14="http://schemas.microsoft.com/office/powerpoint/2010/main" val="6609685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F4757-7068-6147-802B-2FEBBFECB8B4}"/>
              </a:ext>
            </a:extLst>
          </p:cNvPr>
          <p:cNvSpPr>
            <a:spLocks noGrp="1"/>
          </p:cNvSpPr>
          <p:nvPr>
            <p:ph type="title"/>
          </p:nvPr>
        </p:nvSpPr>
        <p:spPr/>
        <p:txBody>
          <a:bodyPr/>
          <a:lstStyle/>
          <a:p>
            <a:r>
              <a:rPr lang="en-US" dirty="0"/>
              <a:t>What the University is doing to help</a:t>
            </a:r>
          </a:p>
        </p:txBody>
      </p:sp>
      <p:sp>
        <p:nvSpPr>
          <p:cNvPr id="3" name="Content Placeholder 2">
            <a:extLst>
              <a:ext uri="{FF2B5EF4-FFF2-40B4-BE49-F238E27FC236}">
                <a16:creationId xmlns:a16="http://schemas.microsoft.com/office/drawing/2014/main" id="{219225A9-49DE-9D44-A560-F103B5D52066}"/>
              </a:ext>
            </a:extLst>
          </p:cNvPr>
          <p:cNvSpPr>
            <a:spLocks noGrp="1"/>
          </p:cNvSpPr>
          <p:nvPr>
            <p:ph idx="1"/>
          </p:nvPr>
        </p:nvSpPr>
        <p:spPr/>
        <p:txBody>
          <a:bodyPr/>
          <a:lstStyle/>
          <a:p>
            <a:r>
              <a:rPr lang="en-US" dirty="0"/>
              <a:t>Online and face-to-face training opportunities (like this)</a:t>
            </a:r>
          </a:p>
          <a:p>
            <a:r>
              <a:rPr lang="en-US" dirty="0"/>
              <a:t>Text-size stickers</a:t>
            </a:r>
          </a:p>
          <a:p>
            <a:r>
              <a:rPr lang="en-US" dirty="0"/>
              <a:t>Blackboard ally</a:t>
            </a:r>
          </a:p>
          <a:p>
            <a:r>
              <a:rPr lang="en-US" dirty="0"/>
              <a:t>IDA lab times</a:t>
            </a:r>
          </a:p>
          <a:p>
            <a:r>
              <a:rPr lang="en-US" dirty="0"/>
              <a:t>AAA support for high-impact accommodations</a:t>
            </a:r>
          </a:p>
          <a:p>
            <a:r>
              <a:rPr lang="en-US" dirty="0"/>
              <a:t>Friendly audits of online and hybrid classes</a:t>
            </a:r>
          </a:p>
          <a:p>
            <a:r>
              <a:rPr lang="en-US" dirty="0"/>
              <a:t>Voluntary accessibility certification program</a:t>
            </a:r>
          </a:p>
          <a:p>
            <a:endParaRPr lang="en-US" dirty="0"/>
          </a:p>
        </p:txBody>
      </p:sp>
    </p:spTree>
    <p:extLst>
      <p:ext uri="{BB962C8B-B14F-4D97-AF65-F5344CB8AC3E}">
        <p14:creationId xmlns:p14="http://schemas.microsoft.com/office/powerpoint/2010/main" val="16856151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4FF65-DEB5-A248-9EDF-DAAB0D2FD85A}"/>
              </a:ext>
            </a:extLst>
          </p:cNvPr>
          <p:cNvSpPr>
            <a:spLocks noGrp="1"/>
          </p:cNvSpPr>
          <p:nvPr>
            <p:ph type="title"/>
          </p:nvPr>
        </p:nvSpPr>
        <p:spPr/>
        <p:txBody>
          <a:bodyPr/>
          <a:lstStyle/>
          <a:p>
            <a:r>
              <a:rPr lang="en-US" dirty="0"/>
              <a:t>Lecture text guides</a:t>
            </a:r>
          </a:p>
        </p:txBody>
      </p:sp>
      <p:pic>
        <p:nvPicPr>
          <p:cNvPr id="5" name="Content Placeholder 4" descr="WSU text guide found in classrooms" title="WSU text guide">
            <a:extLst>
              <a:ext uri="{FF2B5EF4-FFF2-40B4-BE49-F238E27FC236}">
                <a16:creationId xmlns:a16="http://schemas.microsoft.com/office/drawing/2014/main" id="{6D941DCD-4A82-8A45-B8B8-FB1732C94D61}"/>
              </a:ext>
            </a:extLst>
          </p:cNvPr>
          <p:cNvPicPr>
            <a:picLocks noGrp="1" noChangeAspect="1"/>
          </p:cNvPicPr>
          <p:nvPr>
            <p:ph idx="1"/>
          </p:nvPr>
        </p:nvPicPr>
        <p:blipFill>
          <a:blip r:embed="rId3"/>
          <a:stretch>
            <a:fillRect/>
          </a:stretch>
        </p:blipFill>
        <p:spPr>
          <a:xfrm>
            <a:off x="3280429" y="1275239"/>
            <a:ext cx="5631143" cy="4307523"/>
          </a:xfrm>
        </p:spPr>
      </p:pic>
    </p:spTree>
    <p:extLst>
      <p:ext uri="{BB962C8B-B14F-4D97-AF65-F5344CB8AC3E}">
        <p14:creationId xmlns:p14="http://schemas.microsoft.com/office/powerpoint/2010/main" val="31157613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75AFD-95E9-1B48-BEC9-A20ACBCBA66C}"/>
              </a:ext>
            </a:extLst>
          </p:cNvPr>
          <p:cNvSpPr>
            <a:spLocks noGrp="1"/>
          </p:cNvSpPr>
          <p:nvPr>
            <p:ph type="title"/>
          </p:nvPr>
        </p:nvSpPr>
        <p:spPr/>
        <p:txBody>
          <a:bodyPr/>
          <a:lstStyle/>
          <a:p>
            <a:r>
              <a:rPr lang="en-US" dirty="0"/>
              <a:t>Blackboard Ally</a:t>
            </a:r>
          </a:p>
        </p:txBody>
      </p:sp>
      <p:sp>
        <p:nvSpPr>
          <p:cNvPr id="3" name="Content Placeholder 2">
            <a:extLst>
              <a:ext uri="{FF2B5EF4-FFF2-40B4-BE49-F238E27FC236}">
                <a16:creationId xmlns:a16="http://schemas.microsoft.com/office/drawing/2014/main" id="{A7678522-2F91-4342-B1BC-D7F43FBC4F8D}"/>
              </a:ext>
            </a:extLst>
          </p:cNvPr>
          <p:cNvSpPr>
            <a:spLocks noGrp="1"/>
          </p:cNvSpPr>
          <p:nvPr>
            <p:ph idx="1"/>
          </p:nvPr>
        </p:nvSpPr>
        <p:spPr/>
        <p:txBody>
          <a:bodyPr/>
          <a:lstStyle/>
          <a:p>
            <a:r>
              <a:rPr lang="en-US" dirty="0"/>
              <a:t>Ally went online in spring 2018</a:t>
            </a:r>
          </a:p>
          <a:p>
            <a:r>
              <a:rPr lang="en-US" dirty="0"/>
              <a:t>It evaluates, and sometimes remediates, documents for accessibility</a:t>
            </a:r>
          </a:p>
          <a:p>
            <a:r>
              <a:rPr lang="en-US" dirty="0"/>
              <a:t>Offers this content in different versions for students</a:t>
            </a:r>
          </a:p>
          <a:p>
            <a:r>
              <a:rPr lang="en-US" dirty="0"/>
              <a:t>Its reach is expanding and will be able to evaluate more things soon</a:t>
            </a:r>
          </a:p>
          <a:p>
            <a:r>
              <a:rPr lang="en-US" dirty="0"/>
              <a:t>WSU can run accessibility reports ranging from the course level to the college level</a:t>
            </a:r>
          </a:p>
          <a:p>
            <a:r>
              <a:rPr lang="en-US" dirty="0"/>
              <a:t>Faculty can assess what is, and what is not, accessible in their Blackboard materials</a:t>
            </a:r>
          </a:p>
          <a:p>
            <a:r>
              <a:rPr lang="en-US" dirty="0"/>
              <a:t>Students can download different types of file conversions</a:t>
            </a:r>
          </a:p>
        </p:txBody>
      </p:sp>
    </p:spTree>
    <p:extLst>
      <p:ext uri="{BB962C8B-B14F-4D97-AF65-F5344CB8AC3E}">
        <p14:creationId xmlns:p14="http://schemas.microsoft.com/office/powerpoint/2010/main" val="27701507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86358-8571-9E4A-A1EB-734BBC9ABAE4}"/>
              </a:ext>
            </a:extLst>
          </p:cNvPr>
          <p:cNvSpPr>
            <a:spLocks noGrp="1"/>
          </p:cNvSpPr>
          <p:nvPr>
            <p:ph type="title"/>
          </p:nvPr>
        </p:nvSpPr>
        <p:spPr/>
        <p:txBody>
          <a:bodyPr/>
          <a:lstStyle/>
          <a:p>
            <a:r>
              <a:rPr lang="en-US" dirty="0"/>
              <a:t>IDA labs</a:t>
            </a:r>
          </a:p>
        </p:txBody>
      </p:sp>
      <p:sp>
        <p:nvSpPr>
          <p:cNvPr id="3" name="Content Placeholder 2">
            <a:extLst>
              <a:ext uri="{FF2B5EF4-FFF2-40B4-BE49-F238E27FC236}">
                <a16:creationId xmlns:a16="http://schemas.microsoft.com/office/drawing/2014/main" id="{EEC71AA4-10BC-B74A-9C30-541419EF6126}"/>
              </a:ext>
            </a:extLst>
          </p:cNvPr>
          <p:cNvSpPr>
            <a:spLocks noGrp="1"/>
          </p:cNvSpPr>
          <p:nvPr>
            <p:ph idx="1"/>
          </p:nvPr>
        </p:nvSpPr>
        <p:spPr/>
        <p:txBody>
          <a:bodyPr/>
          <a:lstStyle/>
          <a:p>
            <a:r>
              <a:rPr lang="en-US" dirty="0"/>
              <a:t>1:00-3:00pm every Tuesday and Wednesday</a:t>
            </a:r>
          </a:p>
          <a:p>
            <a:r>
              <a:rPr lang="en-US" dirty="0"/>
              <a:t>C-Space in the library</a:t>
            </a:r>
          </a:p>
          <a:p>
            <a:r>
              <a:rPr lang="en-US" dirty="0"/>
              <a:t>Blackboard and accessibility questions answered in real time</a:t>
            </a:r>
          </a:p>
          <a:p>
            <a:r>
              <a:rPr lang="en-US" dirty="0"/>
              <a:t>More labs may be coming including possible lab time in Old Town</a:t>
            </a:r>
          </a:p>
          <a:p>
            <a:r>
              <a:rPr lang="en-US" dirty="0"/>
              <a:t>Let us know what will be helpful to you: </a:t>
            </a:r>
            <a:r>
              <a:rPr lang="en-US" dirty="0">
                <a:hlinkClick r:id="rId3"/>
              </a:rPr>
              <a:t>IDA@Wichita.edu</a:t>
            </a:r>
            <a:r>
              <a:rPr lang="en-US" dirty="0"/>
              <a:t> </a:t>
            </a:r>
          </a:p>
        </p:txBody>
      </p:sp>
    </p:spTree>
    <p:extLst>
      <p:ext uri="{BB962C8B-B14F-4D97-AF65-F5344CB8AC3E}">
        <p14:creationId xmlns:p14="http://schemas.microsoft.com/office/powerpoint/2010/main" val="10820071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B371-B831-C54E-BBC2-8AE05D02503E}"/>
              </a:ext>
            </a:extLst>
          </p:cNvPr>
          <p:cNvSpPr>
            <a:spLocks noGrp="1"/>
          </p:cNvSpPr>
          <p:nvPr>
            <p:ph type="title"/>
          </p:nvPr>
        </p:nvSpPr>
        <p:spPr/>
        <p:txBody>
          <a:bodyPr>
            <a:normAutofit fontScale="90000"/>
          </a:bodyPr>
          <a:lstStyle/>
          <a:p>
            <a:r>
              <a:rPr lang="en-US" dirty="0"/>
              <a:t>AAA and high-impact accommodations</a:t>
            </a:r>
          </a:p>
        </p:txBody>
      </p:sp>
      <p:sp>
        <p:nvSpPr>
          <p:cNvPr id="3" name="Content Placeholder 2">
            <a:extLst>
              <a:ext uri="{FF2B5EF4-FFF2-40B4-BE49-F238E27FC236}">
                <a16:creationId xmlns:a16="http://schemas.microsoft.com/office/drawing/2014/main" id="{EA04774D-7CA6-134E-9B55-F9D0711C2C06}"/>
              </a:ext>
            </a:extLst>
          </p:cNvPr>
          <p:cNvSpPr>
            <a:spLocks noGrp="1"/>
          </p:cNvSpPr>
          <p:nvPr>
            <p:ph idx="1"/>
          </p:nvPr>
        </p:nvSpPr>
        <p:spPr/>
        <p:txBody>
          <a:bodyPr/>
          <a:lstStyle/>
          <a:p>
            <a:r>
              <a:rPr lang="en-US" dirty="0"/>
              <a:t>New office: Academic Accommodations and Accessibility</a:t>
            </a:r>
          </a:p>
          <a:p>
            <a:r>
              <a:rPr lang="en-US" dirty="0"/>
              <a:t>Called in to assist with high-impact accommodations</a:t>
            </a:r>
          </a:p>
          <a:p>
            <a:r>
              <a:rPr lang="en-US" dirty="0"/>
              <a:t>Works with the Office of Disability Services and Instructional Design and Access to ensure academic integrity and timely accommodations</a:t>
            </a:r>
          </a:p>
        </p:txBody>
      </p:sp>
    </p:spTree>
    <p:extLst>
      <p:ext uri="{BB962C8B-B14F-4D97-AF65-F5344CB8AC3E}">
        <p14:creationId xmlns:p14="http://schemas.microsoft.com/office/powerpoint/2010/main" val="2508014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53E9E-78D6-8945-A774-0B7824324B03}"/>
              </a:ext>
            </a:extLst>
          </p:cNvPr>
          <p:cNvSpPr>
            <a:spLocks noGrp="1"/>
          </p:cNvSpPr>
          <p:nvPr>
            <p:ph type="title"/>
          </p:nvPr>
        </p:nvSpPr>
        <p:spPr/>
        <p:txBody>
          <a:bodyPr/>
          <a:lstStyle/>
          <a:p>
            <a:pPr algn="ctr"/>
            <a:r>
              <a:rPr lang="en-US" sz="4800" dirty="0"/>
              <a:t>Agreement, terms, policies, &amp; law</a:t>
            </a:r>
          </a:p>
        </p:txBody>
      </p:sp>
      <p:sp>
        <p:nvSpPr>
          <p:cNvPr id="4" name="Content Placeholder 3">
            <a:extLst>
              <a:ext uri="{FF2B5EF4-FFF2-40B4-BE49-F238E27FC236}">
                <a16:creationId xmlns:a16="http://schemas.microsoft.com/office/drawing/2014/main" id="{9B38CF15-5B25-3C42-80D5-2CB714FC00F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949790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7656-CAFA-524D-A344-D451DAB5CB21}"/>
              </a:ext>
            </a:extLst>
          </p:cNvPr>
          <p:cNvSpPr>
            <a:spLocks noGrp="1"/>
          </p:cNvSpPr>
          <p:nvPr>
            <p:ph type="title"/>
          </p:nvPr>
        </p:nvSpPr>
        <p:spPr/>
        <p:txBody>
          <a:bodyPr/>
          <a:lstStyle/>
          <a:p>
            <a:r>
              <a:rPr lang="en-US" dirty="0"/>
              <a:t>Friendly Audit Program</a:t>
            </a:r>
          </a:p>
        </p:txBody>
      </p:sp>
      <p:sp>
        <p:nvSpPr>
          <p:cNvPr id="3" name="Content Placeholder 2">
            <a:extLst>
              <a:ext uri="{FF2B5EF4-FFF2-40B4-BE49-F238E27FC236}">
                <a16:creationId xmlns:a16="http://schemas.microsoft.com/office/drawing/2014/main" id="{9E59CD00-74CE-8B45-A741-98B64FF9E3EB}"/>
              </a:ext>
            </a:extLst>
          </p:cNvPr>
          <p:cNvSpPr>
            <a:spLocks noGrp="1"/>
          </p:cNvSpPr>
          <p:nvPr>
            <p:ph idx="1"/>
          </p:nvPr>
        </p:nvSpPr>
        <p:spPr/>
        <p:txBody>
          <a:bodyPr/>
          <a:lstStyle/>
          <a:p>
            <a:r>
              <a:rPr lang="en-US" dirty="0"/>
              <a:t>The Office of Online Learning sponsors the Friendly Audit program for all online and hybrid courses.</a:t>
            </a:r>
          </a:p>
          <a:p>
            <a:r>
              <a:rPr lang="en-US" dirty="0"/>
              <a:t>Focuses on different topics</a:t>
            </a:r>
          </a:p>
          <a:p>
            <a:pPr lvl="1"/>
            <a:r>
              <a:rPr lang="en-US" dirty="0"/>
              <a:t>Accessibility</a:t>
            </a:r>
          </a:p>
          <a:p>
            <a:pPr lvl="1"/>
            <a:r>
              <a:rPr lang="en-US" dirty="0"/>
              <a:t>Design</a:t>
            </a:r>
          </a:p>
          <a:p>
            <a:pPr lvl="1"/>
            <a:r>
              <a:rPr lang="en-US" dirty="0"/>
              <a:t>Availability of content</a:t>
            </a:r>
          </a:p>
          <a:p>
            <a:r>
              <a:rPr lang="en-US" dirty="0"/>
              <a:t>Runs on a 3-year cycle and will begin again in spring, 2019 for classes that ran in fall, 2018</a:t>
            </a:r>
          </a:p>
        </p:txBody>
      </p:sp>
    </p:spTree>
    <p:extLst>
      <p:ext uri="{BB962C8B-B14F-4D97-AF65-F5344CB8AC3E}">
        <p14:creationId xmlns:p14="http://schemas.microsoft.com/office/powerpoint/2010/main" val="27125937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1A229-35C5-2B4F-B629-FCECF2FBC701}"/>
              </a:ext>
            </a:extLst>
          </p:cNvPr>
          <p:cNvSpPr>
            <a:spLocks noGrp="1"/>
          </p:cNvSpPr>
          <p:nvPr>
            <p:ph type="title"/>
          </p:nvPr>
        </p:nvSpPr>
        <p:spPr/>
        <p:txBody>
          <a:bodyPr>
            <a:normAutofit fontScale="90000"/>
          </a:bodyPr>
          <a:lstStyle/>
          <a:p>
            <a:r>
              <a:rPr lang="en-US" dirty="0"/>
              <a:t>Get your class(</a:t>
            </a:r>
            <a:r>
              <a:rPr lang="en-US" dirty="0" err="1"/>
              <a:t>es</a:t>
            </a:r>
            <a:r>
              <a:rPr lang="en-US" dirty="0"/>
              <a:t>) certified as accessible</a:t>
            </a:r>
          </a:p>
        </p:txBody>
      </p:sp>
      <p:sp>
        <p:nvSpPr>
          <p:cNvPr id="3" name="Content Placeholder 2">
            <a:extLst>
              <a:ext uri="{FF2B5EF4-FFF2-40B4-BE49-F238E27FC236}">
                <a16:creationId xmlns:a16="http://schemas.microsoft.com/office/drawing/2014/main" id="{4E80C2E1-9CFF-5C49-93AF-6904EA4C3834}"/>
              </a:ext>
            </a:extLst>
          </p:cNvPr>
          <p:cNvSpPr>
            <a:spLocks noGrp="1"/>
          </p:cNvSpPr>
          <p:nvPr>
            <p:ph idx="1"/>
          </p:nvPr>
        </p:nvSpPr>
        <p:spPr/>
        <p:txBody>
          <a:bodyPr>
            <a:normAutofit lnSpcReduction="10000"/>
          </a:bodyPr>
          <a:lstStyle/>
          <a:p>
            <a:r>
              <a:rPr lang="en-US" dirty="0"/>
              <a:t>WSU will soon offer a voluntary certification process to interested faculty.</a:t>
            </a:r>
          </a:p>
          <a:p>
            <a:r>
              <a:rPr lang="en-US" dirty="0"/>
              <a:t>Two levels of self-audit</a:t>
            </a:r>
          </a:p>
          <a:p>
            <a:pPr lvl="1"/>
            <a:r>
              <a:rPr lang="en-US" dirty="0"/>
              <a:t>Visual accessibility (level 1)</a:t>
            </a:r>
          </a:p>
          <a:p>
            <a:pPr lvl="1"/>
            <a:r>
              <a:rPr lang="en-US" dirty="0"/>
              <a:t>General accessibility (level 2)</a:t>
            </a:r>
          </a:p>
          <a:p>
            <a:r>
              <a:rPr lang="en-US" dirty="0"/>
              <a:t>Instructor works through a standardized rubric for accessibility</a:t>
            </a:r>
          </a:p>
          <a:p>
            <a:pPr lvl="1"/>
            <a:r>
              <a:rPr lang="en-US" dirty="0"/>
              <a:t>Members of the IDA staff are available to answer questions and train</a:t>
            </a:r>
          </a:p>
          <a:p>
            <a:pPr lvl="1"/>
            <a:r>
              <a:rPr lang="en-US" dirty="0"/>
              <a:t>Online, hybrid, and face-to-face rubrics available</a:t>
            </a:r>
          </a:p>
          <a:p>
            <a:r>
              <a:rPr lang="en-US" dirty="0"/>
              <a:t>Instructor requests an ”access review” from IDA</a:t>
            </a:r>
          </a:p>
          <a:p>
            <a:r>
              <a:rPr lang="en-US" dirty="0"/>
              <a:t>Once course is certified, it is not subject to other review for 5 years</a:t>
            </a:r>
          </a:p>
        </p:txBody>
      </p:sp>
    </p:spTree>
    <p:extLst>
      <p:ext uri="{BB962C8B-B14F-4D97-AF65-F5344CB8AC3E}">
        <p14:creationId xmlns:p14="http://schemas.microsoft.com/office/powerpoint/2010/main" val="2565042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53E9E-78D6-8945-A774-0B7824324B03}"/>
              </a:ext>
            </a:extLst>
          </p:cNvPr>
          <p:cNvSpPr>
            <a:spLocks noGrp="1"/>
          </p:cNvSpPr>
          <p:nvPr>
            <p:ph type="title"/>
          </p:nvPr>
        </p:nvSpPr>
        <p:spPr/>
        <p:txBody>
          <a:bodyPr/>
          <a:lstStyle/>
          <a:p>
            <a:pPr algn="ctr"/>
            <a:r>
              <a:rPr lang="en-US" sz="4800" dirty="0"/>
              <a:t>Accessibility Training for Students</a:t>
            </a:r>
          </a:p>
        </p:txBody>
      </p:sp>
      <p:sp>
        <p:nvSpPr>
          <p:cNvPr id="4" name="Content Placeholder 3">
            <a:extLst>
              <a:ext uri="{FF2B5EF4-FFF2-40B4-BE49-F238E27FC236}">
                <a16:creationId xmlns:a16="http://schemas.microsoft.com/office/drawing/2014/main" id="{C97EAFA7-BB63-0D42-89FA-D1E68144D6C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279167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3DFA6-6067-9949-B028-CE949F1D44B3}"/>
              </a:ext>
            </a:extLst>
          </p:cNvPr>
          <p:cNvSpPr>
            <a:spLocks noGrp="1"/>
          </p:cNvSpPr>
          <p:nvPr>
            <p:ph type="title"/>
          </p:nvPr>
        </p:nvSpPr>
        <p:spPr/>
        <p:txBody>
          <a:bodyPr/>
          <a:lstStyle/>
          <a:p>
            <a:r>
              <a:rPr lang="en-US" dirty="0"/>
              <a:t>Student content counts</a:t>
            </a:r>
          </a:p>
        </p:txBody>
      </p:sp>
      <p:sp>
        <p:nvSpPr>
          <p:cNvPr id="3" name="Content Placeholder 2">
            <a:extLst>
              <a:ext uri="{FF2B5EF4-FFF2-40B4-BE49-F238E27FC236}">
                <a16:creationId xmlns:a16="http://schemas.microsoft.com/office/drawing/2014/main" id="{7B6744D5-8C5F-344E-AD84-4E2C8FE4B949}"/>
              </a:ext>
            </a:extLst>
          </p:cNvPr>
          <p:cNvSpPr>
            <a:spLocks noGrp="1"/>
          </p:cNvSpPr>
          <p:nvPr>
            <p:ph idx="1"/>
          </p:nvPr>
        </p:nvSpPr>
        <p:spPr/>
        <p:txBody>
          <a:bodyPr/>
          <a:lstStyle/>
          <a:p>
            <a:r>
              <a:rPr lang="en-US" dirty="0"/>
              <a:t>“’Instructors’ means all individuals who provide any course-related instruction to WSU students”</a:t>
            </a:r>
          </a:p>
          <a:p>
            <a:r>
              <a:rPr lang="en-US" dirty="0"/>
              <a:t>Assignment submissions have no special accessibility considerations</a:t>
            </a:r>
          </a:p>
          <a:p>
            <a:r>
              <a:rPr lang="en-US" dirty="0"/>
              <a:t>Assignments that will be used as course-related instruction must meet University accessibility standards</a:t>
            </a:r>
          </a:p>
          <a:p>
            <a:r>
              <a:rPr lang="en-US" dirty="0"/>
              <a:t>Trainings will soon be available for student use. Instructors do not have to create this training</a:t>
            </a:r>
          </a:p>
        </p:txBody>
      </p:sp>
    </p:spTree>
    <p:extLst>
      <p:ext uri="{BB962C8B-B14F-4D97-AF65-F5344CB8AC3E}">
        <p14:creationId xmlns:p14="http://schemas.microsoft.com/office/powerpoint/2010/main" val="37403965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53E9E-78D6-8945-A774-0B7824324B03}"/>
              </a:ext>
            </a:extLst>
          </p:cNvPr>
          <p:cNvSpPr>
            <a:spLocks noGrp="1"/>
          </p:cNvSpPr>
          <p:nvPr>
            <p:ph type="title"/>
          </p:nvPr>
        </p:nvSpPr>
        <p:spPr>
          <a:xfrm>
            <a:off x="2743200" y="218759"/>
            <a:ext cx="7376160" cy="957262"/>
          </a:xfrm>
        </p:spPr>
        <p:txBody>
          <a:bodyPr>
            <a:normAutofit/>
          </a:bodyPr>
          <a:lstStyle/>
          <a:p>
            <a:pPr algn="ctr"/>
            <a:r>
              <a:rPr lang="en-US" sz="6000" dirty="0"/>
              <a:t>Thank You, Questions?</a:t>
            </a:r>
          </a:p>
        </p:txBody>
      </p:sp>
      <p:sp>
        <p:nvSpPr>
          <p:cNvPr id="4" name="Content Placeholder 3">
            <a:extLst>
              <a:ext uri="{FF2B5EF4-FFF2-40B4-BE49-F238E27FC236}">
                <a16:creationId xmlns:a16="http://schemas.microsoft.com/office/drawing/2014/main" id="{9B3E4C3D-DC0C-5946-BBA8-97327AAD75F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139174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D5A92-6ACC-CE48-8AEA-B188818ADB3D}"/>
              </a:ext>
            </a:extLst>
          </p:cNvPr>
          <p:cNvSpPr>
            <a:spLocks noGrp="1"/>
          </p:cNvSpPr>
          <p:nvPr>
            <p:ph type="title"/>
          </p:nvPr>
        </p:nvSpPr>
        <p:spPr/>
        <p:txBody>
          <a:bodyPr/>
          <a:lstStyle/>
          <a:p>
            <a:r>
              <a:rPr lang="en-US" dirty="0"/>
              <a:t>WSU’s agreement with the NFB</a:t>
            </a:r>
          </a:p>
        </p:txBody>
      </p:sp>
      <p:sp>
        <p:nvSpPr>
          <p:cNvPr id="3" name="Content Placeholder 2">
            <a:extLst>
              <a:ext uri="{FF2B5EF4-FFF2-40B4-BE49-F238E27FC236}">
                <a16:creationId xmlns:a16="http://schemas.microsoft.com/office/drawing/2014/main" id="{80A38BF8-7EA6-964D-A535-D5155A059997}"/>
              </a:ext>
            </a:extLst>
          </p:cNvPr>
          <p:cNvSpPr>
            <a:spLocks noGrp="1"/>
          </p:cNvSpPr>
          <p:nvPr>
            <p:ph idx="1"/>
          </p:nvPr>
        </p:nvSpPr>
        <p:spPr/>
        <p:txBody>
          <a:bodyPr/>
          <a:lstStyle/>
          <a:p>
            <a:pPr marL="0" indent="0" algn="just">
              <a:buNone/>
            </a:pPr>
            <a:r>
              <a:rPr lang="en-US" sz="3600" dirty="0"/>
              <a:t>The agreement is public and can be accessed from the accessibility link at the bottom of all </a:t>
            </a:r>
            <a:r>
              <a:rPr lang="en-US" sz="3600" dirty="0" err="1"/>
              <a:t>wichita.edu</a:t>
            </a:r>
            <a:r>
              <a:rPr lang="en-US" sz="3600" dirty="0"/>
              <a:t> webpages.</a:t>
            </a:r>
          </a:p>
          <a:p>
            <a:endParaRPr lang="en-US" dirty="0"/>
          </a:p>
        </p:txBody>
      </p:sp>
    </p:spTree>
    <p:extLst>
      <p:ext uri="{BB962C8B-B14F-4D97-AF65-F5344CB8AC3E}">
        <p14:creationId xmlns:p14="http://schemas.microsoft.com/office/powerpoint/2010/main" val="2359997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D1B11-3FA1-974D-85DE-3ED0C9A68341}"/>
              </a:ext>
            </a:extLst>
          </p:cNvPr>
          <p:cNvSpPr>
            <a:spLocks noGrp="1"/>
          </p:cNvSpPr>
          <p:nvPr>
            <p:ph type="title"/>
          </p:nvPr>
        </p:nvSpPr>
        <p:spPr/>
        <p:txBody>
          <a:bodyPr/>
          <a:lstStyle/>
          <a:p>
            <a:r>
              <a:rPr lang="en-US" dirty="0"/>
              <a:t>Requirements of the agreement</a:t>
            </a:r>
          </a:p>
        </p:txBody>
      </p:sp>
      <p:sp>
        <p:nvSpPr>
          <p:cNvPr id="3" name="Content Placeholder 2">
            <a:extLst>
              <a:ext uri="{FF2B5EF4-FFF2-40B4-BE49-F238E27FC236}">
                <a16:creationId xmlns:a16="http://schemas.microsoft.com/office/drawing/2014/main" id="{2443093C-4AC0-E14D-9EC6-0938D7791791}"/>
              </a:ext>
            </a:extLst>
          </p:cNvPr>
          <p:cNvSpPr>
            <a:spLocks noGrp="1"/>
          </p:cNvSpPr>
          <p:nvPr>
            <p:ph idx="1"/>
          </p:nvPr>
        </p:nvSpPr>
        <p:spPr/>
        <p:txBody>
          <a:bodyPr/>
          <a:lstStyle/>
          <a:p>
            <a:pPr lvl="0"/>
            <a:r>
              <a:rPr lang="en-US" b="1" dirty="0"/>
              <a:t>Train</a:t>
            </a:r>
            <a:r>
              <a:rPr lang="en-US" dirty="0"/>
              <a:t> instructors in the requirements of the ADA, the agreement itself, available resources, grievance processes, and the creation of accessible materials.  </a:t>
            </a:r>
          </a:p>
          <a:p>
            <a:pPr lvl="0"/>
            <a:r>
              <a:rPr lang="en-US" dirty="0"/>
              <a:t>Adopt or revise and disseminate </a:t>
            </a:r>
            <a:r>
              <a:rPr lang="en-US" b="1" dirty="0"/>
              <a:t>policies</a:t>
            </a:r>
            <a:r>
              <a:rPr lang="en-US" dirty="0"/>
              <a:t> regarding accessibility, accommodations, and related grievances. </a:t>
            </a:r>
          </a:p>
          <a:p>
            <a:r>
              <a:rPr lang="en-US" dirty="0"/>
              <a:t>Perform an accessibility audit of all </a:t>
            </a:r>
            <a:r>
              <a:rPr lang="en-US" b="1" dirty="0"/>
              <a:t>digital</a:t>
            </a:r>
            <a:r>
              <a:rPr lang="en-US" dirty="0"/>
              <a:t> content, student-facing computer </a:t>
            </a:r>
            <a:r>
              <a:rPr lang="en-US" b="1" dirty="0"/>
              <a:t>programs</a:t>
            </a:r>
            <a:r>
              <a:rPr lang="en-US" dirty="0"/>
              <a:t>, </a:t>
            </a:r>
            <a:r>
              <a:rPr lang="en-US" b="1" dirty="0"/>
              <a:t>apps</a:t>
            </a:r>
            <a:r>
              <a:rPr lang="en-US" dirty="0"/>
              <a:t> used for classes, </a:t>
            </a:r>
            <a:r>
              <a:rPr lang="en-US" b="1" dirty="0"/>
              <a:t>library</a:t>
            </a:r>
            <a:r>
              <a:rPr lang="en-US" dirty="0"/>
              <a:t> resources, computer </a:t>
            </a:r>
            <a:r>
              <a:rPr lang="en-US" b="1" dirty="0"/>
              <a:t>interfaces</a:t>
            </a:r>
            <a:r>
              <a:rPr lang="en-US" dirty="0"/>
              <a:t>, and any student-facing </a:t>
            </a:r>
            <a:r>
              <a:rPr lang="en-US" b="1" dirty="0"/>
              <a:t>websites</a:t>
            </a:r>
            <a:r>
              <a:rPr lang="en-US" dirty="0"/>
              <a:t>. </a:t>
            </a:r>
            <a:endParaRPr lang="en-US" b="1" dirty="0"/>
          </a:p>
          <a:p>
            <a:pPr lvl="0"/>
            <a:endParaRPr lang="en-US" dirty="0"/>
          </a:p>
          <a:p>
            <a:endParaRPr lang="en-US" dirty="0"/>
          </a:p>
        </p:txBody>
      </p:sp>
    </p:spTree>
    <p:extLst>
      <p:ext uri="{BB962C8B-B14F-4D97-AF65-F5344CB8AC3E}">
        <p14:creationId xmlns:p14="http://schemas.microsoft.com/office/powerpoint/2010/main" val="3944701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805BB-ACED-DE44-8590-B656D594D67E}"/>
              </a:ext>
            </a:extLst>
          </p:cNvPr>
          <p:cNvSpPr>
            <a:spLocks noGrp="1"/>
          </p:cNvSpPr>
          <p:nvPr>
            <p:ph type="title"/>
          </p:nvPr>
        </p:nvSpPr>
        <p:spPr/>
        <p:txBody>
          <a:bodyPr/>
          <a:lstStyle/>
          <a:p>
            <a:r>
              <a:rPr lang="en-US" dirty="0"/>
              <a:t>WSU’s agreement continued</a:t>
            </a:r>
          </a:p>
        </p:txBody>
      </p:sp>
      <p:sp>
        <p:nvSpPr>
          <p:cNvPr id="3" name="Content Placeholder 2">
            <a:extLst>
              <a:ext uri="{FF2B5EF4-FFF2-40B4-BE49-F238E27FC236}">
                <a16:creationId xmlns:a16="http://schemas.microsoft.com/office/drawing/2014/main" id="{65492ECF-A315-024E-8BFA-86BB9621EA00}"/>
              </a:ext>
            </a:extLst>
          </p:cNvPr>
          <p:cNvSpPr>
            <a:spLocks noGrp="1"/>
          </p:cNvSpPr>
          <p:nvPr>
            <p:ph idx="1"/>
          </p:nvPr>
        </p:nvSpPr>
        <p:spPr/>
        <p:txBody>
          <a:bodyPr/>
          <a:lstStyle/>
          <a:p>
            <a:pPr lvl="0"/>
            <a:r>
              <a:rPr lang="en-US" dirty="0"/>
              <a:t>Ensure all inaccessible technologies are accessible by 2020.</a:t>
            </a:r>
          </a:p>
          <a:p>
            <a:pPr lvl="0"/>
            <a:r>
              <a:rPr lang="en-US" dirty="0"/>
              <a:t>Ensure that all instructional materials, co-curricular materials, and online courses used in connection with any WSU course offering are accessible by July 29, 2020.</a:t>
            </a:r>
          </a:p>
          <a:p>
            <a:pPr lvl="0"/>
            <a:r>
              <a:rPr lang="en-US" dirty="0"/>
              <a:t>Provide print textbooks in alternate accessible formats as necessary.</a:t>
            </a:r>
          </a:p>
          <a:p>
            <a:pPr lvl="0"/>
            <a:r>
              <a:rPr lang="en-US" dirty="0"/>
              <a:t>Ensure that WSU’s public website is accessible in accordance with WCAG 2.0 level AA standards.</a:t>
            </a:r>
          </a:p>
          <a:p>
            <a:pPr marL="0" indent="0">
              <a:buNone/>
            </a:pPr>
            <a:endParaRPr lang="en-US" dirty="0"/>
          </a:p>
        </p:txBody>
      </p:sp>
    </p:spTree>
    <p:extLst>
      <p:ext uri="{BB962C8B-B14F-4D97-AF65-F5344CB8AC3E}">
        <p14:creationId xmlns:p14="http://schemas.microsoft.com/office/powerpoint/2010/main" val="115256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BA389-9AA6-544E-BA3D-8B162962506D}"/>
              </a:ext>
            </a:extLst>
          </p:cNvPr>
          <p:cNvSpPr>
            <a:spLocks noGrp="1"/>
          </p:cNvSpPr>
          <p:nvPr>
            <p:ph type="title"/>
          </p:nvPr>
        </p:nvSpPr>
        <p:spPr/>
        <p:txBody>
          <a:bodyPr>
            <a:normAutofit fontScale="90000"/>
          </a:bodyPr>
          <a:lstStyle/>
          <a:p>
            <a:r>
              <a:rPr lang="en-US" dirty="0"/>
              <a:t>Wichita State’s faculty statement on accessibility</a:t>
            </a:r>
          </a:p>
        </p:txBody>
      </p:sp>
      <p:sp>
        <p:nvSpPr>
          <p:cNvPr id="3" name="Content Placeholder 2">
            <a:extLst>
              <a:ext uri="{FF2B5EF4-FFF2-40B4-BE49-F238E27FC236}">
                <a16:creationId xmlns:a16="http://schemas.microsoft.com/office/drawing/2014/main" id="{99BDA4B9-BCEF-B24C-8950-EFDC3BEF9F2F}"/>
              </a:ext>
            </a:extLst>
          </p:cNvPr>
          <p:cNvSpPr>
            <a:spLocks noGrp="1"/>
          </p:cNvSpPr>
          <p:nvPr>
            <p:ph idx="1"/>
          </p:nvPr>
        </p:nvSpPr>
        <p:spPr/>
        <p:txBody>
          <a:bodyPr/>
          <a:lstStyle/>
          <a:p>
            <a:pPr marL="0" indent="0">
              <a:buNone/>
            </a:pPr>
            <a:r>
              <a:rPr lang="en-US" dirty="0"/>
              <a:t>“The Faculty at Wichita State University are committed to providing the highest quality instruction for all students. As a part of that commitment, we make continual efforts to seek new information and methods to teach in our subject areas.  </a:t>
            </a:r>
          </a:p>
          <a:p>
            <a:pPr marL="0" indent="0">
              <a:buNone/>
            </a:pPr>
            <a:r>
              <a:rPr lang="en-US" dirty="0"/>
              <a:t>Instructional content at WSU is the responsibility of the faculty teaching each individual course; the accessibility of that content is also the responsibility of that faculty, and as we do many other critical issues, we will take accessibility into account as we consider textbooks, resources, and tools for our classes … (continued)  </a:t>
            </a:r>
          </a:p>
          <a:p>
            <a:pPr marL="0" indent="0">
              <a:buNone/>
            </a:pPr>
            <a:endParaRPr lang="en-US" dirty="0"/>
          </a:p>
        </p:txBody>
      </p:sp>
    </p:spTree>
    <p:extLst>
      <p:ext uri="{BB962C8B-B14F-4D97-AF65-F5344CB8AC3E}">
        <p14:creationId xmlns:p14="http://schemas.microsoft.com/office/powerpoint/2010/main" val="2393994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B4347-4199-A948-983A-02B204CEDE53}"/>
              </a:ext>
            </a:extLst>
          </p:cNvPr>
          <p:cNvSpPr>
            <a:spLocks noGrp="1"/>
          </p:cNvSpPr>
          <p:nvPr>
            <p:ph type="title"/>
          </p:nvPr>
        </p:nvSpPr>
        <p:spPr/>
        <p:txBody>
          <a:bodyPr/>
          <a:lstStyle/>
          <a:p>
            <a:r>
              <a:rPr lang="en-US" dirty="0"/>
              <a:t>Faculty statement continued</a:t>
            </a:r>
          </a:p>
        </p:txBody>
      </p:sp>
      <p:sp>
        <p:nvSpPr>
          <p:cNvPr id="3" name="Content Placeholder 2">
            <a:extLst>
              <a:ext uri="{FF2B5EF4-FFF2-40B4-BE49-F238E27FC236}">
                <a16:creationId xmlns:a16="http://schemas.microsoft.com/office/drawing/2014/main" id="{34781E18-A086-7D45-9E58-D7827A6644A3}"/>
              </a:ext>
            </a:extLst>
          </p:cNvPr>
          <p:cNvSpPr>
            <a:spLocks noGrp="1"/>
          </p:cNvSpPr>
          <p:nvPr>
            <p:ph idx="1"/>
          </p:nvPr>
        </p:nvSpPr>
        <p:spPr/>
        <p:txBody>
          <a:bodyPr/>
          <a:lstStyle/>
          <a:p>
            <a:pPr marL="0" indent="0">
              <a:buNone/>
            </a:pPr>
            <a:r>
              <a:rPr lang="en-US" dirty="0"/>
              <a:t>Accessibility is not the only consideration when choosing a text, but we understand its importance to our students, and we are committed to making accessible choices when they are available and the choice does not have a negative impact on the quality of the course in other ways.  </a:t>
            </a:r>
          </a:p>
          <a:p>
            <a:pPr marL="0" indent="0">
              <a:buNone/>
            </a:pPr>
            <a:r>
              <a:rPr lang="en-US" dirty="0"/>
              <a:t>We will discuss the need for accessibility with publishers when we have the opportunity.  We will learn what we can about accessible instruction – both in general as it is being made available by the university, and from other leaders in our fields of study.”</a:t>
            </a:r>
          </a:p>
          <a:p>
            <a:pPr marL="0" indent="0">
              <a:buNone/>
            </a:pPr>
            <a:endParaRPr lang="en-US" dirty="0"/>
          </a:p>
          <a:p>
            <a:pPr marL="0" indent="0">
              <a:buNone/>
            </a:pPr>
            <a:r>
              <a:rPr lang="en-US" i="1" dirty="0"/>
              <a:t> </a:t>
            </a:r>
            <a:endParaRPr lang="en-US" dirty="0"/>
          </a:p>
          <a:p>
            <a:pPr marL="0" indent="0">
              <a:buNone/>
            </a:pPr>
            <a:endParaRPr lang="en-US" dirty="0"/>
          </a:p>
        </p:txBody>
      </p:sp>
    </p:spTree>
    <p:extLst>
      <p:ext uri="{BB962C8B-B14F-4D97-AF65-F5344CB8AC3E}">
        <p14:creationId xmlns:p14="http://schemas.microsoft.com/office/powerpoint/2010/main" val="3552137853"/>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5" id="{3B33770A-931A-D64A-BC1B-25E5FC8298B0}" vid="{A05199D9-9047-7A48-AC5E-3EA1F0C2C41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4313</TotalTime>
  <Words>6921</Words>
  <Application>Microsoft Macintosh PowerPoint</Application>
  <PresentationFormat>Widescreen</PresentationFormat>
  <Paragraphs>340</Paragraphs>
  <Slides>44</Slides>
  <Notes>44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Wingdings</vt:lpstr>
      <vt:lpstr>2_Office Theme</vt:lpstr>
      <vt:lpstr>Accessibility Training for Faculty</vt:lpstr>
      <vt:lpstr>Agenda</vt:lpstr>
      <vt:lpstr>Notice of nondiscrimination</vt:lpstr>
      <vt:lpstr>Agreement, terms, policies, &amp; law</vt:lpstr>
      <vt:lpstr>WSU’s agreement with the NFB</vt:lpstr>
      <vt:lpstr>Requirements of the agreement</vt:lpstr>
      <vt:lpstr>WSU’s agreement continued</vt:lpstr>
      <vt:lpstr>Wichita State’s faculty statement on accessibility</vt:lpstr>
      <vt:lpstr>Faculty statement continued</vt:lpstr>
      <vt:lpstr>What is accessibility?</vt:lpstr>
      <vt:lpstr>Academic accommodations</vt:lpstr>
      <vt:lpstr>Making accommodations</vt:lpstr>
      <vt:lpstr>High-impact accommodations</vt:lpstr>
      <vt:lpstr>Accessibility and accommodation work together</vt:lpstr>
      <vt:lpstr>Relevant policies 8.10, Students with Disabilities</vt:lpstr>
      <vt:lpstr>Policy 8.10 continued</vt:lpstr>
      <vt:lpstr>Relevant WSU policies 8.11, Accessible Content</vt:lpstr>
      <vt:lpstr>What are “Section 504” and the “ADA”?</vt:lpstr>
      <vt:lpstr>Who and what is covered by 504 and the ADA?</vt:lpstr>
      <vt:lpstr>Who is protected by 504 and the ADA?</vt:lpstr>
      <vt:lpstr> What disability-related services are required?</vt:lpstr>
      <vt:lpstr>What is disability harassment?</vt:lpstr>
      <vt:lpstr>Examples of potential problems</vt:lpstr>
      <vt:lpstr>WSU’s responsibility with alleged harassment</vt:lpstr>
      <vt:lpstr>What about the First Amendment?</vt:lpstr>
      <vt:lpstr>In short … </vt:lpstr>
      <vt:lpstr>Accessible Content</vt:lpstr>
      <vt:lpstr>All content, digital and f2f</vt:lpstr>
      <vt:lpstr>Making accessible choices going forward</vt:lpstr>
      <vt:lpstr>Know what is inaccessible</vt:lpstr>
      <vt:lpstr>Publishers’ accessibility statements</vt:lpstr>
      <vt:lpstr>Textbook adoption and accessibility</vt:lpstr>
      <vt:lpstr>No publisher is fully accessible</vt:lpstr>
      <vt:lpstr>Common publisher issues</vt:lpstr>
      <vt:lpstr>What the University is doing to help</vt:lpstr>
      <vt:lpstr>Lecture text guides</vt:lpstr>
      <vt:lpstr>Blackboard Ally</vt:lpstr>
      <vt:lpstr>IDA labs</vt:lpstr>
      <vt:lpstr>AAA and high-impact accommodations</vt:lpstr>
      <vt:lpstr>Friendly Audit Program</vt:lpstr>
      <vt:lpstr>Get your class(es) certified as accessible</vt:lpstr>
      <vt:lpstr>Accessibility Training for Students</vt:lpstr>
      <vt:lpstr>Student content counts</vt:lpstr>
      <vt:lpstr>Thank You, Questions?</vt:lpstr>
    </vt:vector>
  </TitlesOfParts>
  <Manager/>
  <Company>Wichita State University</Company>
  <LinksUpToDate>false</LinksUpToDate>
  <SharedDoc>false</SharedDoc>
  <HyperlinkBase/>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Hour Accessibility Training for Faculty</dc:title>
  <dc:subject/>
  <dc:creator>Carolyn Speer, Ph.D.</dc:creator>
  <cp:keywords>Accessibility</cp:keywords>
  <dc:description/>
  <cp:lastModifiedBy>Speer, Carolyn</cp:lastModifiedBy>
  <cp:revision>124</cp:revision>
  <cp:lastPrinted>2018-05-07T21:12:56Z</cp:lastPrinted>
  <dcterms:created xsi:type="dcterms:W3CDTF">2018-04-30T20:38:44Z</dcterms:created>
  <dcterms:modified xsi:type="dcterms:W3CDTF">2018-07-21T20:16:41Z</dcterms:modified>
  <cp:category/>
</cp:coreProperties>
</file>