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6" r:id="rId1"/>
  </p:sldMasterIdLst>
  <p:notesMasterIdLst>
    <p:notesMasterId r:id="rId19"/>
  </p:notesMasterIdLst>
  <p:sldIdLst>
    <p:sldId id="257" r:id="rId2"/>
    <p:sldId id="261" r:id="rId3"/>
    <p:sldId id="259" r:id="rId4"/>
    <p:sldId id="260" r:id="rId5"/>
    <p:sldId id="274" r:id="rId6"/>
    <p:sldId id="262" r:id="rId7"/>
    <p:sldId id="263" r:id="rId8"/>
    <p:sldId id="264" r:id="rId9"/>
    <p:sldId id="265" r:id="rId10"/>
    <p:sldId id="266" r:id="rId11"/>
    <p:sldId id="267" r:id="rId12"/>
    <p:sldId id="268" r:id="rId13"/>
    <p:sldId id="275" r:id="rId14"/>
    <p:sldId id="269" r:id="rId15"/>
    <p:sldId id="276" r:id="rId16"/>
    <p:sldId id="271"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6"/>
    <p:restoredTop sz="72182"/>
  </p:normalViewPr>
  <p:slideViewPr>
    <p:cSldViewPr snapToGrid="0" snapToObjects="1">
      <p:cViewPr varScale="1">
        <p:scale>
          <a:sx n="73" d="100"/>
          <a:sy n="73" d="100"/>
        </p:scale>
        <p:origin x="200"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BEB162-3264-EC48-9F43-7523B042CA48}" type="datetimeFigureOut">
              <a:rPr lang="en-US" smtClean="0"/>
              <a:t>7/25/18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80B630-99D8-8A44-8E72-FCFFDBF29BFC}" type="slidenum">
              <a:rPr lang="en-US" smtClean="0"/>
              <a:t>‹#›</a:t>
            </a:fld>
            <a:endParaRPr lang="en-US"/>
          </a:p>
        </p:txBody>
      </p:sp>
    </p:spTree>
    <p:extLst>
      <p:ext uri="{BB962C8B-B14F-4D97-AF65-F5344CB8AC3E}">
        <p14:creationId xmlns:p14="http://schemas.microsoft.com/office/powerpoint/2010/main" val="936631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this discussion of face-to-face accessibility at Wichita State University. This presentation was designed by Instructional Design and Access and is presented by Dr. Carolyn Speer.  The information in this presentation is designed to help guide professors to make accessible decisions as they present information in the face to face classroom.</a:t>
            </a:r>
          </a:p>
        </p:txBody>
      </p:sp>
      <p:sp>
        <p:nvSpPr>
          <p:cNvPr id="4" name="Slide Number Placeholder 3"/>
          <p:cNvSpPr>
            <a:spLocks noGrp="1"/>
          </p:cNvSpPr>
          <p:nvPr>
            <p:ph type="sldNum" sz="quarter" idx="10"/>
          </p:nvPr>
        </p:nvSpPr>
        <p:spPr/>
        <p:txBody>
          <a:bodyPr/>
          <a:lstStyle/>
          <a:p>
            <a:fld id="{9880B630-99D8-8A44-8E72-FCFFDBF29BFC}" type="slidenum">
              <a:rPr lang="en-US" smtClean="0"/>
              <a:t>1</a:t>
            </a:fld>
            <a:endParaRPr lang="en-US"/>
          </a:p>
        </p:txBody>
      </p:sp>
    </p:spTree>
    <p:extLst>
      <p:ext uri="{BB962C8B-B14F-4D97-AF65-F5344CB8AC3E}">
        <p14:creationId xmlns:p14="http://schemas.microsoft.com/office/powerpoint/2010/main" val="14523766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In-class media recommendations are to Provide transcripts of any videos or films in advance of showing them in class. If a transcript is not available, provide a summary that includes all testable information of the video/film in advance. </a:t>
            </a:r>
            <a:r>
              <a:rPr lang="en-US" dirty="0"/>
              <a:t>If a transcript isn’t available, create a summary of the important points in the video, and make that available in class.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Only show videos that have accurate and available captions.</a:t>
            </a:r>
            <a:r>
              <a:rPr lang="en-US" dirty="0">
                <a:effectLst/>
              </a:rPr>
              <a:t> </a:t>
            </a:r>
            <a:endParaRPr lang="en-US" dirty="0"/>
          </a:p>
        </p:txBody>
      </p:sp>
      <p:sp>
        <p:nvSpPr>
          <p:cNvPr id="4" name="Slide Number Placeholder 3"/>
          <p:cNvSpPr>
            <a:spLocks noGrp="1"/>
          </p:cNvSpPr>
          <p:nvPr>
            <p:ph type="sldNum" sz="quarter" idx="10"/>
          </p:nvPr>
        </p:nvSpPr>
        <p:spPr/>
        <p:txBody>
          <a:bodyPr/>
          <a:lstStyle/>
          <a:p>
            <a:fld id="{9880B630-99D8-8A44-8E72-FCFFDBF29BFC}" type="slidenum">
              <a:rPr lang="en-US" smtClean="0"/>
              <a:t>10</a:t>
            </a:fld>
            <a:endParaRPr lang="en-US"/>
          </a:p>
        </p:txBody>
      </p:sp>
    </p:spTree>
    <p:extLst>
      <p:ext uri="{BB962C8B-B14F-4D97-AF65-F5344CB8AC3E}">
        <p14:creationId xmlns:p14="http://schemas.microsoft.com/office/powerpoint/2010/main" val="6855950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In-class media expectations are to preview captions used in in-class video to ensure accuracy and to assess size of caption text. If the captions are not accurate, don’t use them. If the captions are too small, alert students as a group and at the start of class that those who plan to read the captions may want to sit in the front of the class.</a:t>
            </a:r>
            <a:r>
              <a:rPr lang="en-US" dirty="0">
                <a:effectLst/>
              </a:rPr>
              <a:t>  But don’t single out particular students with the captioning message.</a:t>
            </a:r>
            <a:endParaRPr lang="en-US" dirty="0"/>
          </a:p>
        </p:txBody>
      </p:sp>
      <p:sp>
        <p:nvSpPr>
          <p:cNvPr id="4" name="Slide Number Placeholder 3"/>
          <p:cNvSpPr>
            <a:spLocks noGrp="1"/>
          </p:cNvSpPr>
          <p:nvPr>
            <p:ph type="sldNum" sz="quarter" idx="10"/>
          </p:nvPr>
        </p:nvSpPr>
        <p:spPr/>
        <p:txBody>
          <a:bodyPr/>
          <a:lstStyle/>
          <a:p>
            <a:fld id="{9880B630-99D8-8A44-8E72-FCFFDBF29BFC}" type="slidenum">
              <a:rPr lang="en-US" smtClean="0"/>
              <a:t>11</a:t>
            </a:fld>
            <a:endParaRPr lang="en-US"/>
          </a:p>
        </p:txBody>
      </p:sp>
    </p:spTree>
    <p:extLst>
      <p:ext uri="{BB962C8B-B14F-4D97-AF65-F5344CB8AC3E}">
        <p14:creationId xmlns:p14="http://schemas.microsoft.com/office/powerpoint/2010/main" val="17541004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Assessment and exam recommendations include the following: Create and provide digital versions of all exams and assessments as an option.</a:t>
            </a:r>
          </a:p>
          <a:p>
            <a:pPr lvl="0"/>
            <a:r>
              <a:rPr lang="en-US" sz="1200" kern="1200" dirty="0">
                <a:solidFill>
                  <a:schemeClr val="tx1"/>
                </a:solidFill>
                <a:effectLst/>
                <a:latin typeface="+mn-lt"/>
                <a:ea typeface="+mn-ea"/>
                <a:cs typeface="+mn-cs"/>
              </a:rPr>
              <a:t>: Supply study questions that demonstrate both the content and the format of upcoming tests.  Explain what would be considered a good answer and why.</a:t>
            </a:r>
          </a:p>
          <a:p>
            <a:pPr lvl="0"/>
            <a:r>
              <a:rPr lang="en-US" sz="1200" b="1"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When a test is not designed to measure students’ basic skills, allow appropriate tools such as a calculator, scratch paper, or a dictionary for exams.</a:t>
            </a:r>
          </a:p>
          <a:p>
            <a:endParaRPr lang="en-US" dirty="0"/>
          </a:p>
        </p:txBody>
      </p:sp>
      <p:sp>
        <p:nvSpPr>
          <p:cNvPr id="4" name="Slide Number Placeholder 3"/>
          <p:cNvSpPr>
            <a:spLocks noGrp="1"/>
          </p:cNvSpPr>
          <p:nvPr>
            <p:ph type="sldNum" sz="quarter" idx="10"/>
          </p:nvPr>
        </p:nvSpPr>
        <p:spPr/>
        <p:txBody>
          <a:bodyPr/>
          <a:lstStyle/>
          <a:p>
            <a:fld id="{9880B630-99D8-8A44-8E72-FCFFDBF29BFC}" type="slidenum">
              <a:rPr lang="en-US" smtClean="0"/>
              <a:t>12</a:t>
            </a:fld>
            <a:endParaRPr lang="en-US"/>
          </a:p>
        </p:txBody>
      </p:sp>
    </p:spTree>
    <p:extLst>
      <p:ext uri="{BB962C8B-B14F-4D97-AF65-F5344CB8AC3E}">
        <p14:creationId xmlns:p14="http://schemas.microsoft.com/office/powerpoint/2010/main" val="1761754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assessment and exam expectation is to have an accessible digital version of each test and assessment available so it is quick and easy to provide it if an accommodation becomes necessary.</a:t>
            </a:r>
          </a:p>
        </p:txBody>
      </p:sp>
      <p:sp>
        <p:nvSpPr>
          <p:cNvPr id="4" name="Slide Number Placeholder 3"/>
          <p:cNvSpPr>
            <a:spLocks noGrp="1"/>
          </p:cNvSpPr>
          <p:nvPr>
            <p:ph type="sldNum" sz="quarter" idx="10"/>
          </p:nvPr>
        </p:nvSpPr>
        <p:spPr/>
        <p:txBody>
          <a:bodyPr/>
          <a:lstStyle/>
          <a:p>
            <a:fld id="{9880B630-99D8-8A44-8E72-FCFFDBF29BFC}" type="slidenum">
              <a:rPr lang="en-US" smtClean="0"/>
              <a:t>13</a:t>
            </a:fld>
            <a:endParaRPr lang="en-US"/>
          </a:p>
        </p:txBody>
      </p:sp>
    </p:spTree>
    <p:extLst>
      <p:ext uri="{BB962C8B-B14F-4D97-AF65-F5344CB8AC3E}">
        <p14:creationId xmlns:p14="http://schemas.microsoft.com/office/powerpoint/2010/main" val="32142705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kern="1200" dirty="0">
                <a:solidFill>
                  <a:schemeClr val="tx1"/>
                </a:solidFill>
                <a:effectLst/>
                <a:latin typeface="+mn-lt"/>
                <a:ea typeface="+mn-ea"/>
                <a:cs typeface="+mn-cs"/>
              </a:rPr>
              <a:t>The three course communication recommendations are to, </a:t>
            </a:r>
            <a:r>
              <a:rPr lang="en-US" sz="1200" kern="1200" dirty="0">
                <a:solidFill>
                  <a:schemeClr val="tx1"/>
                </a:solidFill>
                <a:effectLst/>
                <a:latin typeface="+mn-lt"/>
                <a:ea typeface="+mn-ea"/>
                <a:cs typeface="+mn-cs"/>
              </a:rPr>
              <a:t>: Maintain copies (ideally in a digital format) of all content provided to students, and consider archiving them in the Blackboard course shell for that CRN.</a:t>
            </a:r>
          </a:p>
          <a:p>
            <a:pPr lvl="0"/>
            <a:r>
              <a:rPr lang="en-US" sz="1200" kern="1200" dirty="0">
                <a:solidFill>
                  <a:schemeClr val="tx1"/>
                </a:solidFill>
                <a:effectLst/>
                <a:latin typeface="+mn-lt"/>
                <a:ea typeface="+mn-ea"/>
                <a:cs typeface="+mn-cs"/>
              </a:rPr>
              <a:t>: Communicate with students in a digital/accessible way that also keeps a record of those communications (We recommend Blackboard’s Announcement features, which will both send an email and provide that announcement on the course home page.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Provide course syllabus at least two weeks before class begins through Banner and/or Blackboard.</a:t>
            </a:r>
          </a:p>
          <a:p>
            <a:pPr lvl="0"/>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880B630-99D8-8A44-8E72-FCFFDBF29BFC}" type="slidenum">
              <a:rPr lang="en-US" smtClean="0"/>
              <a:t>14</a:t>
            </a:fld>
            <a:endParaRPr lang="en-US"/>
          </a:p>
        </p:txBody>
      </p:sp>
    </p:spTree>
    <p:extLst>
      <p:ext uri="{BB962C8B-B14F-4D97-AF65-F5344CB8AC3E}">
        <p14:creationId xmlns:p14="http://schemas.microsoft.com/office/powerpoint/2010/main" val="799473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course communication expectations are to Maintain copies of all content provided to students.</a:t>
            </a:r>
          </a:p>
          <a:p>
            <a:r>
              <a:rPr lang="en-US" dirty="0"/>
              <a:t>With the support of Instructional Design and Access and the Office of Disability Services, archive all accommodated materials that exist in digital format within the class’s associated Blackboard shell.</a:t>
            </a:r>
          </a:p>
          <a:p>
            <a:r>
              <a:rPr lang="en-US" dirty="0"/>
              <a:t>Provide an accessible version of the course syllabus online in Blackboard.</a:t>
            </a:r>
          </a:p>
          <a:p>
            <a:endParaRPr lang="en-US" dirty="0"/>
          </a:p>
        </p:txBody>
      </p:sp>
      <p:sp>
        <p:nvSpPr>
          <p:cNvPr id="4" name="Slide Number Placeholder 3"/>
          <p:cNvSpPr>
            <a:spLocks noGrp="1"/>
          </p:cNvSpPr>
          <p:nvPr>
            <p:ph type="sldNum" sz="quarter" idx="10"/>
          </p:nvPr>
        </p:nvSpPr>
        <p:spPr/>
        <p:txBody>
          <a:bodyPr/>
          <a:lstStyle/>
          <a:p>
            <a:fld id="{9880B630-99D8-8A44-8E72-FCFFDBF29BFC}" type="slidenum">
              <a:rPr lang="en-US" smtClean="0"/>
              <a:t>15</a:t>
            </a:fld>
            <a:endParaRPr lang="en-US"/>
          </a:p>
        </p:txBody>
      </p:sp>
    </p:spTree>
    <p:extLst>
      <p:ext uri="{BB962C8B-B14F-4D97-AF65-F5344CB8AC3E}">
        <p14:creationId xmlns:p14="http://schemas.microsoft.com/office/powerpoint/2010/main" val="3437495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guest speaker and student expectation is to: Provide a copy of these expectations and recommendations to any guest speakers and students who provide course content to the class so they can provide their content in an accessible way.</a:t>
            </a:r>
          </a:p>
          <a:p>
            <a:endParaRPr lang="en-US" dirty="0"/>
          </a:p>
        </p:txBody>
      </p:sp>
      <p:sp>
        <p:nvSpPr>
          <p:cNvPr id="4" name="Slide Number Placeholder 3"/>
          <p:cNvSpPr>
            <a:spLocks noGrp="1"/>
          </p:cNvSpPr>
          <p:nvPr>
            <p:ph type="sldNum" sz="quarter" idx="10"/>
          </p:nvPr>
        </p:nvSpPr>
        <p:spPr/>
        <p:txBody>
          <a:bodyPr/>
          <a:lstStyle/>
          <a:p>
            <a:fld id="{9880B630-99D8-8A44-8E72-FCFFDBF29BFC}" type="slidenum">
              <a:rPr lang="en-US" smtClean="0"/>
              <a:t>16</a:t>
            </a:fld>
            <a:endParaRPr lang="en-US"/>
          </a:p>
        </p:txBody>
      </p:sp>
    </p:spTree>
    <p:extLst>
      <p:ext uri="{BB962C8B-B14F-4D97-AF65-F5344CB8AC3E}">
        <p14:creationId xmlns:p14="http://schemas.microsoft.com/office/powerpoint/2010/main" val="14726898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for your time and attention.  If you have any further questions, please send them to </a:t>
            </a:r>
            <a:r>
              <a:rPr lang="en-US" dirty="0" err="1"/>
              <a:t>IDA@Wichita.edu</a:t>
            </a:r>
            <a:r>
              <a:rPr lang="en-US" dirty="0"/>
              <a:t>.</a:t>
            </a:r>
          </a:p>
        </p:txBody>
      </p:sp>
      <p:sp>
        <p:nvSpPr>
          <p:cNvPr id="4" name="Slide Number Placeholder 3"/>
          <p:cNvSpPr>
            <a:spLocks noGrp="1"/>
          </p:cNvSpPr>
          <p:nvPr>
            <p:ph type="sldNum" sz="quarter" idx="10"/>
          </p:nvPr>
        </p:nvSpPr>
        <p:spPr/>
        <p:txBody>
          <a:bodyPr/>
          <a:lstStyle/>
          <a:p>
            <a:fld id="{9880B630-99D8-8A44-8E72-FCFFDBF29BFC}" type="slidenum">
              <a:rPr lang="en-US" smtClean="0"/>
              <a:t>17</a:t>
            </a:fld>
            <a:endParaRPr lang="en-US"/>
          </a:p>
        </p:txBody>
      </p:sp>
    </p:spTree>
    <p:extLst>
      <p:ext uri="{BB962C8B-B14F-4D97-AF65-F5344CB8AC3E}">
        <p14:creationId xmlns:p14="http://schemas.microsoft.com/office/powerpoint/2010/main" val="2522704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Today we will briefly discuss the distinction between accessibility and accommodations and then briefly explain why face to face accessibility is an issue at WSU.  We will then move on to a series of recommendations and expectations for accessible presentation of face-to-face content.  </a:t>
            </a:r>
          </a:p>
        </p:txBody>
      </p:sp>
      <p:sp>
        <p:nvSpPr>
          <p:cNvPr id="4" name="Slide Number Placeholder 3"/>
          <p:cNvSpPr>
            <a:spLocks noGrp="1"/>
          </p:cNvSpPr>
          <p:nvPr>
            <p:ph type="sldNum" sz="quarter" idx="10"/>
          </p:nvPr>
        </p:nvSpPr>
        <p:spPr/>
        <p:txBody>
          <a:bodyPr/>
          <a:lstStyle/>
          <a:p>
            <a:fld id="{9880B630-99D8-8A44-8E72-FCFFDBF29BFC}" type="slidenum">
              <a:rPr lang="en-US" smtClean="0"/>
              <a:t>2</a:t>
            </a:fld>
            <a:endParaRPr lang="en-US"/>
          </a:p>
        </p:txBody>
      </p:sp>
    </p:spTree>
    <p:extLst>
      <p:ext uri="{BB962C8B-B14F-4D97-AF65-F5344CB8AC3E}">
        <p14:creationId xmlns:p14="http://schemas.microsoft.com/office/powerpoint/2010/main" val="2653364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standards are</a:t>
            </a:r>
            <a:r>
              <a:rPr lang="en-US" baseline="0" dirty="0"/>
              <a:t> intended to improve face-to-face accessibility and are not substitutions for any necessary accommodations. </a:t>
            </a:r>
            <a:r>
              <a:rPr lang="en-US" dirty="0"/>
              <a:t>Accessibility issues are </a:t>
            </a:r>
            <a:r>
              <a:rPr lang="en-US" baseline="0" dirty="0"/>
              <a:t>those that are </a:t>
            </a:r>
            <a:r>
              <a:rPr lang="en-US" b="1" baseline="0" dirty="0"/>
              <a:t>proactive</a:t>
            </a:r>
            <a:r>
              <a:rPr lang="en-US" baseline="0" dirty="0"/>
              <a:t> and pave the way for all </a:t>
            </a:r>
            <a:r>
              <a:rPr lang="en-US" b="1" baseline="0" dirty="0"/>
              <a:t>populations</a:t>
            </a:r>
            <a:r>
              <a:rPr lang="en-US" baseline="0" dirty="0"/>
              <a:t> of users.  Accommodations are made after the fact where necessary on an individual basis. </a:t>
            </a:r>
            <a:r>
              <a:rPr lang="en-US" sz="1200" b="0" i="0" kern="1200" dirty="0">
                <a:solidFill>
                  <a:schemeClr val="tx1"/>
                </a:solidFill>
                <a:effectLst/>
                <a:latin typeface="+mn-lt"/>
                <a:ea typeface="+mn-ea"/>
                <a:cs typeface="+mn-cs"/>
              </a:rPr>
              <a:t>On our campus, the Office of Disability Services is the accommodations office for students and Human Resources is the accommodations office for faculty/staff.  Accessibility, on the other hand, is everyone's responsibility.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Media Resources Center is an important resource for the accessibility issues, although it works in partnership with many other offices on campus. If you have an accessibility question, it probably</a:t>
            </a:r>
            <a:r>
              <a:rPr lang="en-US" sz="1200" b="0" i="0" kern="1200" baseline="0" dirty="0">
                <a:solidFill>
                  <a:schemeClr val="tx1"/>
                </a:solidFill>
                <a:effectLst/>
                <a:latin typeface="+mn-lt"/>
                <a:ea typeface="+mn-ea"/>
                <a:cs typeface="+mn-cs"/>
              </a:rPr>
              <a:t> makes sense to begin with Instructional Design and Access, and if we can’t help you, we can direct you to the office that can.</a:t>
            </a:r>
            <a:endParaRPr lang="en-US" i="0" dirty="0"/>
          </a:p>
        </p:txBody>
      </p:sp>
      <p:sp>
        <p:nvSpPr>
          <p:cNvPr id="4" name="Slide Number Placeholder 3"/>
          <p:cNvSpPr>
            <a:spLocks noGrp="1"/>
          </p:cNvSpPr>
          <p:nvPr>
            <p:ph type="sldNum" sz="quarter" idx="10"/>
          </p:nvPr>
        </p:nvSpPr>
        <p:spPr/>
        <p:txBody>
          <a:bodyPr/>
          <a:lstStyle/>
          <a:p>
            <a:fld id="{B1905270-9969-6C49-BBA9-0F921DE91203}" type="slidenum">
              <a:rPr lang="en-US" smtClean="0"/>
              <a:t>3</a:t>
            </a:fld>
            <a:endParaRPr lang="en-US"/>
          </a:p>
        </p:txBody>
      </p:sp>
    </p:spTree>
    <p:extLst>
      <p:ext uri="{BB962C8B-B14F-4D97-AF65-F5344CB8AC3E}">
        <p14:creationId xmlns:p14="http://schemas.microsoft.com/office/powerpoint/2010/main" val="913009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July</a:t>
            </a:r>
            <a:r>
              <a:rPr lang="en-US" baseline="0" dirty="0"/>
              <a:t> 2016, WSU entered an agreement with the National Federation of the Blind.  This agreement touches most areas of the university, including in-class instruction and face-to-face staff and faculty training.  The challenge of the face-to-face component of the settlement is that while digital accessibility has clear guidelines that flow from federal law and industry standards, face-to-face accessibility standards are still very much in development.  </a:t>
            </a:r>
          </a:p>
          <a:p>
            <a:endParaRPr lang="en-US" baseline="0" dirty="0"/>
          </a:p>
          <a:p>
            <a:r>
              <a:rPr lang="en-US" baseline="0" dirty="0"/>
              <a:t>Wichita State’s face-to-face standards presented today have been extrapolated from the standards for digital classrooms and from ADA standards and have emerged in part from cooperation with other universities and colleges. </a:t>
            </a:r>
            <a:r>
              <a:rPr lang="en-US" sz="1200" kern="1200" dirty="0">
                <a:solidFill>
                  <a:schemeClr val="tx1"/>
                </a:solidFill>
                <a:effectLst/>
                <a:latin typeface="+mn-lt"/>
                <a:ea typeface="+mn-ea"/>
                <a:cs typeface="+mn-cs"/>
              </a:rPr>
              <a:t>These standards are still somewhat in flux and could change in response to a WSU faculty survey needs assessment and as new federal guidelines emerge and as the standard of the industry in higher </a:t>
            </a:r>
            <a:r>
              <a:rPr lang="en-US" sz="1200" kern="1200" dirty="0" err="1">
                <a:solidFill>
                  <a:schemeClr val="tx1"/>
                </a:solidFill>
                <a:effectLst/>
                <a:latin typeface="+mn-lt"/>
                <a:ea typeface="+mn-ea"/>
                <a:cs typeface="+mn-cs"/>
              </a:rPr>
              <a:t>ed</a:t>
            </a:r>
            <a:r>
              <a:rPr lang="en-US" sz="1200" kern="1200" dirty="0">
                <a:solidFill>
                  <a:schemeClr val="tx1"/>
                </a:solidFill>
                <a:effectLst/>
                <a:latin typeface="+mn-lt"/>
                <a:ea typeface="+mn-ea"/>
                <a:cs typeface="+mn-cs"/>
              </a:rPr>
              <a:t> become codified.</a:t>
            </a:r>
          </a:p>
        </p:txBody>
      </p:sp>
      <p:sp>
        <p:nvSpPr>
          <p:cNvPr id="4" name="Slide Number Placeholder 3"/>
          <p:cNvSpPr>
            <a:spLocks noGrp="1"/>
          </p:cNvSpPr>
          <p:nvPr>
            <p:ph type="sldNum" sz="quarter" idx="10"/>
          </p:nvPr>
        </p:nvSpPr>
        <p:spPr/>
        <p:txBody>
          <a:bodyPr/>
          <a:lstStyle/>
          <a:p>
            <a:fld id="{B1905270-9969-6C49-BBA9-0F921DE91203}" type="slidenum">
              <a:rPr lang="en-US" smtClean="0"/>
              <a:t>4</a:t>
            </a:fld>
            <a:endParaRPr lang="en-US"/>
          </a:p>
        </p:txBody>
      </p:sp>
    </p:spTree>
    <p:extLst>
      <p:ext uri="{BB962C8B-B14F-4D97-AF65-F5344CB8AC3E}">
        <p14:creationId xmlns:p14="http://schemas.microsoft.com/office/powerpoint/2010/main" val="2089795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WSU’s face-to-face  guidelines are made up of recommendations and expectations. Recommendations are just that, recommended actions that you can consider for your course.  Expectations are the standards, as we understand them, that WSU needs to meet in order to be compliant with the agreement.  In general, these guidelines are intended to support presenting information on two cognitive channels: auditory and visual.  Because WSU’s situation is somewhat unusual, we have had the opportunity be a national leader in the development of face-to-face presentation guidelines.  Today’s version of the guidelines have gone through many iterations, as the ideas that underpin them have been developed through presentations at national conferences and across the state of Kansas as we work with many of the state’s community college especially.  As I mentioned earlier,  these are subject to change as regulatory guidance becomes available.  In the meantime, Wichita State is working to establish the standard of the industry in this area.</a:t>
            </a:r>
          </a:p>
        </p:txBody>
      </p:sp>
      <p:sp>
        <p:nvSpPr>
          <p:cNvPr id="4" name="Slide Number Placeholder 3"/>
          <p:cNvSpPr>
            <a:spLocks noGrp="1"/>
          </p:cNvSpPr>
          <p:nvPr>
            <p:ph type="sldNum" sz="quarter" idx="10"/>
          </p:nvPr>
        </p:nvSpPr>
        <p:spPr/>
        <p:txBody>
          <a:bodyPr/>
          <a:lstStyle/>
          <a:p>
            <a:fld id="{9880B630-99D8-8A44-8E72-FCFFDBF29BFC}" type="slidenum">
              <a:rPr lang="en-US" smtClean="0"/>
              <a:t>5</a:t>
            </a:fld>
            <a:endParaRPr lang="en-US"/>
          </a:p>
        </p:txBody>
      </p:sp>
    </p:spTree>
    <p:extLst>
      <p:ext uri="{BB962C8B-B14F-4D97-AF65-F5344CB8AC3E}">
        <p14:creationId xmlns:p14="http://schemas.microsoft.com/office/powerpoint/2010/main" val="1043562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Lecture recommendations:  Lecture recommendations were designed with the idea that presenting a framework or scaffold for learning is beneficial to all learners, including those with impairments and learning disabilities.  There are three lecture recommendations:  Provide outlines of course lectures in advance of class,</a:t>
            </a:r>
          </a:p>
          <a:p>
            <a:r>
              <a:rPr lang="en-US" dirty="0"/>
              <a:t>Provide digital versions of all regularly-used diagrams, pictures, and other elements you typically draw on the board, and </a:t>
            </a:r>
          </a:p>
          <a:p>
            <a:r>
              <a:rPr lang="en-US" dirty="0"/>
              <a:t>Present new or technical vocabulary in written form in addition to verbal form.  </a:t>
            </a:r>
          </a:p>
          <a:p>
            <a:endParaRPr lang="en-US" dirty="0"/>
          </a:p>
        </p:txBody>
      </p:sp>
      <p:sp>
        <p:nvSpPr>
          <p:cNvPr id="4" name="Slide Number Placeholder 3"/>
          <p:cNvSpPr>
            <a:spLocks noGrp="1"/>
          </p:cNvSpPr>
          <p:nvPr>
            <p:ph type="sldNum" sz="quarter" idx="10"/>
          </p:nvPr>
        </p:nvSpPr>
        <p:spPr/>
        <p:txBody>
          <a:bodyPr/>
          <a:lstStyle/>
          <a:p>
            <a:fld id="{9880B630-99D8-8A44-8E72-FCFFDBF29BFC}" type="slidenum">
              <a:rPr lang="en-US" smtClean="0"/>
              <a:t>6</a:t>
            </a:fld>
            <a:endParaRPr lang="en-US"/>
          </a:p>
        </p:txBody>
      </p:sp>
    </p:spTree>
    <p:extLst>
      <p:ext uri="{BB962C8B-B14F-4D97-AF65-F5344CB8AC3E}">
        <p14:creationId xmlns:p14="http://schemas.microsoft.com/office/powerpoint/2010/main" val="12936032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Lecture expectations are largely centered on changing some habits in the classroom.  For example, In-class Visual Text Sources should meet minimum standards for visibility:</a:t>
            </a:r>
            <a:endParaRPr lang="en-US" sz="1050" kern="1200" dirty="0">
              <a:solidFill>
                <a:schemeClr val="tx1"/>
              </a:solidFill>
              <a:effectLst/>
              <a:latin typeface="+mn-lt"/>
              <a:ea typeface="+mn-ea"/>
              <a:cs typeface="+mn-cs"/>
            </a:endParaRPr>
          </a:p>
          <a:p>
            <a:pPr lvl="1"/>
            <a:r>
              <a:rPr lang="en-US" sz="1200" u="sng" kern="1200" dirty="0">
                <a:solidFill>
                  <a:schemeClr val="tx1"/>
                </a:solidFill>
                <a:effectLst/>
                <a:latin typeface="+mn-lt"/>
                <a:ea typeface="+mn-ea"/>
                <a:cs typeface="+mn-cs"/>
              </a:rPr>
              <a:t>Whiteboards:</a:t>
            </a:r>
            <a:r>
              <a:rPr lang="en-US" sz="1200" kern="1200" dirty="0">
                <a:solidFill>
                  <a:schemeClr val="tx1"/>
                </a:solidFill>
                <a:effectLst/>
                <a:latin typeface="+mn-lt"/>
                <a:ea typeface="+mn-ea"/>
                <a:cs typeface="+mn-cs"/>
              </a:rPr>
              <a:t> Use high contrast markers (black, blue and red recommended) unless other colors are necessary</a:t>
            </a:r>
            <a:endParaRPr lang="en-US" sz="1050" kern="1200" dirty="0">
              <a:solidFill>
                <a:schemeClr val="tx1"/>
              </a:solidFill>
              <a:effectLst/>
              <a:latin typeface="+mn-lt"/>
              <a:ea typeface="+mn-ea"/>
              <a:cs typeface="+mn-cs"/>
            </a:endParaRPr>
          </a:p>
          <a:p>
            <a:pPr lvl="1"/>
            <a:r>
              <a:rPr lang="en-US" sz="1200" u="sng" kern="1200" dirty="0">
                <a:solidFill>
                  <a:schemeClr val="tx1"/>
                </a:solidFill>
                <a:effectLst/>
                <a:latin typeface="+mn-lt"/>
                <a:ea typeface="+mn-ea"/>
                <a:cs typeface="+mn-cs"/>
              </a:rPr>
              <a:t>Blackboards :</a:t>
            </a:r>
            <a:r>
              <a:rPr lang="en-US" sz="1200" kern="1200" dirty="0">
                <a:solidFill>
                  <a:schemeClr val="tx1"/>
                </a:solidFill>
                <a:effectLst/>
                <a:latin typeface="+mn-lt"/>
                <a:ea typeface="+mn-ea"/>
                <a:cs typeface="+mn-cs"/>
              </a:rPr>
              <a:t> Use high contrast chalk (white or yellow recommended) unless color is necessary</a:t>
            </a:r>
            <a:endParaRPr lang="en-US" sz="1050" kern="1200" dirty="0">
              <a:solidFill>
                <a:schemeClr val="tx1"/>
              </a:solidFill>
              <a:effectLst/>
              <a:latin typeface="+mn-lt"/>
              <a:ea typeface="+mn-ea"/>
              <a:cs typeface="+mn-cs"/>
            </a:endParaRPr>
          </a:p>
          <a:p>
            <a:pPr lvl="1"/>
            <a:r>
              <a:rPr lang="en-US" sz="1200" u="sng" kern="1200" dirty="0">
                <a:solidFill>
                  <a:schemeClr val="tx1"/>
                </a:solidFill>
                <a:effectLst/>
                <a:latin typeface="+mn-lt"/>
                <a:ea typeface="+mn-ea"/>
                <a:cs typeface="+mn-cs"/>
              </a:rPr>
              <a:t>Whiteboard and Blackboards:</a:t>
            </a:r>
            <a:r>
              <a:rPr lang="en-US" sz="1200" kern="1200" dirty="0">
                <a:solidFill>
                  <a:schemeClr val="tx1"/>
                </a:solidFill>
                <a:effectLst/>
                <a:latin typeface="+mn-lt"/>
                <a:ea typeface="+mn-ea"/>
                <a:cs typeface="+mn-cs"/>
              </a:rPr>
              <a:t> Use appropriate-sized letters (2” minimum height and then 1” additional per 10’ of usable classroom size beyond 20’)</a:t>
            </a:r>
            <a:endParaRPr lang="en-US" sz="1050" kern="1200" dirty="0">
              <a:solidFill>
                <a:schemeClr val="tx1"/>
              </a:solidFill>
              <a:effectLst/>
              <a:latin typeface="+mn-lt"/>
              <a:ea typeface="+mn-ea"/>
              <a:cs typeface="+mn-cs"/>
            </a:endParaRPr>
          </a:p>
          <a:p>
            <a:pPr lvl="1"/>
            <a:r>
              <a:rPr lang="en-US" sz="1200" u="sng" kern="1200" dirty="0">
                <a:solidFill>
                  <a:schemeClr val="tx1"/>
                </a:solidFill>
                <a:effectLst/>
                <a:latin typeface="+mn-lt"/>
                <a:ea typeface="+mn-ea"/>
                <a:cs typeface="+mn-cs"/>
              </a:rPr>
              <a:t>PowerPoint:</a:t>
            </a:r>
            <a:r>
              <a:rPr lang="en-US" sz="1200" kern="1200" dirty="0">
                <a:solidFill>
                  <a:schemeClr val="tx1"/>
                </a:solidFill>
                <a:effectLst/>
                <a:latin typeface="+mn-lt"/>
                <a:ea typeface="+mn-ea"/>
                <a:cs typeface="+mn-cs"/>
              </a:rPr>
              <a:t> Use high contrast colors and do not use font sizes below 18 pt. Use Sans Serif fonts (Arial). The projected size of your PowerPoint text should conform to the same standards as that for whiteboards. Because there is a dynamic relationship between screen size, projector distance and resolution, and font size, you will have to judge your PowerPoints in the classroom and be prepared to adjust font size if necessary.</a:t>
            </a:r>
            <a:endParaRPr lang="en-US" sz="1050" kern="1200" dirty="0">
              <a:solidFill>
                <a:schemeClr val="tx1"/>
              </a:solidFill>
              <a:effectLst/>
              <a:latin typeface="+mn-lt"/>
              <a:ea typeface="+mn-ea"/>
              <a:cs typeface="+mn-cs"/>
            </a:endParaRPr>
          </a:p>
          <a:p>
            <a:pPr lvl="1"/>
            <a:r>
              <a:rPr lang="en-US" sz="1200" u="sng" kern="1200" dirty="0">
                <a:solidFill>
                  <a:schemeClr val="tx1"/>
                </a:solidFill>
                <a:effectLst/>
                <a:latin typeface="+mn-lt"/>
                <a:ea typeface="+mn-ea"/>
                <a:cs typeface="+mn-cs"/>
              </a:rPr>
              <a:t>All content presented visually:</a:t>
            </a:r>
            <a:r>
              <a:rPr lang="en-US" sz="1200" kern="1200" dirty="0">
                <a:solidFill>
                  <a:schemeClr val="tx1"/>
                </a:solidFill>
                <a:effectLst/>
                <a:latin typeface="+mn-lt"/>
                <a:ea typeface="+mn-ea"/>
                <a:cs typeface="+mn-cs"/>
              </a:rPr>
              <a:t> Narrate/describe what is written on the blackboard/whiteboard/PowerPoint. Describe images and charts as you work through the material in class. </a:t>
            </a: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In addition, it is also an expectation that all regularly used, content bearing images are available in a digital format, whether or not that digital file is made available to students.  </a:t>
            </a:r>
            <a:endParaRPr lang="en-US" sz="1050" kern="1200" dirty="0">
              <a:solidFill>
                <a:schemeClr val="tx1"/>
              </a:solidFill>
              <a:effectLst/>
              <a:latin typeface="+mn-lt"/>
              <a:ea typeface="+mn-ea"/>
              <a:cs typeface="+mn-cs"/>
            </a:endParaRPr>
          </a:p>
          <a:p>
            <a:endParaRPr lang="en-US" dirty="0"/>
          </a:p>
          <a:p>
            <a:r>
              <a:rPr lang="en-US" dirty="0"/>
              <a:t>Finally, If you are in a classroom that is large enough to have</a:t>
            </a:r>
            <a:r>
              <a:rPr lang="en-US" baseline="0" dirty="0"/>
              <a:t> a microphone installed, use the microphone.  If the microphone is not working, contact Campus Media Services at 978-3588.</a:t>
            </a:r>
            <a:endParaRPr lang="en-US" dirty="0"/>
          </a:p>
        </p:txBody>
      </p:sp>
      <p:sp>
        <p:nvSpPr>
          <p:cNvPr id="4" name="Slide Number Placeholder 3"/>
          <p:cNvSpPr>
            <a:spLocks noGrp="1"/>
          </p:cNvSpPr>
          <p:nvPr>
            <p:ph type="sldNum" sz="quarter" idx="10"/>
          </p:nvPr>
        </p:nvSpPr>
        <p:spPr/>
        <p:txBody>
          <a:bodyPr/>
          <a:lstStyle/>
          <a:p>
            <a:fld id="{9880B630-99D8-8A44-8E72-FCFFDBF29BFC}" type="slidenum">
              <a:rPr lang="en-US" smtClean="0"/>
              <a:t>7</a:t>
            </a:fld>
            <a:endParaRPr lang="en-US"/>
          </a:p>
        </p:txBody>
      </p:sp>
    </p:spTree>
    <p:extLst>
      <p:ext uri="{BB962C8B-B14F-4D97-AF65-F5344CB8AC3E}">
        <p14:creationId xmlns:p14="http://schemas.microsoft.com/office/powerpoint/2010/main" val="304477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Discussion recommendations are to Rephrase or repeat student questions and comments when addressing them for the group when you are lecturing in any classroom.</a:t>
            </a:r>
          </a:p>
          <a:p>
            <a:r>
              <a:rPr lang="en-US" dirty="0"/>
              <a:t> If the class</a:t>
            </a:r>
            <a:r>
              <a:rPr lang="en-US" baseline="0" dirty="0"/>
              <a:t> has important discussion, especially if the discussion deals with testable material, consider following up with an email/announcement after class.  If you use the Blackboard environment to organize your classroom materials, you can use the announcements tool to track these updates, and the  tool will allow you to send out the update via email to your students’ WSU email account.</a:t>
            </a:r>
            <a:endParaRPr lang="en-US" dirty="0"/>
          </a:p>
        </p:txBody>
      </p:sp>
      <p:sp>
        <p:nvSpPr>
          <p:cNvPr id="4" name="Slide Number Placeholder 3"/>
          <p:cNvSpPr>
            <a:spLocks noGrp="1"/>
          </p:cNvSpPr>
          <p:nvPr>
            <p:ph type="sldNum" sz="quarter" idx="10"/>
          </p:nvPr>
        </p:nvSpPr>
        <p:spPr/>
        <p:txBody>
          <a:bodyPr/>
          <a:lstStyle/>
          <a:p>
            <a:fld id="{9880B630-99D8-8A44-8E72-FCFFDBF29BFC}" type="slidenum">
              <a:rPr lang="en-US" smtClean="0"/>
              <a:t>8</a:t>
            </a:fld>
            <a:endParaRPr lang="en-US"/>
          </a:p>
        </p:txBody>
      </p:sp>
    </p:spTree>
    <p:extLst>
      <p:ext uri="{BB962C8B-B14F-4D97-AF65-F5344CB8AC3E}">
        <p14:creationId xmlns:p14="http://schemas.microsoft.com/office/powerpoint/2010/main" val="1657691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discussion expectation is to Rephrase or repeat student questions and comments when addressing them for the group when you are lecturing in a room that requires a microphone.</a:t>
            </a:r>
          </a:p>
          <a:p>
            <a:endParaRPr lang="en-US" dirty="0"/>
          </a:p>
        </p:txBody>
      </p:sp>
      <p:sp>
        <p:nvSpPr>
          <p:cNvPr id="4" name="Slide Number Placeholder 3"/>
          <p:cNvSpPr>
            <a:spLocks noGrp="1"/>
          </p:cNvSpPr>
          <p:nvPr>
            <p:ph type="sldNum" sz="quarter" idx="10"/>
          </p:nvPr>
        </p:nvSpPr>
        <p:spPr/>
        <p:txBody>
          <a:bodyPr/>
          <a:lstStyle/>
          <a:p>
            <a:fld id="{9880B630-99D8-8A44-8E72-FCFFDBF29BFC}" type="slidenum">
              <a:rPr lang="en-US" smtClean="0"/>
              <a:t>9</a:t>
            </a:fld>
            <a:endParaRPr lang="en-US"/>
          </a:p>
        </p:txBody>
      </p:sp>
    </p:spTree>
    <p:extLst>
      <p:ext uri="{BB962C8B-B14F-4D97-AF65-F5344CB8AC3E}">
        <p14:creationId xmlns:p14="http://schemas.microsoft.com/office/powerpoint/2010/main" val="19307059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02AFA-44D0-F744-8BDD-C2802771C1EF}"/>
              </a:ext>
            </a:extLst>
          </p:cNvPr>
          <p:cNvSpPr>
            <a:spLocks noGrp="1"/>
          </p:cNvSpPr>
          <p:nvPr>
            <p:ph type="ctrTitle" hasCustomPrompt="1"/>
          </p:nvPr>
        </p:nvSpPr>
        <p:spPr>
          <a:xfrm>
            <a:off x="1524000" y="2503487"/>
            <a:ext cx="9144000" cy="1006475"/>
          </a:xfrm>
        </p:spPr>
        <p:txBody>
          <a:bodyPr anchor="b"/>
          <a:lstStyle>
            <a:lvl1pPr algn="ctr">
              <a:defRPr sz="6000"/>
            </a:lvl1pPr>
          </a:lstStyle>
          <a:p>
            <a:r>
              <a:rPr lang="en-US" dirty="0"/>
              <a:t>Title of Presentation</a:t>
            </a:r>
          </a:p>
        </p:txBody>
      </p:sp>
      <p:sp>
        <p:nvSpPr>
          <p:cNvPr id="3" name="Subtitle 2">
            <a:extLst>
              <a:ext uri="{FF2B5EF4-FFF2-40B4-BE49-F238E27FC236}">
                <a16:creationId xmlns:a16="http://schemas.microsoft.com/office/drawing/2014/main" id="{B1ABA64A-8634-5140-B60F-09086C669D5C}"/>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Presenter’s Name</a:t>
            </a:r>
          </a:p>
          <a:p>
            <a:r>
              <a:rPr lang="en-US" dirty="0"/>
              <a:t>Title, Department</a:t>
            </a:r>
          </a:p>
          <a:p>
            <a:r>
              <a:rPr lang="en-US" dirty="0"/>
              <a:t>Date</a:t>
            </a:r>
          </a:p>
        </p:txBody>
      </p:sp>
      <p:sp>
        <p:nvSpPr>
          <p:cNvPr id="4" name="Date Placeholder 3">
            <a:extLst>
              <a:ext uri="{FF2B5EF4-FFF2-40B4-BE49-F238E27FC236}">
                <a16:creationId xmlns:a16="http://schemas.microsoft.com/office/drawing/2014/main" id="{A0E3B9D1-8415-1B44-B6D1-308A9D4A6CD9}"/>
              </a:ext>
            </a:extLst>
          </p:cNvPr>
          <p:cNvSpPr>
            <a:spLocks noGrp="1"/>
          </p:cNvSpPr>
          <p:nvPr>
            <p:ph type="dt" sz="half" idx="10"/>
          </p:nvPr>
        </p:nvSpPr>
        <p:spPr/>
        <p:txBody>
          <a:bodyPr/>
          <a:lstStyle/>
          <a:p>
            <a:fld id="{8254A545-610A-3246-BBF7-82AC132EB6A8}" type="datetimeFigureOut">
              <a:rPr lang="en-US" smtClean="0"/>
              <a:t>7/25/18</a:t>
            </a:fld>
            <a:endParaRPr lang="en-US"/>
          </a:p>
        </p:txBody>
      </p:sp>
      <p:sp>
        <p:nvSpPr>
          <p:cNvPr id="5" name="Footer Placeholder 4">
            <a:extLst>
              <a:ext uri="{FF2B5EF4-FFF2-40B4-BE49-F238E27FC236}">
                <a16:creationId xmlns:a16="http://schemas.microsoft.com/office/drawing/2014/main" id="{1DF19443-4DC4-404B-8FFB-AAEF9ABDEC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1D4938-7FDF-B04D-A213-F8160A6F1A95}"/>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12" name="Picture 11" descr="The logo for Wichita State University." title="Wichita State University Logo">
            <a:extLst>
              <a:ext uri="{FF2B5EF4-FFF2-40B4-BE49-F238E27FC236}">
                <a16:creationId xmlns:a16="http://schemas.microsoft.com/office/drawing/2014/main" id="{E6A9A690-D6DC-E449-8787-3972873941D5}"/>
              </a:ext>
            </a:extLst>
          </p:cNvPr>
          <p:cNvPicPr>
            <a:picLocks noChangeAspect="1"/>
          </p:cNvPicPr>
          <p:nvPr userDrawn="1"/>
        </p:nvPicPr>
        <p:blipFill>
          <a:blip r:embed="rId3"/>
          <a:stretch>
            <a:fillRect/>
          </a:stretch>
        </p:blipFill>
        <p:spPr>
          <a:xfrm>
            <a:off x="4001073" y="1192211"/>
            <a:ext cx="4189854" cy="965202"/>
          </a:xfrm>
          <a:prstGeom prst="rect">
            <a:avLst/>
          </a:prstGeom>
        </p:spPr>
      </p:pic>
      <p:pic>
        <p:nvPicPr>
          <p:cNvPr id="13" name="Graphic 12" descr="Accessibility logo." title="Accessibility Logo">
            <a:extLst>
              <a:ext uri="{FF2B5EF4-FFF2-40B4-BE49-F238E27FC236}">
                <a16:creationId xmlns:a16="http://schemas.microsoft.com/office/drawing/2014/main" id="{24E26AB9-3254-3B45-A44F-8947F154FFBD}"/>
              </a:ext>
            </a:extLst>
          </p:cNvPr>
          <p:cNvPicPr>
            <a:picLocks noChangeAspect="1"/>
          </p:cNvPicPr>
          <p:nvPr userDrawn="1"/>
        </p:nvPicPr>
        <p:blipFill>
          <a:blip r:embed="rId4">
            <a:alphaModFix/>
            <a:extLst>
              <a:ext uri="{96DAC541-7B7A-43D3-8B79-37D633B846F1}">
                <asvg:svgBlip xmlns:asvg="http://schemas.microsoft.com/office/drawing/2016/SVG/main" r:embed="rId5"/>
              </a:ext>
            </a:extLst>
          </a:blip>
          <a:stretch>
            <a:fillRect/>
          </a:stretch>
        </p:blipFill>
        <p:spPr>
          <a:xfrm>
            <a:off x="10829110" y="5179342"/>
            <a:ext cx="1049380" cy="1049380"/>
          </a:xfrm>
          <a:prstGeom prst="rect">
            <a:avLst/>
          </a:prstGeom>
        </p:spPr>
      </p:pic>
    </p:spTree>
    <p:extLst>
      <p:ext uri="{BB962C8B-B14F-4D97-AF65-F5344CB8AC3E}">
        <p14:creationId xmlns:p14="http://schemas.microsoft.com/office/powerpoint/2010/main" val="726926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4AE9C-BCE1-134F-9AA5-36AC0166BAB7}"/>
              </a:ext>
            </a:extLst>
          </p:cNvPr>
          <p:cNvSpPr>
            <a:spLocks noGrp="1"/>
          </p:cNvSpPr>
          <p:nvPr>
            <p:ph type="title" hasCustomPrompt="1"/>
          </p:nvPr>
        </p:nvSpPr>
        <p:spPr>
          <a:xfrm>
            <a:off x="2857500" y="300039"/>
            <a:ext cx="8503920" cy="957262"/>
          </a:xfrm>
        </p:spPr>
        <p:txBody>
          <a:bodyPr/>
          <a:lstStyle>
            <a:lvl1pPr>
              <a:defRPr>
                <a:solidFill>
                  <a:schemeClr val="bg1"/>
                </a:solidFill>
              </a:defRPr>
            </a:lvl1pPr>
          </a:lstStyle>
          <a:p>
            <a:r>
              <a:rPr lang="en-US" dirty="0"/>
              <a:t>1-Column Slide</a:t>
            </a:r>
          </a:p>
        </p:txBody>
      </p:sp>
      <p:sp>
        <p:nvSpPr>
          <p:cNvPr id="3" name="Content Placeholder 2">
            <a:extLst>
              <a:ext uri="{FF2B5EF4-FFF2-40B4-BE49-F238E27FC236}">
                <a16:creationId xmlns:a16="http://schemas.microsoft.com/office/drawing/2014/main" id="{5052DADA-DA3F-374B-8A2B-B0B5F1A463F1}"/>
              </a:ext>
            </a:extLst>
          </p:cNvPr>
          <p:cNvSpPr>
            <a:spLocks noGrp="1"/>
          </p:cNvSpPr>
          <p:nvPr>
            <p:ph idx="1" hasCustomPrompt="1"/>
          </p:nvPr>
        </p:nvSpPr>
        <p:spPr/>
        <p:txBody>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6B57CC7-E80B-4E43-9A8C-58FE70FDAF35}"/>
              </a:ext>
            </a:extLst>
          </p:cNvPr>
          <p:cNvSpPr>
            <a:spLocks noGrp="1"/>
          </p:cNvSpPr>
          <p:nvPr>
            <p:ph type="dt" sz="half" idx="10"/>
          </p:nvPr>
        </p:nvSpPr>
        <p:spPr/>
        <p:txBody>
          <a:bodyPr/>
          <a:lstStyle/>
          <a:p>
            <a:fld id="{8254A545-610A-3246-BBF7-82AC132EB6A8}" type="datetimeFigureOut">
              <a:rPr lang="en-US" smtClean="0"/>
              <a:t>7/25/18</a:t>
            </a:fld>
            <a:endParaRPr lang="en-US"/>
          </a:p>
        </p:txBody>
      </p:sp>
      <p:sp>
        <p:nvSpPr>
          <p:cNvPr id="5" name="Footer Placeholder 4">
            <a:extLst>
              <a:ext uri="{FF2B5EF4-FFF2-40B4-BE49-F238E27FC236}">
                <a16:creationId xmlns:a16="http://schemas.microsoft.com/office/drawing/2014/main" id="{06D4C005-7FB8-3D4C-96BE-CD8E4D1363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4D0C98-1C77-A04F-96D7-2FB871DF47C4}"/>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10" name="Picture 9" descr="&quot;WSU&quot; logo for Wichita State University." title="WSU Logo">
            <a:extLst>
              <a:ext uri="{FF2B5EF4-FFF2-40B4-BE49-F238E27FC236}">
                <a16:creationId xmlns:a16="http://schemas.microsoft.com/office/drawing/2014/main" id="{3FC1F9B4-1D1D-B845-BF13-AA2963506C33}"/>
              </a:ext>
            </a:extLst>
          </p:cNvPr>
          <p:cNvPicPr>
            <a:picLocks noChangeAspect="1"/>
          </p:cNvPicPr>
          <p:nvPr userDrawn="1"/>
        </p:nvPicPr>
        <p:blipFill rotWithShape="1">
          <a:blip r:embed="rId3">
            <a:alphaModFix/>
            <a:lum bright="100000" contrast="100000"/>
          </a:blip>
          <a:srcRect b="37252"/>
          <a:stretch/>
        </p:blipFill>
        <p:spPr>
          <a:xfrm>
            <a:off x="-28576" y="111919"/>
            <a:ext cx="2030521" cy="1131094"/>
          </a:xfrm>
          <a:prstGeom prst="rect">
            <a:avLst/>
          </a:prstGeom>
          <a:noFill/>
        </p:spPr>
      </p:pic>
      <p:pic>
        <p:nvPicPr>
          <p:cNvPr id="11" name="Graphic 10" descr="Accessibility logo." title="Accessibility Logo">
            <a:extLst>
              <a:ext uri="{FF2B5EF4-FFF2-40B4-BE49-F238E27FC236}">
                <a16:creationId xmlns:a16="http://schemas.microsoft.com/office/drawing/2014/main" id="{33862F74-CC2A-1644-ABEC-79237C3D210B}"/>
              </a:ext>
            </a:extLst>
          </p:cNvPr>
          <p:cNvPicPr>
            <a:picLocks noChangeAspect="1"/>
          </p:cNvPicPr>
          <p:nvPr userDrawn="1"/>
        </p:nvPicPr>
        <p:blipFill>
          <a:blip r:embed="rId4">
            <a:alphaModFix amt="80000"/>
            <a:extLst>
              <a:ext uri="{96DAC541-7B7A-43D3-8B79-37D633B846F1}">
                <asvg:svgBlip xmlns:asvg="http://schemas.microsoft.com/office/drawing/2016/SVG/main" r:embed="rId5"/>
              </a:ext>
            </a:extLst>
          </a:blip>
          <a:stretch>
            <a:fillRect/>
          </a:stretch>
        </p:blipFill>
        <p:spPr>
          <a:xfrm>
            <a:off x="10829110" y="5179342"/>
            <a:ext cx="1049380" cy="1049380"/>
          </a:xfrm>
          <a:prstGeom prst="rect">
            <a:avLst/>
          </a:prstGeom>
        </p:spPr>
      </p:pic>
    </p:spTree>
    <p:extLst>
      <p:ext uri="{BB962C8B-B14F-4D97-AF65-F5344CB8AC3E}">
        <p14:creationId xmlns:p14="http://schemas.microsoft.com/office/powerpoint/2010/main" val="11385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DDA10-D4F1-1246-AC76-4E99217B7F15}"/>
              </a:ext>
            </a:extLst>
          </p:cNvPr>
          <p:cNvSpPr>
            <a:spLocks noGrp="1"/>
          </p:cNvSpPr>
          <p:nvPr>
            <p:ph type="title" hasCustomPrompt="1"/>
          </p:nvPr>
        </p:nvSpPr>
        <p:spPr>
          <a:xfrm>
            <a:off x="2857500" y="301752"/>
            <a:ext cx="8503920" cy="960120"/>
          </a:xfrm>
        </p:spPr>
        <p:txBody>
          <a:bodyPr/>
          <a:lstStyle>
            <a:lvl1pPr>
              <a:defRPr>
                <a:solidFill>
                  <a:schemeClr val="bg1"/>
                </a:solidFill>
              </a:defRPr>
            </a:lvl1pPr>
          </a:lstStyle>
          <a:p>
            <a:r>
              <a:rPr lang="en-US" dirty="0"/>
              <a:t>2-Column Slide</a:t>
            </a:r>
          </a:p>
        </p:txBody>
      </p:sp>
      <p:sp>
        <p:nvSpPr>
          <p:cNvPr id="3" name="Content Placeholder 2">
            <a:extLst>
              <a:ext uri="{FF2B5EF4-FFF2-40B4-BE49-F238E27FC236}">
                <a16:creationId xmlns:a16="http://schemas.microsoft.com/office/drawing/2014/main" id="{7AB7A247-7DFC-E446-938A-2CA021AE3EDD}"/>
              </a:ext>
            </a:extLst>
          </p:cNvPr>
          <p:cNvSpPr>
            <a:spLocks noGrp="1"/>
          </p:cNvSpPr>
          <p:nvPr>
            <p:ph sz="half" idx="1" hasCustomPrompt="1"/>
          </p:nvPr>
        </p:nvSpPr>
        <p:spPr>
          <a:xfrm>
            <a:off x="838200" y="1825625"/>
            <a:ext cx="5181600" cy="4351338"/>
          </a:xfrm>
        </p:spPr>
        <p:txBody>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4B5206B-3FC0-CE41-90B0-155B2B1C6F2F}"/>
              </a:ext>
            </a:extLst>
          </p:cNvPr>
          <p:cNvSpPr>
            <a:spLocks noGrp="1"/>
          </p:cNvSpPr>
          <p:nvPr>
            <p:ph sz="half" idx="2" hasCustomPrompt="1"/>
          </p:nvPr>
        </p:nvSpPr>
        <p:spPr>
          <a:xfrm>
            <a:off x="6172200" y="1825625"/>
            <a:ext cx="5181600" cy="4351338"/>
          </a:xfrm>
        </p:spPr>
        <p:txBody>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DDF86D33-CD83-4040-BB1F-306A4D9B8E6E}"/>
              </a:ext>
            </a:extLst>
          </p:cNvPr>
          <p:cNvSpPr>
            <a:spLocks noGrp="1"/>
          </p:cNvSpPr>
          <p:nvPr>
            <p:ph type="dt" sz="half" idx="10"/>
          </p:nvPr>
        </p:nvSpPr>
        <p:spPr/>
        <p:txBody>
          <a:bodyPr/>
          <a:lstStyle/>
          <a:p>
            <a:fld id="{8254A545-610A-3246-BBF7-82AC132EB6A8}" type="datetimeFigureOut">
              <a:rPr lang="en-US" smtClean="0"/>
              <a:t>7/25/18</a:t>
            </a:fld>
            <a:endParaRPr lang="en-US"/>
          </a:p>
        </p:txBody>
      </p:sp>
      <p:sp>
        <p:nvSpPr>
          <p:cNvPr id="6" name="Footer Placeholder 5">
            <a:extLst>
              <a:ext uri="{FF2B5EF4-FFF2-40B4-BE49-F238E27FC236}">
                <a16:creationId xmlns:a16="http://schemas.microsoft.com/office/drawing/2014/main" id="{E4CB5D88-544F-964C-84FC-051762122A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A67E06-089A-6846-8B48-B3A0F23DC958}"/>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10" name="Picture 9" descr="&quot;WSU&quot; logo for Wichita State University." title="WSU Logo">
            <a:extLst>
              <a:ext uri="{FF2B5EF4-FFF2-40B4-BE49-F238E27FC236}">
                <a16:creationId xmlns:a16="http://schemas.microsoft.com/office/drawing/2014/main" id="{FDC7624A-A0D7-5342-BDD8-65C9436D7006}"/>
              </a:ext>
            </a:extLst>
          </p:cNvPr>
          <p:cNvPicPr>
            <a:picLocks noChangeAspect="1"/>
          </p:cNvPicPr>
          <p:nvPr userDrawn="1"/>
        </p:nvPicPr>
        <p:blipFill rotWithShape="1">
          <a:blip r:embed="rId3">
            <a:lum bright="100000" contrast="100000"/>
            <a:alphaModFix/>
          </a:blip>
          <a:srcRect b="37252"/>
          <a:stretch/>
        </p:blipFill>
        <p:spPr>
          <a:xfrm>
            <a:off x="-28576" y="111919"/>
            <a:ext cx="2030521" cy="1131094"/>
          </a:xfrm>
          <a:prstGeom prst="rect">
            <a:avLst/>
          </a:prstGeom>
        </p:spPr>
      </p:pic>
      <p:pic>
        <p:nvPicPr>
          <p:cNvPr id="11" name="Graphic 10" descr="Accessibility logo." title="Accessibility Logo">
            <a:extLst>
              <a:ext uri="{FF2B5EF4-FFF2-40B4-BE49-F238E27FC236}">
                <a16:creationId xmlns:a16="http://schemas.microsoft.com/office/drawing/2014/main" id="{FC7F1EAA-CB87-5E45-B6E1-4ECA2E734301}"/>
              </a:ext>
            </a:extLst>
          </p:cNvPr>
          <p:cNvPicPr>
            <a:picLocks noChangeAspect="1"/>
          </p:cNvPicPr>
          <p:nvPr userDrawn="1"/>
        </p:nvPicPr>
        <p:blipFill>
          <a:blip r:embed="rId4">
            <a:alphaModFix amt="80000"/>
            <a:extLst>
              <a:ext uri="{96DAC541-7B7A-43D3-8B79-37D633B846F1}">
                <asvg:svgBlip xmlns:asvg="http://schemas.microsoft.com/office/drawing/2016/SVG/main" r:embed="rId5"/>
              </a:ext>
            </a:extLst>
          </a:blip>
          <a:stretch>
            <a:fillRect/>
          </a:stretch>
        </p:blipFill>
        <p:spPr>
          <a:xfrm>
            <a:off x="10829110" y="5179342"/>
            <a:ext cx="1049380" cy="1049380"/>
          </a:xfrm>
          <a:prstGeom prst="rect">
            <a:avLst/>
          </a:prstGeom>
        </p:spPr>
      </p:pic>
    </p:spTree>
    <p:extLst>
      <p:ext uri="{BB962C8B-B14F-4D97-AF65-F5344CB8AC3E}">
        <p14:creationId xmlns:p14="http://schemas.microsoft.com/office/powerpoint/2010/main" val="90534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B0318-CC45-A342-AEE3-670F36387ECF}"/>
              </a:ext>
            </a:extLst>
          </p:cNvPr>
          <p:cNvSpPr>
            <a:spLocks noGrp="1"/>
          </p:cNvSpPr>
          <p:nvPr>
            <p:ph type="title" hasCustomPrompt="1"/>
          </p:nvPr>
        </p:nvSpPr>
        <p:spPr>
          <a:xfrm>
            <a:off x="831850" y="1709738"/>
            <a:ext cx="10515600" cy="2852737"/>
          </a:xfrm>
        </p:spPr>
        <p:txBody>
          <a:bodyPr anchor="b"/>
          <a:lstStyle>
            <a:lvl1pPr>
              <a:defRPr sz="6000"/>
            </a:lvl1pPr>
          </a:lstStyle>
          <a:p>
            <a:r>
              <a:rPr lang="en-US" dirty="0"/>
              <a:t>Divider Slide</a:t>
            </a:r>
          </a:p>
        </p:txBody>
      </p:sp>
      <p:sp>
        <p:nvSpPr>
          <p:cNvPr id="3" name="Text Placeholder 2">
            <a:extLst>
              <a:ext uri="{FF2B5EF4-FFF2-40B4-BE49-F238E27FC236}">
                <a16:creationId xmlns:a16="http://schemas.microsoft.com/office/drawing/2014/main" id="{DAA57E59-4F7B-3B4C-B9E7-67DE80EDB614}"/>
              </a:ext>
            </a:extLst>
          </p:cNvPr>
          <p:cNvSpPr>
            <a:spLocks noGrp="1"/>
          </p:cNvSpPr>
          <p:nvPr>
            <p:ph type="body" idx="1" hasCustomPrompt="1"/>
          </p:nvPr>
        </p:nvSpPr>
        <p:spPr>
          <a:xfrm>
            <a:off x="831850" y="4589463"/>
            <a:ext cx="10515600" cy="1500187"/>
          </a:xfrm>
        </p:spPr>
        <p:txBody>
          <a:bodyPr/>
          <a:lstStyle>
            <a:lvl1pPr marL="0" indent="0">
              <a:buNone/>
              <a:defRPr sz="24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Or Alternative Title Slide</a:t>
            </a:r>
          </a:p>
        </p:txBody>
      </p:sp>
      <p:sp>
        <p:nvSpPr>
          <p:cNvPr id="4" name="Date Placeholder 3">
            <a:extLst>
              <a:ext uri="{FF2B5EF4-FFF2-40B4-BE49-F238E27FC236}">
                <a16:creationId xmlns:a16="http://schemas.microsoft.com/office/drawing/2014/main" id="{0A8DE7E8-47E7-104E-BF54-359C263C9962}"/>
              </a:ext>
            </a:extLst>
          </p:cNvPr>
          <p:cNvSpPr>
            <a:spLocks noGrp="1"/>
          </p:cNvSpPr>
          <p:nvPr>
            <p:ph type="dt" sz="half" idx="10"/>
          </p:nvPr>
        </p:nvSpPr>
        <p:spPr/>
        <p:txBody>
          <a:bodyPr/>
          <a:lstStyle/>
          <a:p>
            <a:fld id="{8254A545-610A-3246-BBF7-82AC132EB6A8}" type="datetimeFigureOut">
              <a:rPr lang="en-US" smtClean="0"/>
              <a:t>7/25/18</a:t>
            </a:fld>
            <a:endParaRPr lang="en-US"/>
          </a:p>
        </p:txBody>
      </p:sp>
      <p:sp>
        <p:nvSpPr>
          <p:cNvPr id="5" name="Footer Placeholder 4">
            <a:extLst>
              <a:ext uri="{FF2B5EF4-FFF2-40B4-BE49-F238E27FC236}">
                <a16:creationId xmlns:a16="http://schemas.microsoft.com/office/drawing/2014/main" id="{7F2DE16E-EEEB-F04D-B629-FBE01C97F9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247F99-D730-2641-86EF-84BCC74BAAFB}"/>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9" name="Picture 8" descr="&quot;WSU&quot; logo for Wichita State University." title="WSU Logo">
            <a:extLst>
              <a:ext uri="{FF2B5EF4-FFF2-40B4-BE49-F238E27FC236}">
                <a16:creationId xmlns:a16="http://schemas.microsoft.com/office/drawing/2014/main" id="{12B90C5A-3851-F544-B4BA-E6DE76CE053D}"/>
              </a:ext>
            </a:extLst>
          </p:cNvPr>
          <p:cNvPicPr>
            <a:picLocks noChangeAspect="1"/>
          </p:cNvPicPr>
          <p:nvPr userDrawn="1"/>
        </p:nvPicPr>
        <p:blipFill rotWithShape="1">
          <a:blip r:embed="rId3">
            <a:alphaModFix/>
            <a:lum bright="100000" contrast="100000"/>
          </a:blip>
          <a:srcRect b="37252"/>
          <a:stretch/>
        </p:blipFill>
        <p:spPr>
          <a:xfrm>
            <a:off x="-28576" y="111919"/>
            <a:ext cx="2030521" cy="1131094"/>
          </a:xfrm>
          <a:prstGeom prst="rect">
            <a:avLst/>
          </a:prstGeom>
        </p:spPr>
      </p:pic>
      <p:pic>
        <p:nvPicPr>
          <p:cNvPr id="10" name="Graphic 9" descr="Accessibility logo." title="Accessibility Logo">
            <a:extLst>
              <a:ext uri="{FF2B5EF4-FFF2-40B4-BE49-F238E27FC236}">
                <a16:creationId xmlns:a16="http://schemas.microsoft.com/office/drawing/2014/main" id="{5D05E5CF-E072-9449-810E-CE41DB8F3F27}"/>
              </a:ext>
            </a:extLst>
          </p:cNvPr>
          <p:cNvPicPr>
            <a:picLocks noChangeAspect="1"/>
          </p:cNvPicPr>
          <p:nvPr userDrawn="1"/>
        </p:nvPicPr>
        <p:blipFill>
          <a:blip r:embed="rId4">
            <a:alphaModFix amt="80000"/>
            <a:extLst>
              <a:ext uri="{96DAC541-7B7A-43D3-8B79-37D633B846F1}">
                <asvg:svgBlip xmlns:asvg="http://schemas.microsoft.com/office/drawing/2016/SVG/main" r:embed="rId5"/>
              </a:ext>
            </a:extLst>
          </a:blip>
          <a:stretch>
            <a:fillRect/>
          </a:stretch>
        </p:blipFill>
        <p:spPr>
          <a:xfrm>
            <a:off x="10829110" y="5179342"/>
            <a:ext cx="1049380" cy="1049380"/>
          </a:xfrm>
          <a:prstGeom prst="rect">
            <a:avLst/>
          </a:prstGeom>
        </p:spPr>
      </p:pic>
    </p:spTree>
    <p:extLst>
      <p:ext uri="{BB962C8B-B14F-4D97-AF65-F5344CB8AC3E}">
        <p14:creationId xmlns:p14="http://schemas.microsoft.com/office/powerpoint/2010/main" val="42671395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EE8205-8020-9E43-BDC9-8F0646FB42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DAD0D22-4086-394C-A571-C6BB444D3D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13091FC-EF27-E34B-B5FE-194D933C90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54A545-610A-3246-BBF7-82AC132EB6A8}" type="datetimeFigureOut">
              <a:rPr lang="en-US" smtClean="0"/>
              <a:t>7/25/18</a:t>
            </a:fld>
            <a:endParaRPr lang="en-US"/>
          </a:p>
        </p:txBody>
      </p:sp>
      <p:sp>
        <p:nvSpPr>
          <p:cNvPr id="5" name="Footer Placeholder 4">
            <a:extLst>
              <a:ext uri="{FF2B5EF4-FFF2-40B4-BE49-F238E27FC236}">
                <a16:creationId xmlns:a16="http://schemas.microsoft.com/office/drawing/2014/main" id="{EB871301-3F06-5A49-A699-BBCBCEEE5F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A74BA5A-8069-9D49-A99F-3AD1783CEA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147F3-F4BF-2C46-AC54-645A1178D8F6}" type="slidenum">
              <a:rPr lang="en-US" smtClean="0"/>
              <a:t>‹#›</a:t>
            </a:fld>
            <a:endParaRPr lang="en-US"/>
          </a:p>
        </p:txBody>
      </p:sp>
    </p:spTree>
    <p:extLst>
      <p:ext uri="{BB962C8B-B14F-4D97-AF65-F5344CB8AC3E}">
        <p14:creationId xmlns:p14="http://schemas.microsoft.com/office/powerpoint/2010/main" val="280760142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r>
              <a:rPr lang="en-US" dirty="0"/>
              <a:t>Face-to-Face Accessibility</a:t>
            </a:r>
          </a:p>
        </p:txBody>
      </p:sp>
      <p:sp>
        <p:nvSpPr>
          <p:cNvPr id="13315" name="Subtitle 2"/>
          <p:cNvSpPr>
            <a:spLocks noGrp="1"/>
          </p:cNvSpPr>
          <p:nvPr>
            <p:ph type="subTitle" idx="1"/>
          </p:nvPr>
        </p:nvSpPr>
        <p:spPr/>
        <p:txBody>
          <a:bodyPr/>
          <a:lstStyle/>
          <a:p>
            <a:r>
              <a:rPr lang="en-US" dirty="0">
                <a:latin typeface="Arial" charset="0"/>
                <a:cs typeface="Arial" charset="0"/>
              </a:rPr>
              <a:t>Carolyn Speer, Ph.D.</a:t>
            </a:r>
          </a:p>
          <a:p>
            <a:r>
              <a:rPr lang="en-US" dirty="0">
                <a:latin typeface="Arial" charset="0"/>
                <a:cs typeface="Arial" charset="0"/>
              </a:rPr>
              <a:t>Manager, Instructional Design and Access</a:t>
            </a:r>
          </a:p>
          <a:p>
            <a:r>
              <a:rPr lang="en-US" dirty="0">
                <a:latin typeface="Arial" charset="0"/>
                <a:cs typeface="Arial" charset="0"/>
              </a:rPr>
              <a:t>Summer, 2018</a:t>
            </a:r>
          </a:p>
        </p:txBody>
      </p:sp>
    </p:spTree>
    <p:extLst>
      <p:ext uri="{BB962C8B-B14F-4D97-AF65-F5344CB8AC3E}">
        <p14:creationId xmlns:p14="http://schemas.microsoft.com/office/powerpoint/2010/main" val="818494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In-class Media Recommendations</a:t>
            </a:r>
          </a:p>
        </p:txBody>
      </p:sp>
      <p:sp>
        <p:nvSpPr>
          <p:cNvPr id="3" name="Content Placeholder 2"/>
          <p:cNvSpPr>
            <a:spLocks noGrp="1"/>
          </p:cNvSpPr>
          <p:nvPr>
            <p:ph idx="1"/>
          </p:nvPr>
        </p:nvSpPr>
        <p:spPr/>
        <p:txBody>
          <a:bodyPr/>
          <a:lstStyle/>
          <a:p>
            <a:r>
              <a:rPr lang="en-US" dirty="0"/>
              <a:t>Provide transcripts of videos in advance.  If a transcript isn’t available, create a summary of the important points in the video, and make that available in class.</a:t>
            </a:r>
          </a:p>
          <a:p>
            <a:r>
              <a:rPr lang="en-US" dirty="0"/>
              <a:t>Only show videos with accurate and available captions</a:t>
            </a:r>
          </a:p>
        </p:txBody>
      </p:sp>
    </p:spTree>
    <p:extLst>
      <p:ext uri="{BB962C8B-B14F-4D97-AF65-F5344CB8AC3E}">
        <p14:creationId xmlns:p14="http://schemas.microsoft.com/office/powerpoint/2010/main" val="10203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In-class Media Expectations</a:t>
            </a:r>
          </a:p>
        </p:txBody>
      </p:sp>
      <p:sp>
        <p:nvSpPr>
          <p:cNvPr id="3" name="Content Placeholder 2"/>
          <p:cNvSpPr>
            <a:spLocks noGrp="1"/>
          </p:cNvSpPr>
          <p:nvPr>
            <p:ph idx="1"/>
          </p:nvPr>
        </p:nvSpPr>
        <p:spPr/>
        <p:txBody>
          <a:bodyPr/>
          <a:lstStyle/>
          <a:p>
            <a:r>
              <a:rPr lang="en-US" dirty="0"/>
              <a:t>Preview video captions for accuracy and to assess the size.</a:t>
            </a:r>
          </a:p>
          <a:p>
            <a:pPr lvl="1"/>
            <a:r>
              <a:rPr lang="en-US" dirty="0"/>
              <a:t>Don’t use inaccurate captions</a:t>
            </a:r>
          </a:p>
          <a:p>
            <a:r>
              <a:rPr lang="en-US" dirty="0"/>
              <a:t>Alert class in advance about small captions, as a group and at the start of the class</a:t>
            </a:r>
          </a:p>
          <a:p>
            <a:pPr lvl="1"/>
            <a:r>
              <a:rPr lang="en-US" dirty="0"/>
              <a:t>Don’t single out any particular students</a:t>
            </a:r>
          </a:p>
        </p:txBody>
      </p:sp>
    </p:spTree>
    <p:extLst>
      <p:ext uri="{BB962C8B-B14F-4D97-AF65-F5344CB8AC3E}">
        <p14:creationId xmlns:p14="http://schemas.microsoft.com/office/powerpoint/2010/main" val="1831705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Assessments and Exams Recommendations</a:t>
            </a:r>
          </a:p>
        </p:txBody>
      </p:sp>
      <p:sp>
        <p:nvSpPr>
          <p:cNvPr id="3" name="Content Placeholder 2"/>
          <p:cNvSpPr>
            <a:spLocks noGrp="1"/>
          </p:cNvSpPr>
          <p:nvPr>
            <p:ph idx="1"/>
          </p:nvPr>
        </p:nvSpPr>
        <p:spPr/>
        <p:txBody>
          <a:bodyPr/>
          <a:lstStyle/>
          <a:p>
            <a:r>
              <a:rPr lang="en-US" dirty="0"/>
              <a:t>Create/provide digital versions of assessments</a:t>
            </a:r>
          </a:p>
          <a:p>
            <a:r>
              <a:rPr lang="en-US" dirty="0"/>
              <a:t>Supply study questions with content and test format</a:t>
            </a:r>
          </a:p>
          <a:p>
            <a:r>
              <a:rPr lang="en-US" dirty="0"/>
              <a:t>Consider allowing basic tools such as a calculator </a:t>
            </a:r>
          </a:p>
          <a:p>
            <a:endParaRPr lang="en-US" dirty="0"/>
          </a:p>
        </p:txBody>
      </p:sp>
    </p:spTree>
    <p:extLst>
      <p:ext uri="{BB962C8B-B14F-4D97-AF65-F5344CB8AC3E}">
        <p14:creationId xmlns:p14="http://schemas.microsoft.com/office/powerpoint/2010/main" val="39714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70C92-6BE6-5B48-BD17-20BE6D897A5D}"/>
              </a:ext>
            </a:extLst>
          </p:cNvPr>
          <p:cNvSpPr>
            <a:spLocks noGrp="1"/>
          </p:cNvSpPr>
          <p:nvPr>
            <p:ph type="title"/>
          </p:nvPr>
        </p:nvSpPr>
        <p:spPr/>
        <p:txBody>
          <a:bodyPr>
            <a:normAutofit/>
          </a:bodyPr>
          <a:lstStyle/>
          <a:p>
            <a:r>
              <a:rPr lang="en-US" dirty="0"/>
              <a:t>Assessments and Exams Expectation</a:t>
            </a:r>
          </a:p>
        </p:txBody>
      </p:sp>
      <p:sp>
        <p:nvSpPr>
          <p:cNvPr id="3" name="Content Placeholder 2">
            <a:extLst>
              <a:ext uri="{FF2B5EF4-FFF2-40B4-BE49-F238E27FC236}">
                <a16:creationId xmlns:a16="http://schemas.microsoft.com/office/drawing/2014/main" id="{6F8F65A4-D1B7-5643-97B8-F5A5D1001EEA}"/>
              </a:ext>
            </a:extLst>
          </p:cNvPr>
          <p:cNvSpPr>
            <a:spLocks noGrp="1"/>
          </p:cNvSpPr>
          <p:nvPr>
            <p:ph idx="1"/>
          </p:nvPr>
        </p:nvSpPr>
        <p:spPr/>
        <p:txBody>
          <a:bodyPr/>
          <a:lstStyle/>
          <a:p>
            <a:r>
              <a:rPr lang="en-US" dirty="0"/>
              <a:t>Have an accessible digital version of each test/assessment available</a:t>
            </a:r>
          </a:p>
        </p:txBody>
      </p:sp>
    </p:spTree>
    <p:extLst>
      <p:ext uri="{BB962C8B-B14F-4D97-AF65-F5344CB8AC3E}">
        <p14:creationId xmlns:p14="http://schemas.microsoft.com/office/powerpoint/2010/main" val="1673050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Course Communication Recommendations</a:t>
            </a:r>
          </a:p>
        </p:txBody>
      </p:sp>
      <p:sp>
        <p:nvSpPr>
          <p:cNvPr id="3" name="Content Placeholder 2"/>
          <p:cNvSpPr>
            <a:spLocks noGrp="1"/>
          </p:cNvSpPr>
          <p:nvPr>
            <p:ph idx="1"/>
          </p:nvPr>
        </p:nvSpPr>
        <p:spPr/>
        <p:txBody>
          <a:bodyPr/>
          <a:lstStyle/>
          <a:p>
            <a:r>
              <a:rPr lang="en-US" dirty="0"/>
              <a:t>Maintain digital copies of all content, and consider archiving them in the Blackboard course shell for that CRN</a:t>
            </a:r>
          </a:p>
          <a:p>
            <a:r>
              <a:rPr lang="en-US" dirty="0"/>
              <a:t>Communicate with students through digital way (Blackboard’s Announcement tool is useful for this)</a:t>
            </a:r>
          </a:p>
          <a:p>
            <a:r>
              <a:rPr lang="en-US" dirty="0"/>
              <a:t>Provide course syllabus two weeks in advance</a:t>
            </a:r>
          </a:p>
        </p:txBody>
      </p:sp>
    </p:spTree>
    <p:extLst>
      <p:ext uri="{BB962C8B-B14F-4D97-AF65-F5344CB8AC3E}">
        <p14:creationId xmlns:p14="http://schemas.microsoft.com/office/powerpoint/2010/main" val="1086798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61E87-09CB-FB40-A8A5-2BAEA915CFE2}"/>
              </a:ext>
            </a:extLst>
          </p:cNvPr>
          <p:cNvSpPr>
            <a:spLocks noGrp="1"/>
          </p:cNvSpPr>
          <p:nvPr>
            <p:ph type="title"/>
          </p:nvPr>
        </p:nvSpPr>
        <p:spPr/>
        <p:txBody>
          <a:bodyPr/>
          <a:lstStyle/>
          <a:p>
            <a:r>
              <a:rPr lang="en-US" dirty="0"/>
              <a:t>Course Communication Expectations </a:t>
            </a:r>
          </a:p>
        </p:txBody>
      </p:sp>
      <p:sp>
        <p:nvSpPr>
          <p:cNvPr id="3" name="Content Placeholder 2">
            <a:extLst>
              <a:ext uri="{FF2B5EF4-FFF2-40B4-BE49-F238E27FC236}">
                <a16:creationId xmlns:a16="http://schemas.microsoft.com/office/drawing/2014/main" id="{03002D7E-9E1D-E24A-937C-B5FE3F18D7B7}"/>
              </a:ext>
            </a:extLst>
          </p:cNvPr>
          <p:cNvSpPr>
            <a:spLocks noGrp="1"/>
          </p:cNvSpPr>
          <p:nvPr>
            <p:ph idx="1"/>
          </p:nvPr>
        </p:nvSpPr>
        <p:spPr/>
        <p:txBody>
          <a:bodyPr/>
          <a:lstStyle/>
          <a:p>
            <a:r>
              <a:rPr lang="en-US" dirty="0"/>
              <a:t>Maintain copies of all content provided to students</a:t>
            </a:r>
          </a:p>
          <a:p>
            <a:r>
              <a:rPr lang="en-US" dirty="0"/>
              <a:t>With the support of Instructional Design and Access and the Office of Disability Services, archive all accommodated materials that exist in digital format within the class’s associated Blackboard shell</a:t>
            </a:r>
          </a:p>
          <a:p>
            <a:r>
              <a:rPr lang="en-US" dirty="0"/>
              <a:t>Provide an accessible version of the course syllabus online in Blackboard</a:t>
            </a:r>
          </a:p>
        </p:txBody>
      </p:sp>
    </p:spTree>
    <p:extLst>
      <p:ext uri="{BB962C8B-B14F-4D97-AF65-F5344CB8AC3E}">
        <p14:creationId xmlns:p14="http://schemas.microsoft.com/office/powerpoint/2010/main" val="2272379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Guest Speakers and Students Presenting Content Expectations</a:t>
            </a:r>
          </a:p>
        </p:txBody>
      </p:sp>
      <p:sp>
        <p:nvSpPr>
          <p:cNvPr id="3" name="Content Placeholder 2"/>
          <p:cNvSpPr>
            <a:spLocks noGrp="1"/>
          </p:cNvSpPr>
          <p:nvPr>
            <p:ph idx="1"/>
          </p:nvPr>
        </p:nvSpPr>
        <p:spPr/>
        <p:txBody>
          <a:bodyPr/>
          <a:lstStyle/>
          <a:p>
            <a:r>
              <a:rPr lang="en-US" dirty="0"/>
              <a:t>Provide most recent face-to-face accessibility guidelines to any guest speakers or students providing course content</a:t>
            </a:r>
          </a:p>
          <a:p>
            <a:pPr lvl="1"/>
            <a:r>
              <a:rPr lang="en-US" dirty="0"/>
              <a:t>Accessibility training for students is also available through Instructional Design and Access</a:t>
            </a:r>
          </a:p>
        </p:txBody>
      </p:sp>
    </p:spTree>
    <p:extLst>
      <p:ext uri="{BB962C8B-B14F-4D97-AF65-F5344CB8AC3E}">
        <p14:creationId xmlns:p14="http://schemas.microsoft.com/office/powerpoint/2010/main" val="1842710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 Questions?</a:t>
            </a:r>
          </a:p>
        </p:txBody>
      </p:sp>
      <p:sp>
        <p:nvSpPr>
          <p:cNvPr id="3" name="Content Placeholder 2">
            <a:extLst>
              <a:ext uri="{FF2B5EF4-FFF2-40B4-BE49-F238E27FC236}">
                <a16:creationId xmlns:a16="http://schemas.microsoft.com/office/drawing/2014/main" id="{FBA1837B-853D-324C-825B-D87FDDB484D7}"/>
              </a:ext>
            </a:extLst>
          </p:cNvPr>
          <p:cNvSpPr>
            <a:spLocks noGrp="1"/>
          </p:cNvSpPr>
          <p:nvPr>
            <p:ph idx="1"/>
          </p:nvPr>
        </p:nvSpPr>
        <p:spPr/>
        <p:txBody>
          <a:bodyPr/>
          <a:lstStyle/>
          <a:p>
            <a:r>
              <a:rPr lang="en-US" dirty="0"/>
              <a:t>If you have further questions, please send them to </a:t>
            </a:r>
            <a:r>
              <a:rPr lang="en-US" dirty="0" err="1"/>
              <a:t>IDA@Wichita.edu</a:t>
            </a:r>
            <a:endParaRPr lang="en-US" dirty="0"/>
          </a:p>
        </p:txBody>
      </p:sp>
    </p:spTree>
    <p:extLst>
      <p:ext uri="{BB962C8B-B14F-4D97-AF65-F5344CB8AC3E}">
        <p14:creationId xmlns:p14="http://schemas.microsoft.com/office/powerpoint/2010/main" val="1218831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a:bodyPr>
          <a:lstStyle/>
          <a:p>
            <a:r>
              <a:rPr lang="en-US" dirty="0"/>
              <a:t>Agenda</a:t>
            </a:r>
          </a:p>
        </p:txBody>
      </p:sp>
      <p:sp>
        <p:nvSpPr>
          <p:cNvPr id="2" name="Content Placeholder 1">
            <a:extLst>
              <a:ext uri="{FF2B5EF4-FFF2-40B4-BE49-F238E27FC236}">
                <a16:creationId xmlns:a16="http://schemas.microsoft.com/office/drawing/2014/main" id="{734AEC7C-E872-2349-B360-874BDE6E3980}"/>
              </a:ext>
            </a:extLst>
          </p:cNvPr>
          <p:cNvSpPr>
            <a:spLocks noGrp="1"/>
          </p:cNvSpPr>
          <p:nvPr>
            <p:ph idx="1"/>
          </p:nvPr>
        </p:nvSpPr>
        <p:spPr/>
        <p:txBody>
          <a:bodyPr/>
          <a:lstStyle/>
          <a:p>
            <a:endParaRPr lang="en-US" dirty="0"/>
          </a:p>
        </p:txBody>
      </p:sp>
      <p:sp>
        <p:nvSpPr>
          <p:cNvPr id="16391" name="Slide Number Placeholder 32"/>
          <p:cNvSpPr>
            <a:spLocks noGrp="1"/>
          </p:cNvSpPr>
          <p:nvPr>
            <p:ph type="sldNum" sz="quarter" idx="12"/>
          </p:nvPr>
        </p:nvSpPr>
        <p:spPr bwMode="auto">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2E048A20-2860-4E55-976F-3D808A46C4E8}" type="slidenum">
              <a:rPr lang="en-US"/>
              <a:pPr fontAlgn="base">
                <a:spcBef>
                  <a:spcPct val="0"/>
                </a:spcBef>
                <a:spcAft>
                  <a:spcPct val="0"/>
                </a:spcAft>
              </a:pPr>
              <a:t>2</a:t>
            </a:fld>
            <a:endParaRPr lang="en-US"/>
          </a:p>
        </p:txBody>
      </p:sp>
      <p:grpSp>
        <p:nvGrpSpPr>
          <p:cNvPr id="16388" name="Group 30"/>
          <p:cNvGrpSpPr>
            <a:grpSpLocks/>
          </p:cNvGrpSpPr>
          <p:nvPr/>
        </p:nvGrpSpPr>
        <p:grpSpPr bwMode="auto">
          <a:xfrm>
            <a:off x="2489199" y="2063464"/>
            <a:ext cx="7248525" cy="1343025"/>
            <a:chOff x="981075" y="2362200"/>
            <a:chExt cx="7248525" cy="1343025"/>
          </a:xfrm>
        </p:grpSpPr>
        <p:pic>
          <p:nvPicPr>
            <p:cNvPr id="23" name="Picture 22" descr="What and why?"/>
            <p:cNvPicPr>
              <a:picLocks noChangeAspect="1"/>
            </p:cNvPicPr>
            <p:nvPr/>
          </p:nvPicPr>
          <p:blipFill>
            <a:blip r:embed="rId3" cstate="print">
              <a:duotone>
                <a:prstClr val="black"/>
                <a:srgbClr val="6E81D6">
                  <a:tint val="45000"/>
                  <a:satMod val="400000"/>
                </a:srgbClr>
              </a:duotone>
            </a:blip>
            <a:stretch>
              <a:fillRect/>
            </a:stretch>
          </p:blipFill>
          <p:spPr>
            <a:xfrm>
              <a:off x="981075" y="2362200"/>
              <a:ext cx="7248525" cy="1343025"/>
            </a:xfrm>
            <a:prstGeom prst="rect">
              <a:avLst/>
            </a:prstGeom>
          </p:spPr>
        </p:pic>
        <p:sp>
          <p:nvSpPr>
            <p:cNvPr id="16397" name="TextBox 23"/>
            <p:cNvSpPr txBox="1">
              <a:spLocks noChangeArrowheads="1"/>
            </p:cNvSpPr>
            <p:nvPr/>
          </p:nvSpPr>
          <p:spPr bwMode="auto">
            <a:xfrm>
              <a:off x="3131387" y="2741324"/>
              <a:ext cx="2912978" cy="584775"/>
            </a:xfrm>
            <a:prstGeom prst="rect">
              <a:avLst/>
            </a:prstGeom>
            <a:noFill/>
            <a:ln w="9525">
              <a:noFill/>
              <a:miter lim="800000"/>
              <a:headEnd/>
              <a:tailEnd/>
            </a:ln>
          </p:spPr>
          <p:txBody>
            <a:bodyPr wrap="none">
              <a:spAutoFit/>
            </a:bodyPr>
            <a:lstStyle/>
            <a:p>
              <a:pPr algn="ctr"/>
              <a:r>
                <a:rPr lang="en-US" sz="3200" b="1" dirty="0">
                  <a:solidFill>
                    <a:schemeClr val="bg1"/>
                  </a:solidFill>
                </a:rPr>
                <a:t>What and Why?</a:t>
              </a:r>
            </a:p>
          </p:txBody>
        </p:sp>
      </p:grpSp>
      <p:grpSp>
        <p:nvGrpSpPr>
          <p:cNvPr id="16389" name="Group 29" descr="Recommendations"/>
          <p:cNvGrpSpPr>
            <a:grpSpLocks/>
          </p:cNvGrpSpPr>
          <p:nvPr/>
        </p:nvGrpSpPr>
        <p:grpSpPr bwMode="auto">
          <a:xfrm>
            <a:off x="2489198" y="3408055"/>
            <a:ext cx="7248525" cy="1343025"/>
            <a:chOff x="981075" y="3429000"/>
            <a:chExt cx="7248525" cy="1343025"/>
          </a:xfrm>
        </p:grpSpPr>
        <p:pic>
          <p:nvPicPr>
            <p:cNvPr id="25" name="Picture 24" descr="ltBlue_bar2.png"/>
            <p:cNvPicPr>
              <a:picLocks noChangeAspect="1"/>
            </p:cNvPicPr>
            <p:nvPr/>
          </p:nvPicPr>
          <p:blipFill>
            <a:blip r:embed="rId3" cstate="print">
              <a:duotone>
                <a:prstClr val="black"/>
                <a:srgbClr val="6E81D6">
                  <a:tint val="45000"/>
                  <a:satMod val="400000"/>
                </a:srgbClr>
              </a:duotone>
            </a:blip>
            <a:stretch>
              <a:fillRect/>
            </a:stretch>
          </p:blipFill>
          <p:spPr>
            <a:xfrm>
              <a:off x="981075" y="3429000"/>
              <a:ext cx="7248525" cy="1343025"/>
            </a:xfrm>
            <a:prstGeom prst="rect">
              <a:avLst/>
            </a:prstGeom>
          </p:spPr>
        </p:pic>
        <p:sp>
          <p:nvSpPr>
            <p:cNvPr id="16395" name="TextBox 25"/>
            <p:cNvSpPr txBox="1">
              <a:spLocks noChangeArrowheads="1"/>
            </p:cNvSpPr>
            <p:nvPr/>
          </p:nvSpPr>
          <p:spPr bwMode="auto">
            <a:xfrm>
              <a:off x="2904532" y="3808125"/>
              <a:ext cx="3366691" cy="584775"/>
            </a:xfrm>
            <a:prstGeom prst="rect">
              <a:avLst/>
            </a:prstGeom>
            <a:noFill/>
            <a:ln w="9525">
              <a:noFill/>
              <a:miter lim="800000"/>
              <a:headEnd/>
              <a:tailEnd/>
            </a:ln>
          </p:spPr>
          <p:txBody>
            <a:bodyPr wrap="none">
              <a:spAutoFit/>
            </a:bodyPr>
            <a:lstStyle/>
            <a:p>
              <a:pPr algn="ctr"/>
              <a:r>
                <a:rPr lang="en-US" sz="3200" b="1" dirty="0">
                  <a:solidFill>
                    <a:schemeClr val="bg1"/>
                  </a:solidFill>
                </a:rPr>
                <a:t>Recommendations</a:t>
              </a:r>
            </a:p>
          </p:txBody>
        </p:sp>
      </p:grpSp>
      <p:grpSp>
        <p:nvGrpSpPr>
          <p:cNvPr id="16390" name="Group 28"/>
          <p:cNvGrpSpPr>
            <a:grpSpLocks/>
          </p:cNvGrpSpPr>
          <p:nvPr/>
        </p:nvGrpSpPr>
        <p:grpSpPr bwMode="auto">
          <a:xfrm>
            <a:off x="2505076" y="4905376"/>
            <a:ext cx="7248525" cy="1343025"/>
            <a:chOff x="981075" y="4419600"/>
            <a:chExt cx="7248525" cy="1343025"/>
          </a:xfrm>
        </p:grpSpPr>
        <p:pic>
          <p:nvPicPr>
            <p:cNvPr id="27" name="Picture 26" descr="ltBlue_bar2.png"/>
            <p:cNvPicPr>
              <a:picLocks noChangeAspect="1"/>
            </p:cNvPicPr>
            <p:nvPr/>
          </p:nvPicPr>
          <p:blipFill>
            <a:blip r:embed="rId3" cstate="print">
              <a:duotone>
                <a:prstClr val="black"/>
                <a:srgbClr val="6E81D6">
                  <a:tint val="45000"/>
                  <a:satMod val="400000"/>
                </a:srgbClr>
              </a:duotone>
            </a:blip>
            <a:stretch>
              <a:fillRect/>
            </a:stretch>
          </p:blipFill>
          <p:spPr>
            <a:xfrm>
              <a:off x="981075" y="4419600"/>
              <a:ext cx="7248525" cy="1343025"/>
            </a:xfrm>
            <a:prstGeom prst="rect">
              <a:avLst/>
            </a:prstGeom>
          </p:spPr>
        </p:pic>
        <p:sp>
          <p:nvSpPr>
            <p:cNvPr id="16393" name="TextBox 27"/>
            <p:cNvSpPr txBox="1">
              <a:spLocks noChangeArrowheads="1"/>
            </p:cNvSpPr>
            <p:nvPr/>
          </p:nvSpPr>
          <p:spPr bwMode="auto">
            <a:xfrm>
              <a:off x="3393343" y="4798725"/>
              <a:ext cx="2357312" cy="584775"/>
            </a:xfrm>
            <a:prstGeom prst="rect">
              <a:avLst/>
            </a:prstGeom>
            <a:noFill/>
            <a:ln w="9525">
              <a:noFill/>
              <a:miter lim="800000"/>
              <a:headEnd/>
              <a:tailEnd/>
            </a:ln>
          </p:spPr>
          <p:txBody>
            <a:bodyPr wrap="none">
              <a:spAutoFit/>
            </a:bodyPr>
            <a:lstStyle/>
            <a:p>
              <a:r>
                <a:rPr lang="en-US" sz="3200" b="1" dirty="0">
                  <a:solidFill>
                    <a:schemeClr val="bg1"/>
                  </a:solidFill>
                </a:rPr>
                <a:t>Expectations</a:t>
              </a:r>
            </a:p>
          </p:txBody>
        </p:sp>
      </p:grpSp>
    </p:spTree>
    <p:extLst>
      <p:ext uri="{BB962C8B-B14F-4D97-AF65-F5344CB8AC3E}">
        <p14:creationId xmlns:p14="http://schemas.microsoft.com/office/powerpoint/2010/main" val="109219062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Accessibility versus Accommodations</a:t>
            </a:r>
          </a:p>
        </p:txBody>
      </p:sp>
      <p:sp>
        <p:nvSpPr>
          <p:cNvPr id="3" name="Content Placeholder 2"/>
          <p:cNvSpPr>
            <a:spLocks noGrp="1"/>
          </p:cNvSpPr>
          <p:nvPr>
            <p:ph idx="1"/>
          </p:nvPr>
        </p:nvSpPr>
        <p:spPr/>
        <p:txBody>
          <a:bodyPr/>
          <a:lstStyle/>
          <a:p>
            <a:r>
              <a:rPr lang="en-US" dirty="0"/>
              <a:t>Accessibility:  proactive for populations.</a:t>
            </a:r>
          </a:p>
          <a:p>
            <a:r>
              <a:rPr lang="en-US" dirty="0"/>
              <a:t>Accommodations: reactive for individuals</a:t>
            </a:r>
          </a:p>
          <a:p>
            <a:r>
              <a:rPr lang="en-US" dirty="0"/>
              <a:t>Accessibility</a:t>
            </a:r>
          </a:p>
          <a:p>
            <a:pPr lvl="1"/>
            <a:r>
              <a:rPr lang="en-US" dirty="0"/>
              <a:t>Create accessible content</a:t>
            </a:r>
          </a:p>
          <a:p>
            <a:pPr lvl="1"/>
            <a:r>
              <a:rPr lang="en-US" dirty="0"/>
              <a:t>Build accessible websites</a:t>
            </a:r>
          </a:p>
          <a:p>
            <a:pPr lvl="1"/>
            <a:r>
              <a:rPr lang="en-US" dirty="0"/>
              <a:t>Purchase accessible technology</a:t>
            </a:r>
          </a:p>
          <a:p>
            <a:r>
              <a:rPr lang="en-US" dirty="0"/>
              <a:t>Accommodations</a:t>
            </a:r>
          </a:p>
          <a:p>
            <a:pPr lvl="1"/>
            <a:r>
              <a:rPr lang="en-US" dirty="0"/>
              <a:t>Adjust for individual needs</a:t>
            </a:r>
          </a:p>
        </p:txBody>
      </p:sp>
    </p:spTree>
    <p:extLst>
      <p:ext uri="{BB962C8B-B14F-4D97-AF65-F5344CB8AC3E}">
        <p14:creationId xmlns:p14="http://schemas.microsoft.com/office/powerpoint/2010/main" val="97637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7" presetID="37" presetClass="entr" presetSubtype="0"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33" presetID="37" presetClass="entr" presetSubtype="0" fill="hold" grpId="0"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37"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par>
                                <p:cTn id="53" presetID="37" presetClass="entr" presetSubtype="0" fill="hold" grpId="0" nodeType="with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fade">
                                      <p:cBhvr>
                                        <p:cTn id="55" dur="1000"/>
                                        <p:tgtEl>
                                          <p:spTgt spid="3">
                                            <p:txEl>
                                              <p:pRg st="7" end="7"/>
                                            </p:txEl>
                                          </p:spTgt>
                                        </p:tgtEl>
                                      </p:cBhvr>
                                    </p:animEffect>
                                    <p:anim calcmode="lin" valueType="num">
                                      <p:cBhvr>
                                        <p:cTn id="5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Wichita State’s NFB Agreement</a:t>
            </a:r>
          </a:p>
        </p:txBody>
      </p:sp>
      <p:sp>
        <p:nvSpPr>
          <p:cNvPr id="3" name="Content Placeholder 2"/>
          <p:cNvSpPr>
            <a:spLocks noGrp="1"/>
          </p:cNvSpPr>
          <p:nvPr>
            <p:ph idx="1"/>
          </p:nvPr>
        </p:nvSpPr>
        <p:spPr/>
        <p:txBody>
          <a:bodyPr/>
          <a:lstStyle/>
          <a:p>
            <a:r>
              <a:rPr lang="en-US" dirty="0"/>
              <a:t>Ensure all digital materials are accessible.</a:t>
            </a:r>
          </a:p>
          <a:p>
            <a:r>
              <a:rPr lang="en-US" dirty="0"/>
              <a:t>Ensure all course content, including face-to-face content is accessible.</a:t>
            </a:r>
          </a:p>
          <a:p>
            <a:endParaRPr lang="en-US" dirty="0"/>
          </a:p>
          <a:p>
            <a:endParaRPr lang="en-US" dirty="0"/>
          </a:p>
          <a:p>
            <a:endParaRPr lang="en-US" dirty="0"/>
          </a:p>
        </p:txBody>
      </p:sp>
    </p:spTree>
    <p:extLst>
      <p:ext uri="{BB962C8B-B14F-4D97-AF65-F5344CB8AC3E}">
        <p14:creationId xmlns:p14="http://schemas.microsoft.com/office/powerpoint/2010/main" val="1381480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95ACB-855B-114F-9FD3-F1BF99551FBF}"/>
              </a:ext>
            </a:extLst>
          </p:cNvPr>
          <p:cNvSpPr>
            <a:spLocks noGrp="1"/>
          </p:cNvSpPr>
          <p:nvPr>
            <p:ph type="title"/>
          </p:nvPr>
        </p:nvSpPr>
        <p:spPr/>
        <p:txBody>
          <a:bodyPr>
            <a:normAutofit fontScale="90000"/>
          </a:bodyPr>
          <a:lstStyle/>
          <a:p>
            <a:r>
              <a:rPr lang="en-US" dirty="0"/>
              <a:t>Recommendations versus Expectations</a:t>
            </a:r>
          </a:p>
        </p:txBody>
      </p:sp>
      <p:sp>
        <p:nvSpPr>
          <p:cNvPr id="3" name="Content Placeholder 2">
            <a:extLst>
              <a:ext uri="{FF2B5EF4-FFF2-40B4-BE49-F238E27FC236}">
                <a16:creationId xmlns:a16="http://schemas.microsoft.com/office/drawing/2014/main" id="{0127A64A-CEAA-4C4B-BD3F-3D7E72373F87}"/>
              </a:ext>
            </a:extLst>
          </p:cNvPr>
          <p:cNvSpPr>
            <a:spLocks noGrp="1"/>
          </p:cNvSpPr>
          <p:nvPr>
            <p:ph idx="1"/>
          </p:nvPr>
        </p:nvSpPr>
        <p:spPr/>
        <p:txBody>
          <a:bodyPr/>
          <a:lstStyle/>
          <a:p>
            <a:r>
              <a:rPr lang="en-US" dirty="0"/>
              <a:t>Recommendations are just that:  recommended</a:t>
            </a:r>
          </a:p>
          <a:p>
            <a:r>
              <a:rPr lang="en-US" dirty="0"/>
              <a:t>Expectations are the standards, as we understand them, WSU needs to meet in order to be compliant with the agreement</a:t>
            </a:r>
          </a:p>
          <a:p>
            <a:r>
              <a:rPr lang="en-US" dirty="0"/>
              <a:t>In general, these guidelines are intended to support presenting information on two cognitive channels: auditory and visual</a:t>
            </a:r>
          </a:p>
          <a:p>
            <a:r>
              <a:rPr lang="en-US" dirty="0"/>
              <a:t>These guidelines have been presented and discussed at national conferences, and are increasingly being used at other Kansas colleges and universities</a:t>
            </a:r>
          </a:p>
        </p:txBody>
      </p:sp>
    </p:spTree>
    <p:extLst>
      <p:ext uri="{BB962C8B-B14F-4D97-AF65-F5344CB8AC3E}">
        <p14:creationId xmlns:p14="http://schemas.microsoft.com/office/powerpoint/2010/main" val="3894175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 Recommendations</a:t>
            </a:r>
          </a:p>
        </p:txBody>
      </p:sp>
      <p:sp>
        <p:nvSpPr>
          <p:cNvPr id="3" name="Content Placeholder 2"/>
          <p:cNvSpPr>
            <a:spLocks noGrp="1"/>
          </p:cNvSpPr>
          <p:nvPr>
            <p:ph idx="1"/>
          </p:nvPr>
        </p:nvSpPr>
        <p:spPr/>
        <p:txBody>
          <a:bodyPr/>
          <a:lstStyle/>
          <a:p>
            <a:r>
              <a:rPr lang="en-US" dirty="0"/>
              <a:t>Provide outlines of course lectures in advance of class</a:t>
            </a:r>
          </a:p>
          <a:p>
            <a:r>
              <a:rPr lang="en-US" dirty="0" err="1"/>
              <a:t>Privide</a:t>
            </a:r>
            <a:r>
              <a:rPr lang="en-US" dirty="0"/>
              <a:t> digital versions of all regularly-used diagrams, pictures, and other elements you typically draw on the board</a:t>
            </a:r>
          </a:p>
          <a:p>
            <a:r>
              <a:rPr lang="en-US" dirty="0"/>
              <a:t>Present new or technical vocabulary in written form in addition to verbal form</a:t>
            </a:r>
          </a:p>
        </p:txBody>
      </p:sp>
    </p:spTree>
    <p:extLst>
      <p:ext uri="{BB962C8B-B14F-4D97-AF65-F5344CB8AC3E}">
        <p14:creationId xmlns:p14="http://schemas.microsoft.com/office/powerpoint/2010/main" val="476840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 Expectations</a:t>
            </a:r>
          </a:p>
        </p:txBody>
      </p:sp>
      <p:sp>
        <p:nvSpPr>
          <p:cNvPr id="3" name="Content Placeholder 2"/>
          <p:cNvSpPr>
            <a:spLocks noGrp="1"/>
          </p:cNvSpPr>
          <p:nvPr>
            <p:ph idx="1"/>
          </p:nvPr>
        </p:nvSpPr>
        <p:spPr>
          <a:xfrm>
            <a:off x="845820" y="1499054"/>
            <a:ext cx="10515600" cy="4351338"/>
          </a:xfrm>
        </p:spPr>
        <p:txBody>
          <a:bodyPr/>
          <a:lstStyle/>
          <a:p>
            <a:r>
              <a:rPr lang="en-US" dirty="0"/>
              <a:t>Visual material meets minimum standards</a:t>
            </a:r>
          </a:p>
          <a:p>
            <a:r>
              <a:rPr lang="en-US" dirty="0"/>
              <a:t>High contrast markers or chalk</a:t>
            </a:r>
          </a:p>
          <a:p>
            <a:r>
              <a:rPr lang="en-US" dirty="0"/>
              <a:t>2” minimum letter size plus 1” per 10’ beyond 20’</a:t>
            </a:r>
          </a:p>
          <a:p>
            <a:r>
              <a:rPr lang="en-US" dirty="0"/>
              <a:t>Minimum 18 point font in PowerPoint</a:t>
            </a:r>
            <a:r>
              <a:rPr lang="is-IS" dirty="0"/>
              <a:t>… measure letter size!</a:t>
            </a:r>
          </a:p>
          <a:p>
            <a:r>
              <a:rPr lang="is-IS" dirty="0"/>
              <a:t>Narrate/describe as you lecture</a:t>
            </a:r>
          </a:p>
          <a:p>
            <a:r>
              <a:rPr lang="is-IS" dirty="0"/>
              <a:t>Have digital files of all regularly-used, content-bearing images, even if they are not distributed</a:t>
            </a:r>
          </a:p>
          <a:p>
            <a:r>
              <a:rPr lang="is-IS" dirty="0"/>
              <a:t>Use the microphone if one is provided. If it‘s not working call CMS at 978-3588</a:t>
            </a:r>
            <a:endParaRPr lang="en-US" dirty="0"/>
          </a:p>
        </p:txBody>
      </p:sp>
    </p:spTree>
    <p:extLst>
      <p:ext uri="{BB962C8B-B14F-4D97-AF65-F5344CB8AC3E}">
        <p14:creationId xmlns:p14="http://schemas.microsoft.com/office/powerpoint/2010/main" val="1991401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Discussions Recommendations</a:t>
            </a:r>
          </a:p>
        </p:txBody>
      </p:sp>
      <p:sp>
        <p:nvSpPr>
          <p:cNvPr id="3" name="Content Placeholder 2"/>
          <p:cNvSpPr>
            <a:spLocks noGrp="1"/>
          </p:cNvSpPr>
          <p:nvPr>
            <p:ph idx="1"/>
          </p:nvPr>
        </p:nvSpPr>
        <p:spPr/>
        <p:txBody>
          <a:bodyPr/>
          <a:lstStyle/>
          <a:p>
            <a:r>
              <a:rPr lang="en-US" dirty="0"/>
              <a:t>Rephrase and repeat student questions/comments</a:t>
            </a:r>
          </a:p>
          <a:p>
            <a:r>
              <a:rPr lang="en-US" dirty="0"/>
              <a:t>Follow up with a summary of important class discussion points</a:t>
            </a:r>
          </a:p>
          <a:p>
            <a:pPr lvl="1"/>
            <a:r>
              <a:rPr lang="en-US" dirty="0"/>
              <a:t>Using Blackboard to do this is easy and allows for automatic emails to your students</a:t>
            </a:r>
          </a:p>
        </p:txBody>
      </p:sp>
    </p:spTree>
    <p:extLst>
      <p:ext uri="{BB962C8B-B14F-4D97-AF65-F5344CB8AC3E}">
        <p14:creationId xmlns:p14="http://schemas.microsoft.com/office/powerpoint/2010/main" val="952304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Expectation</a:t>
            </a:r>
          </a:p>
        </p:txBody>
      </p:sp>
      <p:sp>
        <p:nvSpPr>
          <p:cNvPr id="3" name="Content Placeholder 2"/>
          <p:cNvSpPr>
            <a:spLocks noGrp="1"/>
          </p:cNvSpPr>
          <p:nvPr>
            <p:ph idx="1"/>
          </p:nvPr>
        </p:nvSpPr>
        <p:spPr/>
        <p:txBody>
          <a:bodyPr/>
          <a:lstStyle/>
          <a:p>
            <a:r>
              <a:rPr lang="en-US" dirty="0"/>
              <a:t>Rephrase and repeat in microphone rooms</a:t>
            </a:r>
          </a:p>
        </p:txBody>
      </p:sp>
    </p:spTree>
    <p:extLst>
      <p:ext uri="{BB962C8B-B14F-4D97-AF65-F5344CB8AC3E}">
        <p14:creationId xmlns:p14="http://schemas.microsoft.com/office/powerpoint/2010/main" val="190765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5" id="{3B33770A-931A-D64A-BC1B-25E5FC8298B0}" vid="{A05199D9-9047-7A48-AC5E-3EA1F0C2C41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1995</Words>
  <Application>Microsoft Macintosh PowerPoint</Application>
  <PresentationFormat>Widescreen</PresentationFormat>
  <Paragraphs>129</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Face-to-Face Accessibility</vt:lpstr>
      <vt:lpstr>Agenda</vt:lpstr>
      <vt:lpstr>Accessibility versus Accommodations</vt:lpstr>
      <vt:lpstr>Wichita State’s NFB Agreement</vt:lpstr>
      <vt:lpstr>Recommendations versus Expectations</vt:lpstr>
      <vt:lpstr>Lecture Recommendations</vt:lpstr>
      <vt:lpstr>Lecture Expectations</vt:lpstr>
      <vt:lpstr>Discussions Recommendations</vt:lpstr>
      <vt:lpstr>Discussion Expectation</vt:lpstr>
      <vt:lpstr>In-class Media Recommendations</vt:lpstr>
      <vt:lpstr>In-class Media Expectations</vt:lpstr>
      <vt:lpstr>Assessments and Exams Recommendations</vt:lpstr>
      <vt:lpstr>Assessments and Exams Expectation</vt:lpstr>
      <vt:lpstr>Course Communication Recommendations</vt:lpstr>
      <vt:lpstr>Course Communication Expectations </vt:lpstr>
      <vt:lpstr>Guest Speakers and Students Presenting Content Expectations</vt:lpstr>
      <vt:lpstr>Thank you. Questions?</vt:lpstr>
    </vt:vector>
  </TitlesOfParts>
  <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 Goes Here</dc:title>
  <dc:creator>Speer, Carolyn</dc:creator>
  <cp:lastModifiedBy>Speer, Carolyn</cp:lastModifiedBy>
  <cp:revision>28</cp:revision>
  <dcterms:created xsi:type="dcterms:W3CDTF">2017-08-02T21:04:50Z</dcterms:created>
  <dcterms:modified xsi:type="dcterms:W3CDTF">2018-07-25T20:56:33Z</dcterms:modified>
</cp:coreProperties>
</file>