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257" r:id="rId3"/>
    <p:sldId id="258" r:id="rId4"/>
    <p:sldId id="259" r:id="rId5"/>
    <p:sldId id="272" r:id="rId6"/>
    <p:sldId id="260" r:id="rId7"/>
    <p:sldId id="270" r:id="rId8"/>
    <p:sldId id="271" r:id="rId9"/>
    <p:sldId id="273" r:id="rId10"/>
    <p:sldId id="261" r:id="rId11"/>
    <p:sldId id="274" r:id="rId12"/>
    <p:sldId id="275" r:id="rId13"/>
    <p:sldId id="276" r:id="rId14"/>
    <p:sldId id="277" r:id="rId15"/>
    <p:sldId id="279" r:id="rId16"/>
    <p:sldId id="262" r:id="rId17"/>
    <p:sldId id="263" r:id="rId18"/>
    <p:sldId id="278" r:id="rId19"/>
    <p:sldId id="280" r:id="rId20"/>
    <p:sldId id="281" r:id="rId21"/>
    <p:sldId id="264" r:id="rId22"/>
    <p:sldId id="282" r:id="rId23"/>
    <p:sldId id="283" r:id="rId24"/>
    <p:sldId id="284" r:id="rId25"/>
    <p:sldId id="285" r:id="rId26"/>
    <p:sldId id="286" r:id="rId27"/>
    <p:sldId id="265" r:id="rId28"/>
    <p:sldId id="287" r:id="rId29"/>
    <p:sldId id="266" r:id="rId30"/>
    <p:sldId id="288" r:id="rId31"/>
    <p:sldId id="289" r:id="rId32"/>
    <p:sldId id="290" r:id="rId33"/>
    <p:sldId id="291" r:id="rId34"/>
    <p:sldId id="292" r:id="rId35"/>
    <p:sldId id="293" r:id="rId36"/>
    <p:sldId id="296" r:id="rId37"/>
    <p:sldId id="297" r:id="rId38"/>
    <p:sldId id="298" r:id="rId39"/>
    <p:sldId id="299" r:id="rId40"/>
    <p:sldId id="300" r:id="rId41"/>
    <p:sldId id="267" r:id="rId42"/>
    <p:sldId id="294" r:id="rId43"/>
    <p:sldId id="295" r:id="rId44"/>
    <p:sldId id="268" r:id="rId45"/>
    <p:sldId id="26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11"/>
    <p:restoredTop sz="65569"/>
  </p:normalViewPr>
  <p:slideViewPr>
    <p:cSldViewPr snapToGrid="0" snapToObjects="1">
      <p:cViewPr varScale="1">
        <p:scale>
          <a:sx n="69" d="100"/>
          <a:sy n="69" d="100"/>
        </p:scale>
        <p:origin x="440" y="184"/>
      </p:cViewPr>
      <p:guideLst/>
    </p:cSldViewPr>
  </p:slideViewPr>
  <p:notesTextViewPr>
    <p:cViewPr>
      <p:scale>
        <a:sx n="1" d="1"/>
        <a:sy n="1" d="1"/>
      </p:scale>
      <p:origin x="0" y="0"/>
    </p:cViewPr>
  </p:notesTextViewPr>
  <p:notesViewPr>
    <p:cSldViewPr snapToGrid="0" snapToObjects="1">
      <p:cViewPr varScale="1">
        <p:scale>
          <a:sx n="79" d="100"/>
          <a:sy n="79" d="100"/>
        </p:scale>
        <p:origin x="35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549EA-A729-3D45-8B4D-22B7EBF5C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7E04D-ECCF-9144-940C-119F342EF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3F512-30E2-3F46-8010-5659AF98CC34}" type="datetimeFigureOut">
              <a:rPr lang="en-US" smtClean="0"/>
              <a:t>8/11/18</a:t>
            </a:fld>
            <a:endParaRPr lang="en-US"/>
          </a:p>
        </p:txBody>
      </p:sp>
      <p:sp>
        <p:nvSpPr>
          <p:cNvPr id="4" name="Footer Placeholder 3">
            <a:extLst>
              <a:ext uri="{FF2B5EF4-FFF2-40B4-BE49-F238E27FC236}">
                <a16:creationId xmlns:a16="http://schemas.microsoft.com/office/drawing/2014/main" id="{AA0344F1-5767-0541-B208-C6A9788E8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6DBA68-A779-A547-8605-413DDCAEB5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A2CB1-9001-FD49-B675-3F6AB6B0DB25}" type="slidenum">
              <a:rPr lang="en-US" smtClean="0"/>
              <a:t>‹#›</a:t>
            </a:fld>
            <a:endParaRPr lang="en-US"/>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FAA-CE99-9243-980C-708A50330DCB}" type="datetimeFigureOut">
              <a:rPr lang="en-US" smtClean="0"/>
              <a:t>8/11/18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F33-FE8D-0F43-AD85-A52C3F99EDA1}" type="slidenum">
              <a:rPr lang="en-US" smtClean="0"/>
              <a:t>‹#›</a:t>
            </a:fld>
            <a:endParaRPr lang="en-US"/>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introduction to Wichita State University’s learning management system, Blackboard.  This training was created by Instructional Design and Access and is presented by Carolyn Speer.  </a:t>
            </a:r>
          </a:p>
        </p:txBody>
      </p:sp>
      <p:sp>
        <p:nvSpPr>
          <p:cNvPr id="4" name="Slide Number Placeholder 3"/>
          <p:cNvSpPr>
            <a:spLocks noGrp="1"/>
          </p:cNvSpPr>
          <p:nvPr>
            <p:ph type="sldNum" sz="quarter" idx="10"/>
          </p:nvPr>
        </p:nvSpPr>
        <p:spPr/>
        <p:txBody>
          <a:bodyPr/>
          <a:lstStyle/>
          <a:p>
            <a:fld id="{4566AF33-FE8D-0F43-AD85-A52C3F99EDA1}" type="slidenum">
              <a:rPr lang="en-US" smtClean="0"/>
              <a:t>1</a:t>
            </a:fld>
            <a:endParaRPr lang="en-US"/>
          </a:p>
        </p:txBody>
      </p:sp>
    </p:spTree>
    <p:extLst>
      <p:ext uri="{BB962C8B-B14F-4D97-AF65-F5344CB8AC3E}">
        <p14:creationId xmlns:p14="http://schemas.microsoft.com/office/powerpoint/2010/main" val="292336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Announcements tool is great, and because of the way Blackboard classes are set up, you land in the announcements area each time you come to class. To create an announcement, click “create announcement.”  </a:t>
            </a:r>
          </a:p>
        </p:txBody>
      </p:sp>
      <p:sp>
        <p:nvSpPr>
          <p:cNvPr id="4" name="Slide Number Placeholder 3"/>
          <p:cNvSpPr>
            <a:spLocks noGrp="1"/>
          </p:cNvSpPr>
          <p:nvPr>
            <p:ph type="sldNum" sz="quarter" idx="10"/>
          </p:nvPr>
        </p:nvSpPr>
        <p:spPr/>
        <p:txBody>
          <a:bodyPr/>
          <a:lstStyle/>
          <a:p>
            <a:fld id="{4566AF33-FE8D-0F43-AD85-A52C3F99EDA1}" type="slidenum">
              <a:rPr lang="en-US" smtClean="0"/>
              <a:t>10</a:t>
            </a:fld>
            <a:endParaRPr lang="en-US"/>
          </a:p>
        </p:txBody>
      </p:sp>
    </p:spTree>
    <p:extLst>
      <p:ext uri="{BB962C8B-B14F-4D97-AF65-F5344CB8AC3E}">
        <p14:creationId xmlns:p14="http://schemas.microsoft.com/office/powerpoint/2010/main" val="85969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you might not see the “Create Announcement” option, and that probably means your edit mode is switched to “off.”  Just click the “off/on” switch to turn it back on.  We don’t know why this turns off periodically,  but it seems to do it randomly and on its own.</a:t>
            </a:r>
          </a:p>
        </p:txBody>
      </p:sp>
      <p:sp>
        <p:nvSpPr>
          <p:cNvPr id="4" name="Slide Number Placeholder 3"/>
          <p:cNvSpPr>
            <a:spLocks noGrp="1"/>
          </p:cNvSpPr>
          <p:nvPr>
            <p:ph type="sldNum" sz="quarter" idx="10"/>
          </p:nvPr>
        </p:nvSpPr>
        <p:spPr/>
        <p:txBody>
          <a:bodyPr/>
          <a:lstStyle/>
          <a:p>
            <a:fld id="{4566AF33-FE8D-0F43-AD85-A52C3F99EDA1}" type="slidenum">
              <a:rPr lang="en-US" smtClean="0"/>
              <a:t>11</a:t>
            </a:fld>
            <a:endParaRPr lang="en-US"/>
          </a:p>
        </p:txBody>
      </p:sp>
    </p:spTree>
    <p:extLst>
      <p:ext uri="{BB962C8B-B14F-4D97-AF65-F5344CB8AC3E}">
        <p14:creationId xmlns:p14="http://schemas.microsoft.com/office/powerpoint/2010/main" val="39319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“Create Announcement” you will see the same WYSIWYG editor used elsewhere in Blackboard.  Write your announcement here and give it a clear subject line.</a:t>
            </a:r>
          </a:p>
        </p:txBody>
      </p:sp>
      <p:sp>
        <p:nvSpPr>
          <p:cNvPr id="4" name="Slide Number Placeholder 3"/>
          <p:cNvSpPr>
            <a:spLocks noGrp="1"/>
          </p:cNvSpPr>
          <p:nvPr>
            <p:ph type="sldNum" sz="quarter" idx="10"/>
          </p:nvPr>
        </p:nvSpPr>
        <p:spPr/>
        <p:txBody>
          <a:bodyPr/>
          <a:lstStyle/>
          <a:p>
            <a:fld id="{4566AF33-FE8D-0F43-AD85-A52C3F99EDA1}" type="slidenum">
              <a:rPr lang="en-US" smtClean="0"/>
              <a:t>12</a:t>
            </a:fld>
            <a:endParaRPr lang="en-US"/>
          </a:p>
        </p:txBody>
      </p:sp>
    </p:spTree>
    <p:extLst>
      <p:ext uri="{BB962C8B-B14F-4D97-AF65-F5344CB8AC3E}">
        <p14:creationId xmlns:p14="http://schemas.microsoft.com/office/powerpoint/2010/main" val="406993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choose to date restrict your announcement if you like.  This is useful if you would like to do all of the announcements for a term ahead of time.  You can also send an email version of your announcement from here as well. I like to do this, as it easier to get messages to my students. Supposedly, an email will go out for each announcement anyway eventually, but we have noticed that does not always happen.  Make sure to click the “send a copy” box.</a:t>
            </a:r>
          </a:p>
        </p:txBody>
      </p:sp>
      <p:sp>
        <p:nvSpPr>
          <p:cNvPr id="4" name="Slide Number Placeholder 3"/>
          <p:cNvSpPr>
            <a:spLocks noGrp="1"/>
          </p:cNvSpPr>
          <p:nvPr>
            <p:ph type="sldNum" sz="quarter" idx="10"/>
          </p:nvPr>
        </p:nvSpPr>
        <p:spPr/>
        <p:txBody>
          <a:bodyPr/>
          <a:lstStyle/>
          <a:p>
            <a:fld id="{4566AF33-FE8D-0F43-AD85-A52C3F99EDA1}" type="slidenum">
              <a:rPr lang="en-US" smtClean="0"/>
              <a:t>13</a:t>
            </a:fld>
            <a:endParaRPr lang="en-US"/>
          </a:p>
        </p:txBody>
      </p:sp>
    </p:spTree>
    <p:extLst>
      <p:ext uri="{BB962C8B-B14F-4D97-AF65-F5344CB8AC3E}">
        <p14:creationId xmlns:p14="http://schemas.microsoft.com/office/powerpoint/2010/main" val="118212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you’re finished, click submit.</a:t>
            </a:r>
          </a:p>
        </p:txBody>
      </p:sp>
      <p:sp>
        <p:nvSpPr>
          <p:cNvPr id="4" name="Slide Number Placeholder 3"/>
          <p:cNvSpPr>
            <a:spLocks noGrp="1"/>
          </p:cNvSpPr>
          <p:nvPr>
            <p:ph type="sldNum" sz="quarter" idx="10"/>
          </p:nvPr>
        </p:nvSpPr>
        <p:spPr/>
        <p:txBody>
          <a:bodyPr/>
          <a:lstStyle/>
          <a:p>
            <a:fld id="{4566AF33-FE8D-0F43-AD85-A52C3F99EDA1}" type="slidenum">
              <a:rPr lang="en-US" smtClean="0"/>
              <a:t>14</a:t>
            </a:fld>
            <a:endParaRPr lang="en-US"/>
          </a:p>
        </p:txBody>
      </p:sp>
    </p:spTree>
    <p:extLst>
      <p:ext uri="{BB962C8B-B14F-4D97-AF65-F5344CB8AC3E}">
        <p14:creationId xmlns:p14="http://schemas.microsoft.com/office/powerpoint/2010/main" val="355063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email</a:t>
            </a:r>
          </a:p>
        </p:txBody>
      </p:sp>
      <p:sp>
        <p:nvSpPr>
          <p:cNvPr id="4" name="Slide Number Placeholder 3"/>
          <p:cNvSpPr>
            <a:spLocks noGrp="1"/>
          </p:cNvSpPr>
          <p:nvPr>
            <p:ph type="sldNum" sz="quarter" idx="10"/>
          </p:nvPr>
        </p:nvSpPr>
        <p:spPr/>
        <p:txBody>
          <a:bodyPr/>
          <a:lstStyle/>
          <a:p>
            <a:fld id="{4566AF33-FE8D-0F43-AD85-A52C3F99EDA1}" type="slidenum">
              <a:rPr lang="en-US" smtClean="0"/>
              <a:t>15</a:t>
            </a:fld>
            <a:endParaRPr lang="en-US"/>
          </a:p>
        </p:txBody>
      </p:sp>
    </p:spTree>
    <p:extLst>
      <p:ext uri="{BB962C8B-B14F-4D97-AF65-F5344CB8AC3E}">
        <p14:creationId xmlns:p14="http://schemas.microsoft.com/office/powerpoint/2010/main" val="297353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ways to find the email tool. You probably have a hidden tool link into your class menu. If you click on that link it will take you to a page of tools, And you are looking for the tool called send email.</a:t>
            </a:r>
          </a:p>
        </p:txBody>
      </p:sp>
      <p:sp>
        <p:nvSpPr>
          <p:cNvPr id="4" name="Slide Number Placeholder 3"/>
          <p:cNvSpPr>
            <a:spLocks noGrp="1"/>
          </p:cNvSpPr>
          <p:nvPr>
            <p:ph type="sldNum" sz="quarter" idx="10"/>
          </p:nvPr>
        </p:nvSpPr>
        <p:spPr/>
        <p:txBody>
          <a:bodyPr/>
          <a:lstStyle/>
          <a:p>
            <a:fld id="{4566AF33-FE8D-0F43-AD85-A52C3F99EDA1}" type="slidenum">
              <a:rPr lang="en-US" smtClean="0"/>
              <a:t>16</a:t>
            </a:fld>
            <a:endParaRPr lang="en-US"/>
          </a:p>
        </p:txBody>
      </p:sp>
    </p:spTree>
    <p:extLst>
      <p:ext uri="{BB962C8B-B14F-4D97-AF65-F5344CB8AC3E}">
        <p14:creationId xmlns:p14="http://schemas.microsoft.com/office/powerpoint/2010/main" val="428090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ways to get to the email tool. On the left hand side menu, Toward the bottom, you will see a section called Control Panel. This area is for instructors only, and your students do not see it. If you click course tools under control panel, you will access another link to the email tool.</a:t>
            </a:r>
          </a:p>
        </p:txBody>
      </p:sp>
      <p:sp>
        <p:nvSpPr>
          <p:cNvPr id="4" name="Slide Number Placeholder 3"/>
          <p:cNvSpPr>
            <a:spLocks noGrp="1"/>
          </p:cNvSpPr>
          <p:nvPr>
            <p:ph type="sldNum" sz="quarter" idx="10"/>
          </p:nvPr>
        </p:nvSpPr>
        <p:spPr/>
        <p:txBody>
          <a:bodyPr/>
          <a:lstStyle/>
          <a:p>
            <a:fld id="{4566AF33-FE8D-0F43-AD85-A52C3F99EDA1}" type="slidenum">
              <a:rPr lang="en-US" smtClean="0"/>
              <a:t>17</a:t>
            </a:fld>
            <a:endParaRPr lang="en-US"/>
          </a:p>
        </p:txBody>
      </p:sp>
    </p:spTree>
    <p:extLst>
      <p:ext uri="{BB962C8B-B14F-4D97-AF65-F5344CB8AC3E}">
        <p14:creationId xmlns:p14="http://schemas.microsoft.com/office/powerpoint/2010/main" val="3101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links will take you to the same email editor. From there it is as easy as choosing your recipients and writing your email.</a:t>
            </a:r>
          </a:p>
        </p:txBody>
      </p:sp>
      <p:sp>
        <p:nvSpPr>
          <p:cNvPr id="4" name="Slide Number Placeholder 3"/>
          <p:cNvSpPr>
            <a:spLocks noGrp="1"/>
          </p:cNvSpPr>
          <p:nvPr>
            <p:ph type="sldNum" sz="quarter" idx="10"/>
          </p:nvPr>
        </p:nvSpPr>
        <p:spPr/>
        <p:txBody>
          <a:bodyPr/>
          <a:lstStyle/>
          <a:p>
            <a:fld id="{4566AF33-FE8D-0F43-AD85-A52C3F99EDA1}" type="slidenum">
              <a:rPr lang="en-US" smtClean="0"/>
              <a:t>18</a:t>
            </a:fld>
            <a:endParaRPr lang="en-US"/>
          </a:p>
        </p:txBody>
      </p:sp>
    </p:spTree>
    <p:extLst>
      <p:ext uri="{BB962C8B-B14F-4D97-AF65-F5344CB8AC3E}">
        <p14:creationId xmlns:p14="http://schemas.microsoft.com/office/powerpoint/2010/main" val="15802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The email tool is very useful but it does not have a sent email feature in blackboard. Instead if you send an email a copy of it will also be sent to you and you will receive it in your WSU email box. Students often do not use their WSU email, So sending email to them has limited utility. We recommend using the announcements tool instead of the email tool. Because not only can you send an email through announcements, but there is a record of the communication in the class as well. Obviously, personal communication needs to go through email, not through announcements.</a:t>
            </a:r>
          </a:p>
        </p:txBody>
      </p:sp>
      <p:sp>
        <p:nvSpPr>
          <p:cNvPr id="4" name="Slide Number Placeholder 3"/>
          <p:cNvSpPr>
            <a:spLocks noGrp="1"/>
          </p:cNvSpPr>
          <p:nvPr>
            <p:ph type="sldNum" sz="quarter" idx="10"/>
          </p:nvPr>
        </p:nvSpPr>
        <p:spPr/>
        <p:txBody>
          <a:bodyPr/>
          <a:lstStyle/>
          <a:p>
            <a:fld id="{4566AF33-FE8D-0F43-AD85-A52C3F99EDA1}" type="slidenum">
              <a:rPr lang="en-US" smtClean="0"/>
              <a:t>19</a:t>
            </a:fld>
            <a:endParaRPr lang="en-US"/>
          </a:p>
        </p:txBody>
      </p:sp>
    </p:spTree>
    <p:extLst>
      <p:ext uri="{BB962C8B-B14F-4D97-AF65-F5344CB8AC3E}">
        <p14:creationId xmlns:p14="http://schemas.microsoft.com/office/powerpoint/2010/main" val="102760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we will discuss the following topics:  What is Blackboard and where can you find it?  How do you navigate Blackboard?  How do faculty use the announcements, email, content upload, discussion boards, and assignments tools.  How does the grade center in Blackboard work, and finally, how to interpret Ally scores.</a:t>
            </a:r>
          </a:p>
        </p:txBody>
      </p:sp>
      <p:sp>
        <p:nvSpPr>
          <p:cNvPr id="4" name="Slide Number Placeholder 3"/>
          <p:cNvSpPr>
            <a:spLocks noGrp="1"/>
          </p:cNvSpPr>
          <p:nvPr>
            <p:ph type="sldNum" sz="quarter" idx="10"/>
          </p:nvPr>
        </p:nvSpPr>
        <p:spPr/>
        <p:txBody>
          <a:bodyPr/>
          <a:lstStyle/>
          <a:p>
            <a:fld id="{4566AF33-FE8D-0F43-AD85-A52C3F99EDA1}" type="slidenum">
              <a:rPr lang="en-US" smtClean="0"/>
              <a:t>2</a:t>
            </a:fld>
            <a:endParaRPr lang="en-US"/>
          </a:p>
        </p:txBody>
      </p:sp>
    </p:spTree>
    <p:extLst>
      <p:ext uri="{BB962C8B-B14F-4D97-AF65-F5344CB8AC3E}">
        <p14:creationId xmlns:p14="http://schemas.microsoft.com/office/powerpoint/2010/main" val="475020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boards</a:t>
            </a:r>
          </a:p>
        </p:txBody>
      </p:sp>
      <p:sp>
        <p:nvSpPr>
          <p:cNvPr id="4" name="Slide Number Placeholder 3"/>
          <p:cNvSpPr>
            <a:spLocks noGrp="1"/>
          </p:cNvSpPr>
          <p:nvPr>
            <p:ph type="sldNum" sz="quarter" idx="10"/>
          </p:nvPr>
        </p:nvSpPr>
        <p:spPr/>
        <p:txBody>
          <a:bodyPr/>
          <a:lstStyle/>
          <a:p>
            <a:fld id="{4566AF33-FE8D-0F43-AD85-A52C3F99EDA1}" type="slidenum">
              <a:rPr lang="en-US" smtClean="0"/>
              <a:t>20</a:t>
            </a:fld>
            <a:endParaRPr lang="en-US"/>
          </a:p>
        </p:txBody>
      </p:sp>
    </p:spTree>
    <p:extLst>
      <p:ext uri="{BB962C8B-B14F-4D97-AF65-F5344CB8AC3E}">
        <p14:creationId xmlns:p14="http://schemas.microsoft.com/office/powerpoint/2010/main" val="174665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with other tools, you can access the discussion boards from a variety of links. Most classes have a dedicated link that will take you to the discussion board from the regular menu area. If you do not have this link, you can find a link to the discussion board under course tools in the control panel. If you use this avenue to get to the discussion board, you will need to find a link to the discussion board in the list of tools available there.</a:t>
            </a:r>
          </a:p>
        </p:txBody>
      </p:sp>
      <p:sp>
        <p:nvSpPr>
          <p:cNvPr id="4" name="Slide Number Placeholder 3"/>
          <p:cNvSpPr>
            <a:spLocks noGrp="1"/>
          </p:cNvSpPr>
          <p:nvPr>
            <p:ph type="sldNum" sz="quarter" idx="10"/>
          </p:nvPr>
        </p:nvSpPr>
        <p:spPr/>
        <p:txBody>
          <a:bodyPr/>
          <a:lstStyle/>
          <a:p>
            <a:fld id="{4566AF33-FE8D-0F43-AD85-A52C3F99EDA1}" type="slidenum">
              <a:rPr lang="en-US" smtClean="0"/>
              <a:t>21</a:t>
            </a:fld>
            <a:endParaRPr lang="en-US"/>
          </a:p>
        </p:txBody>
      </p:sp>
    </p:spTree>
    <p:extLst>
      <p:ext uri="{BB962C8B-B14F-4D97-AF65-F5344CB8AC3E}">
        <p14:creationId xmlns:p14="http://schemas.microsoft.com/office/powerpoint/2010/main" val="2230183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get to the discussion board area, you can create a forum by clicking the create form button. Again, if you don’t see the create forum button, Make sure your edit mode is turned on.</a:t>
            </a:r>
          </a:p>
        </p:txBody>
      </p:sp>
      <p:sp>
        <p:nvSpPr>
          <p:cNvPr id="4" name="Slide Number Placeholder 3"/>
          <p:cNvSpPr>
            <a:spLocks noGrp="1"/>
          </p:cNvSpPr>
          <p:nvPr>
            <p:ph type="sldNum" sz="quarter" idx="10"/>
          </p:nvPr>
        </p:nvSpPr>
        <p:spPr/>
        <p:txBody>
          <a:bodyPr/>
          <a:lstStyle/>
          <a:p>
            <a:fld id="{4566AF33-FE8D-0F43-AD85-A52C3F99EDA1}" type="slidenum">
              <a:rPr lang="en-US" smtClean="0"/>
              <a:t>22</a:t>
            </a:fld>
            <a:endParaRPr lang="en-US"/>
          </a:p>
        </p:txBody>
      </p:sp>
    </p:spTree>
    <p:extLst>
      <p:ext uri="{BB962C8B-B14F-4D97-AF65-F5344CB8AC3E}">
        <p14:creationId xmlns:p14="http://schemas.microsoft.com/office/powerpoint/2010/main" val="3580790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create a forum you will be using the same WYSIWYG editor you find in other places in blackboard.</a:t>
            </a:r>
          </a:p>
        </p:txBody>
      </p:sp>
      <p:sp>
        <p:nvSpPr>
          <p:cNvPr id="4" name="Slide Number Placeholder 3"/>
          <p:cNvSpPr>
            <a:spLocks noGrp="1"/>
          </p:cNvSpPr>
          <p:nvPr>
            <p:ph type="sldNum" sz="quarter" idx="10"/>
          </p:nvPr>
        </p:nvSpPr>
        <p:spPr/>
        <p:txBody>
          <a:bodyPr/>
          <a:lstStyle/>
          <a:p>
            <a:fld id="{4566AF33-FE8D-0F43-AD85-A52C3F99EDA1}" type="slidenum">
              <a:rPr lang="en-US" smtClean="0"/>
              <a:t>23</a:t>
            </a:fld>
            <a:endParaRPr lang="en-US"/>
          </a:p>
        </p:txBody>
      </p:sp>
    </p:spTree>
    <p:extLst>
      <p:ext uri="{BB962C8B-B14F-4D97-AF65-F5344CB8AC3E}">
        <p14:creationId xmlns:p14="http://schemas.microsoft.com/office/powerpoint/2010/main" val="1702329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create a discussion board forum you have some choices to make. Would you like to restrict access to this forum by dates? Do you want to offer points for this discussion? There are many options. Leaving the default options is fine, and making other choices here is fine also. It is hard to mess up the discussion board forum by making bad requirement choices. So don’t worry!</a:t>
            </a:r>
          </a:p>
        </p:txBody>
      </p:sp>
      <p:sp>
        <p:nvSpPr>
          <p:cNvPr id="4" name="Slide Number Placeholder 3"/>
          <p:cNvSpPr>
            <a:spLocks noGrp="1"/>
          </p:cNvSpPr>
          <p:nvPr>
            <p:ph type="sldNum" sz="quarter" idx="10"/>
          </p:nvPr>
        </p:nvSpPr>
        <p:spPr/>
        <p:txBody>
          <a:bodyPr/>
          <a:lstStyle/>
          <a:p>
            <a:fld id="{4566AF33-FE8D-0F43-AD85-A52C3F99EDA1}" type="slidenum">
              <a:rPr lang="en-US" smtClean="0"/>
              <a:t>24</a:t>
            </a:fld>
            <a:endParaRPr lang="en-US"/>
          </a:p>
        </p:txBody>
      </p:sp>
    </p:spTree>
    <p:extLst>
      <p:ext uri="{BB962C8B-B14F-4D97-AF65-F5344CB8AC3E}">
        <p14:creationId xmlns:p14="http://schemas.microsoft.com/office/powerpoint/2010/main" val="3284049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created a discussion board forum and click submit, the forum will be added to a list in your discussion board area, and the title of the forum is a clickable link that will take both you and your students to that area.</a:t>
            </a:r>
          </a:p>
        </p:txBody>
      </p:sp>
      <p:sp>
        <p:nvSpPr>
          <p:cNvPr id="4" name="Slide Number Placeholder 3"/>
          <p:cNvSpPr>
            <a:spLocks noGrp="1"/>
          </p:cNvSpPr>
          <p:nvPr>
            <p:ph type="sldNum" sz="quarter" idx="10"/>
          </p:nvPr>
        </p:nvSpPr>
        <p:spPr/>
        <p:txBody>
          <a:bodyPr/>
          <a:lstStyle/>
          <a:p>
            <a:fld id="{4566AF33-FE8D-0F43-AD85-A52C3F99EDA1}" type="slidenum">
              <a:rPr lang="en-US" smtClean="0"/>
              <a:t>25</a:t>
            </a:fld>
            <a:endParaRPr lang="en-US"/>
          </a:p>
        </p:txBody>
      </p:sp>
    </p:spTree>
    <p:extLst>
      <p:ext uri="{BB962C8B-B14F-4D97-AF65-F5344CB8AC3E}">
        <p14:creationId xmlns:p14="http://schemas.microsoft.com/office/powerpoint/2010/main" val="1168642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an assignment</a:t>
            </a:r>
          </a:p>
        </p:txBody>
      </p:sp>
      <p:sp>
        <p:nvSpPr>
          <p:cNvPr id="4" name="Slide Number Placeholder 3"/>
          <p:cNvSpPr>
            <a:spLocks noGrp="1"/>
          </p:cNvSpPr>
          <p:nvPr>
            <p:ph type="sldNum" sz="quarter" idx="10"/>
          </p:nvPr>
        </p:nvSpPr>
        <p:spPr/>
        <p:txBody>
          <a:bodyPr/>
          <a:lstStyle/>
          <a:p>
            <a:fld id="{4566AF33-FE8D-0F43-AD85-A52C3F99EDA1}" type="slidenum">
              <a:rPr lang="en-US" smtClean="0"/>
              <a:t>26</a:t>
            </a:fld>
            <a:endParaRPr lang="en-US"/>
          </a:p>
        </p:txBody>
      </p:sp>
    </p:spTree>
    <p:extLst>
      <p:ext uri="{BB962C8B-B14F-4D97-AF65-F5344CB8AC3E}">
        <p14:creationId xmlns:p14="http://schemas.microsoft.com/office/powerpoint/2010/main" val="435285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assignments tool is very powerful and once you learn it you will learn to love it. The first thing to know is that you have to put your assignment somewhere in the class. You could choose to put all of your assignments in the content areas, For example in the class modules. Or you could consolidate all of your assignments in a single area Area. In fact, you couldn’t even do both but that is a more advanced training. At this point, it is simply important to know that when you create an assignment, that assignment has to be put somewhere in your class.</a:t>
            </a:r>
          </a:p>
        </p:txBody>
      </p:sp>
      <p:sp>
        <p:nvSpPr>
          <p:cNvPr id="4" name="Slide Number Placeholder 3"/>
          <p:cNvSpPr>
            <a:spLocks noGrp="1"/>
          </p:cNvSpPr>
          <p:nvPr>
            <p:ph type="sldNum" sz="quarter" idx="10"/>
          </p:nvPr>
        </p:nvSpPr>
        <p:spPr/>
        <p:txBody>
          <a:bodyPr/>
          <a:lstStyle/>
          <a:p>
            <a:fld id="{4566AF33-FE8D-0F43-AD85-A52C3F99EDA1}" type="slidenum">
              <a:rPr lang="en-US" smtClean="0"/>
              <a:t>27</a:t>
            </a:fld>
            <a:endParaRPr lang="en-US"/>
          </a:p>
        </p:txBody>
      </p:sp>
    </p:spTree>
    <p:extLst>
      <p:ext uri="{BB962C8B-B14F-4D97-AF65-F5344CB8AC3E}">
        <p14:creationId xmlns:p14="http://schemas.microsoft.com/office/powerpoint/2010/main" val="931896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chosen its location, click on the assessments link in the ribbon at the top of your blackboard page, And from there you will get a drop-down menu, and you need to choose assignment.</a:t>
            </a:r>
          </a:p>
        </p:txBody>
      </p:sp>
      <p:sp>
        <p:nvSpPr>
          <p:cNvPr id="4" name="Slide Number Placeholder 3"/>
          <p:cNvSpPr>
            <a:spLocks noGrp="1"/>
          </p:cNvSpPr>
          <p:nvPr>
            <p:ph type="sldNum" sz="quarter" idx="10"/>
          </p:nvPr>
        </p:nvSpPr>
        <p:spPr/>
        <p:txBody>
          <a:bodyPr/>
          <a:lstStyle/>
          <a:p>
            <a:fld id="{4566AF33-FE8D-0F43-AD85-A52C3F99EDA1}" type="slidenum">
              <a:rPr lang="en-US" smtClean="0"/>
              <a:t>28</a:t>
            </a:fld>
            <a:endParaRPr lang="en-US"/>
          </a:p>
        </p:txBody>
      </p:sp>
    </p:spTree>
    <p:extLst>
      <p:ext uri="{BB962C8B-B14F-4D97-AF65-F5344CB8AC3E}">
        <p14:creationId xmlns:p14="http://schemas.microsoft.com/office/powerpoint/2010/main" val="2171872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you have access to the same WYSIWYG editor you find everywhere else in blackboard. This is where you should type your assignment requirements and make any file links you deem necessary.</a:t>
            </a:r>
          </a:p>
        </p:txBody>
      </p:sp>
      <p:sp>
        <p:nvSpPr>
          <p:cNvPr id="4" name="Slide Number Placeholder 3"/>
          <p:cNvSpPr>
            <a:spLocks noGrp="1"/>
          </p:cNvSpPr>
          <p:nvPr>
            <p:ph type="sldNum" sz="quarter" idx="10"/>
          </p:nvPr>
        </p:nvSpPr>
        <p:spPr/>
        <p:txBody>
          <a:bodyPr/>
          <a:lstStyle/>
          <a:p>
            <a:fld id="{4566AF33-FE8D-0F43-AD85-A52C3F99EDA1}" type="slidenum">
              <a:rPr lang="en-US" smtClean="0"/>
              <a:t>29</a:t>
            </a:fld>
            <a:endParaRPr lang="en-US"/>
          </a:p>
        </p:txBody>
      </p:sp>
    </p:spTree>
    <p:extLst>
      <p:ext uri="{BB962C8B-B14F-4D97-AF65-F5344CB8AC3E}">
        <p14:creationId xmlns:p14="http://schemas.microsoft.com/office/powerpoint/2010/main" val="322831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Blackboard is a learning management system similar to others such as Canvas, </a:t>
            </a:r>
            <a:r>
              <a:rPr lang="en-US" dirty="0" err="1"/>
              <a:t>Britespace</a:t>
            </a:r>
            <a:r>
              <a:rPr lang="en-US" dirty="0"/>
              <a:t>, and Moodle.  It is the official LMS of Wichita state and is the digital companion to all WSU classes including online, hybrid, face-to-face, and independent study classes.  You don’t have to use it except to post your syllabus, but if you get in the habit of using it, it can help you tremendously.</a:t>
            </a:r>
          </a:p>
        </p:txBody>
      </p:sp>
      <p:sp>
        <p:nvSpPr>
          <p:cNvPr id="4" name="Slide Number Placeholder 3"/>
          <p:cNvSpPr>
            <a:spLocks noGrp="1"/>
          </p:cNvSpPr>
          <p:nvPr>
            <p:ph type="sldNum" sz="quarter" idx="10"/>
          </p:nvPr>
        </p:nvSpPr>
        <p:spPr/>
        <p:txBody>
          <a:bodyPr/>
          <a:lstStyle/>
          <a:p>
            <a:fld id="{4566AF33-FE8D-0F43-AD85-A52C3F99EDA1}" type="slidenum">
              <a:rPr lang="en-US" smtClean="0"/>
              <a:t>3</a:t>
            </a:fld>
            <a:endParaRPr lang="en-US"/>
          </a:p>
        </p:txBody>
      </p:sp>
    </p:spTree>
    <p:extLst>
      <p:ext uri="{BB962C8B-B14F-4D97-AF65-F5344CB8AC3E}">
        <p14:creationId xmlns:p14="http://schemas.microsoft.com/office/powerpoint/2010/main" val="4249942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options in the assignments tool. You may wish to assign due dates, And you will have to a sign point possible. It is fine to assign a zero for points possible, If you want to. But you cannot leave that box blank. Keep in mind, when you use the assignments tool you will automatically generate a column in the grade Center.</a:t>
            </a:r>
          </a:p>
        </p:txBody>
      </p:sp>
      <p:sp>
        <p:nvSpPr>
          <p:cNvPr id="4" name="Slide Number Placeholder 3"/>
          <p:cNvSpPr>
            <a:spLocks noGrp="1"/>
          </p:cNvSpPr>
          <p:nvPr>
            <p:ph type="sldNum" sz="quarter" idx="10"/>
          </p:nvPr>
        </p:nvSpPr>
        <p:spPr/>
        <p:txBody>
          <a:bodyPr/>
          <a:lstStyle/>
          <a:p>
            <a:fld id="{4566AF33-FE8D-0F43-AD85-A52C3F99EDA1}" type="slidenum">
              <a:rPr lang="en-US" smtClean="0"/>
              <a:t>30</a:t>
            </a:fld>
            <a:endParaRPr lang="en-US"/>
          </a:p>
        </p:txBody>
      </p:sp>
    </p:spTree>
    <p:extLst>
      <p:ext uri="{BB962C8B-B14F-4D97-AF65-F5344CB8AC3E}">
        <p14:creationId xmlns:p14="http://schemas.microsoft.com/office/powerpoint/2010/main" val="3274855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choices you can make if you choose to when you make an assignment. The most useful area is the submission details area. Here you can decide if the assignment is for individual students or for groups of students, Whether the student has a single attempt or multiple attempts, and whether you would like the assignment to be evaluated for plagiarism. Here are some handy suggestions: our office recommends you allow multiple attempts on assignments because sometimes there are technical problems with submissions, and if you allow at least two attempts students will email you less with complaints. Also, if you choose to check papers for plagiarism, make sure to exclude submissions from the institutional and global references database if the submission is a draft.</a:t>
            </a:r>
          </a:p>
        </p:txBody>
      </p:sp>
      <p:sp>
        <p:nvSpPr>
          <p:cNvPr id="4" name="Slide Number Placeholder 3"/>
          <p:cNvSpPr>
            <a:spLocks noGrp="1"/>
          </p:cNvSpPr>
          <p:nvPr>
            <p:ph type="sldNum" sz="quarter" idx="10"/>
          </p:nvPr>
        </p:nvSpPr>
        <p:spPr/>
        <p:txBody>
          <a:bodyPr/>
          <a:lstStyle/>
          <a:p>
            <a:fld id="{4566AF33-FE8D-0F43-AD85-A52C3F99EDA1}" type="slidenum">
              <a:rPr lang="en-US" smtClean="0"/>
              <a:t>31</a:t>
            </a:fld>
            <a:endParaRPr lang="en-US"/>
          </a:p>
        </p:txBody>
      </p:sp>
    </p:spTree>
    <p:extLst>
      <p:ext uri="{BB962C8B-B14F-4D97-AF65-F5344CB8AC3E}">
        <p14:creationId xmlns:p14="http://schemas.microsoft.com/office/powerpoint/2010/main" val="614979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 recommends that you do not use any of the options listed under grading options. These tend to cause instructors problems.</a:t>
            </a:r>
          </a:p>
        </p:txBody>
      </p:sp>
      <p:sp>
        <p:nvSpPr>
          <p:cNvPr id="4" name="Slide Number Placeholder 3"/>
          <p:cNvSpPr>
            <a:spLocks noGrp="1"/>
          </p:cNvSpPr>
          <p:nvPr>
            <p:ph type="sldNum" sz="quarter" idx="10"/>
          </p:nvPr>
        </p:nvSpPr>
        <p:spPr/>
        <p:txBody>
          <a:bodyPr/>
          <a:lstStyle/>
          <a:p>
            <a:fld id="{4566AF33-FE8D-0F43-AD85-A52C3F99EDA1}" type="slidenum">
              <a:rPr lang="en-US" smtClean="0"/>
              <a:t>32</a:t>
            </a:fld>
            <a:endParaRPr lang="en-US"/>
          </a:p>
        </p:txBody>
      </p:sp>
    </p:spTree>
    <p:extLst>
      <p:ext uri="{BB962C8B-B14F-4D97-AF65-F5344CB8AC3E}">
        <p14:creationId xmlns:p14="http://schemas.microsoft.com/office/powerpoint/2010/main" val="2368877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display grades area you have some choices you can make if you choose to. You can also ignore this area if the default choices are fine for you. This area will default to showing a score for a grade, But if you want to you can show a letter. It will default to including the score in the grade center calculations, but you do not have to have all assignments included in the course grade if you do not want to. Finally it will also default to show students the grade they receive, but you do not him to show students they’re great if you do not want to in blackboard.</a:t>
            </a:r>
          </a:p>
        </p:txBody>
      </p:sp>
      <p:sp>
        <p:nvSpPr>
          <p:cNvPr id="4" name="Slide Number Placeholder 3"/>
          <p:cNvSpPr>
            <a:spLocks noGrp="1"/>
          </p:cNvSpPr>
          <p:nvPr>
            <p:ph type="sldNum" sz="quarter" idx="10"/>
          </p:nvPr>
        </p:nvSpPr>
        <p:spPr/>
        <p:txBody>
          <a:bodyPr/>
          <a:lstStyle/>
          <a:p>
            <a:fld id="{4566AF33-FE8D-0F43-AD85-A52C3F99EDA1}" type="slidenum">
              <a:rPr lang="en-US" smtClean="0"/>
              <a:t>33</a:t>
            </a:fld>
            <a:endParaRPr lang="en-US"/>
          </a:p>
        </p:txBody>
      </p:sp>
    </p:spTree>
    <p:extLst>
      <p:ext uri="{BB962C8B-B14F-4D97-AF65-F5344CB8AC3E}">
        <p14:creationId xmlns:p14="http://schemas.microsoft.com/office/powerpoint/2010/main" val="2035392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you get the opportunity to decide when an assignment should be made available. You can restrict an assignment availability or leave it open all semester. It is completely up to your preference.</a:t>
            </a:r>
          </a:p>
        </p:txBody>
      </p:sp>
      <p:sp>
        <p:nvSpPr>
          <p:cNvPr id="4" name="Slide Number Placeholder 3"/>
          <p:cNvSpPr>
            <a:spLocks noGrp="1"/>
          </p:cNvSpPr>
          <p:nvPr>
            <p:ph type="sldNum" sz="quarter" idx="10"/>
          </p:nvPr>
        </p:nvSpPr>
        <p:spPr/>
        <p:txBody>
          <a:bodyPr/>
          <a:lstStyle/>
          <a:p>
            <a:fld id="{4566AF33-FE8D-0F43-AD85-A52C3F99EDA1}" type="slidenum">
              <a:rPr lang="en-US" smtClean="0"/>
              <a:t>34</a:t>
            </a:fld>
            <a:endParaRPr lang="en-US"/>
          </a:p>
        </p:txBody>
      </p:sp>
    </p:spTree>
    <p:extLst>
      <p:ext uri="{BB962C8B-B14F-4D97-AF65-F5344CB8AC3E}">
        <p14:creationId xmlns:p14="http://schemas.microsoft.com/office/powerpoint/2010/main" val="1120138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assignments tool is great to use. But keep in mind, that it will make companion grade columns in the grade center. This means you need to authorize deleting Grade center columns if you were deleting in the assignment that you decide you do not need. Once you become comfortable with this tool you are likely to appreciate it very much, And you will find that the grading tools available to you in blackboard are very good and pretty easy to use</a:t>
            </a:r>
          </a:p>
        </p:txBody>
      </p:sp>
      <p:sp>
        <p:nvSpPr>
          <p:cNvPr id="4" name="Slide Number Placeholder 3"/>
          <p:cNvSpPr>
            <a:spLocks noGrp="1"/>
          </p:cNvSpPr>
          <p:nvPr>
            <p:ph type="sldNum" sz="quarter" idx="10"/>
          </p:nvPr>
        </p:nvSpPr>
        <p:spPr/>
        <p:txBody>
          <a:bodyPr/>
          <a:lstStyle/>
          <a:p>
            <a:fld id="{4566AF33-FE8D-0F43-AD85-A52C3F99EDA1}" type="slidenum">
              <a:rPr lang="en-US" smtClean="0"/>
              <a:t>35</a:t>
            </a:fld>
            <a:endParaRPr lang="en-US"/>
          </a:p>
        </p:txBody>
      </p:sp>
    </p:spTree>
    <p:extLst>
      <p:ext uri="{BB962C8B-B14F-4D97-AF65-F5344CB8AC3E}">
        <p14:creationId xmlns:p14="http://schemas.microsoft.com/office/powerpoint/2010/main" val="3440141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Center</a:t>
            </a:r>
          </a:p>
        </p:txBody>
      </p:sp>
      <p:sp>
        <p:nvSpPr>
          <p:cNvPr id="4" name="Slide Number Placeholder 3"/>
          <p:cNvSpPr>
            <a:spLocks noGrp="1"/>
          </p:cNvSpPr>
          <p:nvPr>
            <p:ph type="sldNum" sz="quarter" idx="10"/>
          </p:nvPr>
        </p:nvSpPr>
        <p:spPr/>
        <p:txBody>
          <a:bodyPr/>
          <a:lstStyle/>
          <a:p>
            <a:fld id="{4566AF33-FE8D-0F43-AD85-A52C3F99EDA1}" type="slidenum">
              <a:rPr lang="en-US" smtClean="0"/>
              <a:t>36</a:t>
            </a:fld>
            <a:endParaRPr lang="en-US"/>
          </a:p>
        </p:txBody>
      </p:sp>
    </p:spTree>
    <p:extLst>
      <p:ext uri="{BB962C8B-B14F-4D97-AF65-F5344CB8AC3E}">
        <p14:creationId xmlns:p14="http://schemas.microsoft.com/office/powerpoint/2010/main" val="681532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Grade Center, you will need to look for the link to it in the Control Panel. Remember, the Control Panel is an instructor-only area.</a:t>
            </a:r>
          </a:p>
        </p:txBody>
      </p:sp>
      <p:sp>
        <p:nvSpPr>
          <p:cNvPr id="4" name="Slide Number Placeholder 3"/>
          <p:cNvSpPr>
            <a:spLocks noGrp="1"/>
          </p:cNvSpPr>
          <p:nvPr>
            <p:ph type="sldNum" sz="quarter" idx="10"/>
          </p:nvPr>
        </p:nvSpPr>
        <p:spPr/>
        <p:txBody>
          <a:bodyPr/>
          <a:lstStyle/>
          <a:p>
            <a:fld id="{4566AF33-FE8D-0F43-AD85-A52C3F99EDA1}" type="slidenum">
              <a:rPr lang="en-US" smtClean="0"/>
              <a:t>37</a:t>
            </a:fld>
            <a:endParaRPr lang="en-US"/>
          </a:p>
        </p:txBody>
      </p:sp>
    </p:spTree>
    <p:extLst>
      <p:ext uri="{BB962C8B-B14F-4D97-AF65-F5344CB8AC3E}">
        <p14:creationId xmlns:p14="http://schemas.microsoft.com/office/powerpoint/2010/main" val="603448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clicked ‘Grade Center’ you will need to choose “full grade center” for most of your work.</a:t>
            </a:r>
          </a:p>
        </p:txBody>
      </p:sp>
      <p:sp>
        <p:nvSpPr>
          <p:cNvPr id="4" name="Slide Number Placeholder 3"/>
          <p:cNvSpPr>
            <a:spLocks noGrp="1"/>
          </p:cNvSpPr>
          <p:nvPr>
            <p:ph type="sldNum" sz="quarter" idx="10"/>
          </p:nvPr>
        </p:nvSpPr>
        <p:spPr/>
        <p:txBody>
          <a:bodyPr/>
          <a:lstStyle/>
          <a:p>
            <a:fld id="{4566AF33-FE8D-0F43-AD85-A52C3F99EDA1}" type="slidenum">
              <a:rPr lang="en-US" smtClean="0"/>
              <a:t>38</a:t>
            </a:fld>
            <a:endParaRPr lang="en-US"/>
          </a:p>
        </p:txBody>
      </p:sp>
    </p:spTree>
    <p:extLst>
      <p:ext uri="{BB962C8B-B14F-4D97-AF65-F5344CB8AC3E}">
        <p14:creationId xmlns:p14="http://schemas.microsoft.com/office/powerpoint/2010/main" val="523558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Grade Center will allow you to see all your enrolled students, their grades on any assignments and discussion boards you have created, their total grade, and their last date of access for the class. There are many things the Grade Center can do, and for more training, please move on to the Intermediate Blackboard training course.</a:t>
            </a:r>
          </a:p>
        </p:txBody>
      </p:sp>
      <p:sp>
        <p:nvSpPr>
          <p:cNvPr id="4" name="Slide Number Placeholder 3"/>
          <p:cNvSpPr>
            <a:spLocks noGrp="1"/>
          </p:cNvSpPr>
          <p:nvPr>
            <p:ph type="sldNum" sz="quarter" idx="10"/>
          </p:nvPr>
        </p:nvSpPr>
        <p:spPr/>
        <p:txBody>
          <a:bodyPr/>
          <a:lstStyle/>
          <a:p>
            <a:fld id="{4566AF33-FE8D-0F43-AD85-A52C3F99EDA1}" type="slidenum">
              <a:rPr lang="en-US" smtClean="0"/>
              <a:t>39</a:t>
            </a:fld>
            <a:endParaRPr lang="en-US"/>
          </a:p>
        </p:txBody>
      </p:sp>
    </p:spTree>
    <p:extLst>
      <p:ext uri="{BB962C8B-B14F-4D97-AF65-F5344CB8AC3E}">
        <p14:creationId xmlns:p14="http://schemas.microsoft.com/office/powerpoint/2010/main" val="166272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Blackboard, go there directly by typing </a:t>
            </a:r>
            <a:r>
              <a:rPr lang="en-US" dirty="0" err="1"/>
              <a:t>blackboard.Wichita.edu</a:t>
            </a:r>
            <a:r>
              <a:rPr lang="en-US" dirty="0"/>
              <a:t> into your address bar in a browser.  Please use Chrome, Firefox, or Safari. Do not ever use Internet Explorer, which is incompatible with Blackboard and will cause you many technical problems. Do not login to Blackboard through the </a:t>
            </a:r>
            <a:r>
              <a:rPr lang="en-US" dirty="0" err="1"/>
              <a:t>MyWSU</a:t>
            </a:r>
            <a:r>
              <a:rPr lang="en-US" dirty="0"/>
              <a:t> portal because it will time you out.  Tell your students this as well, please.</a:t>
            </a:r>
          </a:p>
        </p:txBody>
      </p:sp>
      <p:sp>
        <p:nvSpPr>
          <p:cNvPr id="4" name="Slide Number Placeholder 3"/>
          <p:cNvSpPr>
            <a:spLocks noGrp="1"/>
          </p:cNvSpPr>
          <p:nvPr>
            <p:ph type="sldNum" sz="quarter" idx="10"/>
          </p:nvPr>
        </p:nvSpPr>
        <p:spPr/>
        <p:txBody>
          <a:bodyPr/>
          <a:lstStyle/>
          <a:p>
            <a:fld id="{4566AF33-FE8D-0F43-AD85-A52C3F99EDA1}" type="slidenum">
              <a:rPr lang="en-US" smtClean="0"/>
              <a:t>4</a:t>
            </a:fld>
            <a:endParaRPr lang="en-US"/>
          </a:p>
        </p:txBody>
      </p:sp>
    </p:spTree>
    <p:extLst>
      <p:ext uri="{BB962C8B-B14F-4D97-AF65-F5344CB8AC3E}">
        <p14:creationId xmlns:p14="http://schemas.microsoft.com/office/powerpoint/2010/main" val="3137526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Blackboard Ally</a:t>
            </a:r>
          </a:p>
        </p:txBody>
      </p:sp>
      <p:sp>
        <p:nvSpPr>
          <p:cNvPr id="4" name="Slide Number Placeholder 3"/>
          <p:cNvSpPr>
            <a:spLocks noGrp="1"/>
          </p:cNvSpPr>
          <p:nvPr>
            <p:ph type="sldNum" sz="quarter" idx="10"/>
          </p:nvPr>
        </p:nvSpPr>
        <p:spPr/>
        <p:txBody>
          <a:bodyPr/>
          <a:lstStyle/>
          <a:p>
            <a:fld id="{4566AF33-FE8D-0F43-AD85-A52C3F99EDA1}" type="slidenum">
              <a:rPr lang="en-US" smtClean="0"/>
              <a:t>40</a:t>
            </a:fld>
            <a:endParaRPr lang="en-US"/>
          </a:p>
        </p:txBody>
      </p:sp>
    </p:spTree>
    <p:extLst>
      <p:ext uri="{BB962C8B-B14F-4D97-AF65-F5344CB8AC3E}">
        <p14:creationId xmlns:p14="http://schemas.microsoft.com/office/powerpoint/2010/main" val="2196655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Wichita State has purchased a new tool that will help you improve the accessibility of your blackboard materials. This tool is called Ally and it can evaluate about half of all blackboard content at this time. It is improving all the time. The ally process is automatic, and there is nothing you need to do to turn it on. Once you start creating blackboard content, you will see dials populated next to some of your content. Green dials are good. They mean that content is probably accessible. Orange styles are less good and tend to mean you have an accessibility problem, and red dials mean you definitely have an accessibility problem</a:t>
            </a:r>
          </a:p>
        </p:txBody>
      </p:sp>
      <p:sp>
        <p:nvSpPr>
          <p:cNvPr id="4" name="Slide Number Placeholder 3"/>
          <p:cNvSpPr>
            <a:spLocks noGrp="1"/>
          </p:cNvSpPr>
          <p:nvPr>
            <p:ph type="sldNum" sz="quarter" idx="10"/>
          </p:nvPr>
        </p:nvSpPr>
        <p:spPr/>
        <p:txBody>
          <a:bodyPr/>
          <a:lstStyle/>
          <a:p>
            <a:fld id="{4566AF33-FE8D-0F43-AD85-A52C3F99EDA1}" type="slidenum">
              <a:rPr lang="en-US" smtClean="0"/>
              <a:t>41</a:t>
            </a:fld>
            <a:endParaRPr lang="en-US"/>
          </a:p>
        </p:txBody>
      </p:sp>
    </p:spTree>
    <p:extLst>
      <p:ext uri="{BB962C8B-B14F-4D97-AF65-F5344CB8AC3E}">
        <p14:creationId xmlns:p14="http://schemas.microsoft.com/office/powerpoint/2010/main" val="3820938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a dial, it will tell you what the accessibility issue with that piece of content is and in some cases it will even remediate that content for you. At the very least it will provide you some limited training and explanation about the issue here</a:t>
            </a:r>
          </a:p>
        </p:txBody>
      </p:sp>
      <p:sp>
        <p:nvSpPr>
          <p:cNvPr id="4" name="Slide Number Placeholder 3"/>
          <p:cNvSpPr>
            <a:spLocks noGrp="1"/>
          </p:cNvSpPr>
          <p:nvPr>
            <p:ph type="sldNum" sz="quarter" idx="10"/>
          </p:nvPr>
        </p:nvSpPr>
        <p:spPr/>
        <p:txBody>
          <a:bodyPr/>
          <a:lstStyle/>
          <a:p>
            <a:fld id="{4566AF33-FE8D-0F43-AD85-A52C3F99EDA1}" type="slidenum">
              <a:rPr lang="en-US" smtClean="0"/>
              <a:t>42</a:t>
            </a:fld>
            <a:endParaRPr lang="en-US"/>
          </a:p>
        </p:txBody>
      </p:sp>
    </p:spTree>
    <p:extLst>
      <p:ext uri="{BB962C8B-B14F-4D97-AF65-F5344CB8AC3E}">
        <p14:creationId xmlns:p14="http://schemas.microsoft.com/office/powerpoint/2010/main" val="1668691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 lot more accessibility help elsewhere. But keep in mind the ally is there to help you. Your students cannot see the accessibility dials. Only you can. Everyone’s class has red dials in them. So don’t panic! Please work toward full accessibility of your content by July 29 of 2020</a:t>
            </a:r>
          </a:p>
        </p:txBody>
      </p:sp>
      <p:sp>
        <p:nvSpPr>
          <p:cNvPr id="4" name="Slide Number Placeholder 3"/>
          <p:cNvSpPr>
            <a:spLocks noGrp="1"/>
          </p:cNvSpPr>
          <p:nvPr>
            <p:ph type="sldNum" sz="quarter" idx="10"/>
          </p:nvPr>
        </p:nvSpPr>
        <p:spPr/>
        <p:txBody>
          <a:bodyPr/>
          <a:lstStyle/>
          <a:p>
            <a:fld id="{4566AF33-FE8D-0F43-AD85-A52C3F99EDA1}" type="slidenum">
              <a:rPr lang="en-US" smtClean="0"/>
              <a:t>43</a:t>
            </a:fld>
            <a:endParaRPr lang="en-US"/>
          </a:p>
        </p:txBody>
      </p:sp>
    </p:spTree>
    <p:extLst>
      <p:ext uri="{BB962C8B-B14F-4D97-AF65-F5344CB8AC3E}">
        <p14:creationId xmlns:p14="http://schemas.microsoft.com/office/powerpoint/2010/main" val="59517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help with blackboard and with accessibility from the instructional design and access office. We run a lab time between 1:00 and 3:00 PM every Tuesday and Wednesday in the C-space in the library. These labs are come and go, and you do not have to be there at any particular time. You can also email us at </a:t>
            </a:r>
            <a:r>
              <a:rPr lang="en-US" dirty="0" err="1"/>
              <a:t>IDA@Wichita.edu</a:t>
            </a:r>
            <a:r>
              <a:rPr lang="en-US" dirty="0"/>
              <a:t>. You can also submit a one-stop ticket for technical support. Remember, IDA is for training; the one stop is for technical support.</a:t>
            </a:r>
          </a:p>
        </p:txBody>
      </p:sp>
      <p:sp>
        <p:nvSpPr>
          <p:cNvPr id="4" name="Slide Number Placeholder 3"/>
          <p:cNvSpPr>
            <a:spLocks noGrp="1"/>
          </p:cNvSpPr>
          <p:nvPr>
            <p:ph type="sldNum" sz="quarter" idx="10"/>
          </p:nvPr>
        </p:nvSpPr>
        <p:spPr/>
        <p:txBody>
          <a:bodyPr/>
          <a:lstStyle/>
          <a:p>
            <a:fld id="{4566AF33-FE8D-0F43-AD85-A52C3F99EDA1}" type="slidenum">
              <a:rPr lang="en-US" smtClean="0"/>
              <a:t>44</a:t>
            </a:fld>
            <a:endParaRPr lang="en-US"/>
          </a:p>
        </p:txBody>
      </p:sp>
    </p:spTree>
    <p:extLst>
      <p:ext uri="{BB962C8B-B14F-4D97-AF65-F5344CB8AC3E}">
        <p14:creationId xmlns:p14="http://schemas.microsoft.com/office/powerpoint/2010/main" val="3592666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kind attention. If you have any questions please email them to us at: </a:t>
            </a:r>
            <a:r>
              <a:rPr lang="en-US" dirty="0" err="1"/>
              <a:t>IDA@Wichita.edu</a:t>
            </a:r>
            <a:r>
              <a:rPr lang="en-US" dirty="0"/>
              <a:t> </a:t>
            </a:r>
          </a:p>
        </p:txBody>
      </p:sp>
      <p:sp>
        <p:nvSpPr>
          <p:cNvPr id="4" name="Slide Number Placeholder 3"/>
          <p:cNvSpPr>
            <a:spLocks noGrp="1"/>
          </p:cNvSpPr>
          <p:nvPr>
            <p:ph type="sldNum" sz="quarter" idx="10"/>
          </p:nvPr>
        </p:nvSpPr>
        <p:spPr/>
        <p:txBody>
          <a:bodyPr/>
          <a:lstStyle/>
          <a:p>
            <a:fld id="{4566AF33-FE8D-0F43-AD85-A52C3F99EDA1}" type="slidenum">
              <a:rPr lang="en-US" smtClean="0"/>
              <a:t>45</a:t>
            </a:fld>
            <a:endParaRPr lang="en-US"/>
          </a:p>
        </p:txBody>
      </p:sp>
    </p:spTree>
    <p:extLst>
      <p:ext uri="{BB962C8B-B14F-4D97-AF65-F5344CB8AC3E}">
        <p14:creationId xmlns:p14="http://schemas.microsoft.com/office/powerpoint/2010/main" val="40601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Navigation in Blackboard</a:t>
            </a:r>
          </a:p>
        </p:txBody>
      </p:sp>
      <p:sp>
        <p:nvSpPr>
          <p:cNvPr id="4" name="Slide Number Placeholder 3"/>
          <p:cNvSpPr>
            <a:spLocks noGrp="1"/>
          </p:cNvSpPr>
          <p:nvPr>
            <p:ph type="sldNum" sz="quarter" idx="10"/>
          </p:nvPr>
        </p:nvSpPr>
        <p:spPr/>
        <p:txBody>
          <a:bodyPr/>
          <a:lstStyle/>
          <a:p>
            <a:fld id="{4566AF33-FE8D-0F43-AD85-A52C3F99EDA1}" type="slidenum">
              <a:rPr lang="en-US" smtClean="0"/>
              <a:t>5</a:t>
            </a:fld>
            <a:endParaRPr lang="en-US"/>
          </a:p>
        </p:txBody>
      </p:sp>
    </p:spTree>
    <p:extLst>
      <p:ext uri="{BB962C8B-B14F-4D97-AF65-F5344CB8AC3E}">
        <p14:creationId xmlns:p14="http://schemas.microsoft.com/office/powerpoint/2010/main" val="295447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log in to Blackboard, use your WSU credentials. This is your </a:t>
            </a:r>
            <a:r>
              <a:rPr lang="en-US" dirty="0" err="1"/>
              <a:t>WSUid</a:t>
            </a:r>
            <a:r>
              <a:rPr lang="en-US" dirty="0"/>
              <a:t> and your password.</a:t>
            </a:r>
          </a:p>
        </p:txBody>
      </p:sp>
      <p:sp>
        <p:nvSpPr>
          <p:cNvPr id="4" name="Slide Number Placeholder 3"/>
          <p:cNvSpPr>
            <a:spLocks noGrp="1"/>
          </p:cNvSpPr>
          <p:nvPr>
            <p:ph type="sldNum" sz="quarter" idx="10"/>
          </p:nvPr>
        </p:nvSpPr>
        <p:spPr/>
        <p:txBody>
          <a:bodyPr/>
          <a:lstStyle/>
          <a:p>
            <a:fld id="{4566AF33-FE8D-0F43-AD85-A52C3F99EDA1}" type="slidenum">
              <a:rPr lang="en-US" smtClean="0"/>
              <a:t>6</a:t>
            </a:fld>
            <a:endParaRPr lang="en-US"/>
          </a:p>
        </p:txBody>
      </p:sp>
    </p:spTree>
    <p:extLst>
      <p:ext uri="{BB962C8B-B14F-4D97-AF65-F5344CB8AC3E}">
        <p14:creationId xmlns:p14="http://schemas.microsoft.com/office/powerpoint/2010/main" val="206468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always land on WSU’s “My institution” page, but you can see your courses by clicking on “my courses” in the black ribbon.</a:t>
            </a:r>
          </a:p>
        </p:txBody>
      </p:sp>
      <p:sp>
        <p:nvSpPr>
          <p:cNvPr id="4" name="Slide Number Placeholder 3"/>
          <p:cNvSpPr>
            <a:spLocks noGrp="1"/>
          </p:cNvSpPr>
          <p:nvPr>
            <p:ph type="sldNum" sz="quarter" idx="10"/>
          </p:nvPr>
        </p:nvSpPr>
        <p:spPr/>
        <p:txBody>
          <a:bodyPr/>
          <a:lstStyle/>
          <a:p>
            <a:fld id="{4566AF33-FE8D-0F43-AD85-A52C3F99EDA1}" type="slidenum">
              <a:rPr lang="en-US" smtClean="0"/>
              <a:t>7</a:t>
            </a:fld>
            <a:endParaRPr lang="en-US"/>
          </a:p>
        </p:txBody>
      </p:sp>
    </p:spTree>
    <p:extLst>
      <p:ext uri="{BB962C8B-B14F-4D97-AF65-F5344CB8AC3E}">
        <p14:creationId xmlns:p14="http://schemas.microsoft.com/office/powerpoint/2010/main" val="64735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in the MyCourses area, choose the course you want to go to by clicking on its title.  </a:t>
            </a:r>
          </a:p>
        </p:txBody>
      </p:sp>
      <p:sp>
        <p:nvSpPr>
          <p:cNvPr id="4" name="Slide Number Placeholder 3"/>
          <p:cNvSpPr>
            <a:spLocks noGrp="1"/>
          </p:cNvSpPr>
          <p:nvPr>
            <p:ph type="sldNum" sz="quarter" idx="10"/>
          </p:nvPr>
        </p:nvSpPr>
        <p:spPr/>
        <p:txBody>
          <a:bodyPr/>
          <a:lstStyle/>
          <a:p>
            <a:fld id="{4566AF33-FE8D-0F43-AD85-A52C3F99EDA1}" type="slidenum">
              <a:rPr lang="en-US" smtClean="0"/>
              <a:t>8</a:t>
            </a:fld>
            <a:endParaRPr lang="en-US"/>
          </a:p>
        </p:txBody>
      </p:sp>
    </p:spTree>
    <p:extLst>
      <p:ext uri="{BB962C8B-B14F-4D97-AF65-F5344CB8AC3E}">
        <p14:creationId xmlns:p14="http://schemas.microsoft.com/office/powerpoint/2010/main" val="136567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an announcement</a:t>
            </a:r>
          </a:p>
        </p:txBody>
      </p:sp>
      <p:sp>
        <p:nvSpPr>
          <p:cNvPr id="4" name="Slide Number Placeholder 3"/>
          <p:cNvSpPr>
            <a:spLocks noGrp="1"/>
          </p:cNvSpPr>
          <p:nvPr>
            <p:ph type="sldNum" sz="quarter" idx="10"/>
          </p:nvPr>
        </p:nvSpPr>
        <p:spPr/>
        <p:txBody>
          <a:bodyPr/>
          <a:lstStyle/>
          <a:p>
            <a:fld id="{4566AF33-FE8D-0F43-AD85-A52C3F99EDA1}" type="slidenum">
              <a:rPr lang="en-US" smtClean="0"/>
              <a:t>9</a:t>
            </a:fld>
            <a:endParaRPr lang="en-US"/>
          </a:p>
        </p:txBody>
      </p:sp>
    </p:spTree>
    <p:extLst>
      <p:ext uri="{BB962C8B-B14F-4D97-AF65-F5344CB8AC3E}">
        <p14:creationId xmlns:p14="http://schemas.microsoft.com/office/powerpoint/2010/main" val="2002484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AFA-44D0-F744-8BDD-C2802771C1EF}"/>
              </a:ext>
            </a:extLst>
          </p:cNvPr>
          <p:cNvSpPr>
            <a:spLocks noGrp="1"/>
          </p:cNvSpPr>
          <p:nvPr>
            <p:ph type="ctrTitle" hasCustomPrompt="1"/>
          </p:nvPr>
        </p:nvSpPr>
        <p:spPr>
          <a:xfrm>
            <a:off x="1524000" y="2503487"/>
            <a:ext cx="9144000" cy="1006475"/>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B1ABA64A-8634-5140-B60F-09086C669D5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r>
              <a:rPr lang="en-US" dirty="0"/>
              <a:t>Title, Department</a:t>
            </a:r>
          </a:p>
          <a:p>
            <a:r>
              <a:rPr lang="en-US" dirty="0"/>
              <a:t>Date</a:t>
            </a:r>
          </a:p>
        </p:txBody>
      </p:sp>
      <p:sp>
        <p:nvSpPr>
          <p:cNvPr id="4" name="Date Placeholder 3">
            <a:extLst>
              <a:ext uri="{FF2B5EF4-FFF2-40B4-BE49-F238E27FC236}">
                <a16:creationId xmlns:a16="http://schemas.microsoft.com/office/drawing/2014/main" id="{A0E3B9D1-8415-1B44-B6D1-308A9D4A6CD9}"/>
              </a:ext>
            </a:extLst>
          </p:cNvPr>
          <p:cNvSpPr>
            <a:spLocks noGrp="1"/>
          </p:cNvSpPr>
          <p:nvPr>
            <p:ph type="dt" sz="half" idx="10"/>
          </p:nvPr>
        </p:nvSpPr>
        <p:spPr/>
        <p:txBody>
          <a:bodyPr/>
          <a:lstStyle/>
          <a:p>
            <a:fld id="{8254A545-610A-3246-BBF7-82AC132EB6A8}" type="datetimeFigureOut">
              <a:rPr lang="en-US" smtClean="0"/>
              <a:t>8/11/18</a:t>
            </a:fld>
            <a:endParaRPr lang="en-US"/>
          </a:p>
        </p:txBody>
      </p:sp>
      <p:sp>
        <p:nvSpPr>
          <p:cNvPr id="5" name="Footer Placeholder 4">
            <a:extLst>
              <a:ext uri="{FF2B5EF4-FFF2-40B4-BE49-F238E27FC236}">
                <a16:creationId xmlns:a16="http://schemas.microsoft.com/office/drawing/2014/main" id="{1DF19443-4DC4-404B-8FFB-AAEF9ABDE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4938-7FDF-B04D-A213-F8160A6F1A95}"/>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9" name="Picture 8" descr="The logo for Wichita State University." title="Wichita State University Logo">
            <a:extLst>
              <a:ext uri="{FF2B5EF4-FFF2-40B4-BE49-F238E27FC236}">
                <a16:creationId xmlns:a16="http://schemas.microsoft.com/office/drawing/2014/main" id="{1ADE4355-A3B2-6449-9D1C-9F7D8F17891B}"/>
              </a:ext>
            </a:extLst>
          </p:cNvPr>
          <p:cNvPicPr>
            <a:picLocks noChangeAspect="1"/>
          </p:cNvPicPr>
          <p:nvPr userDrawn="1"/>
        </p:nvPicPr>
        <p:blipFill>
          <a:blip r:embed="rId3"/>
          <a:stretch>
            <a:fillRect/>
          </a:stretch>
        </p:blipFill>
        <p:spPr>
          <a:xfrm>
            <a:off x="4001073" y="1192211"/>
            <a:ext cx="4189854" cy="965202"/>
          </a:xfrm>
          <a:prstGeom prst="rect">
            <a:avLst/>
          </a:prstGeom>
        </p:spPr>
      </p:pic>
    </p:spTree>
    <p:extLst>
      <p:ext uri="{BB962C8B-B14F-4D97-AF65-F5344CB8AC3E}">
        <p14:creationId xmlns:p14="http://schemas.microsoft.com/office/powerpoint/2010/main" val="193912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B57CC7-E80B-4E43-9A8C-58FE70FDAF35}"/>
              </a:ext>
            </a:extLst>
          </p:cNvPr>
          <p:cNvSpPr>
            <a:spLocks noGrp="1"/>
          </p:cNvSpPr>
          <p:nvPr>
            <p:ph type="dt" sz="half" idx="10"/>
          </p:nvPr>
        </p:nvSpPr>
        <p:spPr/>
        <p:txBody>
          <a:bodyPr/>
          <a:lstStyle/>
          <a:p>
            <a:fld id="{8254A545-610A-3246-BBF7-82AC132EB6A8}" type="datetimeFigureOut">
              <a:rPr lang="en-US" smtClean="0"/>
              <a:t>8/11/18</a:t>
            </a:fld>
            <a:endParaRPr lang="en-US"/>
          </a:p>
        </p:txBody>
      </p:sp>
      <p:sp>
        <p:nvSpPr>
          <p:cNvPr id="5" name="Footer Placeholder 4">
            <a:extLst>
              <a:ext uri="{FF2B5EF4-FFF2-40B4-BE49-F238E27FC236}">
                <a16:creationId xmlns:a16="http://schemas.microsoft.com/office/drawing/2014/main" id="{06D4C005-7FB8-3D4C-96BE-CD8E4D136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33B1789B-D0E4-4F47-8C64-CCCFE5CB8907}"/>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4974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DF86D33-CD83-4040-BB1F-306A4D9B8E6E}"/>
              </a:ext>
            </a:extLst>
          </p:cNvPr>
          <p:cNvSpPr>
            <a:spLocks noGrp="1"/>
          </p:cNvSpPr>
          <p:nvPr>
            <p:ph type="dt" sz="half" idx="10"/>
          </p:nvPr>
        </p:nvSpPr>
        <p:spPr/>
        <p:txBody>
          <a:bodyPr/>
          <a:lstStyle/>
          <a:p>
            <a:fld id="{8254A545-610A-3246-BBF7-82AC132EB6A8}" type="datetimeFigureOut">
              <a:rPr lang="en-US" smtClean="0"/>
              <a:t>8/11/18</a:t>
            </a:fld>
            <a:endParaRPr lang="en-US"/>
          </a:p>
        </p:txBody>
      </p:sp>
      <p:sp>
        <p:nvSpPr>
          <p:cNvPr id="6" name="Footer Placeholder 5">
            <a:extLst>
              <a:ext uri="{FF2B5EF4-FFF2-40B4-BE49-F238E27FC236}">
                <a16:creationId xmlns:a16="http://schemas.microsoft.com/office/drawing/2014/main" id="{E4CB5D88-544F-964C-84FC-051762122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BC3239E5-4689-FA43-AAF6-CE4F83EE41AC}"/>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180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id="{0A8DE7E8-47E7-104E-BF54-359C263C9962}"/>
              </a:ext>
            </a:extLst>
          </p:cNvPr>
          <p:cNvSpPr>
            <a:spLocks noGrp="1"/>
          </p:cNvSpPr>
          <p:nvPr>
            <p:ph type="dt" sz="half" idx="10"/>
          </p:nvPr>
        </p:nvSpPr>
        <p:spPr/>
        <p:txBody>
          <a:bodyPr/>
          <a:lstStyle/>
          <a:p>
            <a:fld id="{8254A545-610A-3246-BBF7-82AC132EB6A8}" type="datetimeFigureOut">
              <a:rPr lang="en-US" smtClean="0"/>
              <a:t>8/11/18</a:t>
            </a:fld>
            <a:endParaRPr lang="en-US"/>
          </a:p>
        </p:txBody>
      </p:sp>
      <p:sp>
        <p:nvSpPr>
          <p:cNvPr id="5" name="Footer Placeholder 4">
            <a:extLst>
              <a:ext uri="{FF2B5EF4-FFF2-40B4-BE49-F238E27FC236}">
                <a16:creationId xmlns:a16="http://schemas.microsoft.com/office/drawing/2014/main" id="{7F2DE16E-EEEB-F04D-B629-FBE01C97F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7" name="Picture 6" descr="&quot;WSU&quot; logo for Wichita State University." title="WSU Logo">
            <a:extLst>
              <a:ext uri="{FF2B5EF4-FFF2-40B4-BE49-F238E27FC236}">
                <a16:creationId xmlns:a16="http://schemas.microsoft.com/office/drawing/2014/main" id="{0747E5A0-53E7-3649-A4F4-D53323CF508A}"/>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28955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8/11/18</a:t>
            </a:fld>
            <a:endParaRPr lang="en-US"/>
          </a:p>
        </p:txBody>
      </p:sp>
      <p:sp>
        <p:nvSpPr>
          <p:cNvPr id="5" name="Footer Placeholder 4">
            <a:extLst>
              <a:ext uri="{FF2B5EF4-FFF2-40B4-BE49-F238E27FC236}">
                <a16:creationId xmlns:a16="http://schemas.microsoft.com/office/drawing/2014/main"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a:p>
        </p:txBody>
      </p:sp>
    </p:spTree>
    <p:extLst>
      <p:ext uri="{BB962C8B-B14F-4D97-AF65-F5344CB8AC3E}">
        <p14:creationId xmlns:p14="http://schemas.microsoft.com/office/powerpoint/2010/main" val="42264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B1D9-831F-0B44-B7DF-FF6D868378DC}"/>
              </a:ext>
            </a:extLst>
          </p:cNvPr>
          <p:cNvSpPr>
            <a:spLocks noGrp="1"/>
          </p:cNvSpPr>
          <p:nvPr>
            <p:ph type="ctrTitle"/>
          </p:nvPr>
        </p:nvSpPr>
        <p:spPr/>
        <p:txBody>
          <a:bodyPr/>
          <a:lstStyle/>
          <a:p>
            <a:r>
              <a:rPr lang="en-US" dirty="0"/>
              <a:t>Introduction to Blackboard</a:t>
            </a:r>
          </a:p>
        </p:txBody>
      </p:sp>
      <p:sp>
        <p:nvSpPr>
          <p:cNvPr id="3" name="Subtitle 2">
            <a:extLst>
              <a:ext uri="{FF2B5EF4-FFF2-40B4-BE49-F238E27FC236}">
                <a16:creationId xmlns:a16="http://schemas.microsoft.com/office/drawing/2014/main" id="{55D4A66C-A4DF-4747-A9FD-A259C3C36C64}"/>
              </a:ext>
            </a:extLst>
          </p:cNvPr>
          <p:cNvSpPr>
            <a:spLocks noGrp="1"/>
          </p:cNvSpPr>
          <p:nvPr>
            <p:ph type="subTitle" idx="1"/>
          </p:nvPr>
        </p:nvSpPr>
        <p:spPr/>
        <p:txBody>
          <a:bodyPr/>
          <a:lstStyle/>
          <a:p>
            <a:r>
              <a:rPr lang="en-US" dirty="0"/>
              <a:t>Carolyn Speer, Ph.D., CPACC</a:t>
            </a:r>
          </a:p>
          <a:p>
            <a:r>
              <a:rPr lang="en-US" dirty="0"/>
              <a:t>Instructional Design and Access</a:t>
            </a:r>
          </a:p>
          <a:p>
            <a:r>
              <a:rPr lang="en-US" dirty="0"/>
              <a:t>2018-19</a:t>
            </a:r>
          </a:p>
        </p:txBody>
      </p:sp>
    </p:spTree>
    <p:extLst>
      <p:ext uri="{BB962C8B-B14F-4D97-AF65-F5344CB8AC3E}">
        <p14:creationId xmlns:p14="http://schemas.microsoft.com/office/powerpoint/2010/main" val="282680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0135-B21D-904B-B113-EC37BBDAA0AF}"/>
              </a:ext>
            </a:extLst>
          </p:cNvPr>
          <p:cNvSpPr>
            <a:spLocks noGrp="1"/>
          </p:cNvSpPr>
          <p:nvPr>
            <p:ph type="title"/>
          </p:nvPr>
        </p:nvSpPr>
        <p:spPr/>
        <p:txBody>
          <a:bodyPr/>
          <a:lstStyle/>
          <a:p>
            <a:r>
              <a:rPr lang="en-US" dirty="0"/>
              <a:t>Create Announcement should show</a:t>
            </a:r>
          </a:p>
        </p:txBody>
      </p:sp>
      <p:sp>
        <p:nvSpPr>
          <p:cNvPr id="3" name="Content Placeholder 2">
            <a:extLst>
              <a:ext uri="{FF2B5EF4-FFF2-40B4-BE49-F238E27FC236}">
                <a16:creationId xmlns:a16="http://schemas.microsoft.com/office/drawing/2014/main" id="{51A6B666-16A1-C941-A4E5-58BE28A3B736}"/>
              </a:ext>
            </a:extLst>
          </p:cNvPr>
          <p:cNvSpPr>
            <a:spLocks noGrp="1"/>
          </p:cNvSpPr>
          <p:nvPr>
            <p:ph sz="half" idx="1"/>
          </p:nvPr>
        </p:nvSpPr>
        <p:spPr/>
        <p:txBody>
          <a:bodyPr/>
          <a:lstStyle/>
          <a:p>
            <a:r>
              <a:rPr lang="en-US" dirty="0"/>
              <a:t>You “land” on the ”Announcements” pane.  From there, you can choose “Create Announcement”:</a:t>
            </a:r>
          </a:p>
        </p:txBody>
      </p:sp>
      <p:pic>
        <p:nvPicPr>
          <p:cNvPr id="5" name="Content Placeholder 4" descr="Button to click for creating an announcement is indicated by an arrow.">
            <a:extLst>
              <a:ext uri="{FF2B5EF4-FFF2-40B4-BE49-F238E27FC236}">
                <a16:creationId xmlns:a16="http://schemas.microsoft.com/office/drawing/2014/main" id="{E9701472-5B25-D840-B592-6D47400F4E89}"/>
              </a:ext>
            </a:extLst>
          </p:cNvPr>
          <p:cNvPicPr>
            <a:picLocks noGrp="1" noChangeAspect="1"/>
          </p:cNvPicPr>
          <p:nvPr>
            <p:ph sz="half" idx="2"/>
          </p:nvPr>
        </p:nvPicPr>
        <p:blipFill>
          <a:blip r:embed="rId3"/>
          <a:stretch>
            <a:fillRect/>
          </a:stretch>
        </p:blipFill>
        <p:spPr>
          <a:xfrm>
            <a:off x="6591300" y="1825625"/>
            <a:ext cx="4343400" cy="2832100"/>
          </a:xfrm>
          <a:prstGeom prst="rect">
            <a:avLst/>
          </a:prstGeom>
        </p:spPr>
      </p:pic>
    </p:spTree>
    <p:extLst>
      <p:ext uri="{BB962C8B-B14F-4D97-AF65-F5344CB8AC3E}">
        <p14:creationId xmlns:p14="http://schemas.microsoft.com/office/powerpoint/2010/main" val="303029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0D9F-5237-1D4E-B2CB-8C8945D00C31}"/>
              </a:ext>
            </a:extLst>
          </p:cNvPr>
          <p:cNvSpPr>
            <a:spLocks noGrp="1"/>
          </p:cNvSpPr>
          <p:nvPr>
            <p:ph type="title"/>
          </p:nvPr>
        </p:nvSpPr>
        <p:spPr/>
        <p:txBody>
          <a:bodyPr/>
          <a:lstStyle/>
          <a:p>
            <a:r>
              <a:rPr lang="en-US" dirty="0"/>
              <a:t>Check your edit mode!</a:t>
            </a:r>
          </a:p>
        </p:txBody>
      </p:sp>
      <p:sp>
        <p:nvSpPr>
          <p:cNvPr id="3" name="Content Placeholder 2">
            <a:extLst>
              <a:ext uri="{FF2B5EF4-FFF2-40B4-BE49-F238E27FC236}">
                <a16:creationId xmlns:a16="http://schemas.microsoft.com/office/drawing/2014/main" id="{A01D289F-941B-D54C-91E0-93D3F43CD047}"/>
              </a:ext>
            </a:extLst>
          </p:cNvPr>
          <p:cNvSpPr>
            <a:spLocks noGrp="1"/>
          </p:cNvSpPr>
          <p:nvPr>
            <p:ph sz="half" idx="1"/>
          </p:nvPr>
        </p:nvSpPr>
        <p:spPr/>
        <p:txBody>
          <a:bodyPr/>
          <a:lstStyle/>
          <a:p>
            <a:r>
              <a:rPr lang="en-US" dirty="0"/>
              <a:t>If you don’t see “Create Announcement,” check to ensure that “edit mode”  in upper right-hand corner is ON:</a:t>
            </a:r>
          </a:p>
        </p:txBody>
      </p:sp>
      <p:pic>
        <p:nvPicPr>
          <p:cNvPr id="5" name="Content Placeholder 4" descr="Indicator for edit mode is shown to be &quot;on&quot;">
            <a:extLst>
              <a:ext uri="{FF2B5EF4-FFF2-40B4-BE49-F238E27FC236}">
                <a16:creationId xmlns:a16="http://schemas.microsoft.com/office/drawing/2014/main" id="{D4A89E90-C6C1-9745-8210-7F10AD0684E5}"/>
              </a:ext>
            </a:extLst>
          </p:cNvPr>
          <p:cNvPicPr>
            <a:picLocks noGrp="1" noChangeAspect="1"/>
          </p:cNvPicPr>
          <p:nvPr>
            <p:ph sz="half" idx="2"/>
          </p:nvPr>
        </p:nvPicPr>
        <p:blipFill>
          <a:blip r:embed="rId3"/>
          <a:stretch>
            <a:fillRect/>
          </a:stretch>
        </p:blipFill>
        <p:spPr>
          <a:xfrm>
            <a:off x="6908065" y="1822450"/>
            <a:ext cx="4453355" cy="1031875"/>
          </a:xfrm>
          <a:prstGeom prst="rect">
            <a:avLst/>
          </a:prstGeom>
        </p:spPr>
      </p:pic>
    </p:spTree>
    <p:extLst>
      <p:ext uri="{BB962C8B-B14F-4D97-AF65-F5344CB8AC3E}">
        <p14:creationId xmlns:p14="http://schemas.microsoft.com/office/powerpoint/2010/main" val="61268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A981-6310-0447-9C97-F2B70425707E}"/>
              </a:ext>
            </a:extLst>
          </p:cNvPr>
          <p:cNvSpPr>
            <a:spLocks noGrp="1"/>
          </p:cNvSpPr>
          <p:nvPr>
            <p:ph type="title"/>
          </p:nvPr>
        </p:nvSpPr>
        <p:spPr/>
        <p:txBody>
          <a:bodyPr/>
          <a:lstStyle/>
          <a:p>
            <a:r>
              <a:rPr lang="en-US" dirty="0"/>
              <a:t>Blackboard’s WYSIWYG editor</a:t>
            </a:r>
          </a:p>
        </p:txBody>
      </p:sp>
      <p:sp>
        <p:nvSpPr>
          <p:cNvPr id="3" name="Content Placeholder 2">
            <a:extLst>
              <a:ext uri="{FF2B5EF4-FFF2-40B4-BE49-F238E27FC236}">
                <a16:creationId xmlns:a16="http://schemas.microsoft.com/office/drawing/2014/main" id="{EC189941-9650-4049-A1E0-3A8D9B7D238D}"/>
              </a:ext>
            </a:extLst>
          </p:cNvPr>
          <p:cNvSpPr>
            <a:spLocks noGrp="1"/>
          </p:cNvSpPr>
          <p:nvPr>
            <p:ph sz="half" idx="1"/>
          </p:nvPr>
        </p:nvSpPr>
        <p:spPr/>
        <p:txBody>
          <a:bodyPr/>
          <a:lstStyle/>
          <a:p>
            <a:r>
              <a:rPr lang="en-US" dirty="0"/>
              <a:t>The Announcement tool is a WYSIWYG editor: </a:t>
            </a:r>
          </a:p>
        </p:txBody>
      </p:sp>
      <p:pic>
        <p:nvPicPr>
          <p:cNvPr id="5" name="Content Placeholder 4" descr="WYSIWYG editor is shown">
            <a:extLst>
              <a:ext uri="{FF2B5EF4-FFF2-40B4-BE49-F238E27FC236}">
                <a16:creationId xmlns:a16="http://schemas.microsoft.com/office/drawing/2014/main" id="{4F663DC8-A521-D944-B39E-06F613EFCCA9}"/>
              </a:ext>
            </a:extLst>
          </p:cNvPr>
          <p:cNvPicPr>
            <a:picLocks noGrp="1" noChangeAspect="1"/>
          </p:cNvPicPr>
          <p:nvPr>
            <p:ph sz="half" idx="2"/>
          </p:nvPr>
        </p:nvPicPr>
        <p:blipFill>
          <a:blip r:embed="rId3"/>
          <a:stretch>
            <a:fillRect/>
          </a:stretch>
        </p:blipFill>
        <p:spPr>
          <a:xfrm>
            <a:off x="6179820" y="1555674"/>
            <a:ext cx="5181600" cy="3748239"/>
          </a:xfrm>
          <a:prstGeom prst="rect">
            <a:avLst/>
          </a:prstGeom>
        </p:spPr>
      </p:pic>
    </p:spTree>
    <p:extLst>
      <p:ext uri="{BB962C8B-B14F-4D97-AF65-F5344CB8AC3E}">
        <p14:creationId xmlns:p14="http://schemas.microsoft.com/office/powerpoint/2010/main" val="213571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3247C3-2732-294F-98B3-A1D653F05F6E}"/>
              </a:ext>
            </a:extLst>
          </p:cNvPr>
          <p:cNvSpPr>
            <a:spLocks noGrp="1"/>
          </p:cNvSpPr>
          <p:nvPr>
            <p:ph type="title"/>
          </p:nvPr>
        </p:nvSpPr>
        <p:spPr/>
        <p:txBody>
          <a:bodyPr/>
          <a:lstStyle/>
          <a:p>
            <a:r>
              <a:rPr lang="en-US" dirty="0"/>
              <a:t>Choosing restrictions/notifications</a:t>
            </a:r>
          </a:p>
        </p:txBody>
      </p:sp>
      <p:sp>
        <p:nvSpPr>
          <p:cNvPr id="3" name="Content Placeholder 2">
            <a:extLst>
              <a:ext uri="{FF2B5EF4-FFF2-40B4-BE49-F238E27FC236}">
                <a16:creationId xmlns:a16="http://schemas.microsoft.com/office/drawing/2014/main" id="{AAD06A6F-8B9C-824E-B111-38F83F45BF53}"/>
              </a:ext>
            </a:extLst>
          </p:cNvPr>
          <p:cNvSpPr>
            <a:spLocks noGrp="1"/>
          </p:cNvSpPr>
          <p:nvPr>
            <p:ph idx="1"/>
          </p:nvPr>
        </p:nvSpPr>
        <p:spPr/>
        <p:txBody>
          <a:bodyPr/>
          <a:lstStyle/>
          <a:p>
            <a:r>
              <a:rPr lang="en-US" dirty="0"/>
              <a:t>You can choose to date restrict your announcements (convenient if you want to set them up in advance), and you can choose to “send copy of this announcement immediately” if you like: </a:t>
            </a:r>
          </a:p>
        </p:txBody>
      </p:sp>
      <p:pic>
        <p:nvPicPr>
          <p:cNvPr id="5" name="Content Placeholder 4" descr="Area where dates can be set and email now choice are shown.">
            <a:extLst>
              <a:ext uri="{FF2B5EF4-FFF2-40B4-BE49-F238E27FC236}">
                <a16:creationId xmlns:a16="http://schemas.microsoft.com/office/drawing/2014/main" id="{164C7BD6-18D4-2546-9138-CA55FC241A2F}"/>
              </a:ext>
            </a:extLst>
          </p:cNvPr>
          <p:cNvPicPr>
            <a:picLocks noGrp="1" noChangeAspect="1"/>
          </p:cNvPicPr>
          <p:nvPr>
            <p:ph sz="half" idx="4294967295"/>
          </p:nvPr>
        </p:nvPicPr>
        <p:blipFill>
          <a:blip r:embed="rId3"/>
          <a:stretch>
            <a:fillRect/>
          </a:stretch>
        </p:blipFill>
        <p:spPr>
          <a:xfrm>
            <a:off x="1276350" y="3273424"/>
            <a:ext cx="8820150" cy="2748191"/>
          </a:xfrm>
          <a:prstGeom prst="rect">
            <a:avLst/>
          </a:prstGeom>
        </p:spPr>
      </p:pic>
    </p:spTree>
    <p:extLst>
      <p:ext uri="{BB962C8B-B14F-4D97-AF65-F5344CB8AC3E}">
        <p14:creationId xmlns:p14="http://schemas.microsoft.com/office/powerpoint/2010/main" val="356384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A482B-4971-254E-993F-EC86433B0F84}"/>
              </a:ext>
            </a:extLst>
          </p:cNvPr>
          <p:cNvSpPr>
            <a:spLocks noGrp="1"/>
          </p:cNvSpPr>
          <p:nvPr>
            <p:ph type="title"/>
          </p:nvPr>
        </p:nvSpPr>
        <p:spPr/>
        <p:txBody>
          <a:bodyPr/>
          <a:lstStyle/>
          <a:p>
            <a:r>
              <a:rPr lang="en-US" dirty="0"/>
              <a:t>The submit button is the same</a:t>
            </a:r>
          </a:p>
        </p:txBody>
      </p:sp>
      <p:sp>
        <p:nvSpPr>
          <p:cNvPr id="5" name="Content Placeholder 4">
            <a:extLst>
              <a:ext uri="{FF2B5EF4-FFF2-40B4-BE49-F238E27FC236}">
                <a16:creationId xmlns:a16="http://schemas.microsoft.com/office/drawing/2014/main" id="{B905226D-22B4-CC46-A720-B429458D4D3E}"/>
              </a:ext>
            </a:extLst>
          </p:cNvPr>
          <p:cNvSpPr>
            <a:spLocks noGrp="1"/>
          </p:cNvSpPr>
          <p:nvPr>
            <p:ph sz="half" idx="1"/>
          </p:nvPr>
        </p:nvSpPr>
        <p:spPr/>
        <p:txBody>
          <a:bodyPr/>
          <a:lstStyle/>
          <a:p>
            <a:r>
              <a:rPr lang="en-US" dirty="0"/>
              <a:t>Then click “Submit”:</a:t>
            </a:r>
          </a:p>
        </p:txBody>
      </p:sp>
      <p:pic>
        <p:nvPicPr>
          <p:cNvPr id="7" name="Content Placeholder 6" descr="Submit button shown">
            <a:extLst>
              <a:ext uri="{FF2B5EF4-FFF2-40B4-BE49-F238E27FC236}">
                <a16:creationId xmlns:a16="http://schemas.microsoft.com/office/drawing/2014/main" id="{5172C8CC-91C3-A940-B454-89A1509D65C5}"/>
              </a:ext>
            </a:extLst>
          </p:cNvPr>
          <p:cNvPicPr>
            <a:picLocks noGrp="1" noChangeAspect="1"/>
          </p:cNvPicPr>
          <p:nvPr>
            <p:ph sz="half" idx="2"/>
          </p:nvPr>
        </p:nvPicPr>
        <p:blipFill>
          <a:blip r:embed="rId3"/>
          <a:stretch>
            <a:fillRect/>
          </a:stretch>
        </p:blipFill>
        <p:spPr>
          <a:xfrm>
            <a:off x="6546850" y="1825625"/>
            <a:ext cx="4361440" cy="2041525"/>
          </a:xfrm>
          <a:prstGeom prst="rect">
            <a:avLst/>
          </a:prstGeom>
        </p:spPr>
      </p:pic>
    </p:spTree>
    <p:extLst>
      <p:ext uri="{BB962C8B-B14F-4D97-AF65-F5344CB8AC3E}">
        <p14:creationId xmlns:p14="http://schemas.microsoft.com/office/powerpoint/2010/main" val="31199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D18D-793A-D046-A37F-F69677BCAC7B}"/>
              </a:ext>
            </a:extLst>
          </p:cNvPr>
          <p:cNvSpPr>
            <a:spLocks noGrp="1"/>
          </p:cNvSpPr>
          <p:nvPr>
            <p:ph type="title"/>
          </p:nvPr>
        </p:nvSpPr>
        <p:spPr/>
        <p:txBody>
          <a:bodyPr/>
          <a:lstStyle/>
          <a:p>
            <a:r>
              <a:rPr lang="en-US" dirty="0"/>
              <a:t>Sending Email</a:t>
            </a:r>
          </a:p>
        </p:txBody>
      </p:sp>
      <p:sp>
        <p:nvSpPr>
          <p:cNvPr id="3" name="Text Placeholder 2">
            <a:extLst>
              <a:ext uri="{FF2B5EF4-FFF2-40B4-BE49-F238E27FC236}">
                <a16:creationId xmlns:a16="http://schemas.microsoft.com/office/drawing/2014/main" id="{FAACCF94-F7C5-6541-99B1-6C5B04F8AE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800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F59A-0D25-E641-9B0E-D17D9E438E8D}"/>
              </a:ext>
            </a:extLst>
          </p:cNvPr>
          <p:cNvSpPr>
            <a:spLocks noGrp="1"/>
          </p:cNvSpPr>
          <p:nvPr>
            <p:ph type="title"/>
          </p:nvPr>
        </p:nvSpPr>
        <p:spPr/>
        <p:txBody>
          <a:bodyPr/>
          <a:lstStyle/>
          <a:p>
            <a:r>
              <a:rPr lang="en-US" dirty="0"/>
              <a:t>Multiple ways to find this  tool</a:t>
            </a:r>
          </a:p>
        </p:txBody>
      </p:sp>
      <p:sp>
        <p:nvSpPr>
          <p:cNvPr id="3" name="Content Placeholder 2">
            <a:extLst>
              <a:ext uri="{FF2B5EF4-FFF2-40B4-BE49-F238E27FC236}">
                <a16:creationId xmlns:a16="http://schemas.microsoft.com/office/drawing/2014/main" id="{29A0603C-05A4-F346-A7C7-E81DDFD9BC54}"/>
              </a:ext>
            </a:extLst>
          </p:cNvPr>
          <p:cNvSpPr>
            <a:spLocks noGrp="1"/>
          </p:cNvSpPr>
          <p:nvPr>
            <p:ph sz="half" idx="1"/>
          </p:nvPr>
        </p:nvSpPr>
        <p:spPr/>
        <p:txBody>
          <a:bodyPr/>
          <a:lstStyle/>
          <a:p>
            <a:r>
              <a:rPr lang="en-US" dirty="0"/>
              <a:t>Multiple ways to get to this tool.  You might have a link that goes right to email, or you might need to get there through the Tools links. There are two Tools links to know about and they both have a link to the Email tool, although they don’t overlap in many other respects. The Email tool is alphabetized by “S” for ”Send Email” to make it confusing:</a:t>
            </a:r>
          </a:p>
        </p:txBody>
      </p:sp>
      <p:pic>
        <p:nvPicPr>
          <p:cNvPr id="5" name="Content Placeholder 4" descr="Tools link in main menu.">
            <a:extLst>
              <a:ext uri="{FF2B5EF4-FFF2-40B4-BE49-F238E27FC236}">
                <a16:creationId xmlns:a16="http://schemas.microsoft.com/office/drawing/2014/main" id="{DA44C45D-2725-B84F-BEE0-3C12DD203244}"/>
              </a:ext>
            </a:extLst>
          </p:cNvPr>
          <p:cNvPicPr>
            <a:picLocks noGrp="1" noChangeAspect="1"/>
          </p:cNvPicPr>
          <p:nvPr>
            <p:ph sz="half" idx="2"/>
          </p:nvPr>
        </p:nvPicPr>
        <p:blipFill>
          <a:blip r:embed="rId3"/>
          <a:stretch>
            <a:fillRect/>
          </a:stretch>
        </p:blipFill>
        <p:spPr>
          <a:xfrm>
            <a:off x="6423660" y="1825625"/>
            <a:ext cx="2527300" cy="1422400"/>
          </a:xfrm>
          <a:prstGeom prst="rect">
            <a:avLst/>
          </a:prstGeom>
        </p:spPr>
      </p:pic>
      <p:pic>
        <p:nvPicPr>
          <p:cNvPr id="7" name="Picture 6" descr="Send Email link found from main Tools link">
            <a:extLst>
              <a:ext uri="{FF2B5EF4-FFF2-40B4-BE49-F238E27FC236}">
                <a16:creationId xmlns:a16="http://schemas.microsoft.com/office/drawing/2014/main" id="{C3F9710D-7951-3B4C-BEA3-24CE534E7137}"/>
              </a:ext>
            </a:extLst>
          </p:cNvPr>
          <p:cNvPicPr>
            <a:picLocks noChangeAspect="1"/>
          </p:cNvPicPr>
          <p:nvPr/>
        </p:nvPicPr>
        <p:blipFill>
          <a:blip r:embed="rId4"/>
          <a:stretch>
            <a:fillRect/>
          </a:stretch>
        </p:blipFill>
        <p:spPr>
          <a:xfrm>
            <a:off x="6423660" y="3811778"/>
            <a:ext cx="5130800" cy="1169043"/>
          </a:xfrm>
          <a:prstGeom prst="rect">
            <a:avLst/>
          </a:prstGeom>
        </p:spPr>
      </p:pic>
    </p:spTree>
    <p:extLst>
      <p:ext uri="{BB962C8B-B14F-4D97-AF65-F5344CB8AC3E}">
        <p14:creationId xmlns:p14="http://schemas.microsoft.com/office/powerpoint/2010/main" val="414070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F029-A706-3D44-8004-0F61A6D5FC75}"/>
              </a:ext>
            </a:extLst>
          </p:cNvPr>
          <p:cNvSpPr>
            <a:spLocks noGrp="1"/>
          </p:cNvSpPr>
          <p:nvPr>
            <p:ph type="title"/>
          </p:nvPr>
        </p:nvSpPr>
        <p:spPr/>
        <p:txBody>
          <a:bodyPr/>
          <a:lstStyle/>
          <a:p>
            <a:r>
              <a:rPr lang="en-US" dirty="0"/>
              <a:t>Uploading content</a:t>
            </a:r>
          </a:p>
        </p:txBody>
      </p:sp>
      <p:sp>
        <p:nvSpPr>
          <p:cNvPr id="3" name="Content Placeholder 2">
            <a:extLst>
              <a:ext uri="{FF2B5EF4-FFF2-40B4-BE49-F238E27FC236}">
                <a16:creationId xmlns:a16="http://schemas.microsoft.com/office/drawing/2014/main" id="{F9385600-6E1A-9746-9548-F4F869D32F2E}"/>
              </a:ext>
            </a:extLst>
          </p:cNvPr>
          <p:cNvSpPr>
            <a:spLocks noGrp="1"/>
          </p:cNvSpPr>
          <p:nvPr>
            <p:ph sz="half" idx="1"/>
          </p:nvPr>
        </p:nvSpPr>
        <p:spPr/>
        <p:txBody>
          <a:bodyPr/>
          <a:lstStyle/>
          <a:p>
            <a:r>
              <a:rPr lang="en-US" dirty="0"/>
              <a:t>Other Tools area:</a:t>
            </a:r>
          </a:p>
        </p:txBody>
      </p:sp>
      <p:pic>
        <p:nvPicPr>
          <p:cNvPr id="10" name="Content Placeholder 9" descr="Tools link found in Course Panel">
            <a:extLst>
              <a:ext uri="{FF2B5EF4-FFF2-40B4-BE49-F238E27FC236}">
                <a16:creationId xmlns:a16="http://schemas.microsoft.com/office/drawing/2014/main" id="{B21A18AE-7C2E-7042-ACD3-F45349710E58}"/>
              </a:ext>
            </a:extLst>
          </p:cNvPr>
          <p:cNvPicPr>
            <a:picLocks noGrp="1" noChangeAspect="1"/>
          </p:cNvPicPr>
          <p:nvPr>
            <p:ph sz="half" idx="2"/>
          </p:nvPr>
        </p:nvPicPr>
        <p:blipFill>
          <a:blip r:embed="rId3"/>
          <a:stretch>
            <a:fillRect/>
          </a:stretch>
        </p:blipFill>
        <p:spPr>
          <a:xfrm>
            <a:off x="6299200" y="1825625"/>
            <a:ext cx="2603500" cy="1816100"/>
          </a:xfrm>
          <a:prstGeom prst="rect">
            <a:avLst/>
          </a:prstGeom>
        </p:spPr>
      </p:pic>
      <p:pic>
        <p:nvPicPr>
          <p:cNvPr id="11" name="Picture 10" descr="Send Email link found from the Tools link in Course Panel">
            <a:extLst>
              <a:ext uri="{FF2B5EF4-FFF2-40B4-BE49-F238E27FC236}">
                <a16:creationId xmlns:a16="http://schemas.microsoft.com/office/drawing/2014/main" id="{F8CD355F-422E-C744-BD0E-581E86956002}"/>
              </a:ext>
            </a:extLst>
          </p:cNvPr>
          <p:cNvPicPr>
            <a:picLocks noChangeAspect="1"/>
          </p:cNvPicPr>
          <p:nvPr/>
        </p:nvPicPr>
        <p:blipFill>
          <a:blip r:embed="rId4"/>
          <a:stretch>
            <a:fillRect/>
          </a:stretch>
        </p:blipFill>
        <p:spPr>
          <a:xfrm>
            <a:off x="9182100" y="111252"/>
            <a:ext cx="2578100" cy="6489700"/>
          </a:xfrm>
          <a:prstGeom prst="rect">
            <a:avLst/>
          </a:prstGeom>
        </p:spPr>
      </p:pic>
    </p:spTree>
    <p:extLst>
      <p:ext uri="{BB962C8B-B14F-4D97-AF65-F5344CB8AC3E}">
        <p14:creationId xmlns:p14="http://schemas.microsoft.com/office/powerpoint/2010/main" val="392937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7D63-5A72-0048-B821-687FF860820F}"/>
              </a:ext>
            </a:extLst>
          </p:cNvPr>
          <p:cNvSpPr>
            <a:spLocks noGrp="1"/>
          </p:cNvSpPr>
          <p:nvPr>
            <p:ph type="title"/>
          </p:nvPr>
        </p:nvSpPr>
        <p:spPr/>
        <p:txBody>
          <a:bodyPr/>
          <a:lstStyle/>
          <a:p>
            <a:r>
              <a:rPr lang="en-US" dirty="0"/>
              <a:t>Choose your recipient(s)</a:t>
            </a:r>
          </a:p>
        </p:txBody>
      </p:sp>
      <p:sp>
        <p:nvSpPr>
          <p:cNvPr id="3" name="Content Placeholder 2">
            <a:extLst>
              <a:ext uri="{FF2B5EF4-FFF2-40B4-BE49-F238E27FC236}">
                <a16:creationId xmlns:a16="http://schemas.microsoft.com/office/drawing/2014/main" id="{370F06EC-7DBF-1344-8404-FABAFAACABF1}"/>
              </a:ext>
            </a:extLst>
          </p:cNvPr>
          <p:cNvSpPr>
            <a:spLocks noGrp="1"/>
          </p:cNvSpPr>
          <p:nvPr>
            <p:ph sz="half" idx="1"/>
          </p:nvPr>
        </p:nvSpPr>
        <p:spPr/>
        <p:txBody>
          <a:bodyPr/>
          <a:lstStyle/>
          <a:p>
            <a:r>
              <a:rPr lang="en-US" dirty="0"/>
              <a:t>Both links take you to the same place, where you will tend to choose “All Student Users”: </a:t>
            </a:r>
          </a:p>
        </p:txBody>
      </p:sp>
      <p:pic>
        <p:nvPicPr>
          <p:cNvPr id="5" name="Content Placeholder 4" descr="Send Email area allows you to choose your recipients ">
            <a:extLst>
              <a:ext uri="{FF2B5EF4-FFF2-40B4-BE49-F238E27FC236}">
                <a16:creationId xmlns:a16="http://schemas.microsoft.com/office/drawing/2014/main" id="{CF2560C1-6A40-4847-9B8A-296DCAA0902C}"/>
              </a:ext>
            </a:extLst>
          </p:cNvPr>
          <p:cNvPicPr>
            <a:picLocks noGrp="1" noChangeAspect="1"/>
          </p:cNvPicPr>
          <p:nvPr>
            <p:ph sz="half" idx="2"/>
          </p:nvPr>
        </p:nvPicPr>
        <p:blipFill>
          <a:blip r:embed="rId3"/>
          <a:stretch>
            <a:fillRect/>
          </a:stretch>
        </p:blipFill>
        <p:spPr>
          <a:xfrm>
            <a:off x="7104171" y="1597025"/>
            <a:ext cx="2631857" cy="4351338"/>
          </a:xfrm>
          <a:prstGeom prst="rect">
            <a:avLst/>
          </a:prstGeom>
        </p:spPr>
      </p:pic>
    </p:spTree>
    <p:extLst>
      <p:ext uri="{BB962C8B-B14F-4D97-AF65-F5344CB8AC3E}">
        <p14:creationId xmlns:p14="http://schemas.microsoft.com/office/powerpoint/2010/main" val="390690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D500-542C-4A49-BF47-D972FCA7DA68}"/>
              </a:ext>
            </a:extLst>
          </p:cNvPr>
          <p:cNvSpPr>
            <a:spLocks noGrp="1"/>
          </p:cNvSpPr>
          <p:nvPr>
            <p:ph type="title"/>
          </p:nvPr>
        </p:nvSpPr>
        <p:spPr/>
        <p:txBody>
          <a:bodyPr/>
          <a:lstStyle/>
          <a:p>
            <a:r>
              <a:rPr lang="en-US" dirty="0"/>
              <a:t>WARNINGS!</a:t>
            </a:r>
          </a:p>
        </p:txBody>
      </p:sp>
      <p:sp>
        <p:nvSpPr>
          <p:cNvPr id="5" name="Content Placeholder 4">
            <a:extLst>
              <a:ext uri="{FF2B5EF4-FFF2-40B4-BE49-F238E27FC236}">
                <a16:creationId xmlns:a16="http://schemas.microsoft.com/office/drawing/2014/main" id="{58132EC6-996E-9A45-9365-E10086206232}"/>
              </a:ext>
            </a:extLst>
          </p:cNvPr>
          <p:cNvSpPr>
            <a:spLocks noGrp="1"/>
          </p:cNvSpPr>
          <p:nvPr>
            <p:ph idx="1"/>
          </p:nvPr>
        </p:nvSpPr>
        <p:spPr/>
        <p:txBody>
          <a:bodyPr/>
          <a:lstStyle/>
          <a:p>
            <a:r>
              <a:rPr lang="en-US" dirty="0"/>
              <a:t>The email tool, while powerful, does not have a “sent email” feature in Blackboard!  </a:t>
            </a:r>
          </a:p>
          <a:p>
            <a:r>
              <a:rPr lang="en-US" dirty="0"/>
              <a:t>The sender will receive a copy of the sent email, and it will come to their WSU email box</a:t>
            </a:r>
          </a:p>
          <a:p>
            <a:r>
              <a:rPr lang="en-US" dirty="0"/>
              <a:t>Students often do not use their WSU email, so this has limited utility</a:t>
            </a:r>
          </a:p>
          <a:p>
            <a:r>
              <a:rPr lang="en-US" dirty="0"/>
              <a:t>We recommend using the Announcements tool instead and choosing “send a copy of this announcement immediately” when trying to contact the entire class</a:t>
            </a:r>
          </a:p>
        </p:txBody>
      </p:sp>
    </p:spTree>
    <p:extLst>
      <p:ext uri="{BB962C8B-B14F-4D97-AF65-F5344CB8AC3E}">
        <p14:creationId xmlns:p14="http://schemas.microsoft.com/office/powerpoint/2010/main" val="115291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0B45-A637-0340-8492-DAF2EBDF7C2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70A0199-A068-2E4D-B6E3-506A66234FBB}"/>
              </a:ext>
            </a:extLst>
          </p:cNvPr>
          <p:cNvSpPr>
            <a:spLocks noGrp="1"/>
          </p:cNvSpPr>
          <p:nvPr>
            <p:ph idx="1"/>
          </p:nvPr>
        </p:nvSpPr>
        <p:spPr/>
        <p:txBody>
          <a:bodyPr>
            <a:normAutofit lnSpcReduction="10000"/>
          </a:bodyPr>
          <a:lstStyle/>
          <a:p>
            <a:r>
              <a:rPr lang="en-US" dirty="0"/>
              <a:t>What is Blackboard?  Where is Blackboard?</a:t>
            </a:r>
          </a:p>
          <a:p>
            <a:r>
              <a:rPr lang="en-US" dirty="0"/>
              <a:t>Navigating Blackboard</a:t>
            </a:r>
          </a:p>
          <a:p>
            <a:r>
              <a:rPr lang="en-US" dirty="0"/>
              <a:t>Announcements</a:t>
            </a:r>
          </a:p>
          <a:p>
            <a:r>
              <a:rPr lang="en-US" dirty="0"/>
              <a:t>Email</a:t>
            </a:r>
          </a:p>
          <a:p>
            <a:r>
              <a:rPr lang="en-US" dirty="0"/>
              <a:t>Content</a:t>
            </a:r>
          </a:p>
          <a:p>
            <a:r>
              <a:rPr lang="en-US" dirty="0"/>
              <a:t>Discussion boards</a:t>
            </a:r>
          </a:p>
          <a:p>
            <a:r>
              <a:rPr lang="en-US" dirty="0"/>
              <a:t>Assignments</a:t>
            </a:r>
          </a:p>
          <a:p>
            <a:r>
              <a:rPr lang="en-US" dirty="0"/>
              <a:t>Grade Center</a:t>
            </a:r>
          </a:p>
          <a:p>
            <a:r>
              <a:rPr lang="en-US" dirty="0"/>
              <a:t>Interpreting Ally scores</a:t>
            </a:r>
          </a:p>
        </p:txBody>
      </p:sp>
    </p:spTree>
    <p:extLst>
      <p:ext uri="{BB962C8B-B14F-4D97-AF65-F5344CB8AC3E}">
        <p14:creationId xmlns:p14="http://schemas.microsoft.com/office/powerpoint/2010/main" val="221638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059C-9E3A-244B-9F43-EB67C79C7FC0}"/>
              </a:ext>
            </a:extLst>
          </p:cNvPr>
          <p:cNvSpPr>
            <a:spLocks noGrp="1"/>
          </p:cNvSpPr>
          <p:nvPr>
            <p:ph type="title"/>
          </p:nvPr>
        </p:nvSpPr>
        <p:spPr/>
        <p:txBody>
          <a:bodyPr/>
          <a:lstStyle/>
          <a:p>
            <a:r>
              <a:rPr lang="en-US" dirty="0"/>
              <a:t>Discussion Boards</a:t>
            </a:r>
          </a:p>
        </p:txBody>
      </p:sp>
      <p:sp>
        <p:nvSpPr>
          <p:cNvPr id="3" name="Text Placeholder 2">
            <a:extLst>
              <a:ext uri="{FF2B5EF4-FFF2-40B4-BE49-F238E27FC236}">
                <a16:creationId xmlns:a16="http://schemas.microsoft.com/office/drawing/2014/main" id="{6AA88ABB-6C45-7A4D-BC63-08F2046BDF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47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585C-A4B5-4145-98BF-7258A92DD370}"/>
              </a:ext>
            </a:extLst>
          </p:cNvPr>
          <p:cNvSpPr>
            <a:spLocks noGrp="1"/>
          </p:cNvSpPr>
          <p:nvPr>
            <p:ph type="title"/>
          </p:nvPr>
        </p:nvSpPr>
        <p:spPr/>
        <p:txBody>
          <a:bodyPr>
            <a:normAutofit/>
          </a:bodyPr>
          <a:lstStyle/>
          <a:p>
            <a:r>
              <a:rPr lang="en-US" dirty="0"/>
              <a:t>Many roads … all go to same place</a:t>
            </a:r>
          </a:p>
        </p:txBody>
      </p:sp>
      <p:sp>
        <p:nvSpPr>
          <p:cNvPr id="4" name="Content Placeholder 3">
            <a:extLst>
              <a:ext uri="{FF2B5EF4-FFF2-40B4-BE49-F238E27FC236}">
                <a16:creationId xmlns:a16="http://schemas.microsoft.com/office/drawing/2014/main" id="{AF84F5B3-5F55-2540-B175-31A0CFC145A6}"/>
              </a:ext>
            </a:extLst>
          </p:cNvPr>
          <p:cNvSpPr>
            <a:spLocks noGrp="1"/>
          </p:cNvSpPr>
          <p:nvPr>
            <p:ph sz="half" idx="1"/>
          </p:nvPr>
        </p:nvSpPr>
        <p:spPr/>
        <p:txBody>
          <a:bodyPr/>
          <a:lstStyle/>
          <a:p>
            <a:r>
              <a:rPr lang="en-US" dirty="0"/>
              <a:t>Discussion boards can also be accessed from a variety of links.</a:t>
            </a:r>
          </a:p>
        </p:txBody>
      </p:sp>
      <p:pic>
        <p:nvPicPr>
          <p:cNvPr id="6" name="Content Placeholder 5" descr="Discussions link in main menu indicated with and arrow">
            <a:extLst>
              <a:ext uri="{FF2B5EF4-FFF2-40B4-BE49-F238E27FC236}">
                <a16:creationId xmlns:a16="http://schemas.microsoft.com/office/drawing/2014/main" id="{C00ED098-C400-DE44-AE2A-33BBBAB4198A}"/>
              </a:ext>
            </a:extLst>
          </p:cNvPr>
          <p:cNvPicPr>
            <a:picLocks noGrp="1" noChangeAspect="1"/>
          </p:cNvPicPr>
          <p:nvPr>
            <p:ph sz="half" idx="2"/>
          </p:nvPr>
        </p:nvPicPr>
        <p:blipFill>
          <a:blip r:embed="rId3"/>
          <a:stretch>
            <a:fillRect/>
          </a:stretch>
        </p:blipFill>
        <p:spPr>
          <a:xfrm>
            <a:off x="6883400" y="1825625"/>
            <a:ext cx="2044595" cy="2651125"/>
          </a:xfrm>
          <a:prstGeom prst="rect">
            <a:avLst/>
          </a:prstGeom>
        </p:spPr>
      </p:pic>
      <p:pic>
        <p:nvPicPr>
          <p:cNvPr id="7" name="Picture 6" descr="Discussion board link in Course Tools indicated with an arrow">
            <a:extLst>
              <a:ext uri="{FF2B5EF4-FFF2-40B4-BE49-F238E27FC236}">
                <a16:creationId xmlns:a16="http://schemas.microsoft.com/office/drawing/2014/main" id="{611BAEB5-79B7-5E43-9AED-37BFAB9C50C9}"/>
              </a:ext>
            </a:extLst>
          </p:cNvPr>
          <p:cNvPicPr>
            <a:picLocks noChangeAspect="1"/>
          </p:cNvPicPr>
          <p:nvPr/>
        </p:nvPicPr>
        <p:blipFill>
          <a:blip r:embed="rId4"/>
          <a:stretch>
            <a:fillRect/>
          </a:stretch>
        </p:blipFill>
        <p:spPr>
          <a:xfrm>
            <a:off x="9251950" y="1825625"/>
            <a:ext cx="2603500" cy="3619500"/>
          </a:xfrm>
          <a:prstGeom prst="rect">
            <a:avLst/>
          </a:prstGeom>
        </p:spPr>
      </p:pic>
      <p:pic>
        <p:nvPicPr>
          <p:cNvPr id="8" name="Picture 7" descr="Discussion Board link that is found through the Discusion Board link in Coruse Tools.  Blackboard has a lot of layers.">
            <a:extLst>
              <a:ext uri="{FF2B5EF4-FFF2-40B4-BE49-F238E27FC236}">
                <a16:creationId xmlns:a16="http://schemas.microsoft.com/office/drawing/2014/main" id="{59FA633C-07DD-E142-B302-F53FAA8C64DB}"/>
              </a:ext>
            </a:extLst>
          </p:cNvPr>
          <p:cNvPicPr>
            <a:picLocks noChangeAspect="1"/>
          </p:cNvPicPr>
          <p:nvPr/>
        </p:nvPicPr>
        <p:blipFill>
          <a:blip r:embed="rId5"/>
          <a:stretch>
            <a:fillRect/>
          </a:stretch>
        </p:blipFill>
        <p:spPr>
          <a:xfrm>
            <a:off x="4349750" y="4841875"/>
            <a:ext cx="5067300" cy="1206500"/>
          </a:xfrm>
          <a:prstGeom prst="rect">
            <a:avLst/>
          </a:prstGeom>
        </p:spPr>
      </p:pic>
    </p:spTree>
    <p:extLst>
      <p:ext uri="{BB962C8B-B14F-4D97-AF65-F5344CB8AC3E}">
        <p14:creationId xmlns:p14="http://schemas.microsoft.com/office/powerpoint/2010/main" val="3114281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09DD37-429D-1D4C-97D8-AD4A3833092E}"/>
              </a:ext>
            </a:extLst>
          </p:cNvPr>
          <p:cNvSpPr>
            <a:spLocks noGrp="1"/>
          </p:cNvSpPr>
          <p:nvPr>
            <p:ph type="title"/>
          </p:nvPr>
        </p:nvSpPr>
        <p:spPr/>
        <p:txBody>
          <a:bodyPr/>
          <a:lstStyle/>
          <a:p>
            <a:r>
              <a:rPr lang="en-US" dirty="0"/>
              <a:t>Create a forum</a:t>
            </a:r>
          </a:p>
        </p:txBody>
      </p:sp>
      <p:sp>
        <p:nvSpPr>
          <p:cNvPr id="3" name="Content Placeholder 2">
            <a:extLst>
              <a:ext uri="{FF2B5EF4-FFF2-40B4-BE49-F238E27FC236}">
                <a16:creationId xmlns:a16="http://schemas.microsoft.com/office/drawing/2014/main" id="{D2135500-680D-FB45-B858-B91FBF2D2FEC}"/>
              </a:ext>
            </a:extLst>
          </p:cNvPr>
          <p:cNvSpPr>
            <a:spLocks noGrp="1"/>
          </p:cNvSpPr>
          <p:nvPr>
            <p:ph sz="half" idx="1"/>
          </p:nvPr>
        </p:nvSpPr>
        <p:spPr/>
        <p:txBody>
          <a:bodyPr/>
          <a:lstStyle/>
          <a:p>
            <a:r>
              <a:rPr lang="en-US" dirty="0"/>
              <a:t>All avenues eventually take you to the same place … the area where you can create a discussion board: </a:t>
            </a:r>
          </a:p>
        </p:txBody>
      </p:sp>
      <p:pic>
        <p:nvPicPr>
          <p:cNvPr id="5" name="Content Placeholder 4" descr="&quot;Create Forum&quot; indicated with an arrow">
            <a:extLst>
              <a:ext uri="{FF2B5EF4-FFF2-40B4-BE49-F238E27FC236}">
                <a16:creationId xmlns:a16="http://schemas.microsoft.com/office/drawing/2014/main" id="{61DE46BA-7E92-8B4B-ABB3-1A18F67FAFA7}"/>
              </a:ext>
            </a:extLst>
          </p:cNvPr>
          <p:cNvPicPr>
            <a:picLocks noGrp="1" noChangeAspect="1"/>
          </p:cNvPicPr>
          <p:nvPr>
            <p:ph sz="half" idx="2"/>
          </p:nvPr>
        </p:nvPicPr>
        <p:blipFill>
          <a:blip r:embed="rId3"/>
          <a:stretch>
            <a:fillRect/>
          </a:stretch>
        </p:blipFill>
        <p:spPr>
          <a:xfrm>
            <a:off x="6179820" y="1825625"/>
            <a:ext cx="5181600" cy="2277901"/>
          </a:xfrm>
          <a:prstGeom prst="rect">
            <a:avLst/>
          </a:prstGeom>
        </p:spPr>
      </p:pic>
    </p:spTree>
    <p:extLst>
      <p:ext uri="{BB962C8B-B14F-4D97-AF65-F5344CB8AC3E}">
        <p14:creationId xmlns:p14="http://schemas.microsoft.com/office/powerpoint/2010/main" val="113398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0DE6-02B5-0847-BFB1-350A91F0699E}"/>
              </a:ext>
            </a:extLst>
          </p:cNvPr>
          <p:cNvSpPr>
            <a:spLocks noGrp="1"/>
          </p:cNvSpPr>
          <p:nvPr>
            <p:ph type="title"/>
          </p:nvPr>
        </p:nvSpPr>
        <p:spPr/>
        <p:txBody>
          <a:bodyPr/>
          <a:lstStyle/>
          <a:p>
            <a:r>
              <a:rPr lang="en-US" dirty="0"/>
              <a:t>Same WYSIWYG editor</a:t>
            </a:r>
          </a:p>
        </p:txBody>
      </p:sp>
      <p:sp>
        <p:nvSpPr>
          <p:cNvPr id="3" name="Content Placeholder 2">
            <a:extLst>
              <a:ext uri="{FF2B5EF4-FFF2-40B4-BE49-F238E27FC236}">
                <a16:creationId xmlns:a16="http://schemas.microsoft.com/office/drawing/2014/main" id="{366BA418-FFE5-D445-975B-97C18D210CA6}"/>
              </a:ext>
            </a:extLst>
          </p:cNvPr>
          <p:cNvSpPr>
            <a:spLocks noGrp="1"/>
          </p:cNvSpPr>
          <p:nvPr>
            <p:ph sz="half" idx="1"/>
          </p:nvPr>
        </p:nvSpPr>
        <p:spPr/>
        <p:txBody>
          <a:bodyPr/>
          <a:lstStyle/>
          <a:p>
            <a:r>
              <a:rPr lang="en-US" dirty="0"/>
              <a:t>Again, you have a WYSIWYG editor: </a:t>
            </a:r>
          </a:p>
        </p:txBody>
      </p:sp>
      <p:pic>
        <p:nvPicPr>
          <p:cNvPr id="5" name="Content Placeholder 4" descr="WYSIWYG editor for the discussion forums">
            <a:extLst>
              <a:ext uri="{FF2B5EF4-FFF2-40B4-BE49-F238E27FC236}">
                <a16:creationId xmlns:a16="http://schemas.microsoft.com/office/drawing/2014/main" id="{189319E3-0D37-6549-BFB1-43057A4B004F}"/>
              </a:ext>
            </a:extLst>
          </p:cNvPr>
          <p:cNvPicPr>
            <a:picLocks noGrp="1" noChangeAspect="1"/>
          </p:cNvPicPr>
          <p:nvPr>
            <p:ph sz="half" idx="2"/>
          </p:nvPr>
        </p:nvPicPr>
        <p:blipFill>
          <a:blip r:embed="rId3"/>
          <a:stretch>
            <a:fillRect/>
          </a:stretch>
        </p:blipFill>
        <p:spPr>
          <a:xfrm>
            <a:off x="5867400" y="1825625"/>
            <a:ext cx="5181600" cy="3636372"/>
          </a:xfrm>
          <a:prstGeom prst="rect">
            <a:avLst/>
          </a:prstGeom>
        </p:spPr>
      </p:pic>
    </p:spTree>
    <p:extLst>
      <p:ext uri="{BB962C8B-B14F-4D97-AF65-F5344CB8AC3E}">
        <p14:creationId xmlns:p14="http://schemas.microsoft.com/office/powerpoint/2010/main" val="233676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792C0C-583E-2B45-B58A-AE30D1F32D50}"/>
              </a:ext>
            </a:extLst>
          </p:cNvPr>
          <p:cNvSpPr>
            <a:spLocks noGrp="1"/>
          </p:cNvSpPr>
          <p:nvPr>
            <p:ph type="title"/>
          </p:nvPr>
        </p:nvSpPr>
        <p:spPr/>
        <p:txBody>
          <a:bodyPr/>
          <a:lstStyle/>
          <a:p>
            <a:r>
              <a:rPr lang="en-US" dirty="0"/>
              <a:t>Setting up your requirements</a:t>
            </a:r>
          </a:p>
        </p:txBody>
      </p:sp>
      <p:sp>
        <p:nvSpPr>
          <p:cNvPr id="3" name="Content Placeholder 2">
            <a:extLst>
              <a:ext uri="{FF2B5EF4-FFF2-40B4-BE49-F238E27FC236}">
                <a16:creationId xmlns:a16="http://schemas.microsoft.com/office/drawing/2014/main" id="{AEB60255-3C22-DF46-A04D-D7EC0E6DED1D}"/>
              </a:ext>
            </a:extLst>
          </p:cNvPr>
          <p:cNvSpPr>
            <a:spLocks noGrp="1"/>
          </p:cNvSpPr>
          <p:nvPr>
            <p:ph idx="1"/>
          </p:nvPr>
        </p:nvSpPr>
        <p:spPr/>
        <p:txBody>
          <a:bodyPr/>
          <a:lstStyle/>
          <a:p>
            <a:r>
              <a:rPr lang="en-US" dirty="0"/>
              <a:t>And you have choices to make:</a:t>
            </a:r>
          </a:p>
          <a:p>
            <a:pPr lvl="1"/>
            <a:r>
              <a:rPr lang="en-US" dirty="0"/>
              <a:t>Do you want to date restrict?</a:t>
            </a:r>
          </a:p>
          <a:p>
            <a:pPr lvl="1"/>
            <a:r>
              <a:rPr lang="en-US" dirty="0"/>
              <a:t>Do you want to offer points? </a:t>
            </a:r>
          </a:p>
          <a:p>
            <a:pPr lvl="2"/>
            <a:r>
              <a:rPr lang="en-US" dirty="0"/>
              <a:t>If yes, you will automatically get a Grade Center column created</a:t>
            </a:r>
          </a:p>
          <a:p>
            <a:pPr lvl="1"/>
            <a:r>
              <a:rPr lang="en-US" dirty="0"/>
              <a:t>Other options too.  You can’t mess this up!</a:t>
            </a:r>
          </a:p>
        </p:txBody>
      </p:sp>
      <p:pic>
        <p:nvPicPr>
          <p:cNvPr id="5" name="Content Placeholder 4" descr="Area where professors make assignments available shown">
            <a:extLst>
              <a:ext uri="{FF2B5EF4-FFF2-40B4-BE49-F238E27FC236}">
                <a16:creationId xmlns:a16="http://schemas.microsoft.com/office/drawing/2014/main" id="{243BE916-F0E4-2A42-B88A-7348A3F13A38}"/>
              </a:ext>
            </a:extLst>
          </p:cNvPr>
          <p:cNvPicPr>
            <a:picLocks noGrp="1" noChangeAspect="1"/>
          </p:cNvPicPr>
          <p:nvPr>
            <p:ph sz="half" idx="4294967295"/>
          </p:nvPr>
        </p:nvPicPr>
        <p:blipFill>
          <a:blip r:embed="rId3"/>
          <a:stretch>
            <a:fillRect/>
          </a:stretch>
        </p:blipFill>
        <p:spPr>
          <a:xfrm>
            <a:off x="304800" y="4001294"/>
            <a:ext cx="5661571" cy="1694656"/>
          </a:xfrm>
          <a:prstGeom prst="rect">
            <a:avLst/>
          </a:prstGeom>
        </p:spPr>
      </p:pic>
      <p:pic>
        <p:nvPicPr>
          <p:cNvPr id="7" name="Picture 6" descr="Area where professors can add grade values shown">
            <a:extLst>
              <a:ext uri="{FF2B5EF4-FFF2-40B4-BE49-F238E27FC236}">
                <a16:creationId xmlns:a16="http://schemas.microsoft.com/office/drawing/2014/main" id="{7A8C24F4-6114-AA46-BB7A-C2FF4DF59837}"/>
              </a:ext>
            </a:extLst>
          </p:cNvPr>
          <p:cNvPicPr>
            <a:picLocks noChangeAspect="1"/>
          </p:cNvPicPr>
          <p:nvPr/>
        </p:nvPicPr>
        <p:blipFill>
          <a:blip r:embed="rId4"/>
          <a:stretch>
            <a:fillRect/>
          </a:stretch>
        </p:blipFill>
        <p:spPr>
          <a:xfrm>
            <a:off x="5556250" y="4497885"/>
            <a:ext cx="6502400" cy="1198065"/>
          </a:xfrm>
          <a:prstGeom prst="rect">
            <a:avLst/>
          </a:prstGeom>
        </p:spPr>
      </p:pic>
    </p:spTree>
    <p:extLst>
      <p:ext uri="{BB962C8B-B14F-4D97-AF65-F5344CB8AC3E}">
        <p14:creationId xmlns:p14="http://schemas.microsoft.com/office/powerpoint/2010/main" val="367385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482A21-30C1-0145-B6EB-E81FEC2C8267}"/>
              </a:ext>
            </a:extLst>
          </p:cNvPr>
          <p:cNvSpPr>
            <a:spLocks noGrp="1"/>
          </p:cNvSpPr>
          <p:nvPr>
            <p:ph type="title"/>
          </p:nvPr>
        </p:nvSpPr>
        <p:spPr/>
        <p:txBody>
          <a:bodyPr/>
          <a:lstStyle/>
          <a:p>
            <a:r>
              <a:rPr lang="en-US" dirty="0"/>
              <a:t>The title is a link</a:t>
            </a:r>
          </a:p>
        </p:txBody>
      </p:sp>
      <p:sp>
        <p:nvSpPr>
          <p:cNvPr id="5" name="Content Placeholder 4">
            <a:extLst>
              <a:ext uri="{FF2B5EF4-FFF2-40B4-BE49-F238E27FC236}">
                <a16:creationId xmlns:a16="http://schemas.microsoft.com/office/drawing/2014/main" id="{0AD8B5B4-1459-AE40-A521-A679C870957B}"/>
              </a:ext>
            </a:extLst>
          </p:cNvPr>
          <p:cNvSpPr>
            <a:spLocks noGrp="1"/>
          </p:cNvSpPr>
          <p:nvPr>
            <p:ph idx="1"/>
          </p:nvPr>
        </p:nvSpPr>
        <p:spPr/>
        <p:txBody>
          <a:bodyPr/>
          <a:lstStyle/>
          <a:p>
            <a:r>
              <a:rPr lang="en-US" dirty="0"/>
              <a:t>Once you hit “Submit” you will get a forum in the list of discussion boards:</a:t>
            </a:r>
          </a:p>
        </p:txBody>
      </p:sp>
      <p:pic>
        <p:nvPicPr>
          <p:cNvPr id="8" name="Picture 7" descr="Link to the new discussion board shown with arrow">
            <a:extLst>
              <a:ext uri="{FF2B5EF4-FFF2-40B4-BE49-F238E27FC236}">
                <a16:creationId xmlns:a16="http://schemas.microsoft.com/office/drawing/2014/main" id="{F3124897-A52E-A347-972E-3947E083015B}"/>
              </a:ext>
            </a:extLst>
          </p:cNvPr>
          <p:cNvPicPr>
            <a:picLocks noChangeAspect="1"/>
          </p:cNvPicPr>
          <p:nvPr/>
        </p:nvPicPr>
        <p:blipFill>
          <a:blip r:embed="rId3"/>
          <a:stretch>
            <a:fillRect/>
          </a:stretch>
        </p:blipFill>
        <p:spPr>
          <a:xfrm>
            <a:off x="838200" y="3644900"/>
            <a:ext cx="10248900" cy="1701800"/>
          </a:xfrm>
          <a:prstGeom prst="rect">
            <a:avLst/>
          </a:prstGeom>
        </p:spPr>
      </p:pic>
    </p:spTree>
    <p:extLst>
      <p:ext uri="{BB962C8B-B14F-4D97-AF65-F5344CB8AC3E}">
        <p14:creationId xmlns:p14="http://schemas.microsoft.com/office/powerpoint/2010/main" val="137662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D79AF-A5A4-5243-8576-757366C2779D}"/>
              </a:ext>
            </a:extLst>
          </p:cNvPr>
          <p:cNvSpPr>
            <a:spLocks noGrp="1"/>
          </p:cNvSpPr>
          <p:nvPr>
            <p:ph type="title"/>
          </p:nvPr>
        </p:nvSpPr>
        <p:spPr/>
        <p:txBody>
          <a:bodyPr/>
          <a:lstStyle/>
          <a:p>
            <a:r>
              <a:rPr lang="en-US" dirty="0"/>
              <a:t>Creating an Assignment</a:t>
            </a:r>
          </a:p>
        </p:txBody>
      </p:sp>
      <p:sp>
        <p:nvSpPr>
          <p:cNvPr id="5" name="Text Placeholder 4">
            <a:extLst>
              <a:ext uri="{FF2B5EF4-FFF2-40B4-BE49-F238E27FC236}">
                <a16:creationId xmlns:a16="http://schemas.microsoft.com/office/drawing/2014/main" id="{294B3642-A487-3B45-B431-9F247A3876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02321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AB0-84A5-5E4F-84F9-0BDC0260E74F}"/>
              </a:ext>
            </a:extLst>
          </p:cNvPr>
          <p:cNvSpPr>
            <a:spLocks noGrp="1"/>
          </p:cNvSpPr>
          <p:nvPr>
            <p:ph type="title"/>
          </p:nvPr>
        </p:nvSpPr>
        <p:spPr/>
        <p:txBody>
          <a:bodyPr/>
          <a:lstStyle/>
          <a:p>
            <a:r>
              <a:rPr lang="en-US" dirty="0"/>
              <a:t>Put your assignment somewhere</a:t>
            </a:r>
          </a:p>
        </p:txBody>
      </p:sp>
      <p:sp>
        <p:nvSpPr>
          <p:cNvPr id="4" name="Content Placeholder 3">
            <a:extLst>
              <a:ext uri="{FF2B5EF4-FFF2-40B4-BE49-F238E27FC236}">
                <a16:creationId xmlns:a16="http://schemas.microsoft.com/office/drawing/2014/main" id="{86830E3E-8195-534C-8C29-C1985D7ABBCE}"/>
              </a:ext>
            </a:extLst>
          </p:cNvPr>
          <p:cNvSpPr>
            <a:spLocks noGrp="1"/>
          </p:cNvSpPr>
          <p:nvPr>
            <p:ph sz="half" idx="1"/>
          </p:nvPr>
        </p:nvSpPr>
        <p:spPr/>
        <p:txBody>
          <a:bodyPr/>
          <a:lstStyle/>
          <a:p>
            <a:r>
              <a:rPr lang="en-US" dirty="0"/>
              <a:t>Assignments have to be placed somewhere:</a:t>
            </a:r>
          </a:p>
        </p:txBody>
      </p:sp>
      <p:pic>
        <p:nvPicPr>
          <p:cNvPr id="6" name="Content Placeholder 5" descr="First, professors need to decide where to put an assignment. In modules? in a dedicated assignments area? Both?">
            <a:extLst>
              <a:ext uri="{FF2B5EF4-FFF2-40B4-BE49-F238E27FC236}">
                <a16:creationId xmlns:a16="http://schemas.microsoft.com/office/drawing/2014/main" id="{E36129A0-19D8-5F47-A0F5-E2799E716362}"/>
              </a:ext>
            </a:extLst>
          </p:cNvPr>
          <p:cNvPicPr>
            <a:picLocks noGrp="1" noChangeAspect="1"/>
          </p:cNvPicPr>
          <p:nvPr>
            <p:ph sz="half" idx="2"/>
          </p:nvPr>
        </p:nvPicPr>
        <p:blipFill>
          <a:blip r:embed="rId3"/>
          <a:stretch>
            <a:fillRect/>
          </a:stretch>
        </p:blipFill>
        <p:spPr>
          <a:xfrm>
            <a:off x="7353300" y="1825625"/>
            <a:ext cx="2628900" cy="3340100"/>
          </a:xfrm>
          <a:prstGeom prst="rect">
            <a:avLst/>
          </a:prstGeom>
        </p:spPr>
      </p:pic>
    </p:spTree>
    <p:extLst>
      <p:ext uri="{BB962C8B-B14F-4D97-AF65-F5344CB8AC3E}">
        <p14:creationId xmlns:p14="http://schemas.microsoft.com/office/powerpoint/2010/main" val="867509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E87E-54C2-5E4E-AD01-298728C73CEF}"/>
              </a:ext>
            </a:extLst>
          </p:cNvPr>
          <p:cNvSpPr>
            <a:spLocks noGrp="1"/>
          </p:cNvSpPr>
          <p:nvPr>
            <p:ph type="title"/>
          </p:nvPr>
        </p:nvSpPr>
        <p:spPr/>
        <p:txBody>
          <a:bodyPr/>
          <a:lstStyle/>
          <a:p>
            <a:r>
              <a:rPr lang="en-US" dirty="0"/>
              <a:t>Assessment link gets to Assignments</a:t>
            </a:r>
          </a:p>
        </p:txBody>
      </p:sp>
      <p:sp>
        <p:nvSpPr>
          <p:cNvPr id="3" name="Content Placeholder 2">
            <a:extLst>
              <a:ext uri="{FF2B5EF4-FFF2-40B4-BE49-F238E27FC236}">
                <a16:creationId xmlns:a16="http://schemas.microsoft.com/office/drawing/2014/main" id="{E7CF8570-1968-664B-8039-542098405282}"/>
              </a:ext>
            </a:extLst>
          </p:cNvPr>
          <p:cNvSpPr>
            <a:spLocks noGrp="1"/>
          </p:cNvSpPr>
          <p:nvPr>
            <p:ph sz="half" idx="1"/>
          </p:nvPr>
        </p:nvSpPr>
        <p:spPr>
          <a:xfrm>
            <a:off x="552450" y="1825625"/>
            <a:ext cx="5181600" cy="4351338"/>
          </a:xfrm>
        </p:spPr>
        <p:txBody>
          <a:bodyPr/>
          <a:lstStyle/>
          <a:p>
            <a:r>
              <a:rPr lang="en-US" dirty="0"/>
              <a:t>Once you are where you want the assignment to be, locate “Assessments” in the ribbon, mouse over to get the dropdown, and choose “Assignment”:</a:t>
            </a:r>
          </a:p>
        </p:txBody>
      </p:sp>
      <p:pic>
        <p:nvPicPr>
          <p:cNvPr id="5" name="Content Placeholder 4" descr="The assessments link in the tools ribbon will get to the assignment area">
            <a:extLst>
              <a:ext uri="{FF2B5EF4-FFF2-40B4-BE49-F238E27FC236}">
                <a16:creationId xmlns:a16="http://schemas.microsoft.com/office/drawing/2014/main" id="{E5A1C584-C460-2241-9E11-DDDB969564A5}"/>
              </a:ext>
            </a:extLst>
          </p:cNvPr>
          <p:cNvPicPr>
            <a:picLocks noGrp="1" noChangeAspect="1"/>
          </p:cNvPicPr>
          <p:nvPr>
            <p:ph sz="half" idx="2"/>
          </p:nvPr>
        </p:nvPicPr>
        <p:blipFill>
          <a:blip r:embed="rId3"/>
          <a:stretch>
            <a:fillRect/>
          </a:stretch>
        </p:blipFill>
        <p:spPr>
          <a:xfrm>
            <a:off x="6179820" y="1825625"/>
            <a:ext cx="5181600" cy="1043982"/>
          </a:xfrm>
          <a:prstGeom prst="rect">
            <a:avLst/>
          </a:prstGeom>
        </p:spPr>
      </p:pic>
      <p:pic>
        <p:nvPicPr>
          <p:cNvPr id="6" name="Picture 5" descr="The assignment area under the assessments link">
            <a:extLst>
              <a:ext uri="{FF2B5EF4-FFF2-40B4-BE49-F238E27FC236}">
                <a16:creationId xmlns:a16="http://schemas.microsoft.com/office/drawing/2014/main" id="{1BFB7511-2836-E645-A98C-1C75E1790A00}"/>
              </a:ext>
            </a:extLst>
          </p:cNvPr>
          <p:cNvPicPr>
            <a:picLocks noChangeAspect="1"/>
          </p:cNvPicPr>
          <p:nvPr/>
        </p:nvPicPr>
        <p:blipFill>
          <a:blip r:embed="rId4"/>
          <a:stretch>
            <a:fillRect/>
          </a:stretch>
        </p:blipFill>
        <p:spPr>
          <a:xfrm>
            <a:off x="7392670" y="3149600"/>
            <a:ext cx="2755900" cy="2844800"/>
          </a:xfrm>
          <a:prstGeom prst="rect">
            <a:avLst/>
          </a:prstGeom>
        </p:spPr>
      </p:pic>
    </p:spTree>
    <p:extLst>
      <p:ext uri="{BB962C8B-B14F-4D97-AF65-F5344CB8AC3E}">
        <p14:creationId xmlns:p14="http://schemas.microsoft.com/office/powerpoint/2010/main" val="4164947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B667-653C-8A47-BB79-6C1B3F61F9C0}"/>
              </a:ext>
            </a:extLst>
          </p:cNvPr>
          <p:cNvSpPr>
            <a:spLocks noGrp="1"/>
          </p:cNvSpPr>
          <p:nvPr>
            <p:ph type="title"/>
          </p:nvPr>
        </p:nvSpPr>
        <p:spPr/>
        <p:txBody>
          <a:bodyPr/>
          <a:lstStyle/>
          <a:p>
            <a:r>
              <a:rPr lang="en-US" dirty="0"/>
              <a:t>Grade center (not “my grades”)</a:t>
            </a:r>
          </a:p>
        </p:txBody>
      </p:sp>
      <p:sp>
        <p:nvSpPr>
          <p:cNvPr id="4" name="Content Placeholder 3">
            <a:extLst>
              <a:ext uri="{FF2B5EF4-FFF2-40B4-BE49-F238E27FC236}">
                <a16:creationId xmlns:a16="http://schemas.microsoft.com/office/drawing/2014/main" id="{F1635098-C57D-5840-B139-0D7FC7A032EC}"/>
              </a:ext>
            </a:extLst>
          </p:cNvPr>
          <p:cNvSpPr>
            <a:spLocks noGrp="1"/>
          </p:cNvSpPr>
          <p:nvPr>
            <p:ph sz="half" idx="1"/>
          </p:nvPr>
        </p:nvSpPr>
        <p:spPr/>
        <p:txBody>
          <a:bodyPr/>
          <a:lstStyle/>
          <a:p>
            <a:r>
              <a:rPr lang="en-US" dirty="0"/>
              <a:t>Once again, you have the same WYSIWYG editor: </a:t>
            </a:r>
          </a:p>
        </p:txBody>
      </p:sp>
      <p:pic>
        <p:nvPicPr>
          <p:cNvPr id="6" name="Content Placeholder 5" descr="Create your assignment in the WYSIWYG editor">
            <a:extLst>
              <a:ext uri="{FF2B5EF4-FFF2-40B4-BE49-F238E27FC236}">
                <a16:creationId xmlns:a16="http://schemas.microsoft.com/office/drawing/2014/main" id="{D3CEF334-4BAA-C945-B731-4698986F47F6}"/>
              </a:ext>
            </a:extLst>
          </p:cNvPr>
          <p:cNvPicPr>
            <a:picLocks noGrp="1" noChangeAspect="1"/>
          </p:cNvPicPr>
          <p:nvPr>
            <p:ph sz="half" idx="2"/>
          </p:nvPr>
        </p:nvPicPr>
        <p:blipFill>
          <a:blip r:embed="rId3"/>
          <a:stretch>
            <a:fillRect/>
          </a:stretch>
        </p:blipFill>
        <p:spPr>
          <a:xfrm>
            <a:off x="6179820" y="1825625"/>
            <a:ext cx="5181600" cy="3781794"/>
          </a:xfrm>
          <a:prstGeom prst="rect">
            <a:avLst/>
          </a:prstGeom>
        </p:spPr>
      </p:pic>
    </p:spTree>
    <p:extLst>
      <p:ext uri="{BB962C8B-B14F-4D97-AF65-F5344CB8AC3E}">
        <p14:creationId xmlns:p14="http://schemas.microsoft.com/office/powerpoint/2010/main" val="234516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EC7D-BAF0-B142-ACC7-306099BB75F0}"/>
              </a:ext>
            </a:extLst>
          </p:cNvPr>
          <p:cNvSpPr>
            <a:spLocks noGrp="1"/>
          </p:cNvSpPr>
          <p:nvPr>
            <p:ph type="title"/>
          </p:nvPr>
        </p:nvSpPr>
        <p:spPr/>
        <p:txBody>
          <a:bodyPr/>
          <a:lstStyle/>
          <a:p>
            <a:r>
              <a:rPr lang="en-US" dirty="0"/>
              <a:t>What is Blackboard?</a:t>
            </a:r>
          </a:p>
        </p:txBody>
      </p:sp>
      <p:sp>
        <p:nvSpPr>
          <p:cNvPr id="3" name="Content Placeholder 2">
            <a:extLst>
              <a:ext uri="{FF2B5EF4-FFF2-40B4-BE49-F238E27FC236}">
                <a16:creationId xmlns:a16="http://schemas.microsoft.com/office/drawing/2014/main" id="{395B8D38-682D-944D-929F-89975E0872F6}"/>
              </a:ext>
            </a:extLst>
          </p:cNvPr>
          <p:cNvSpPr>
            <a:spLocks noGrp="1"/>
          </p:cNvSpPr>
          <p:nvPr>
            <p:ph idx="1"/>
          </p:nvPr>
        </p:nvSpPr>
        <p:spPr/>
        <p:txBody>
          <a:bodyPr/>
          <a:lstStyle/>
          <a:p>
            <a:r>
              <a:rPr lang="en-US" dirty="0"/>
              <a:t>One of several Learning Management Systems (LMS)</a:t>
            </a:r>
          </a:p>
          <a:p>
            <a:pPr lvl="1"/>
            <a:r>
              <a:rPr lang="en-US" dirty="0"/>
              <a:t>Canvas</a:t>
            </a:r>
          </a:p>
          <a:p>
            <a:pPr lvl="1"/>
            <a:r>
              <a:rPr lang="en-US" dirty="0" err="1"/>
              <a:t>Britespace</a:t>
            </a:r>
            <a:r>
              <a:rPr lang="en-US" dirty="0"/>
              <a:t> (D2L)</a:t>
            </a:r>
          </a:p>
          <a:p>
            <a:pPr lvl="1"/>
            <a:r>
              <a:rPr lang="en-US" dirty="0"/>
              <a:t>Moodle</a:t>
            </a:r>
          </a:p>
          <a:p>
            <a:pPr lvl="1"/>
            <a:r>
              <a:rPr lang="en-US" dirty="0"/>
              <a:t>Blackboard</a:t>
            </a:r>
          </a:p>
          <a:p>
            <a:r>
              <a:rPr lang="en-US" dirty="0"/>
              <a:t>The digital companion to all classes at WSU</a:t>
            </a:r>
          </a:p>
          <a:p>
            <a:pPr lvl="1"/>
            <a:r>
              <a:rPr lang="en-US" dirty="0"/>
              <a:t>Online classes</a:t>
            </a:r>
          </a:p>
          <a:p>
            <a:pPr lvl="1"/>
            <a:r>
              <a:rPr lang="en-US" dirty="0"/>
              <a:t>Hybrid classes </a:t>
            </a:r>
          </a:p>
          <a:p>
            <a:pPr lvl="1"/>
            <a:r>
              <a:rPr lang="en-US" dirty="0"/>
              <a:t>Face-to-face classes</a:t>
            </a:r>
          </a:p>
          <a:p>
            <a:pPr lvl="1"/>
            <a:r>
              <a:rPr lang="en-US" dirty="0"/>
              <a:t>Independent study classes</a:t>
            </a:r>
          </a:p>
        </p:txBody>
      </p:sp>
    </p:spTree>
    <p:extLst>
      <p:ext uri="{BB962C8B-B14F-4D97-AF65-F5344CB8AC3E}">
        <p14:creationId xmlns:p14="http://schemas.microsoft.com/office/powerpoint/2010/main" val="244348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EEFB-E391-3843-8C0C-B23B1C9F956E}"/>
              </a:ext>
            </a:extLst>
          </p:cNvPr>
          <p:cNvSpPr>
            <a:spLocks noGrp="1"/>
          </p:cNvSpPr>
          <p:nvPr>
            <p:ph type="title"/>
          </p:nvPr>
        </p:nvSpPr>
        <p:spPr/>
        <p:txBody>
          <a:bodyPr/>
          <a:lstStyle/>
          <a:p>
            <a:r>
              <a:rPr lang="en-US" dirty="0"/>
              <a:t>Make your choices</a:t>
            </a:r>
          </a:p>
        </p:txBody>
      </p:sp>
      <p:sp>
        <p:nvSpPr>
          <p:cNvPr id="3" name="Content Placeholder 2">
            <a:extLst>
              <a:ext uri="{FF2B5EF4-FFF2-40B4-BE49-F238E27FC236}">
                <a16:creationId xmlns:a16="http://schemas.microsoft.com/office/drawing/2014/main" id="{D95E23E1-7FED-154A-A191-8D010481A628}"/>
              </a:ext>
            </a:extLst>
          </p:cNvPr>
          <p:cNvSpPr>
            <a:spLocks noGrp="1"/>
          </p:cNvSpPr>
          <p:nvPr>
            <p:ph sz="half" idx="1"/>
          </p:nvPr>
        </p:nvSpPr>
        <p:spPr/>
        <p:txBody>
          <a:bodyPr/>
          <a:lstStyle/>
          <a:p>
            <a:r>
              <a:rPr lang="en-US" dirty="0"/>
              <a:t>Once you type in what your assignment is, attach any files as necessary, etc., you have some choices to make. First, due dates and points possible.  The points possible will automatically be used in the Grade Center column for this assignment: </a:t>
            </a:r>
          </a:p>
        </p:txBody>
      </p:sp>
      <p:pic>
        <p:nvPicPr>
          <p:cNvPr id="5" name="Content Placeholder 4" descr="Then set dates for it if you like, and assign points">
            <a:extLst>
              <a:ext uri="{FF2B5EF4-FFF2-40B4-BE49-F238E27FC236}">
                <a16:creationId xmlns:a16="http://schemas.microsoft.com/office/drawing/2014/main" id="{9E318D30-8BD2-3444-B066-037A4BCB5D06}"/>
              </a:ext>
            </a:extLst>
          </p:cNvPr>
          <p:cNvPicPr>
            <a:picLocks noGrp="1" noChangeAspect="1"/>
          </p:cNvPicPr>
          <p:nvPr>
            <p:ph sz="half" idx="2"/>
          </p:nvPr>
        </p:nvPicPr>
        <p:blipFill>
          <a:blip r:embed="rId3"/>
          <a:stretch>
            <a:fillRect/>
          </a:stretch>
        </p:blipFill>
        <p:spPr>
          <a:xfrm>
            <a:off x="6259811" y="1825625"/>
            <a:ext cx="5006378" cy="4351338"/>
          </a:xfrm>
          <a:prstGeom prst="rect">
            <a:avLst/>
          </a:prstGeom>
        </p:spPr>
      </p:pic>
    </p:spTree>
    <p:extLst>
      <p:ext uri="{BB962C8B-B14F-4D97-AF65-F5344CB8AC3E}">
        <p14:creationId xmlns:p14="http://schemas.microsoft.com/office/powerpoint/2010/main" val="3723981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9BD8-AE00-4943-8303-AABB9331C777}"/>
              </a:ext>
            </a:extLst>
          </p:cNvPr>
          <p:cNvSpPr>
            <a:spLocks noGrp="1"/>
          </p:cNvSpPr>
          <p:nvPr>
            <p:ph type="title"/>
          </p:nvPr>
        </p:nvSpPr>
        <p:spPr/>
        <p:txBody>
          <a:bodyPr/>
          <a:lstStyle/>
          <a:p>
            <a:r>
              <a:rPr lang="en-US" dirty="0"/>
              <a:t>Submission Details</a:t>
            </a:r>
          </a:p>
        </p:txBody>
      </p:sp>
      <p:sp>
        <p:nvSpPr>
          <p:cNvPr id="3" name="Content Placeholder 2">
            <a:extLst>
              <a:ext uri="{FF2B5EF4-FFF2-40B4-BE49-F238E27FC236}">
                <a16:creationId xmlns:a16="http://schemas.microsoft.com/office/drawing/2014/main" id="{60384251-A823-E844-A759-D92CD6BDA1DE}"/>
              </a:ext>
            </a:extLst>
          </p:cNvPr>
          <p:cNvSpPr>
            <a:spLocks noGrp="1"/>
          </p:cNvSpPr>
          <p:nvPr>
            <p:ph sz="half" idx="1"/>
          </p:nvPr>
        </p:nvSpPr>
        <p:spPr/>
        <p:txBody>
          <a:bodyPr/>
          <a:lstStyle/>
          <a:p>
            <a:r>
              <a:rPr lang="en-US" dirty="0"/>
              <a:t>Then, when you click on “Submission Details” you can choose whether this is an individual or group assignment, whether it can be submitted multiple times (I do), and whether it goes through plagiarism detection (is it a draft?)</a:t>
            </a:r>
          </a:p>
        </p:txBody>
      </p:sp>
      <p:pic>
        <p:nvPicPr>
          <p:cNvPr id="5" name="Content Placeholder 4" descr="Professors can choose different submission types, number of attempts, and whether assignments go through plagiarism detection in the settings indicated here">
            <a:extLst>
              <a:ext uri="{FF2B5EF4-FFF2-40B4-BE49-F238E27FC236}">
                <a16:creationId xmlns:a16="http://schemas.microsoft.com/office/drawing/2014/main" id="{A77393CB-9293-F644-9EFD-26D68F0C5707}"/>
              </a:ext>
            </a:extLst>
          </p:cNvPr>
          <p:cNvPicPr>
            <a:picLocks noGrp="1" noChangeAspect="1"/>
          </p:cNvPicPr>
          <p:nvPr>
            <p:ph sz="half" idx="2"/>
          </p:nvPr>
        </p:nvPicPr>
        <p:blipFill>
          <a:blip r:embed="rId3"/>
          <a:stretch>
            <a:fillRect/>
          </a:stretch>
        </p:blipFill>
        <p:spPr>
          <a:xfrm>
            <a:off x="5753100" y="1825625"/>
            <a:ext cx="5181600" cy="3484438"/>
          </a:xfrm>
          <a:prstGeom prst="rect">
            <a:avLst/>
          </a:prstGeom>
        </p:spPr>
      </p:pic>
    </p:spTree>
    <p:extLst>
      <p:ext uri="{BB962C8B-B14F-4D97-AF65-F5344CB8AC3E}">
        <p14:creationId xmlns:p14="http://schemas.microsoft.com/office/powerpoint/2010/main" val="424763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5B61-2596-A041-AD90-0DCC15B87721}"/>
              </a:ext>
            </a:extLst>
          </p:cNvPr>
          <p:cNvSpPr>
            <a:spLocks noGrp="1"/>
          </p:cNvSpPr>
          <p:nvPr>
            <p:ph type="title"/>
          </p:nvPr>
        </p:nvSpPr>
        <p:spPr/>
        <p:txBody>
          <a:bodyPr/>
          <a:lstStyle/>
          <a:p>
            <a:r>
              <a:rPr lang="en-US" dirty="0"/>
              <a:t>Grading Options … No!</a:t>
            </a:r>
          </a:p>
        </p:txBody>
      </p:sp>
      <p:sp>
        <p:nvSpPr>
          <p:cNvPr id="3" name="Content Placeholder 2">
            <a:extLst>
              <a:ext uri="{FF2B5EF4-FFF2-40B4-BE49-F238E27FC236}">
                <a16:creationId xmlns:a16="http://schemas.microsoft.com/office/drawing/2014/main" id="{F05179C3-575D-074F-A071-9D82AA17EB21}"/>
              </a:ext>
            </a:extLst>
          </p:cNvPr>
          <p:cNvSpPr>
            <a:spLocks noGrp="1"/>
          </p:cNvSpPr>
          <p:nvPr>
            <p:ph sz="half" idx="1"/>
          </p:nvPr>
        </p:nvSpPr>
        <p:spPr/>
        <p:txBody>
          <a:bodyPr/>
          <a:lstStyle/>
          <a:p>
            <a:r>
              <a:rPr lang="en-US" dirty="0"/>
              <a:t>We don’t recommend you change the settings for Grading Options: </a:t>
            </a:r>
          </a:p>
        </p:txBody>
      </p:sp>
      <p:pic>
        <p:nvPicPr>
          <p:cNvPr id="5" name="Content Placeholder 4" descr="A big X through the choices in Grading Options. We recommend you don't use those">
            <a:extLst>
              <a:ext uri="{FF2B5EF4-FFF2-40B4-BE49-F238E27FC236}">
                <a16:creationId xmlns:a16="http://schemas.microsoft.com/office/drawing/2014/main" id="{C6510146-5CFD-7447-BB69-CE6D4AE1503F}"/>
              </a:ext>
            </a:extLst>
          </p:cNvPr>
          <p:cNvPicPr>
            <a:picLocks noGrp="1" noChangeAspect="1"/>
          </p:cNvPicPr>
          <p:nvPr>
            <p:ph sz="half" idx="2"/>
          </p:nvPr>
        </p:nvPicPr>
        <p:blipFill>
          <a:blip r:embed="rId3"/>
          <a:stretch>
            <a:fillRect/>
          </a:stretch>
        </p:blipFill>
        <p:spPr>
          <a:xfrm>
            <a:off x="6179820" y="1671687"/>
            <a:ext cx="5181600" cy="3173313"/>
          </a:xfrm>
          <a:prstGeom prst="rect">
            <a:avLst/>
          </a:prstGeom>
        </p:spPr>
      </p:pic>
    </p:spTree>
    <p:extLst>
      <p:ext uri="{BB962C8B-B14F-4D97-AF65-F5344CB8AC3E}">
        <p14:creationId xmlns:p14="http://schemas.microsoft.com/office/powerpoint/2010/main" val="133624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D93A-47EC-6E47-8CB7-02D1986C12B7}"/>
              </a:ext>
            </a:extLst>
          </p:cNvPr>
          <p:cNvSpPr>
            <a:spLocks noGrp="1"/>
          </p:cNvSpPr>
          <p:nvPr>
            <p:ph type="title"/>
          </p:nvPr>
        </p:nvSpPr>
        <p:spPr/>
        <p:txBody>
          <a:bodyPr/>
          <a:lstStyle/>
          <a:p>
            <a:r>
              <a:rPr lang="en-US" dirty="0"/>
              <a:t>Display of Grades</a:t>
            </a:r>
          </a:p>
        </p:txBody>
      </p:sp>
      <p:sp>
        <p:nvSpPr>
          <p:cNvPr id="3" name="Content Placeholder 2">
            <a:extLst>
              <a:ext uri="{FF2B5EF4-FFF2-40B4-BE49-F238E27FC236}">
                <a16:creationId xmlns:a16="http://schemas.microsoft.com/office/drawing/2014/main" id="{AB1AF640-880E-A444-A602-0DF05D35387D}"/>
              </a:ext>
            </a:extLst>
          </p:cNvPr>
          <p:cNvSpPr>
            <a:spLocks noGrp="1"/>
          </p:cNvSpPr>
          <p:nvPr>
            <p:ph sz="half" idx="1"/>
          </p:nvPr>
        </p:nvSpPr>
        <p:spPr>
          <a:xfrm>
            <a:off x="533400" y="1708150"/>
            <a:ext cx="5181600" cy="4351338"/>
          </a:xfrm>
        </p:spPr>
        <p:txBody>
          <a:bodyPr/>
          <a:lstStyle/>
          <a:p>
            <a:r>
              <a:rPr lang="en-US" dirty="0"/>
              <a:t>In “Display Grades” you have some choices if you choose to make them.  You can show a score or a letter grade, you can choose not to include the grade in Grade Center calculations, and you can choose not to show the grade to students.  All of these default to the way they are showing now.</a:t>
            </a:r>
          </a:p>
        </p:txBody>
      </p:sp>
      <p:pic>
        <p:nvPicPr>
          <p:cNvPr id="5" name="Content Placeholder 4" descr="Professors can make choices about display of grades in that area">
            <a:extLst>
              <a:ext uri="{FF2B5EF4-FFF2-40B4-BE49-F238E27FC236}">
                <a16:creationId xmlns:a16="http://schemas.microsoft.com/office/drawing/2014/main" id="{4745EEDE-F5B3-7448-AFF1-429DB0C87418}"/>
              </a:ext>
            </a:extLst>
          </p:cNvPr>
          <p:cNvPicPr>
            <a:picLocks noGrp="1" noChangeAspect="1"/>
          </p:cNvPicPr>
          <p:nvPr>
            <p:ph sz="half" idx="2"/>
          </p:nvPr>
        </p:nvPicPr>
        <p:blipFill>
          <a:blip r:embed="rId3"/>
          <a:stretch>
            <a:fillRect/>
          </a:stretch>
        </p:blipFill>
        <p:spPr>
          <a:xfrm>
            <a:off x="6019800" y="1708150"/>
            <a:ext cx="5181600" cy="4046786"/>
          </a:xfrm>
          <a:prstGeom prst="rect">
            <a:avLst/>
          </a:prstGeom>
        </p:spPr>
      </p:pic>
    </p:spTree>
    <p:extLst>
      <p:ext uri="{BB962C8B-B14F-4D97-AF65-F5344CB8AC3E}">
        <p14:creationId xmlns:p14="http://schemas.microsoft.com/office/powerpoint/2010/main" val="2685163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68A6-18EA-F446-8313-0C334DD3F3CB}"/>
              </a:ext>
            </a:extLst>
          </p:cNvPr>
          <p:cNvSpPr>
            <a:spLocks noGrp="1"/>
          </p:cNvSpPr>
          <p:nvPr>
            <p:ph type="title"/>
          </p:nvPr>
        </p:nvSpPr>
        <p:spPr/>
        <p:txBody>
          <a:bodyPr/>
          <a:lstStyle/>
          <a:p>
            <a:r>
              <a:rPr lang="en-US" dirty="0"/>
              <a:t>Availability</a:t>
            </a:r>
          </a:p>
        </p:txBody>
      </p:sp>
      <p:sp>
        <p:nvSpPr>
          <p:cNvPr id="3" name="Content Placeholder 2">
            <a:extLst>
              <a:ext uri="{FF2B5EF4-FFF2-40B4-BE49-F238E27FC236}">
                <a16:creationId xmlns:a16="http://schemas.microsoft.com/office/drawing/2014/main" id="{598EEE75-8E36-5745-B52A-C6E766DD5798}"/>
              </a:ext>
            </a:extLst>
          </p:cNvPr>
          <p:cNvSpPr>
            <a:spLocks noGrp="1"/>
          </p:cNvSpPr>
          <p:nvPr>
            <p:ph sz="half" idx="1"/>
          </p:nvPr>
        </p:nvSpPr>
        <p:spPr/>
        <p:txBody>
          <a:bodyPr/>
          <a:lstStyle/>
          <a:p>
            <a:r>
              <a:rPr lang="en-US" dirty="0"/>
              <a:t>Finally, you can choose to make the assignment available.  It will default to “on.”</a:t>
            </a:r>
          </a:p>
        </p:txBody>
      </p:sp>
      <p:pic>
        <p:nvPicPr>
          <p:cNvPr id="5" name="Content Placeholder 4" descr="Then the professor sets the availability">
            <a:extLst>
              <a:ext uri="{FF2B5EF4-FFF2-40B4-BE49-F238E27FC236}">
                <a16:creationId xmlns:a16="http://schemas.microsoft.com/office/drawing/2014/main" id="{E1AD543D-E239-B646-93A1-CBF620809864}"/>
              </a:ext>
            </a:extLst>
          </p:cNvPr>
          <p:cNvPicPr>
            <a:picLocks noGrp="1" noChangeAspect="1"/>
          </p:cNvPicPr>
          <p:nvPr>
            <p:ph sz="half" idx="2"/>
          </p:nvPr>
        </p:nvPicPr>
        <p:blipFill>
          <a:blip r:embed="rId3"/>
          <a:stretch>
            <a:fillRect/>
          </a:stretch>
        </p:blipFill>
        <p:spPr>
          <a:xfrm>
            <a:off x="6179820" y="1825625"/>
            <a:ext cx="5181600" cy="2315670"/>
          </a:xfrm>
          <a:prstGeom prst="rect">
            <a:avLst/>
          </a:prstGeom>
        </p:spPr>
      </p:pic>
    </p:spTree>
    <p:extLst>
      <p:ext uri="{BB962C8B-B14F-4D97-AF65-F5344CB8AC3E}">
        <p14:creationId xmlns:p14="http://schemas.microsoft.com/office/powerpoint/2010/main" val="1388901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939CE-1FAE-534D-9920-203B7D82EFEC}"/>
              </a:ext>
            </a:extLst>
          </p:cNvPr>
          <p:cNvSpPr>
            <a:spLocks noGrp="1"/>
          </p:cNvSpPr>
          <p:nvPr>
            <p:ph type="title"/>
          </p:nvPr>
        </p:nvSpPr>
        <p:spPr/>
        <p:txBody>
          <a:bodyPr/>
          <a:lstStyle/>
          <a:p>
            <a:r>
              <a:rPr lang="en-US" dirty="0"/>
              <a:t>Assignments are great to use</a:t>
            </a:r>
          </a:p>
        </p:txBody>
      </p:sp>
      <p:sp>
        <p:nvSpPr>
          <p:cNvPr id="6" name="Content Placeholder 5">
            <a:extLst>
              <a:ext uri="{FF2B5EF4-FFF2-40B4-BE49-F238E27FC236}">
                <a16:creationId xmlns:a16="http://schemas.microsoft.com/office/drawing/2014/main" id="{1285AA7C-6591-B449-BBD0-03909DDFAD29}"/>
              </a:ext>
            </a:extLst>
          </p:cNvPr>
          <p:cNvSpPr>
            <a:spLocks noGrp="1"/>
          </p:cNvSpPr>
          <p:nvPr>
            <p:ph idx="1"/>
          </p:nvPr>
        </p:nvSpPr>
        <p:spPr/>
        <p:txBody>
          <a:bodyPr/>
          <a:lstStyle/>
          <a:p>
            <a:r>
              <a:rPr lang="en-US" dirty="0"/>
              <a:t>The Assignments tool is a very powerful tool and will create companion grade columns in the Grade Center, so if you need to delete an assignment, make sure to authorize deleting that column too!  </a:t>
            </a:r>
          </a:p>
          <a:p>
            <a:r>
              <a:rPr lang="en-US" dirty="0"/>
              <a:t>This tool is excellent for both online and face-to-face classes, and the grading tools that come with this type of submission are very good and pretty easy to use.</a:t>
            </a:r>
          </a:p>
        </p:txBody>
      </p:sp>
    </p:spTree>
    <p:extLst>
      <p:ext uri="{BB962C8B-B14F-4D97-AF65-F5344CB8AC3E}">
        <p14:creationId xmlns:p14="http://schemas.microsoft.com/office/powerpoint/2010/main" val="1571452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EADC-9C35-AA4F-9BFC-E1FF77E736CD}"/>
              </a:ext>
            </a:extLst>
          </p:cNvPr>
          <p:cNvSpPr>
            <a:spLocks noGrp="1"/>
          </p:cNvSpPr>
          <p:nvPr>
            <p:ph type="title"/>
          </p:nvPr>
        </p:nvSpPr>
        <p:spPr/>
        <p:txBody>
          <a:bodyPr/>
          <a:lstStyle/>
          <a:p>
            <a:r>
              <a:rPr lang="en-US" dirty="0"/>
              <a:t>Grade Center</a:t>
            </a:r>
          </a:p>
        </p:txBody>
      </p:sp>
      <p:sp>
        <p:nvSpPr>
          <p:cNvPr id="3" name="Text Placeholder 2">
            <a:extLst>
              <a:ext uri="{FF2B5EF4-FFF2-40B4-BE49-F238E27FC236}">
                <a16:creationId xmlns:a16="http://schemas.microsoft.com/office/drawing/2014/main" id="{E6D903DF-A09A-A84F-81AB-1ED89BE3B7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26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2FEF-0DBD-2D49-A506-1065EF811830}"/>
              </a:ext>
            </a:extLst>
          </p:cNvPr>
          <p:cNvSpPr>
            <a:spLocks noGrp="1"/>
          </p:cNvSpPr>
          <p:nvPr>
            <p:ph type="title"/>
          </p:nvPr>
        </p:nvSpPr>
        <p:spPr/>
        <p:txBody>
          <a:bodyPr/>
          <a:lstStyle/>
          <a:p>
            <a:r>
              <a:rPr lang="en-US" dirty="0"/>
              <a:t>Accessing Grade Center</a:t>
            </a:r>
          </a:p>
        </p:txBody>
      </p:sp>
      <p:sp>
        <p:nvSpPr>
          <p:cNvPr id="3" name="Content Placeholder 2">
            <a:extLst>
              <a:ext uri="{FF2B5EF4-FFF2-40B4-BE49-F238E27FC236}">
                <a16:creationId xmlns:a16="http://schemas.microsoft.com/office/drawing/2014/main" id="{5D5AA4D1-9BDD-8C46-87E0-A995D1913234}"/>
              </a:ext>
            </a:extLst>
          </p:cNvPr>
          <p:cNvSpPr>
            <a:spLocks noGrp="1"/>
          </p:cNvSpPr>
          <p:nvPr>
            <p:ph sz="half" idx="1"/>
          </p:nvPr>
        </p:nvSpPr>
        <p:spPr/>
        <p:txBody>
          <a:bodyPr/>
          <a:lstStyle/>
          <a:p>
            <a:r>
              <a:rPr lang="en-US" dirty="0"/>
              <a:t>To access the Grade Center, choose “Grade Center” from the “Control Panel.”  Do not click the area called “My Grades,” which is where students see their grades.</a:t>
            </a:r>
          </a:p>
        </p:txBody>
      </p:sp>
      <p:pic>
        <p:nvPicPr>
          <p:cNvPr id="5" name="Content Placeholder 4" descr="Arrow to grade center">
            <a:extLst>
              <a:ext uri="{FF2B5EF4-FFF2-40B4-BE49-F238E27FC236}">
                <a16:creationId xmlns:a16="http://schemas.microsoft.com/office/drawing/2014/main" id="{F426D8ED-58FA-C448-811B-439A4FCB6DFE}"/>
              </a:ext>
            </a:extLst>
          </p:cNvPr>
          <p:cNvPicPr>
            <a:picLocks noGrp="1" noChangeAspect="1"/>
          </p:cNvPicPr>
          <p:nvPr>
            <p:ph sz="half" idx="2"/>
          </p:nvPr>
        </p:nvPicPr>
        <p:blipFill>
          <a:blip r:embed="rId3"/>
          <a:stretch>
            <a:fillRect/>
          </a:stretch>
        </p:blipFill>
        <p:spPr>
          <a:xfrm>
            <a:off x="7518400" y="2077244"/>
            <a:ext cx="2489200" cy="3848100"/>
          </a:xfrm>
          <a:prstGeom prst="rect">
            <a:avLst/>
          </a:prstGeom>
        </p:spPr>
      </p:pic>
    </p:spTree>
    <p:extLst>
      <p:ext uri="{BB962C8B-B14F-4D97-AF65-F5344CB8AC3E}">
        <p14:creationId xmlns:p14="http://schemas.microsoft.com/office/powerpoint/2010/main" val="726663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FA1B-9E89-C94B-859C-DB42C723180C}"/>
              </a:ext>
            </a:extLst>
          </p:cNvPr>
          <p:cNvSpPr>
            <a:spLocks noGrp="1"/>
          </p:cNvSpPr>
          <p:nvPr>
            <p:ph type="title"/>
          </p:nvPr>
        </p:nvSpPr>
        <p:spPr/>
        <p:txBody>
          <a:bodyPr/>
          <a:lstStyle/>
          <a:p>
            <a:r>
              <a:rPr lang="en-US" dirty="0"/>
              <a:t>Find the link in the dropdown menu</a:t>
            </a:r>
          </a:p>
        </p:txBody>
      </p:sp>
      <p:sp>
        <p:nvSpPr>
          <p:cNvPr id="3" name="Content Placeholder 2">
            <a:extLst>
              <a:ext uri="{FF2B5EF4-FFF2-40B4-BE49-F238E27FC236}">
                <a16:creationId xmlns:a16="http://schemas.microsoft.com/office/drawing/2014/main" id="{FE7AC78D-52A4-6241-A264-D813DE5319AE}"/>
              </a:ext>
            </a:extLst>
          </p:cNvPr>
          <p:cNvSpPr>
            <a:spLocks noGrp="1"/>
          </p:cNvSpPr>
          <p:nvPr>
            <p:ph sz="half" idx="1"/>
          </p:nvPr>
        </p:nvSpPr>
        <p:spPr/>
        <p:txBody>
          <a:bodyPr/>
          <a:lstStyle/>
          <a:p>
            <a:r>
              <a:rPr lang="en-US" dirty="0"/>
              <a:t>Most of your work will be done in the “Full Grade Center”:</a:t>
            </a:r>
          </a:p>
        </p:txBody>
      </p:sp>
      <p:pic>
        <p:nvPicPr>
          <p:cNvPr id="5" name="Content Placeholder 4" descr="Arrow to Full Grade Center">
            <a:extLst>
              <a:ext uri="{FF2B5EF4-FFF2-40B4-BE49-F238E27FC236}">
                <a16:creationId xmlns:a16="http://schemas.microsoft.com/office/drawing/2014/main" id="{9DBB0220-3D8C-CD46-82DE-66A982159C3D}"/>
              </a:ext>
            </a:extLst>
          </p:cNvPr>
          <p:cNvPicPr>
            <a:picLocks noGrp="1" noChangeAspect="1"/>
          </p:cNvPicPr>
          <p:nvPr>
            <p:ph sz="half" idx="2"/>
          </p:nvPr>
        </p:nvPicPr>
        <p:blipFill>
          <a:blip r:embed="rId3"/>
          <a:stretch>
            <a:fillRect/>
          </a:stretch>
        </p:blipFill>
        <p:spPr>
          <a:xfrm>
            <a:off x="7109460" y="1616075"/>
            <a:ext cx="2417410" cy="4351338"/>
          </a:xfrm>
          <a:prstGeom prst="rect">
            <a:avLst/>
          </a:prstGeom>
        </p:spPr>
      </p:pic>
    </p:spTree>
    <p:extLst>
      <p:ext uri="{BB962C8B-B14F-4D97-AF65-F5344CB8AC3E}">
        <p14:creationId xmlns:p14="http://schemas.microsoft.com/office/powerpoint/2010/main" val="68236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F026-BB57-1C4D-A924-50C3EBDD731E}"/>
              </a:ext>
            </a:extLst>
          </p:cNvPr>
          <p:cNvSpPr>
            <a:spLocks noGrp="1"/>
          </p:cNvSpPr>
          <p:nvPr>
            <p:ph type="title"/>
          </p:nvPr>
        </p:nvSpPr>
        <p:spPr/>
        <p:txBody>
          <a:bodyPr/>
          <a:lstStyle/>
          <a:p>
            <a:r>
              <a:rPr lang="en-US" dirty="0"/>
              <a:t>Full Grade Center</a:t>
            </a:r>
          </a:p>
        </p:txBody>
      </p:sp>
      <p:sp>
        <p:nvSpPr>
          <p:cNvPr id="3" name="Content Placeholder 2">
            <a:extLst>
              <a:ext uri="{FF2B5EF4-FFF2-40B4-BE49-F238E27FC236}">
                <a16:creationId xmlns:a16="http://schemas.microsoft.com/office/drawing/2014/main" id="{96C33476-72B6-4E46-9396-6C25F38DA619}"/>
              </a:ext>
            </a:extLst>
          </p:cNvPr>
          <p:cNvSpPr>
            <a:spLocks noGrp="1"/>
          </p:cNvSpPr>
          <p:nvPr>
            <p:ph sz="half" idx="1"/>
          </p:nvPr>
        </p:nvSpPr>
        <p:spPr/>
        <p:txBody>
          <a:bodyPr/>
          <a:lstStyle/>
          <a:p>
            <a:r>
              <a:rPr lang="en-US" dirty="0"/>
              <a:t>Your full class roster can be found in the Grade Center, along with any columns you created when using the Assignments or Discussion Boards tool.  You will also see the last date your students accessed Blackboard listed.</a:t>
            </a:r>
          </a:p>
        </p:txBody>
      </p:sp>
      <p:pic>
        <p:nvPicPr>
          <p:cNvPr id="5" name="Content Placeholder 4" descr="Full Grade Center areas include last name, first name, last access, weighted total, and total grade.">
            <a:extLst>
              <a:ext uri="{FF2B5EF4-FFF2-40B4-BE49-F238E27FC236}">
                <a16:creationId xmlns:a16="http://schemas.microsoft.com/office/drawing/2014/main" id="{7F25F8AA-F39A-0745-BE91-49C140E555DD}"/>
              </a:ext>
            </a:extLst>
          </p:cNvPr>
          <p:cNvPicPr>
            <a:picLocks noGrp="1" noChangeAspect="1"/>
          </p:cNvPicPr>
          <p:nvPr>
            <p:ph sz="half" idx="2"/>
          </p:nvPr>
        </p:nvPicPr>
        <p:blipFill>
          <a:blip r:embed="rId3"/>
          <a:stretch>
            <a:fillRect/>
          </a:stretch>
        </p:blipFill>
        <p:spPr>
          <a:xfrm>
            <a:off x="6179820" y="1957968"/>
            <a:ext cx="5181600" cy="2043326"/>
          </a:xfrm>
          <a:prstGeom prst="rect">
            <a:avLst/>
          </a:prstGeom>
        </p:spPr>
      </p:pic>
    </p:spTree>
    <p:extLst>
      <p:ext uri="{BB962C8B-B14F-4D97-AF65-F5344CB8AC3E}">
        <p14:creationId xmlns:p14="http://schemas.microsoft.com/office/powerpoint/2010/main" val="48570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FF65E-DA57-8145-8897-1462897E6B54}"/>
              </a:ext>
            </a:extLst>
          </p:cNvPr>
          <p:cNvSpPr>
            <a:spLocks noGrp="1"/>
          </p:cNvSpPr>
          <p:nvPr>
            <p:ph type="title"/>
          </p:nvPr>
        </p:nvSpPr>
        <p:spPr/>
        <p:txBody>
          <a:bodyPr/>
          <a:lstStyle/>
          <a:p>
            <a:r>
              <a:rPr lang="en-US" dirty="0"/>
              <a:t>How do you access Blackboard?</a:t>
            </a:r>
          </a:p>
        </p:txBody>
      </p:sp>
      <p:sp>
        <p:nvSpPr>
          <p:cNvPr id="3" name="Content Placeholder 2">
            <a:extLst>
              <a:ext uri="{FF2B5EF4-FFF2-40B4-BE49-F238E27FC236}">
                <a16:creationId xmlns:a16="http://schemas.microsoft.com/office/drawing/2014/main" id="{91316CD1-E03C-3645-A0C3-58A1623C42DE}"/>
              </a:ext>
            </a:extLst>
          </p:cNvPr>
          <p:cNvSpPr>
            <a:spLocks noGrp="1"/>
          </p:cNvSpPr>
          <p:nvPr>
            <p:ph idx="1"/>
          </p:nvPr>
        </p:nvSpPr>
        <p:spPr/>
        <p:txBody>
          <a:bodyPr/>
          <a:lstStyle/>
          <a:p>
            <a:r>
              <a:rPr lang="en-US" dirty="0"/>
              <a:t>Go directly to </a:t>
            </a:r>
            <a:r>
              <a:rPr lang="en-US" dirty="0" err="1"/>
              <a:t>Blackboard.Wichita.edu</a:t>
            </a:r>
            <a:r>
              <a:rPr lang="en-US" dirty="0"/>
              <a:t> </a:t>
            </a:r>
          </a:p>
          <a:p>
            <a:r>
              <a:rPr lang="en-US" dirty="0"/>
              <a:t>Do not log in through </a:t>
            </a:r>
            <a:r>
              <a:rPr lang="en-US" dirty="0" err="1"/>
              <a:t>MyWSU</a:t>
            </a:r>
            <a:r>
              <a:rPr lang="en-US" dirty="0"/>
              <a:t>!</a:t>
            </a:r>
          </a:p>
          <a:p>
            <a:r>
              <a:rPr lang="en-US" dirty="0"/>
              <a:t>Browsers that work:</a:t>
            </a:r>
          </a:p>
          <a:p>
            <a:pPr lvl="1"/>
            <a:r>
              <a:rPr lang="en-US" dirty="0"/>
              <a:t>Chrome</a:t>
            </a:r>
          </a:p>
          <a:p>
            <a:pPr lvl="1"/>
            <a:r>
              <a:rPr lang="en-US" dirty="0"/>
              <a:t>Firefox</a:t>
            </a:r>
          </a:p>
          <a:p>
            <a:pPr lvl="1"/>
            <a:r>
              <a:rPr lang="en-US" dirty="0"/>
              <a:t>Safari</a:t>
            </a:r>
          </a:p>
          <a:p>
            <a:r>
              <a:rPr lang="en-US" dirty="0"/>
              <a:t>What browser doesn’t work?</a:t>
            </a:r>
          </a:p>
          <a:p>
            <a:pPr lvl="1"/>
            <a:r>
              <a:rPr lang="en-US" dirty="0"/>
              <a:t>Internet Explorer </a:t>
            </a:r>
          </a:p>
        </p:txBody>
      </p:sp>
    </p:spTree>
    <p:extLst>
      <p:ext uri="{BB962C8B-B14F-4D97-AF65-F5344CB8AC3E}">
        <p14:creationId xmlns:p14="http://schemas.microsoft.com/office/powerpoint/2010/main" val="2561001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99A5-0C44-574F-8E1A-40CDBCCA0331}"/>
              </a:ext>
            </a:extLst>
          </p:cNvPr>
          <p:cNvSpPr>
            <a:spLocks noGrp="1"/>
          </p:cNvSpPr>
          <p:nvPr>
            <p:ph type="title"/>
          </p:nvPr>
        </p:nvSpPr>
        <p:spPr/>
        <p:txBody>
          <a:bodyPr/>
          <a:lstStyle/>
          <a:p>
            <a:r>
              <a:rPr lang="en-US" dirty="0"/>
              <a:t>Blackboard Ally</a:t>
            </a:r>
          </a:p>
        </p:txBody>
      </p:sp>
      <p:sp>
        <p:nvSpPr>
          <p:cNvPr id="3" name="Text Placeholder 2">
            <a:extLst>
              <a:ext uri="{FF2B5EF4-FFF2-40B4-BE49-F238E27FC236}">
                <a16:creationId xmlns:a16="http://schemas.microsoft.com/office/drawing/2014/main" id="{F571ED7C-70FD-AC41-9213-AD837E4A99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8594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8425-E4F4-BD44-A0B6-9D3C0D5039C7}"/>
              </a:ext>
            </a:extLst>
          </p:cNvPr>
          <p:cNvSpPr>
            <a:spLocks noGrp="1"/>
          </p:cNvSpPr>
          <p:nvPr>
            <p:ph type="title"/>
          </p:nvPr>
        </p:nvSpPr>
        <p:spPr/>
        <p:txBody>
          <a:bodyPr/>
          <a:lstStyle/>
          <a:p>
            <a:r>
              <a:rPr lang="en-US" dirty="0"/>
              <a:t>Interpreting Ally scores</a:t>
            </a:r>
          </a:p>
        </p:txBody>
      </p:sp>
      <p:sp>
        <p:nvSpPr>
          <p:cNvPr id="4" name="Content Placeholder 3">
            <a:extLst>
              <a:ext uri="{FF2B5EF4-FFF2-40B4-BE49-F238E27FC236}">
                <a16:creationId xmlns:a16="http://schemas.microsoft.com/office/drawing/2014/main" id="{9E261C6E-1AC7-BB4D-BA1F-06E372605681}"/>
              </a:ext>
            </a:extLst>
          </p:cNvPr>
          <p:cNvSpPr>
            <a:spLocks noGrp="1"/>
          </p:cNvSpPr>
          <p:nvPr>
            <p:ph sz="half" idx="1"/>
          </p:nvPr>
        </p:nvSpPr>
        <p:spPr/>
        <p:txBody>
          <a:bodyPr/>
          <a:lstStyle/>
          <a:p>
            <a:r>
              <a:rPr lang="en-US" dirty="0"/>
              <a:t>Our new Ally tool will help you identify some inaccessible content in your class.  </a:t>
            </a:r>
          </a:p>
          <a:p>
            <a:r>
              <a:rPr lang="en-US" dirty="0"/>
              <a:t>There are different “dials” for different levels of accessibility.</a:t>
            </a:r>
          </a:p>
          <a:p>
            <a:r>
              <a:rPr lang="en-US" dirty="0"/>
              <a:t>Green = Yay!</a:t>
            </a:r>
          </a:p>
          <a:p>
            <a:r>
              <a:rPr lang="en-US" dirty="0"/>
              <a:t>Orange = Keep  trying</a:t>
            </a:r>
          </a:p>
          <a:p>
            <a:r>
              <a:rPr lang="en-US" dirty="0"/>
              <a:t>Red = Needs work</a:t>
            </a:r>
          </a:p>
        </p:txBody>
      </p:sp>
      <p:pic>
        <p:nvPicPr>
          <p:cNvPr id="6" name="Content Placeholder 5" descr="Red and orange are worrying.  Something is wrong with accessibility">
            <a:extLst>
              <a:ext uri="{FF2B5EF4-FFF2-40B4-BE49-F238E27FC236}">
                <a16:creationId xmlns:a16="http://schemas.microsoft.com/office/drawing/2014/main" id="{3B734FCD-E65B-0E49-B9D6-4E4097D76C8A}"/>
              </a:ext>
            </a:extLst>
          </p:cNvPr>
          <p:cNvPicPr>
            <a:picLocks noGrp="1" noChangeAspect="1"/>
          </p:cNvPicPr>
          <p:nvPr>
            <p:ph sz="half" idx="2"/>
          </p:nvPr>
        </p:nvPicPr>
        <p:blipFill>
          <a:blip r:embed="rId3"/>
          <a:stretch>
            <a:fillRect/>
          </a:stretch>
        </p:blipFill>
        <p:spPr>
          <a:xfrm>
            <a:off x="6179820" y="4001294"/>
            <a:ext cx="5181600" cy="1717216"/>
          </a:xfrm>
          <a:prstGeom prst="rect">
            <a:avLst/>
          </a:prstGeom>
        </p:spPr>
      </p:pic>
      <p:pic>
        <p:nvPicPr>
          <p:cNvPr id="7" name="Picture 6" descr="Green means good in Ally">
            <a:extLst>
              <a:ext uri="{FF2B5EF4-FFF2-40B4-BE49-F238E27FC236}">
                <a16:creationId xmlns:a16="http://schemas.microsoft.com/office/drawing/2014/main" id="{3DFE5D07-E7FE-0244-B378-6938B76C9CA2}"/>
              </a:ext>
            </a:extLst>
          </p:cNvPr>
          <p:cNvPicPr>
            <a:picLocks noChangeAspect="1"/>
          </p:cNvPicPr>
          <p:nvPr/>
        </p:nvPicPr>
        <p:blipFill>
          <a:blip r:embed="rId4"/>
          <a:stretch>
            <a:fillRect/>
          </a:stretch>
        </p:blipFill>
        <p:spPr>
          <a:xfrm>
            <a:off x="6179820" y="1825625"/>
            <a:ext cx="2641600" cy="1181100"/>
          </a:xfrm>
          <a:prstGeom prst="rect">
            <a:avLst/>
          </a:prstGeom>
        </p:spPr>
      </p:pic>
    </p:spTree>
    <p:extLst>
      <p:ext uri="{BB962C8B-B14F-4D97-AF65-F5344CB8AC3E}">
        <p14:creationId xmlns:p14="http://schemas.microsoft.com/office/powerpoint/2010/main" val="2354815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87B6-764B-7248-8F1F-E021A300A87B}"/>
              </a:ext>
            </a:extLst>
          </p:cNvPr>
          <p:cNvSpPr>
            <a:spLocks noGrp="1"/>
          </p:cNvSpPr>
          <p:nvPr>
            <p:ph type="title"/>
          </p:nvPr>
        </p:nvSpPr>
        <p:spPr/>
        <p:txBody>
          <a:bodyPr/>
          <a:lstStyle/>
          <a:p>
            <a:r>
              <a:rPr lang="en-US" dirty="0"/>
              <a:t>Ally helps you</a:t>
            </a:r>
          </a:p>
        </p:txBody>
      </p:sp>
      <p:sp>
        <p:nvSpPr>
          <p:cNvPr id="3" name="Content Placeholder 2">
            <a:extLst>
              <a:ext uri="{FF2B5EF4-FFF2-40B4-BE49-F238E27FC236}">
                <a16:creationId xmlns:a16="http://schemas.microsoft.com/office/drawing/2014/main" id="{7E69DD11-B7F3-C148-ABA1-3E96C244EE2D}"/>
              </a:ext>
            </a:extLst>
          </p:cNvPr>
          <p:cNvSpPr>
            <a:spLocks noGrp="1"/>
          </p:cNvSpPr>
          <p:nvPr>
            <p:ph sz="half" idx="1"/>
          </p:nvPr>
        </p:nvSpPr>
        <p:spPr/>
        <p:txBody>
          <a:bodyPr/>
          <a:lstStyle/>
          <a:p>
            <a:r>
              <a:rPr lang="en-US" dirty="0"/>
              <a:t>If your document needs work (orange or red), you can click on it for help, remediation, and training:</a:t>
            </a:r>
          </a:p>
        </p:txBody>
      </p:sp>
      <p:pic>
        <p:nvPicPr>
          <p:cNvPr id="5" name="Content Placeholder 4" descr="Ally provides information about accessibility if you click on the dial">
            <a:extLst>
              <a:ext uri="{FF2B5EF4-FFF2-40B4-BE49-F238E27FC236}">
                <a16:creationId xmlns:a16="http://schemas.microsoft.com/office/drawing/2014/main" id="{709779F8-A65F-F648-A15E-01A2595E78F8}"/>
              </a:ext>
            </a:extLst>
          </p:cNvPr>
          <p:cNvPicPr>
            <a:picLocks noGrp="1" noChangeAspect="1"/>
          </p:cNvPicPr>
          <p:nvPr>
            <p:ph sz="half" idx="2"/>
          </p:nvPr>
        </p:nvPicPr>
        <p:blipFill>
          <a:blip r:embed="rId3"/>
          <a:stretch>
            <a:fillRect/>
          </a:stretch>
        </p:blipFill>
        <p:spPr>
          <a:xfrm>
            <a:off x="6451695" y="1784350"/>
            <a:ext cx="4089209" cy="4351338"/>
          </a:xfrm>
          <a:prstGeom prst="rect">
            <a:avLst/>
          </a:prstGeom>
        </p:spPr>
      </p:pic>
    </p:spTree>
    <p:extLst>
      <p:ext uri="{BB962C8B-B14F-4D97-AF65-F5344CB8AC3E}">
        <p14:creationId xmlns:p14="http://schemas.microsoft.com/office/powerpoint/2010/main" val="3238559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445E18-9472-3D43-A18A-874C406DA135}"/>
              </a:ext>
            </a:extLst>
          </p:cNvPr>
          <p:cNvSpPr>
            <a:spLocks noGrp="1"/>
          </p:cNvSpPr>
          <p:nvPr>
            <p:ph type="title"/>
          </p:nvPr>
        </p:nvSpPr>
        <p:spPr/>
        <p:txBody>
          <a:bodyPr/>
          <a:lstStyle/>
          <a:p>
            <a:r>
              <a:rPr lang="en-US" dirty="0"/>
              <a:t>Accessibility is everywhere!</a:t>
            </a:r>
          </a:p>
        </p:txBody>
      </p:sp>
      <p:sp>
        <p:nvSpPr>
          <p:cNvPr id="6" name="Content Placeholder 5">
            <a:extLst>
              <a:ext uri="{FF2B5EF4-FFF2-40B4-BE49-F238E27FC236}">
                <a16:creationId xmlns:a16="http://schemas.microsoft.com/office/drawing/2014/main" id="{A758A3F1-194C-AA44-AC99-F1DB048E2ACC}"/>
              </a:ext>
            </a:extLst>
          </p:cNvPr>
          <p:cNvSpPr>
            <a:spLocks noGrp="1"/>
          </p:cNvSpPr>
          <p:nvPr>
            <p:ph idx="1"/>
          </p:nvPr>
        </p:nvSpPr>
        <p:spPr/>
        <p:txBody>
          <a:bodyPr/>
          <a:lstStyle/>
          <a:p>
            <a:r>
              <a:rPr lang="en-US" dirty="0"/>
              <a:t>There is much more training for accessibility available, and more coming all the time</a:t>
            </a:r>
          </a:p>
          <a:p>
            <a:r>
              <a:rPr lang="en-US" dirty="0"/>
              <a:t>Keep in mind the Ally dials are just for you. Your students cannot see them</a:t>
            </a:r>
          </a:p>
          <a:p>
            <a:r>
              <a:rPr lang="en-US" dirty="0"/>
              <a:t>Don’t panic!  Work toward full accessibility with a goal of July 29, 2020</a:t>
            </a:r>
          </a:p>
        </p:txBody>
      </p:sp>
    </p:spTree>
    <p:extLst>
      <p:ext uri="{BB962C8B-B14F-4D97-AF65-F5344CB8AC3E}">
        <p14:creationId xmlns:p14="http://schemas.microsoft.com/office/powerpoint/2010/main" val="1006825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BBE3-1F8F-1D4F-8FEA-547D4759F83D}"/>
              </a:ext>
            </a:extLst>
          </p:cNvPr>
          <p:cNvSpPr>
            <a:spLocks noGrp="1"/>
          </p:cNvSpPr>
          <p:nvPr>
            <p:ph type="title"/>
          </p:nvPr>
        </p:nvSpPr>
        <p:spPr/>
        <p:txBody>
          <a:bodyPr/>
          <a:lstStyle/>
          <a:p>
            <a:r>
              <a:rPr lang="en-US" dirty="0"/>
              <a:t>How to get help</a:t>
            </a:r>
          </a:p>
        </p:txBody>
      </p:sp>
      <p:sp>
        <p:nvSpPr>
          <p:cNvPr id="3" name="Content Placeholder 2">
            <a:extLst>
              <a:ext uri="{FF2B5EF4-FFF2-40B4-BE49-F238E27FC236}">
                <a16:creationId xmlns:a16="http://schemas.microsoft.com/office/drawing/2014/main" id="{07FAD1C3-C4F5-AE44-A4E3-5ACDCA8638B3}"/>
              </a:ext>
            </a:extLst>
          </p:cNvPr>
          <p:cNvSpPr>
            <a:spLocks noGrp="1"/>
          </p:cNvSpPr>
          <p:nvPr>
            <p:ph idx="1"/>
          </p:nvPr>
        </p:nvSpPr>
        <p:spPr/>
        <p:txBody>
          <a:bodyPr/>
          <a:lstStyle/>
          <a:p>
            <a:r>
              <a:rPr lang="en-US" dirty="0"/>
              <a:t>Come see us in the IDA Blackboard and Accessibility labs</a:t>
            </a:r>
          </a:p>
          <a:p>
            <a:pPr lvl="1"/>
            <a:r>
              <a:rPr lang="en-US" dirty="0"/>
              <a:t>1:00-3:00pm every Tuesday and Wednesday in the C-space in the library</a:t>
            </a:r>
          </a:p>
          <a:p>
            <a:r>
              <a:rPr lang="en-US" dirty="0"/>
              <a:t>Email us at </a:t>
            </a:r>
            <a:r>
              <a:rPr lang="en-US" dirty="0">
                <a:hlinkClick r:id="rId3"/>
              </a:rPr>
              <a:t>IDA@Wichita.edu</a:t>
            </a:r>
            <a:endParaRPr lang="en-US" dirty="0"/>
          </a:p>
          <a:p>
            <a:r>
              <a:rPr lang="en-US" dirty="0"/>
              <a:t>Submit a </a:t>
            </a:r>
            <a:r>
              <a:rPr lang="en-US" dirty="0" err="1"/>
              <a:t>OneStop</a:t>
            </a:r>
            <a:r>
              <a:rPr lang="en-US" dirty="0"/>
              <a:t> ticket for technical support</a:t>
            </a:r>
          </a:p>
          <a:p>
            <a:r>
              <a:rPr lang="en-US" dirty="0"/>
              <a:t>Remember</a:t>
            </a:r>
          </a:p>
          <a:p>
            <a:pPr lvl="1"/>
            <a:r>
              <a:rPr lang="en-US" dirty="0"/>
              <a:t>IDA = training</a:t>
            </a:r>
          </a:p>
          <a:p>
            <a:pPr lvl="1"/>
            <a:r>
              <a:rPr lang="en-US" dirty="0" err="1"/>
              <a:t>OneStop</a:t>
            </a:r>
            <a:r>
              <a:rPr lang="en-US" dirty="0"/>
              <a:t> = technical support</a:t>
            </a:r>
          </a:p>
        </p:txBody>
      </p:sp>
    </p:spTree>
    <p:extLst>
      <p:ext uri="{BB962C8B-B14F-4D97-AF65-F5344CB8AC3E}">
        <p14:creationId xmlns:p14="http://schemas.microsoft.com/office/powerpoint/2010/main" val="705791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D623-66C1-8344-A5F6-7B098D7EB3EE}"/>
              </a:ext>
            </a:extLst>
          </p:cNvPr>
          <p:cNvSpPr>
            <a:spLocks noGrp="1"/>
          </p:cNvSpPr>
          <p:nvPr>
            <p:ph type="title"/>
          </p:nvPr>
        </p:nvSpPr>
        <p:spPr/>
        <p:txBody>
          <a:bodyPr/>
          <a:lstStyle/>
          <a:p>
            <a:r>
              <a:rPr lang="en-US" dirty="0"/>
              <a:t>Thank you. Questions?</a:t>
            </a:r>
          </a:p>
        </p:txBody>
      </p:sp>
      <p:sp>
        <p:nvSpPr>
          <p:cNvPr id="3" name="Text Placeholder 2">
            <a:extLst>
              <a:ext uri="{FF2B5EF4-FFF2-40B4-BE49-F238E27FC236}">
                <a16:creationId xmlns:a16="http://schemas.microsoft.com/office/drawing/2014/main" id="{096F39F4-FE38-AB42-AF53-9544D10CDCA2}"/>
              </a:ext>
            </a:extLst>
          </p:cNvPr>
          <p:cNvSpPr>
            <a:spLocks noGrp="1"/>
          </p:cNvSpPr>
          <p:nvPr>
            <p:ph type="body" idx="1"/>
          </p:nvPr>
        </p:nvSpPr>
        <p:spPr/>
        <p:txBody>
          <a:bodyPr/>
          <a:lstStyle/>
          <a:p>
            <a:r>
              <a:rPr lang="en-US" dirty="0"/>
              <a:t>Please send questions to </a:t>
            </a:r>
            <a:r>
              <a:rPr lang="en-US" dirty="0">
                <a:hlinkClick r:id="rId3"/>
              </a:rPr>
              <a:t>IDA@Wichita.edu</a:t>
            </a:r>
            <a:r>
              <a:rPr lang="en-US" dirty="0"/>
              <a:t>  Please remember to review </a:t>
            </a:r>
            <a:r>
              <a:rPr lang="en-US"/>
              <a:t>this session</a:t>
            </a:r>
            <a:endParaRPr lang="en-US" dirty="0"/>
          </a:p>
        </p:txBody>
      </p:sp>
    </p:spTree>
    <p:extLst>
      <p:ext uri="{BB962C8B-B14F-4D97-AF65-F5344CB8AC3E}">
        <p14:creationId xmlns:p14="http://schemas.microsoft.com/office/powerpoint/2010/main" val="162766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D72-8B9B-B041-B165-1EFAF454B663}"/>
              </a:ext>
            </a:extLst>
          </p:cNvPr>
          <p:cNvSpPr>
            <a:spLocks noGrp="1"/>
          </p:cNvSpPr>
          <p:nvPr>
            <p:ph type="title"/>
          </p:nvPr>
        </p:nvSpPr>
        <p:spPr/>
        <p:txBody>
          <a:bodyPr/>
          <a:lstStyle/>
          <a:p>
            <a:r>
              <a:rPr lang="en-US" dirty="0"/>
              <a:t>Navigation in Blackboard</a:t>
            </a:r>
          </a:p>
        </p:txBody>
      </p:sp>
      <p:sp>
        <p:nvSpPr>
          <p:cNvPr id="3" name="Text Placeholder 2">
            <a:extLst>
              <a:ext uri="{FF2B5EF4-FFF2-40B4-BE49-F238E27FC236}">
                <a16:creationId xmlns:a16="http://schemas.microsoft.com/office/drawing/2014/main" id="{54EB1B38-B21F-1F48-B271-A582227631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837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AA3B-9E37-0840-8D24-2BBA00234FA5}"/>
              </a:ext>
            </a:extLst>
          </p:cNvPr>
          <p:cNvSpPr>
            <a:spLocks noGrp="1"/>
          </p:cNvSpPr>
          <p:nvPr>
            <p:ph type="title"/>
          </p:nvPr>
        </p:nvSpPr>
        <p:spPr/>
        <p:txBody>
          <a:bodyPr/>
          <a:lstStyle/>
          <a:p>
            <a:r>
              <a:rPr lang="en-US" dirty="0"/>
              <a:t>Logging in</a:t>
            </a:r>
          </a:p>
        </p:txBody>
      </p:sp>
      <p:sp>
        <p:nvSpPr>
          <p:cNvPr id="3" name="Content Placeholder 2">
            <a:extLst>
              <a:ext uri="{FF2B5EF4-FFF2-40B4-BE49-F238E27FC236}">
                <a16:creationId xmlns:a16="http://schemas.microsoft.com/office/drawing/2014/main" id="{5211F678-2670-6546-9D9C-EAD4620FD05B}"/>
              </a:ext>
            </a:extLst>
          </p:cNvPr>
          <p:cNvSpPr>
            <a:spLocks noGrp="1"/>
          </p:cNvSpPr>
          <p:nvPr>
            <p:ph sz="half" idx="1"/>
          </p:nvPr>
        </p:nvSpPr>
        <p:spPr/>
        <p:txBody>
          <a:bodyPr/>
          <a:lstStyle/>
          <a:p>
            <a:r>
              <a:rPr lang="en-US" dirty="0"/>
              <a:t>Use your WSU credentials to log in:</a:t>
            </a:r>
          </a:p>
          <a:p>
            <a:endParaRPr lang="en-US" dirty="0"/>
          </a:p>
        </p:txBody>
      </p:sp>
      <p:sp>
        <p:nvSpPr>
          <p:cNvPr id="5" name="Content Placeholder 4">
            <a:extLst>
              <a:ext uri="{FF2B5EF4-FFF2-40B4-BE49-F238E27FC236}">
                <a16:creationId xmlns:a16="http://schemas.microsoft.com/office/drawing/2014/main" id="{9B7C1889-446C-D141-BF89-FAB7EB96896A}"/>
              </a:ext>
            </a:extLst>
          </p:cNvPr>
          <p:cNvSpPr>
            <a:spLocks noGrp="1"/>
          </p:cNvSpPr>
          <p:nvPr>
            <p:ph sz="half" idx="2"/>
          </p:nvPr>
        </p:nvSpPr>
        <p:spPr/>
        <p:txBody>
          <a:bodyPr/>
          <a:lstStyle/>
          <a:p>
            <a:endParaRPr lang="en-US"/>
          </a:p>
        </p:txBody>
      </p:sp>
      <p:pic>
        <p:nvPicPr>
          <p:cNvPr id="4" name="Picture 3" descr="Blackboard login box with space for username nad password indicated.">
            <a:extLst>
              <a:ext uri="{FF2B5EF4-FFF2-40B4-BE49-F238E27FC236}">
                <a16:creationId xmlns:a16="http://schemas.microsoft.com/office/drawing/2014/main" id="{1B13AAC3-C4CD-284C-BABD-5E27EB890DDC}"/>
              </a:ext>
            </a:extLst>
          </p:cNvPr>
          <p:cNvPicPr>
            <a:picLocks noChangeAspect="1"/>
          </p:cNvPicPr>
          <p:nvPr/>
        </p:nvPicPr>
        <p:blipFill>
          <a:blip r:embed="rId3"/>
          <a:stretch>
            <a:fillRect/>
          </a:stretch>
        </p:blipFill>
        <p:spPr>
          <a:xfrm>
            <a:off x="6780574" y="1575917"/>
            <a:ext cx="3964852" cy="4601046"/>
          </a:xfrm>
          <a:prstGeom prst="rect">
            <a:avLst/>
          </a:prstGeom>
        </p:spPr>
      </p:pic>
    </p:spTree>
    <p:extLst>
      <p:ext uri="{BB962C8B-B14F-4D97-AF65-F5344CB8AC3E}">
        <p14:creationId xmlns:p14="http://schemas.microsoft.com/office/powerpoint/2010/main" val="109925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2B9322-707C-B944-8EF1-FA357F0DA31B}"/>
              </a:ext>
            </a:extLst>
          </p:cNvPr>
          <p:cNvSpPr>
            <a:spLocks noGrp="1"/>
          </p:cNvSpPr>
          <p:nvPr>
            <p:ph type="title"/>
          </p:nvPr>
        </p:nvSpPr>
        <p:spPr/>
        <p:txBody>
          <a:bodyPr/>
          <a:lstStyle/>
          <a:p>
            <a:r>
              <a:rPr lang="en-US" dirty="0"/>
              <a:t>Finding My Courses</a:t>
            </a:r>
          </a:p>
        </p:txBody>
      </p:sp>
      <p:sp>
        <p:nvSpPr>
          <p:cNvPr id="3" name="Content Placeholder 2">
            <a:extLst>
              <a:ext uri="{FF2B5EF4-FFF2-40B4-BE49-F238E27FC236}">
                <a16:creationId xmlns:a16="http://schemas.microsoft.com/office/drawing/2014/main" id="{FD625705-0181-E74E-8530-39895C3DE585}"/>
              </a:ext>
            </a:extLst>
          </p:cNvPr>
          <p:cNvSpPr>
            <a:spLocks noGrp="1"/>
          </p:cNvSpPr>
          <p:nvPr>
            <p:ph idx="1"/>
          </p:nvPr>
        </p:nvSpPr>
        <p:spPr/>
        <p:txBody>
          <a:bodyPr/>
          <a:lstStyle/>
          <a:p>
            <a:r>
              <a:rPr lang="en-US" dirty="0"/>
              <a:t>Review the new material on the “My Institution” page and then click on “My Courses”:</a:t>
            </a:r>
          </a:p>
        </p:txBody>
      </p:sp>
      <p:pic>
        <p:nvPicPr>
          <p:cNvPr id="5" name="Content Placeholder 4" descr="Blackboard's &quot;black ribbon&quot; with &quot;my courses&quot; link indicated with a red arrow.">
            <a:extLst>
              <a:ext uri="{FF2B5EF4-FFF2-40B4-BE49-F238E27FC236}">
                <a16:creationId xmlns:a16="http://schemas.microsoft.com/office/drawing/2014/main" id="{2179DE68-65C0-F94E-B8A6-5BA56BA43AD8}"/>
              </a:ext>
            </a:extLst>
          </p:cNvPr>
          <p:cNvPicPr>
            <a:picLocks noGrp="1" noChangeAspect="1"/>
          </p:cNvPicPr>
          <p:nvPr>
            <p:ph sz="half" idx="4294967295"/>
          </p:nvPr>
        </p:nvPicPr>
        <p:blipFill>
          <a:blip r:embed="rId3"/>
          <a:stretch>
            <a:fillRect/>
          </a:stretch>
        </p:blipFill>
        <p:spPr>
          <a:xfrm>
            <a:off x="1181100" y="3159919"/>
            <a:ext cx="9562670" cy="1564481"/>
          </a:xfrm>
          <a:prstGeom prst="rect">
            <a:avLst/>
          </a:prstGeom>
        </p:spPr>
      </p:pic>
    </p:spTree>
    <p:extLst>
      <p:ext uri="{BB962C8B-B14F-4D97-AF65-F5344CB8AC3E}">
        <p14:creationId xmlns:p14="http://schemas.microsoft.com/office/powerpoint/2010/main" val="104841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B73C27-050E-8641-8AC0-F00743EE9CC5}"/>
              </a:ext>
            </a:extLst>
          </p:cNvPr>
          <p:cNvSpPr>
            <a:spLocks noGrp="1"/>
          </p:cNvSpPr>
          <p:nvPr>
            <p:ph type="title"/>
          </p:nvPr>
        </p:nvSpPr>
        <p:spPr/>
        <p:txBody>
          <a:bodyPr/>
          <a:lstStyle/>
          <a:p>
            <a:r>
              <a:rPr lang="en-US" dirty="0"/>
              <a:t>Finding a specific course</a:t>
            </a:r>
          </a:p>
        </p:txBody>
      </p:sp>
      <p:sp>
        <p:nvSpPr>
          <p:cNvPr id="3" name="Content Placeholder 2">
            <a:extLst>
              <a:ext uri="{FF2B5EF4-FFF2-40B4-BE49-F238E27FC236}">
                <a16:creationId xmlns:a16="http://schemas.microsoft.com/office/drawing/2014/main" id="{809D72A0-ED91-5247-B441-3120BDFC38D8}"/>
              </a:ext>
            </a:extLst>
          </p:cNvPr>
          <p:cNvSpPr>
            <a:spLocks noGrp="1"/>
          </p:cNvSpPr>
          <p:nvPr>
            <p:ph idx="1"/>
          </p:nvPr>
        </p:nvSpPr>
        <p:spPr/>
        <p:txBody>
          <a:bodyPr/>
          <a:lstStyle/>
          <a:p>
            <a:r>
              <a:rPr lang="en-US" dirty="0"/>
              <a:t>Choose the course you want and click on its title: </a:t>
            </a:r>
          </a:p>
        </p:txBody>
      </p:sp>
      <p:pic>
        <p:nvPicPr>
          <p:cNvPr id="5" name="Content Placeholder 4" descr="Listing of course links found under &quot;my courses&quot; for fall, 2018.">
            <a:extLst>
              <a:ext uri="{FF2B5EF4-FFF2-40B4-BE49-F238E27FC236}">
                <a16:creationId xmlns:a16="http://schemas.microsoft.com/office/drawing/2014/main" id="{8360FB29-A0E5-4C4C-951E-F9F31F05E29C}"/>
              </a:ext>
            </a:extLst>
          </p:cNvPr>
          <p:cNvPicPr>
            <a:picLocks noGrp="1" noChangeAspect="1"/>
          </p:cNvPicPr>
          <p:nvPr>
            <p:ph sz="half" idx="4294967295"/>
          </p:nvPr>
        </p:nvPicPr>
        <p:blipFill>
          <a:blip r:embed="rId3"/>
          <a:stretch>
            <a:fillRect/>
          </a:stretch>
        </p:blipFill>
        <p:spPr>
          <a:xfrm>
            <a:off x="838200" y="2547429"/>
            <a:ext cx="8755380" cy="2907730"/>
          </a:xfrm>
          <a:prstGeom prst="rect">
            <a:avLst/>
          </a:prstGeom>
        </p:spPr>
      </p:pic>
    </p:spTree>
    <p:extLst>
      <p:ext uri="{BB962C8B-B14F-4D97-AF65-F5344CB8AC3E}">
        <p14:creationId xmlns:p14="http://schemas.microsoft.com/office/powerpoint/2010/main" val="376184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A93A-E4EF-3541-A0BC-40BAD79B2822}"/>
              </a:ext>
            </a:extLst>
          </p:cNvPr>
          <p:cNvSpPr>
            <a:spLocks noGrp="1"/>
          </p:cNvSpPr>
          <p:nvPr>
            <p:ph type="title"/>
          </p:nvPr>
        </p:nvSpPr>
        <p:spPr/>
        <p:txBody>
          <a:bodyPr/>
          <a:lstStyle/>
          <a:p>
            <a:r>
              <a:rPr lang="en-US" dirty="0"/>
              <a:t>Making an announcement</a:t>
            </a:r>
          </a:p>
        </p:txBody>
      </p:sp>
      <p:sp>
        <p:nvSpPr>
          <p:cNvPr id="3" name="Text Placeholder 2">
            <a:extLst>
              <a:ext uri="{FF2B5EF4-FFF2-40B4-BE49-F238E27FC236}">
                <a16:creationId xmlns:a16="http://schemas.microsoft.com/office/drawing/2014/main" id="{42EF0D25-45B0-FD48-95B9-6351BD31E7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1206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emplate - Accessible" id="{C9EEBB27-A160-0549-93BB-57AA507F1703}" vid="{32148866-FC3F-5F4F-BF9C-13255541B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1440</TotalTime>
  <Words>3528</Words>
  <Application>Microsoft Macintosh PowerPoint</Application>
  <PresentationFormat>Widescreen</PresentationFormat>
  <Paragraphs>219</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Introduction to Blackboard</vt:lpstr>
      <vt:lpstr>Agenda</vt:lpstr>
      <vt:lpstr>What is Blackboard?</vt:lpstr>
      <vt:lpstr>How do you access Blackboard?</vt:lpstr>
      <vt:lpstr>Navigation in Blackboard</vt:lpstr>
      <vt:lpstr>Logging in</vt:lpstr>
      <vt:lpstr>Finding My Courses</vt:lpstr>
      <vt:lpstr>Finding a specific course</vt:lpstr>
      <vt:lpstr>Making an announcement</vt:lpstr>
      <vt:lpstr>Create Announcement should show</vt:lpstr>
      <vt:lpstr>Check your edit mode!</vt:lpstr>
      <vt:lpstr>Blackboard’s WYSIWYG editor</vt:lpstr>
      <vt:lpstr>Choosing restrictions/notifications</vt:lpstr>
      <vt:lpstr>The submit button is the same</vt:lpstr>
      <vt:lpstr>Sending Email</vt:lpstr>
      <vt:lpstr>Multiple ways to find this  tool</vt:lpstr>
      <vt:lpstr>Uploading content</vt:lpstr>
      <vt:lpstr>Choose your recipient(s)</vt:lpstr>
      <vt:lpstr>WARNINGS!</vt:lpstr>
      <vt:lpstr>Discussion Boards</vt:lpstr>
      <vt:lpstr>Many roads … all go to same place</vt:lpstr>
      <vt:lpstr>Create a forum</vt:lpstr>
      <vt:lpstr>Same WYSIWYG editor</vt:lpstr>
      <vt:lpstr>Setting up your requirements</vt:lpstr>
      <vt:lpstr>The title is a link</vt:lpstr>
      <vt:lpstr>Creating an Assignment</vt:lpstr>
      <vt:lpstr>Put your assignment somewhere</vt:lpstr>
      <vt:lpstr>Assessment link gets to Assignments</vt:lpstr>
      <vt:lpstr>Grade center (not “my grades”)</vt:lpstr>
      <vt:lpstr>Make your choices</vt:lpstr>
      <vt:lpstr>Submission Details</vt:lpstr>
      <vt:lpstr>Grading Options … No!</vt:lpstr>
      <vt:lpstr>Display of Grades</vt:lpstr>
      <vt:lpstr>Availability</vt:lpstr>
      <vt:lpstr>Assignments are great to use</vt:lpstr>
      <vt:lpstr>Grade Center</vt:lpstr>
      <vt:lpstr>Accessing Grade Center</vt:lpstr>
      <vt:lpstr>Find the link in the dropdown menu</vt:lpstr>
      <vt:lpstr>Full Grade Center</vt:lpstr>
      <vt:lpstr>Blackboard Ally</vt:lpstr>
      <vt:lpstr>Interpreting Ally scores</vt:lpstr>
      <vt:lpstr>Ally helps you</vt:lpstr>
      <vt:lpstr>Accessibility is everywhere!</vt:lpstr>
      <vt:lpstr>How to get help</vt:lpstr>
      <vt:lpstr>Thank you.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Blackboard</dc:title>
  <dc:creator>Speer, Carolyn</dc:creator>
  <cp:lastModifiedBy>Speer, Carolyn</cp:lastModifiedBy>
  <cp:revision>21</cp:revision>
  <cp:lastPrinted>2018-07-31T17:29:19Z</cp:lastPrinted>
  <dcterms:created xsi:type="dcterms:W3CDTF">2018-07-30T18:53:48Z</dcterms:created>
  <dcterms:modified xsi:type="dcterms:W3CDTF">2018-08-11T16:52:27Z</dcterms:modified>
</cp:coreProperties>
</file>