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59" r:id="rId4"/>
    <p:sldId id="258" r:id="rId5"/>
    <p:sldId id="260" r:id="rId6"/>
    <p:sldId id="288" r:id="rId7"/>
    <p:sldId id="283" r:id="rId8"/>
    <p:sldId id="284" r:id="rId9"/>
    <p:sldId id="285" r:id="rId10"/>
    <p:sldId id="286" r:id="rId11"/>
    <p:sldId id="287" r:id="rId12"/>
    <p:sldId id="267" r:id="rId13"/>
    <p:sldId id="270" r:id="rId14"/>
    <p:sldId id="271" r:id="rId15"/>
    <p:sldId id="272" r:id="rId16"/>
    <p:sldId id="275" r:id="rId17"/>
    <p:sldId id="290" r:id="rId18"/>
    <p:sldId id="289" r:id="rId19"/>
    <p:sldId id="291" r:id="rId20"/>
    <p:sldId id="293" r:id="rId21"/>
    <p:sldId id="281" r:id="rId22"/>
    <p:sldId id="292" r:id="rId23"/>
    <p:sldId id="282" r:id="rId24"/>
    <p:sldId id="276" r:id="rId25"/>
    <p:sldId id="269" r:id="rId26"/>
    <p:sldId id="27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34"/>
    <p:restoredTop sz="86444"/>
  </p:normalViewPr>
  <p:slideViewPr>
    <p:cSldViewPr snapToGrid="0" snapToObjects="1">
      <p:cViewPr varScale="1">
        <p:scale>
          <a:sx n="74" d="100"/>
          <a:sy n="74" d="100"/>
        </p:scale>
        <p:origin x="584" y="168"/>
      </p:cViewPr>
      <p:guideLst/>
    </p:cSldViewPr>
  </p:slideViewPr>
  <p:outlineViewPr>
    <p:cViewPr>
      <p:scale>
        <a:sx n="33" d="100"/>
        <a:sy n="33" d="100"/>
      </p:scale>
      <p:origin x="0" y="-848"/>
    </p:cViewPr>
  </p:outlineViewPr>
  <p:notesTextViewPr>
    <p:cViewPr>
      <p:scale>
        <a:sx n="1" d="1"/>
        <a:sy n="1" d="1"/>
      </p:scale>
      <p:origin x="0" y="0"/>
    </p:cViewPr>
  </p:notesTextViewPr>
  <p:notesViewPr>
    <p:cSldViewPr snapToGrid="0" snapToObjects="1">
      <p:cViewPr varScale="1">
        <p:scale>
          <a:sx n="79" d="100"/>
          <a:sy n="79" d="100"/>
        </p:scale>
        <p:origin x="3528" y="2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E549EA-A729-3D45-8B4D-22B7EBF5C6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B97E04D-ECCF-9144-940C-119F342EF95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43F512-30E2-3F46-8010-5659AF98CC34}" type="datetimeFigureOut">
              <a:rPr lang="en-US" smtClean="0"/>
              <a:t>8/12/18</a:t>
            </a:fld>
            <a:endParaRPr lang="en-US"/>
          </a:p>
        </p:txBody>
      </p:sp>
      <p:sp>
        <p:nvSpPr>
          <p:cNvPr id="4" name="Footer Placeholder 3">
            <a:extLst>
              <a:ext uri="{FF2B5EF4-FFF2-40B4-BE49-F238E27FC236}">
                <a16:creationId xmlns:a16="http://schemas.microsoft.com/office/drawing/2014/main" id="{AA0344F1-5767-0541-B208-C6A9788E85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6DBA68-A779-A547-8605-413DDCAEB5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7A2CB1-9001-FD49-B675-3F6AB6B0DB25}" type="slidenum">
              <a:rPr lang="en-US" smtClean="0"/>
              <a:t>‹#›</a:t>
            </a:fld>
            <a:endParaRPr lang="en-US"/>
          </a:p>
        </p:txBody>
      </p:sp>
    </p:spTree>
    <p:extLst>
      <p:ext uri="{BB962C8B-B14F-4D97-AF65-F5344CB8AC3E}">
        <p14:creationId xmlns:p14="http://schemas.microsoft.com/office/powerpoint/2010/main" val="3221082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3E9FAA-CE99-9243-980C-708A50330DCB}" type="datetimeFigureOut">
              <a:rPr lang="en-US" smtClean="0"/>
              <a:t>8/12/18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6AF33-FE8D-0F43-AD85-A52C3F99EDA1}" type="slidenum">
              <a:rPr lang="en-US" smtClean="0"/>
              <a:t>‹#›</a:t>
            </a:fld>
            <a:endParaRPr lang="en-US"/>
          </a:p>
        </p:txBody>
      </p:sp>
    </p:spTree>
    <p:extLst>
      <p:ext uri="{BB962C8B-B14F-4D97-AF65-F5344CB8AC3E}">
        <p14:creationId xmlns:p14="http://schemas.microsoft.com/office/powerpoint/2010/main" val="3776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Instructor’s Guide to Blackboard Ally.  I’m John Jones, director of the media resources center.</a:t>
            </a:r>
          </a:p>
        </p:txBody>
      </p:sp>
      <p:sp>
        <p:nvSpPr>
          <p:cNvPr id="4" name="Slide Number Placeholder 3"/>
          <p:cNvSpPr>
            <a:spLocks noGrp="1"/>
          </p:cNvSpPr>
          <p:nvPr>
            <p:ph type="sldNum" sz="quarter" idx="5"/>
          </p:nvPr>
        </p:nvSpPr>
        <p:spPr/>
        <p:txBody>
          <a:bodyPr/>
          <a:lstStyle/>
          <a:p>
            <a:fld id="{4566AF33-FE8D-0F43-AD85-A52C3F99EDA1}" type="slidenum">
              <a:rPr lang="en-US" smtClean="0"/>
              <a:t>1</a:t>
            </a:fld>
            <a:endParaRPr lang="en-US"/>
          </a:p>
        </p:txBody>
      </p:sp>
    </p:spTree>
    <p:extLst>
      <p:ext uri="{BB962C8B-B14F-4D97-AF65-F5344CB8AC3E}">
        <p14:creationId xmlns:p14="http://schemas.microsoft.com/office/powerpoint/2010/main" val="934425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Anyone who has listened to a podcast or audiobook knows that an audio format for content can be very useful as a primary method of delivery or as a supplement to text.  Some students, especially those with a variety of learning disabilities can make a huge improvement in their comprehension if they can listen to an audio version of their content while they read. Audio versions are great while you’re driving, working out, walking the dog, or washing dishes. </a:t>
            </a:r>
          </a:p>
        </p:txBody>
      </p:sp>
      <p:sp>
        <p:nvSpPr>
          <p:cNvPr id="4" name="Slide Number Placeholder 3"/>
          <p:cNvSpPr>
            <a:spLocks noGrp="1"/>
          </p:cNvSpPr>
          <p:nvPr>
            <p:ph type="sldNum" sz="quarter" idx="5"/>
          </p:nvPr>
        </p:nvSpPr>
        <p:spPr/>
        <p:txBody>
          <a:bodyPr/>
          <a:lstStyle/>
          <a:p>
            <a:fld id="{4566AF33-FE8D-0F43-AD85-A52C3F99EDA1}" type="slidenum">
              <a:rPr lang="en-US" smtClean="0"/>
              <a:t>10</a:t>
            </a:fld>
            <a:endParaRPr lang="en-US"/>
          </a:p>
        </p:txBody>
      </p:sp>
    </p:spTree>
    <p:extLst>
      <p:ext uri="{BB962C8B-B14F-4D97-AF65-F5344CB8AC3E}">
        <p14:creationId xmlns:p14="http://schemas.microsoft.com/office/powerpoint/2010/main" val="3998229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all the alternative formats, Electronic braille is the one that has the most narrow usage, but for people who read braille, having access to electronic braille makes their course content available in the format they need without the need for intervention from Disability Services.  </a:t>
            </a:r>
          </a:p>
        </p:txBody>
      </p:sp>
      <p:sp>
        <p:nvSpPr>
          <p:cNvPr id="4" name="Slide Number Placeholder 3"/>
          <p:cNvSpPr>
            <a:spLocks noGrp="1"/>
          </p:cNvSpPr>
          <p:nvPr>
            <p:ph type="sldNum" sz="quarter" idx="5"/>
          </p:nvPr>
        </p:nvSpPr>
        <p:spPr/>
        <p:txBody>
          <a:bodyPr/>
          <a:lstStyle/>
          <a:p>
            <a:fld id="{4566AF33-FE8D-0F43-AD85-A52C3F99EDA1}" type="slidenum">
              <a:rPr lang="en-US" smtClean="0"/>
              <a:t>11</a:t>
            </a:fld>
            <a:endParaRPr lang="en-US"/>
          </a:p>
        </p:txBody>
      </p:sp>
    </p:spTree>
    <p:extLst>
      <p:ext uri="{BB962C8B-B14F-4D97-AF65-F5344CB8AC3E}">
        <p14:creationId xmlns:p14="http://schemas.microsoft.com/office/powerpoint/2010/main" val="1486560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right.  I’ve been talking a lot about formats and about the student experience. Lets take a look at what you’ll see as an instructor. </a:t>
            </a:r>
          </a:p>
        </p:txBody>
      </p:sp>
      <p:sp>
        <p:nvSpPr>
          <p:cNvPr id="4" name="Slide Number Placeholder 3"/>
          <p:cNvSpPr>
            <a:spLocks noGrp="1"/>
          </p:cNvSpPr>
          <p:nvPr>
            <p:ph type="sldNum" sz="quarter" idx="10"/>
          </p:nvPr>
        </p:nvSpPr>
        <p:spPr/>
        <p:txBody>
          <a:bodyPr/>
          <a:lstStyle/>
          <a:p>
            <a:fld id="{4566AF33-FE8D-0F43-AD85-A52C3F99EDA1}" type="slidenum">
              <a:rPr lang="en-US" smtClean="0"/>
              <a:t>12</a:t>
            </a:fld>
            <a:endParaRPr lang="en-US"/>
          </a:p>
        </p:txBody>
      </p:sp>
    </p:spTree>
    <p:extLst>
      <p:ext uri="{BB962C8B-B14F-4D97-AF65-F5344CB8AC3E}">
        <p14:creationId xmlns:p14="http://schemas.microsoft.com/office/powerpoint/2010/main" val="511019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this is my informercial moment in the presentation.  How much do you think you’ll have to pay to make all of those formats available to your students. Would you pay $19.95? $29.95? </a:t>
            </a:r>
          </a:p>
          <a:p>
            <a:endParaRPr lang="en-US" dirty="0"/>
          </a:p>
          <a:p>
            <a:r>
              <a:rPr lang="en-US" dirty="0"/>
              <a:t>The good news is that it’s paid for already, and while we hope it helps you improve, most of the features we have talked about already are available to you for any documents you put in blackboard. </a:t>
            </a:r>
          </a:p>
        </p:txBody>
      </p:sp>
      <p:sp>
        <p:nvSpPr>
          <p:cNvPr id="4" name="Slide Number Placeholder 3"/>
          <p:cNvSpPr>
            <a:spLocks noGrp="1"/>
          </p:cNvSpPr>
          <p:nvPr>
            <p:ph type="sldNum" sz="quarter" idx="10"/>
          </p:nvPr>
        </p:nvSpPr>
        <p:spPr/>
        <p:txBody>
          <a:bodyPr/>
          <a:lstStyle/>
          <a:p>
            <a:fld id="{4566AF33-FE8D-0F43-AD85-A52C3F99EDA1}" type="slidenum">
              <a:rPr lang="en-US" smtClean="0"/>
              <a:t>13</a:t>
            </a:fld>
            <a:endParaRPr lang="en-US"/>
          </a:p>
        </p:txBody>
      </p:sp>
    </p:spTree>
    <p:extLst>
      <p:ext uri="{BB962C8B-B14F-4D97-AF65-F5344CB8AC3E}">
        <p14:creationId xmlns:p14="http://schemas.microsoft.com/office/powerpoint/2010/main" val="2695033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what instructors see.  Every content item in blackboard is going to have a little icon next to it.  It’ll be a dial like the ones I’m sharing here – four levels of accessible from low (which is read, and points to the left), medium, which is orange and points up, high, which is light green and points to the right, and perfect which is darker green and points to the far right. </a:t>
            </a:r>
          </a:p>
          <a:p>
            <a:endParaRPr lang="en-US" dirty="0"/>
          </a:p>
          <a:p>
            <a:r>
              <a:rPr lang="en-US" dirty="0"/>
              <a:t>Every file that you upload, as long as it’s in a format that Ally can read, will be evaluated for accessibility and given a score. </a:t>
            </a:r>
          </a:p>
          <a:p>
            <a:endParaRPr lang="en-US" dirty="0"/>
          </a:p>
          <a:p>
            <a:r>
              <a:rPr lang="en-US" dirty="0"/>
              <a:t>Now, remember, we talked about what the students see – these dials are not a part of the student view. This is a tool for us to use to try to learn how to make improvements to our documents, and to get a sense of the general health of our classes. It’s not public. </a:t>
            </a:r>
          </a:p>
          <a:p>
            <a:endParaRPr lang="en-US" dirty="0"/>
          </a:p>
          <a:p>
            <a:r>
              <a:rPr lang="en-US" dirty="0"/>
              <a:t>When you see one of those dials, you can click on them to get a report. </a:t>
            </a:r>
          </a:p>
        </p:txBody>
      </p:sp>
      <p:sp>
        <p:nvSpPr>
          <p:cNvPr id="4" name="Slide Number Placeholder 3"/>
          <p:cNvSpPr>
            <a:spLocks noGrp="1"/>
          </p:cNvSpPr>
          <p:nvPr>
            <p:ph type="sldNum" sz="quarter" idx="10"/>
          </p:nvPr>
        </p:nvSpPr>
        <p:spPr/>
        <p:txBody>
          <a:bodyPr/>
          <a:lstStyle/>
          <a:p>
            <a:fld id="{4566AF33-FE8D-0F43-AD85-A52C3F99EDA1}" type="slidenum">
              <a:rPr lang="en-US" smtClean="0"/>
              <a:t>14</a:t>
            </a:fld>
            <a:endParaRPr lang="en-US"/>
          </a:p>
        </p:txBody>
      </p:sp>
    </p:spTree>
    <p:extLst>
      <p:ext uri="{BB962C8B-B14F-4D97-AF65-F5344CB8AC3E}">
        <p14:creationId xmlns:p14="http://schemas.microsoft.com/office/powerpoint/2010/main" val="338263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report, when you see it, may or may not provide a preview of the document, and will give you some feedback on what could be improved about the document. In this case, the PDF is untagged, and there’s a link to information about how to tag the PDF.  </a:t>
            </a:r>
          </a:p>
          <a:p>
            <a:endParaRPr lang="en-US" dirty="0"/>
          </a:p>
          <a:p>
            <a:r>
              <a:rPr lang="en-US" dirty="0"/>
              <a:t>Also note – the display is showing you one way to improve – if you were to </a:t>
            </a:r>
            <a:r>
              <a:rPr lang="en-US" dirty="0" err="1"/>
              <a:t>clich</a:t>
            </a:r>
            <a:r>
              <a:rPr lang="en-US" dirty="0"/>
              <a:t> on the “all issues” link in the top right, it would show you a full report on the document, but the primary approach is to ask you to make one improvement at at time. If you make changes to your document and want to replace what’s online, you can do so right on this screen. </a:t>
            </a:r>
          </a:p>
          <a:p>
            <a:endParaRPr lang="en-US" dirty="0"/>
          </a:p>
          <a:p>
            <a:r>
              <a:rPr lang="en-US" dirty="0"/>
              <a:t>In some cases Ally may be able to make some improvements for you, but the real intention here is to provide some on-the-spot information on how you can improve your document.  </a:t>
            </a:r>
          </a:p>
          <a:p>
            <a:endParaRPr lang="en-US" dirty="0"/>
          </a:p>
          <a:p>
            <a:r>
              <a:rPr lang="en-US" dirty="0"/>
              <a:t>Those improvements are not required for Ally to make the alternative formats available to your students, but they will make sure that those alternative formats will work as effectively as possible.  </a:t>
            </a:r>
          </a:p>
          <a:p>
            <a:endParaRPr lang="en-US" dirty="0"/>
          </a:p>
          <a:p>
            <a:r>
              <a:rPr lang="en-US" dirty="0"/>
              <a:t>So, that’s the instructor view.  </a:t>
            </a:r>
          </a:p>
        </p:txBody>
      </p:sp>
      <p:sp>
        <p:nvSpPr>
          <p:cNvPr id="4" name="Slide Number Placeholder 3"/>
          <p:cNvSpPr>
            <a:spLocks noGrp="1"/>
          </p:cNvSpPr>
          <p:nvPr>
            <p:ph type="sldNum" sz="quarter" idx="10"/>
          </p:nvPr>
        </p:nvSpPr>
        <p:spPr/>
        <p:txBody>
          <a:bodyPr/>
          <a:lstStyle/>
          <a:p>
            <a:fld id="{4566AF33-FE8D-0F43-AD85-A52C3F99EDA1}" type="slidenum">
              <a:rPr lang="en-US" smtClean="0"/>
              <a:t>15</a:t>
            </a:fld>
            <a:endParaRPr lang="en-US"/>
          </a:p>
        </p:txBody>
      </p:sp>
    </p:spTree>
    <p:extLst>
      <p:ext uri="{BB962C8B-B14F-4D97-AF65-F5344CB8AC3E}">
        <p14:creationId xmlns:p14="http://schemas.microsoft.com/office/powerpoint/2010/main" val="241780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going to briefly show you the sorts of reports that we will be able to see at the Admin level.</a:t>
            </a:r>
          </a:p>
        </p:txBody>
      </p:sp>
      <p:sp>
        <p:nvSpPr>
          <p:cNvPr id="4" name="Slide Number Placeholder 3"/>
          <p:cNvSpPr>
            <a:spLocks noGrp="1"/>
          </p:cNvSpPr>
          <p:nvPr>
            <p:ph type="sldNum" sz="quarter" idx="10"/>
          </p:nvPr>
        </p:nvSpPr>
        <p:spPr/>
        <p:txBody>
          <a:bodyPr/>
          <a:lstStyle/>
          <a:p>
            <a:fld id="{4566AF33-FE8D-0F43-AD85-A52C3F99EDA1}" type="slidenum">
              <a:rPr lang="en-US" smtClean="0"/>
              <a:t>16</a:t>
            </a:fld>
            <a:endParaRPr lang="en-US"/>
          </a:p>
        </p:txBody>
      </p:sp>
    </p:spTree>
    <p:extLst>
      <p:ext uri="{BB962C8B-B14F-4D97-AF65-F5344CB8AC3E}">
        <p14:creationId xmlns:p14="http://schemas.microsoft.com/office/powerpoint/2010/main" val="1406912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 high level, we will be able to see a report that shows us how accessible our instructional content is, and what sort of improvement Ally has made on it’s own.  </a:t>
            </a:r>
          </a:p>
        </p:txBody>
      </p:sp>
      <p:sp>
        <p:nvSpPr>
          <p:cNvPr id="4" name="Slide Number Placeholder 3"/>
          <p:cNvSpPr>
            <a:spLocks noGrp="1"/>
          </p:cNvSpPr>
          <p:nvPr>
            <p:ph type="sldNum" sz="quarter" idx="5"/>
          </p:nvPr>
        </p:nvSpPr>
        <p:spPr/>
        <p:txBody>
          <a:bodyPr/>
          <a:lstStyle/>
          <a:p>
            <a:fld id="{4566AF33-FE8D-0F43-AD85-A52C3F99EDA1}" type="slidenum">
              <a:rPr lang="en-US" smtClean="0"/>
              <a:t>17</a:t>
            </a:fld>
            <a:endParaRPr lang="en-US"/>
          </a:p>
        </p:txBody>
      </p:sp>
    </p:spTree>
    <p:extLst>
      <p:ext uri="{BB962C8B-B14F-4D97-AF65-F5344CB8AC3E}">
        <p14:creationId xmlns:p14="http://schemas.microsoft.com/office/powerpoint/2010/main" val="2195566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also be able to see course reports – so we can see where we may have courses that have a lot of accessibility problems in their documents, and courses that impact a lot of students.  This will allow us to target some training and resources to make improvements as we move forward. </a:t>
            </a:r>
          </a:p>
        </p:txBody>
      </p:sp>
      <p:sp>
        <p:nvSpPr>
          <p:cNvPr id="4" name="Slide Number Placeholder 3"/>
          <p:cNvSpPr>
            <a:spLocks noGrp="1"/>
          </p:cNvSpPr>
          <p:nvPr>
            <p:ph type="sldNum" sz="quarter" idx="5"/>
          </p:nvPr>
        </p:nvSpPr>
        <p:spPr/>
        <p:txBody>
          <a:bodyPr/>
          <a:lstStyle/>
          <a:p>
            <a:fld id="{4566AF33-FE8D-0F43-AD85-A52C3F99EDA1}" type="slidenum">
              <a:rPr lang="en-US" smtClean="0"/>
              <a:t>18</a:t>
            </a:fld>
            <a:endParaRPr lang="en-US"/>
          </a:p>
        </p:txBody>
      </p:sp>
    </p:spTree>
    <p:extLst>
      <p:ext uri="{BB962C8B-B14F-4D97-AF65-F5344CB8AC3E}">
        <p14:creationId xmlns:p14="http://schemas.microsoft.com/office/powerpoint/2010/main" val="511644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individual course view is possible with the same sort of circle graphs as in the top level view. </a:t>
            </a:r>
          </a:p>
        </p:txBody>
      </p:sp>
      <p:sp>
        <p:nvSpPr>
          <p:cNvPr id="4" name="Slide Number Placeholder 3"/>
          <p:cNvSpPr>
            <a:spLocks noGrp="1"/>
          </p:cNvSpPr>
          <p:nvPr>
            <p:ph type="sldNum" sz="quarter" idx="5"/>
          </p:nvPr>
        </p:nvSpPr>
        <p:spPr/>
        <p:txBody>
          <a:bodyPr/>
          <a:lstStyle/>
          <a:p>
            <a:fld id="{4566AF33-FE8D-0F43-AD85-A52C3F99EDA1}" type="slidenum">
              <a:rPr lang="en-US" smtClean="0"/>
              <a:t>19</a:t>
            </a:fld>
            <a:endParaRPr lang="en-US"/>
          </a:p>
        </p:txBody>
      </p:sp>
    </p:spTree>
    <p:extLst>
      <p:ext uri="{BB962C8B-B14F-4D97-AF65-F5344CB8AC3E}">
        <p14:creationId xmlns:p14="http://schemas.microsoft.com/office/powerpoint/2010/main" val="209350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presentation we’re going to have a quick conversation about why we need a tool like ally; then we’ll take a look at what a student sees thanks to Ally, what instructors see in their view that is based on the ally tool. We’ll look briefly at the sort of reports that are available at the Admin level, touch briefly on the Ally development roadmap to look at what’s coming in the future, and then talk about a recommended go-forward strategy for faculty who are working with Ally for the first time. </a:t>
            </a:r>
          </a:p>
        </p:txBody>
      </p:sp>
      <p:sp>
        <p:nvSpPr>
          <p:cNvPr id="4" name="Slide Number Placeholder 3"/>
          <p:cNvSpPr>
            <a:spLocks noGrp="1"/>
          </p:cNvSpPr>
          <p:nvPr>
            <p:ph type="sldNum" sz="quarter" idx="10"/>
          </p:nvPr>
        </p:nvSpPr>
        <p:spPr/>
        <p:txBody>
          <a:bodyPr/>
          <a:lstStyle/>
          <a:p>
            <a:fld id="{4566AF33-FE8D-0F43-AD85-A52C3F99EDA1}" type="slidenum">
              <a:rPr lang="en-US" smtClean="0"/>
              <a:t>2</a:t>
            </a:fld>
            <a:endParaRPr lang="en-US"/>
          </a:p>
        </p:txBody>
      </p:sp>
    </p:spTree>
    <p:extLst>
      <p:ext uri="{BB962C8B-B14F-4D97-AF65-F5344CB8AC3E}">
        <p14:creationId xmlns:p14="http://schemas.microsoft.com/office/powerpoint/2010/main" val="3020118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reports are going to be used to identify our most impactful places to make improvements for our students, and to demonstrate the way our efforts are making improvements over time.  We will also be able to get a very quick view at what challenges we may face when we have a student who requires accommodations in a specific course – that individual course report can be an important tool for planning what resources to make available.  </a:t>
            </a:r>
          </a:p>
          <a:p>
            <a:endParaRPr lang="en-US" dirty="0"/>
          </a:p>
          <a:p>
            <a:endParaRPr lang="en-US" dirty="0"/>
          </a:p>
        </p:txBody>
      </p:sp>
      <p:sp>
        <p:nvSpPr>
          <p:cNvPr id="4" name="Slide Number Placeholder 3"/>
          <p:cNvSpPr>
            <a:spLocks noGrp="1"/>
          </p:cNvSpPr>
          <p:nvPr>
            <p:ph type="sldNum" sz="quarter" idx="5"/>
          </p:nvPr>
        </p:nvSpPr>
        <p:spPr/>
        <p:txBody>
          <a:bodyPr/>
          <a:lstStyle/>
          <a:p>
            <a:fld id="{4566AF33-FE8D-0F43-AD85-A52C3F99EDA1}" type="slidenum">
              <a:rPr lang="en-US" smtClean="0"/>
              <a:t>20</a:t>
            </a:fld>
            <a:endParaRPr lang="en-US"/>
          </a:p>
        </p:txBody>
      </p:sp>
    </p:spTree>
    <p:extLst>
      <p:ext uri="{BB962C8B-B14F-4D97-AF65-F5344CB8AC3E}">
        <p14:creationId xmlns:p14="http://schemas.microsoft.com/office/powerpoint/2010/main" val="2833901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Ally is a product that is being very actively developed by Blackboard, and over the course of the coming months and years we are going to see a lot of improvements. </a:t>
            </a:r>
          </a:p>
        </p:txBody>
      </p:sp>
      <p:sp>
        <p:nvSpPr>
          <p:cNvPr id="4" name="Slide Number Placeholder 3"/>
          <p:cNvSpPr>
            <a:spLocks noGrp="1"/>
          </p:cNvSpPr>
          <p:nvPr>
            <p:ph type="sldNum" sz="quarter" idx="10"/>
          </p:nvPr>
        </p:nvSpPr>
        <p:spPr/>
        <p:txBody>
          <a:bodyPr/>
          <a:lstStyle/>
          <a:p>
            <a:fld id="{4566AF33-FE8D-0F43-AD85-A52C3F99EDA1}" type="slidenum">
              <a:rPr lang="en-US" smtClean="0"/>
              <a:t>21</a:t>
            </a:fld>
            <a:endParaRPr lang="en-US"/>
          </a:p>
        </p:txBody>
      </p:sp>
    </p:spTree>
    <p:extLst>
      <p:ext uri="{BB962C8B-B14F-4D97-AF65-F5344CB8AC3E}">
        <p14:creationId xmlns:p14="http://schemas.microsoft.com/office/powerpoint/2010/main" val="292310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hit list of some of the things we’re going to be able to see in the future. First of all, we’re going to be able to get reports on what formats students are downloading – it may be very interesting to see how many students are downloading audio versions of specific content, for example.  </a:t>
            </a:r>
          </a:p>
          <a:p>
            <a:endParaRPr lang="en-US" dirty="0"/>
          </a:p>
          <a:p>
            <a:r>
              <a:rPr lang="en-US" dirty="0"/>
              <a:t>One critical improvement will be the review of content items created in the WYSIWYG editor in Blackboard, not just documents that are uploaded. </a:t>
            </a:r>
          </a:p>
          <a:p>
            <a:endParaRPr lang="en-US" dirty="0"/>
          </a:p>
          <a:p>
            <a:r>
              <a:rPr lang="en-US" dirty="0"/>
              <a:t>Improved in-browser remediation of documents is coming – so that you’ll be able to make your changes right in blackboard rather than having to edit on your desktop and upload the improved version. </a:t>
            </a:r>
          </a:p>
          <a:p>
            <a:endParaRPr lang="en-US" dirty="0"/>
          </a:p>
          <a:p>
            <a:r>
              <a:rPr lang="en-US" dirty="0"/>
              <a:t>Review of A/V content is also coming – Ally will test for the availability of captions and transcripts, etc. </a:t>
            </a:r>
          </a:p>
          <a:p>
            <a:endParaRPr lang="en-US" dirty="0"/>
          </a:p>
          <a:p>
            <a:r>
              <a:rPr lang="en-US" dirty="0"/>
              <a:t>Course reports will be made available to instructors and at the department level.  </a:t>
            </a:r>
          </a:p>
        </p:txBody>
      </p:sp>
      <p:sp>
        <p:nvSpPr>
          <p:cNvPr id="4" name="Slide Number Placeholder 3"/>
          <p:cNvSpPr>
            <a:spLocks noGrp="1"/>
          </p:cNvSpPr>
          <p:nvPr>
            <p:ph type="sldNum" sz="quarter" idx="5"/>
          </p:nvPr>
        </p:nvSpPr>
        <p:spPr/>
        <p:txBody>
          <a:bodyPr/>
          <a:lstStyle/>
          <a:p>
            <a:fld id="{4566AF33-FE8D-0F43-AD85-A52C3F99EDA1}" type="slidenum">
              <a:rPr lang="en-US" smtClean="0"/>
              <a:t>22</a:t>
            </a:fld>
            <a:endParaRPr lang="en-US"/>
          </a:p>
        </p:txBody>
      </p:sp>
    </p:spTree>
    <p:extLst>
      <p:ext uri="{BB962C8B-B14F-4D97-AF65-F5344CB8AC3E}">
        <p14:creationId xmlns:p14="http://schemas.microsoft.com/office/powerpoint/2010/main" val="3839033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that’s a lot.  Lets talk about what we are recommending as you move forward in your first semester with Ally at your fingertips. </a:t>
            </a:r>
          </a:p>
        </p:txBody>
      </p:sp>
      <p:sp>
        <p:nvSpPr>
          <p:cNvPr id="4" name="Slide Number Placeholder 3"/>
          <p:cNvSpPr>
            <a:spLocks noGrp="1"/>
          </p:cNvSpPr>
          <p:nvPr>
            <p:ph type="sldNum" sz="quarter" idx="10"/>
          </p:nvPr>
        </p:nvSpPr>
        <p:spPr/>
        <p:txBody>
          <a:bodyPr/>
          <a:lstStyle/>
          <a:p>
            <a:fld id="{4566AF33-FE8D-0F43-AD85-A52C3F99EDA1}" type="slidenum">
              <a:rPr lang="en-US" smtClean="0"/>
              <a:t>23</a:t>
            </a:fld>
            <a:endParaRPr lang="en-US"/>
          </a:p>
        </p:txBody>
      </p:sp>
    </p:spTree>
    <p:extLst>
      <p:ext uri="{BB962C8B-B14F-4D97-AF65-F5344CB8AC3E}">
        <p14:creationId xmlns:p14="http://schemas.microsoft.com/office/powerpoint/2010/main" val="2234408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all high achievers –that’s why we are here, after all. So I expect that a lot of us, once we see those dials and scores, will want to try to get a high score. Ally can be a great guide to help you get the training you need, right when you need it. </a:t>
            </a:r>
          </a:p>
        </p:txBody>
      </p:sp>
      <p:sp>
        <p:nvSpPr>
          <p:cNvPr id="4" name="Slide Number Placeholder 3"/>
          <p:cNvSpPr>
            <a:spLocks noGrp="1"/>
          </p:cNvSpPr>
          <p:nvPr>
            <p:ph type="sldNum" sz="quarter" idx="10"/>
          </p:nvPr>
        </p:nvSpPr>
        <p:spPr/>
        <p:txBody>
          <a:bodyPr/>
          <a:lstStyle/>
          <a:p>
            <a:fld id="{4566AF33-FE8D-0F43-AD85-A52C3F99EDA1}" type="slidenum">
              <a:rPr lang="en-US" smtClean="0"/>
              <a:t>24</a:t>
            </a:fld>
            <a:endParaRPr lang="en-US"/>
          </a:p>
        </p:txBody>
      </p:sp>
    </p:spTree>
    <p:extLst>
      <p:ext uri="{BB962C8B-B14F-4D97-AF65-F5344CB8AC3E}">
        <p14:creationId xmlns:p14="http://schemas.microsoft.com/office/powerpoint/2010/main" val="95016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But we have a few years to reach our goal, so don’t try to take it all on at once. Do your best to make sure new documents that you created are accessible, and focus on one type of improvement at a time for your older documents. </a:t>
            </a:r>
          </a:p>
        </p:txBody>
      </p:sp>
      <p:sp>
        <p:nvSpPr>
          <p:cNvPr id="4" name="Slide Number Placeholder 3"/>
          <p:cNvSpPr>
            <a:spLocks noGrp="1"/>
          </p:cNvSpPr>
          <p:nvPr>
            <p:ph type="sldNum" sz="quarter" idx="10"/>
          </p:nvPr>
        </p:nvSpPr>
        <p:spPr/>
        <p:txBody>
          <a:bodyPr/>
          <a:lstStyle/>
          <a:p>
            <a:fld id="{4566AF33-FE8D-0F43-AD85-A52C3F99EDA1}" type="slidenum">
              <a:rPr lang="en-US" smtClean="0"/>
              <a:t>25</a:t>
            </a:fld>
            <a:endParaRPr lang="en-US"/>
          </a:p>
        </p:txBody>
      </p:sp>
    </p:spTree>
    <p:extLst>
      <p:ext uri="{BB962C8B-B14F-4D97-AF65-F5344CB8AC3E}">
        <p14:creationId xmlns:p14="http://schemas.microsoft.com/office/powerpoint/2010/main" val="1661123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questions, a great way to get help is to go to the Blackboard Labs, which are held every Tuesday and Wednesday in the </a:t>
            </a:r>
            <a:r>
              <a:rPr lang="en-US" dirty="0" err="1"/>
              <a:t>Ablah</a:t>
            </a:r>
            <a:r>
              <a:rPr lang="en-US" dirty="0"/>
              <a:t> </a:t>
            </a:r>
            <a:r>
              <a:rPr lang="en-US"/>
              <a:t>Library C-Space from 1-3pm.  </a:t>
            </a:r>
          </a:p>
        </p:txBody>
      </p:sp>
      <p:sp>
        <p:nvSpPr>
          <p:cNvPr id="4" name="Slide Number Placeholder 3"/>
          <p:cNvSpPr>
            <a:spLocks noGrp="1"/>
          </p:cNvSpPr>
          <p:nvPr>
            <p:ph type="sldNum" sz="quarter" idx="10"/>
          </p:nvPr>
        </p:nvSpPr>
        <p:spPr/>
        <p:txBody>
          <a:bodyPr/>
          <a:lstStyle/>
          <a:p>
            <a:fld id="{4566AF33-FE8D-0F43-AD85-A52C3F99EDA1}" type="slidenum">
              <a:rPr lang="en-US" smtClean="0"/>
              <a:t>26</a:t>
            </a:fld>
            <a:endParaRPr lang="en-US"/>
          </a:p>
        </p:txBody>
      </p:sp>
    </p:spTree>
    <p:extLst>
      <p:ext uri="{BB962C8B-B14F-4D97-AF65-F5344CB8AC3E}">
        <p14:creationId xmlns:p14="http://schemas.microsoft.com/office/powerpoint/2010/main" val="2808151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you’re in this presentation and you have not year heard about WSU’s efforts to become as fully accessible as possible, there’s some training you should definitely get in the near future. But for the sake of this presentation, you need to know that WSU has created policies that require that everything that we offer, instructional content and non-instructional content, be as accessible as it can be. </a:t>
            </a:r>
          </a:p>
          <a:p>
            <a:endParaRPr lang="en-US" dirty="0"/>
          </a:p>
          <a:p>
            <a:r>
              <a:rPr lang="en-US" dirty="0"/>
              <a:t>That level of commitment and effort needs everyone to be part of the project – this is not the sort of project that a small team can take on. </a:t>
            </a:r>
          </a:p>
          <a:p>
            <a:endParaRPr lang="en-US" dirty="0"/>
          </a:p>
          <a:p>
            <a:r>
              <a:rPr lang="en-US" dirty="0"/>
              <a:t>Ally is a tool that we are providing that provides a lot of great functionality right out of the box to make your content more accessible to students, and it will provide some guidance for instructors on how to improve the resources they are using in class. </a:t>
            </a:r>
          </a:p>
          <a:p>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3</a:t>
            </a:fld>
            <a:endParaRPr lang="en-US"/>
          </a:p>
        </p:txBody>
      </p:sp>
    </p:spTree>
    <p:extLst>
      <p:ext uri="{BB962C8B-B14F-4D97-AF65-F5344CB8AC3E}">
        <p14:creationId xmlns:p14="http://schemas.microsoft.com/office/powerpoint/2010/main" val="164128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start out talking about what the students see.  </a:t>
            </a:r>
          </a:p>
        </p:txBody>
      </p:sp>
      <p:sp>
        <p:nvSpPr>
          <p:cNvPr id="4" name="Slide Number Placeholder 3"/>
          <p:cNvSpPr>
            <a:spLocks noGrp="1"/>
          </p:cNvSpPr>
          <p:nvPr>
            <p:ph type="sldNum" sz="quarter" idx="10"/>
          </p:nvPr>
        </p:nvSpPr>
        <p:spPr/>
        <p:txBody>
          <a:bodyPr/>
          <a:lstStyle/>
          <a:p>
            <a:fld id="{4566AF33-FE8D-0F43-AD85-A52C3F99EDA1}" type="slidenum">
              <a:rPr lang="en-US" smtClean="0"/>
              <a:t>4</a:t>
            </a:fld>
            <a:endParaRPr lang="en-US"/>
          </a:p>
        </p:txBody>
      </p:sp>
    </p:spTree>
    <p:extLst>
      <p:ext uri="{BB962C8B-B14F-4D97-AF65-F5344CB8AC3E}">
        <p14:creationId xmlns:p14="http://schemas.microsoft.com/office/powerpoint/2010/main" val="3269916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Whenever there is a piece of content that Ally can operate on (more on that in a moment), ally makes an additional menu item available to students.  This menu item, accessed through the drop-down menu associated with a content item, is “alternative Formats”. All makes all of these formats available to users.  Lets talk about those formats for a moment</a:t>
            </a:r>
          </a:p>
          <a:p>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5</a:t>
            </a:fld>
            <a:endParaRPr lang="en-US"/>
          </a:p>
        </p:txBody>
      </p:sp>
    </p:spTree>
    <p:extLst>
      <p:ext uri="{BB962C8B-B14F-4D97-AF65-F5344CB8AC3E}">
        <p14:creationId xmlns:p14="http://schemas.microsoft.com/office/powerpoint/2010/main" val="688913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this time, Ally is able to read and evaluate files of these types – PDFs, Microsoft office documents like word, and </a:t>
            </a:r>
            <a:r>
              <a:rPr lang="en-US" dirty="0" err="1"/>
              <a:t>powerpoint</a:t>
            </a:r>
            <a:r>
              <a:rPr lang="en-US" dirty="0"/>
              <a:t>, Open office and </a:t>
            </a:r>
            <a:r>
              <a:rPr lang="en-US" dirty="0" err="1"/>
              <a:t>Libreoffice</a:t>
            </a:r>
            <a:r>
              <a:rPr lang="en-US" dirty="0"/>
              <a:t> Documents, and uploaded HTML files.  We’ll talk about the roadmap for other formats in a bit.  </a:t>
            </a:r>
          </a:p>
          <a:p>
            <a:endParaRPr lang="en-US" dirty="0"/>
          </a:p>
          <a:p>
            <a:r>
              <a:rPr lang="en-US" dirty="0"/>
              <a:t>As a side note, please keep in mind that we recommend sticking with Adobe Acrobat for PDFs and Microsoft for documents – this software is provided by the university and we are able to provide support for those programs – we can’t provide support for open office, </a:t>
            </a:r>
            <a:r>
              <a:rPr lang="en-US" dirty="0" err="1"/>
              <a:t>libre</a:t>
            </a:r>
            <a:r>
              <a:rPr lang="en-US" dirty="0"/>
              <a:t> office, or other word processing software. </a:t>
            </a:r>
          </a:p>
          <a:p>
            <a:endParaRPr lang="en-US" dirty="0"/>
          </a:p>
          <a:p>
            <a:r>
              <a:rPr lang="en-US" dirty="0"/>
              <a:t>So, when you upload one of these files, Ally is able to make available all of these alternative formats available to the students.  In a few </a:t>
            </a:r>
            <a:r>
              <a:rPr lang="en-US" dirty="0" err="1"/>
              <a:t>cases,there</a:t>
            </a:r>
            <a:r>
              <a:rPr lang="en-US" dirty="0"/>
              <a:t> are some limitations, but in most cases all of these formats are available. </a:t>
            </a:r>
          </a:p>
          <a:p>
            <a:endParaRPr lang="en-US" dirty="0"/>
          </a:p>
          <a:p>
            <a:r>
              <a:rPr lang="en-US" dirty="0"/>
              <a:t>It can make an Object Character Recognition (OCR) version of a scanned PDF.  This is a big help, but there may be inaccuracies, so we always recommend that you do your best to get a text-based PDF rather than relying on OCR scans.  </a:t>
            </a:r>
          </a:p>
          <a:p>
            <a:endParaRPr lang="en-US" dirty="0"/>
          </a:p>
          <a:p>
            <a:r>
              <a:rPr lang="en-US" dirty="0"/>
              <a:t>It can create a tagged text-based </a:t>
            </a:r>
            <a:r>
              <a:rPr lang="en-US" dirty="0" err="1"/>
              <a:t>PDf</a:t>
            </a:r>
            <a:r>
              <a:rPr lang="en-US" dirty="0"/>
              <a:t> from word and </a:t>
            </a:r>
            <a:r>
              <a:rPr lang="en-US" dirty="0" err="1"/>
              <a:t>powerpoint</a:t>
            </a:r>
            <a:r>
              <a:rPr lang="en-US" dirty="0"/>
              <a:t> files.  </a:t>
            </a:r>
          </a:p>
          <a:p>
            <a:endParaRPr lang="en-US" dirty="0"/>
          </a:p>
          <a:p>
            <a:r>
              <a:rPr lang="en-US" dirty="0"/>
              <a:t>It can create an HTML file, an audio file (using a computer-generated voice to read the content), an e-pub file for reading on e-book readers, and electronic braille format which can be read by dynamic braille display devices. </a:t>
            </a:r>
          </a:p>
          <a:p>
            <a:endParaRPr lang="en-US" dirty="0"/>
          </a:p>
          <a:p>
            <a:r>
              <a:rPr lang="en-US" dirty="0"/>
              <a:t>That’s a LOT of flexibility. The formats are available on request, essentially immediately after the file is uploaded.  </a:t>
            </a:r>
          </a:p>
        </p:txBody>
      </p:sp>
      <p:sp>
        <p:nvSpPr>
          <p:cNvPr id="4" name="Slide Number Placeholder 3"/>
          <p:cNvSpPr>
            <a:spLocks noGrp="1"/>
          </p:cNvSpPr>
          <p:nvPr>
            <p:ph type="sldNum" sz="quarter" idx="5"/>
          </p:nvPr>
        </p:nvSpPr>
        <p:spPr/>
        <p:txBody>
          <a:bodyPr/>
          <a:lstStyle/>
          <a:p>
            <a:fld id="{4566AF33-FE8D-0F43-AD85-A52C3F99EDA1}" type="slidenum">
              <a:rPr lang="en-US" smtClean="0"/>
              <a:t>6</a:t>
            </a:fld>
            <a:endParaRPr lang="en-US"/>
          </a:p>
        </p:txBody>
      </p:sp>
    </p:spTree>
    <p:extLst>
      <p:ext uri="{BB962C8B-B14F-4D97-AF65-F5344CB8AC3E}">
        <p14:creationId xmlns:p14="http://schemas.microsoft.com/office/powerpoint/2010/main" val="2095670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important to understand that these formats don’t just support a small minority of students with one or more disabilities.  The formats meet the varied needs of students with different learning styles, students who are making their education fit into complicated adult lives, or students who simply prefer to get their content in another format. I’m going to quickly talk through who these formats may best serve.</a:t>
            </a:r>
          </a:p>
          <a:p>
            <a:endParaRPr lang="en-US" dirty="0"/>
          </a:p>
        </p:txBody>
      </p:sp>
      <p:sp>
        <p:nvSpPr>
          <p:cNvPr id="4" name="Slide Number Placeholder 3"/>
          <p:cNvSpPr>
            <a:spLocks noGrp="1"/>
          </p:cNvSpPr>
          <p:nvPr>
            <p:ph type="sldNum" sz="quarter" idx="5"/>
          </p:nvPr>
        </p:nvSpPr>
        <p:spPr/>
        <p:txBody>
          <a:bodyPr/>
          <a:lstStyle/>
          <a:p>
            <a:fld id="{4566AF33-FE8D-0F43-AD85-A52C3F99EDA1}" type="slidenum">
              <a:rPr lang="en-US" smtClean="0"/>
              <a:t>7</a:t>
            </a:fld>
            <a:endParaRPr lang="en-US"/>
          </a:p>
        </p:txBody>
      </p:sp>
    </p:spTree>
    <p:extLst>
      <p:ext uri="{BB962C8B-B14F-4D97-AF65-F5344CB8AC3E}">
        <p14:creationId xmlns:p14="http://schemas.microsoft.com/office/powerpoint/2010/main" val="265533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tagged PDF – tags in PDFs are invisible metadata that indicates the structure of a document – those tags express the structure of the document in a way that the computer can understand and make useful to a person using a screen reader or other tools to access a PDF in a non-visual way. Some tablets and e-readers will break down a PDF into a “reader mode” that strips away design and makes content available in a more readable way, other than the original design.  A tagged PDF provides a lot of flexibility and utility to the end user. </a:t>
            </a:r>
          </a:p>
        </p:txBody>
      </p:sp>
      <p:sp>
        <p:nvSpPr>
          <p:cNvPr id="4" name="Slide Number Placeholder 3"/>
          <p:cNvSpPr>
            <a:spLocks noGrp="1"/>
          </p:cNvSpPr>
          <p:nvPr>
            <p:ph type="sldNum" sz="quarter" idx="5"/>
          </p:nvPr>
        </p:nvSpPr>
        <p:spPr/>
        <p:txBody>
          <a:bodyPr/>
          <a:lstStyle/>
          <a:p>
            <a:fld id="{4566AF33-FE8D-0F43-AD85-A52C3F99EDA1}" type="slidenum">
              <a:rPr lang="en-US" smtClean="0"/>
              <a:t>8</a:t>
            </a:fld>
            <a:endParaRPr lang="en-US"/>
          </a:p>
        </p:txBody>
      </p:sp>
    </p:spTree>
    <p:extLst>
      <p:ext uri="{BB962C8B-B14F-4D97-AF65-F5344CB8AC3E}">
        <p14:creationId xmlns:p14="http://schemas.microsoft.com/office/powerpoint/2010/main" val="2732932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HTML may surprise you on this list, but an HTML document is exceptionally easy for people to use many different ways – it’s very mobile friendly, which makes it easy to read content on your phone. HTML presents a very flexible format that can make it easy for end users to adapt the content as they need to – large print display, for example.  </a:t>
            </a:r>
          </a:p>
        </p:txBody>
      </p:sp>
      <p:sp>
        <p:nvSpPr>
          <p:cNvPr id="4" name="Slide Number Placeholder 3"/>
          <p:cNvSpPr>
            <a:spLocks noGrp="1"/>
          </p:cNvSpPr>
          <p:nvPr>
            <p:ph type="sldNum" sz="quarter" idx="5"/>
          </p:nvPr>
        </p:nvSpPr>
        <p:spPr/>
        <p:txBody>
          <a:bodyPr/>
          <a:lstStyle/>
          <a:p>
            <a:fld id="{4566AF33-FE8D-0F43-AD85-A52C3F99EDA1}" type="slidenum">
              <a:rPr lang="en-US" smtClean="0"/>
              <a:t>9</a:t>
            </a:fld>
            <a:endParaRPr lang="en-US"/>
          </a:p>
        </p:txBody>
      </p:sp>
    </p:spTree>
    <p:extLst>
      <p:ext uri="{BB962C8B-B14F-4D97-AF65-F5344CB8AC3E}">
        <p14:creationId xmlns:p14="http://schemas.microsoft.com/office/powerpoint/2010/main" val="22017336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2AFA-44D0-F744-8BDD-C2802771C1EF}"/>
              </a:ext>
            </a:extLst>
          </p:cNvPr>
          <p:cNvSpPr>
            <a:spLocks noGrp="1"/>
          </p:cNvSpPr>
          <p:nvPr>
            <p:ph type="ctrTitle" hasCustomPrompt="1"/>
          </p:nvPr>
        </p:nvSpPr>
        <p:spPr>
          <a:xfrm>
            <a:off x="1524000" y="2503487"/>
            <a:ext cx="9144000" cy="1006475"/>
          </a:xfrm>
        </p:spPr>
        <p:txBody>
          <a:bodyPr anchor="b"/>
          <a:lstStyle>
            <a:lvl1pPr algn="ctr">
              <a:defRPr sz="6000"/>
            </a:lvl1pPr>
          </a:lstStyle>
          <a:p>
            <a:r>
              <a:rPr lang="en-US" dirty="0"/>
              <a:t>Title of Presentation</a:t>
            </a:r>
          </a:p>
        </p:txBody>
      </p:sp>
      <p:sp>
        <p:nvSpPr>
          <p:cNvPr id="3" name="Subtitle 2">
            <a:extLst>
              <a:ext uri="{FF2B5EF4-FFF2-40B4-BE49-F238E27FC236}">
                <a16:creationId xmlns:a16="http://schemas.microsoft.com/office/drawing/2014/main" id="{B1ABA64A-8634-5140-B60F-09086C669D5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Name</a:t>
            </a:r>
          </a:p>
          <a:p>
            <a:r>
              <a:rPr lang="en-US" dirty="0"/>
              <a:t>Title, Department</a:t>
            </a:r>
          </a:p>
          <a:p>
            <a:r>
              <a:rPr lang="en-US" dirty="0"/>
              <a:t>Date</a:t>
            </a:r>
          </a:p>
        </p:txBody>
      </p:sp>
      <p:sp>
        <p:nvSpPr>
          <p:cNvPr id="4" name="Date Placeholder 3">
            <a:extLst>
              <a:ext uri="{FF2B5EF4-FFF2-40B4-BE49-F238E27FC236}">
                <a16:creationId xmlns:a16="http://schemas.microsoft.com/office/drawing/2014/main" id="{A0E3B9D1-8415-1B44-B6D1-308A9D4A6CD9}"/>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1DF19443-4DC4-404B-8FFB-AAEF9ABDE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4938-7FDF-B04D-A213-F8160A6F1A95}"/>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9" name="Picture 8" descr="The logo for Wichita State University." title="Wichita State University Logo">
            <a:extLst>
              <a:ext uri="{FF2B5EF4-FFF2-40B4-BE49-F238E27FC236}">
                <a16:creationId xmlns:a16="http://schemas.microsoft.com/office/drawing/2014/main" id="{1ADE4355-A3B2-6449-9D1C-9F7D8F17891B}"/>
              </a:ext>
            </a:extLst>
          </p:cNvPr>
          <p:cNvPicPr>
            <a:picLocks noChangeAspect="1"/>
          </p:cNvPicPr>
          <p:nvPr userDrawn="1"/>
        </p:nvPicPr>
        <p:blipFill>
          <a:blip r:embed="rId3"/>
          <a:stretch>
            <a:fillRect/>
          </a:stretch>
        </p:blipFill>
        <p:spPr>
          <a:xfrm>
            <a:off x="4001073" y="1192211"/>
            <a:ext cx="4189854" cy="965202"/>
          </a:xfrm>
          <a:prstGeom prst="rect">
            <a:avLst/>
          </a:prstGeom>
        </p:spPr>
      </p:pic>
    </p:spTree>
    <p:extLst>
      <p:ext uri="{BB962C8B-B14F-4D97-AF65-F5344CB8AC3E}">
        <p14:creationId xmlns:p14="http://schemas.microsoft.com/office/powerpoint/2010/main" val="193912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a:solidFill>
                  <a:schemeClr val="bg1"/>
                </a:solidFill>
              </a:defRPr>
            </a:lvl1pPr>
          </a:lstStyle>
          <a:p>
            <a:r>
              <a:rPr lang="en-US" dirty="0"/>
              <a:t>1-Column Slide</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49745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DA10-D4F1-1246-AC76-4E99217B7F15}"/>
              </a:ext>
            </a:extLst>
          </p:cNvPr>
          <p:cNvSpPr>
            <a:spLocks noGrp="1"/>
          </p:cNvSpPr>
          <p:nvPr>
            <p:ph type="title" hasCustomPrompt="1"/>
          </p:nvPr>
        </p:nvSpPr>
        <p:spPr>
          <a:xfrm>
            <a:off x="2857500" y="301752"/>
            <a:ext cx="8503920" cy="960120"/>
          </a:xfrm>
        </p:spPr>
        <p:txBody>
          <a:bodyPr/>
          <a:lstStyle>
            <a:lvl1pPr>
              <a:defRPr>
                <a:solidFill>
                  <a:schemeClr val="bg1"/>
                </a:solidFill>
              </a:defRPr>
            </a:lvl1pPr>
          </a:lstStyle>
          <a:p>
            <a:r>
              <a:rPr lang="en-US" dirty="0"/>
              <a:t>2-Column Slide</a:t>
            </a:r>
          </a:p>
        </p:txBody>
      </p:sp>
      <p:sp>
        <p:nvSpPr>
          <p:cNvPr id="3" name="Content Placeholder 2">
            <a:extLst>
              <a:ext uri="{FF2B5EF4-FFF2-40B4-BE49-F238E27FC236}">
                <a16:creationId xmlns:a16="http://schemas.microsoft.com/office/drawing/2014/main" id="{7AB7A247-7DFC-E446-938A-2CA021AE3EDD}"/>
              </a:ext>
            </a:extLst>
          </p:cNvPr>
          <p:cNvSpPr>
            <a:spLocks noGrp="1"/>
          </p:cNvSpPr>
          <p:nvPr>
            <p:ph sz="half" idx="1" hasCustomPrompt="1"/>
          </p:nvPr>
        </p:nvSpPr>
        <p:spPr>
          <a:xfrm>
            <a:off x="838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4B5206B-3FC0-CE41-90B0-155B2B1C6F2F}"/>
              </a:ext>
            </a:extLst>
          </p:cNvPr>
          <p:cNvSpPr>
            <a:spLocks noGrp="1"/>
          </p:cNvSpPr>
          <p:nvPr>
            <p:ph sz="half" idx="2" hasCustomPrompt="1"/>
          </p:nvPr>
        </p:nvSpPr>
        <p:spPr>
          <a:xfrm>
            <a:off x="6172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DF86D33-CD83-4040-BB1F-306A4D9B8E6E}"/>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6" name="Footer Placeholder 5">
            <a:extLst>
              <a:ext uri="{FF2B5EF4-FFF2-40B4-BE49-F238E27FC236}">
                <a16:creationId xmlns:a16="http://schemas.microsoft.com/office/drawing/2014/main" id="{E4CB5D88-544F-964C-84FC-051762122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67E06-089A-6846-8B48-B3A0F23DC958}"/>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BC3239E5-4689-FA43-AAF6-CE4F83EE41AC}"/>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18069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B0318-CC45-A342-AEE3-670F36387ECF}"/>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Divider Slide</a:t>
            </a:r>
          </a:p>
        </p:txBody>
      </p:sp>
      <p:sp>
        <p:nvSpPr>
          <p:cNvPr id="3" name="Text Placeholder 2">
            <a:extLst>
              <a:ext uri="{FF2B5EF4-FFF2-40B4-BE49-F238E27FC236}">
                <a16:creationId xmlns:a16="http://schemas.microsoft.com/office/drawing/2014/main" id="{DAA57E59-4F7B-3B4C-B9E7-67DE80EDB614}"/>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Or Alternative Title Slide</a:t>
            </a:r>
          </a:p>
        </p:txBody>
      </p:sp>
      <p:sp>
        <p:nvSpPr>
          <p:cNvPr id="4" name="Date Placeholder 3">
            <a:extLst>
              <a:ext uri="{FF2B5EF4-FFF2-40B4-BE49-F238E27FC236}">
                <a16:creationId xmlns:a16="http://schemas.microsoft.com/office/drawing/2014/main" id="{0A8DE7E8-47E7-104E-BF54-359C263C9962}"/>
              </a:ext>
            </a:extLst>
          </p:cNvPr>
          <p:cNvSpPr>
            <a:spLocks noGrp="1"/>
          </p:cNvSpPr>
          <p:nvPr>
            <p:ph type="dt" sz="half" idx="10"/>
          </p:nvPr>
        </p:nvSpPr>
        <p:spPr/>
        <p:txBody>
          <a:body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7F2DE16E-EEEB-F04D-B629-FBE01C97F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47F99-D730-2641-86EF-84BCC74BAAFB}"/>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7" name="Picture 6" descr="&quot;WSU&quot; logo for Wichita State University." title="WSU Logo">
            <a:extLst>
              <a:ext uri="{FF2B5EF4-FFF2-40B4-BE49-F238E27FC236}">
                <a16:creationId xmlns:a16="http://schemas.microsoft.com/office/drawing/2014/main" id="{0747E5A0-53E7-3649-A4F4-D53323CF508A}"/>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289550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E8205-8020-9E43-BDC9-8F0646FB4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DAD0D22-4086-394C-A571-C6BB444D3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3091FC-EF27-E34B-B5FE-194D933C9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4A545-610A-3246-BBF7-82AC132EB6A8}" type="datetimeFigureOut">
              <a:rPr lang="en-US" smtClean="0"/>
              <a:t>8/12/18</a:t>
            </a:fld>
            <a:endParaRPr lang="en-US"/>
          </a:p>
        </p:txBody>
      </p:sp>
      <p:sp>
        <p:nvSpPr>
          <p:cNvPr id="5" name="Footer Placeholder 4">
            <a:extLst>
              <a:ext uri="{FF2B5EF4-FFF2-40B4-BE49-F238E27FC236}">
                <a16:creationId xmlns:a16="http://schemas.microsoft.com/office/drawing/2014/main" id="{EB871301-3F06-5A49-A699-BBCBCEEE5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4BA5A-8069-9D49-A99F-3AD1783CE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147F3-F4BF-2C46-AC54-645A1178D8F6}" type="slidenum">
              <a:rPr lang="en-US" smtClean="0"/>
              <a:t>‹#›</a:t>
            </a:fld>
            <a:endParaRPr lang="en-US"/>
          </a:p>
        </p:txBody>
      </p:sp>
    </p:spTree>
    <p:extLst>
      <p:ext uri="{BB962C8B-B14F-4D97-AF65-F5344CB8AC3E}">
        <p14:creationId xmlns:p14="http://schemas.microsoft.com/office/powerpoint/2010/main" val="422648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AB1D9-831F-0B44-B7DF-FF6D868378DC}"/>
              </a:ext>
            </a:extLst>
          </p:cNvPr>
          <p:cNvSpPr>
            <a:spLocks noGrp="1"/>
          </p:cNvSpPr>
          <p:nvPr>
            <p:ph type="ctrTitle"/>
          </p:nvPr>
        </p:nvSpPr>
        <p:spPr>
          <a:xfrm>
            <a:off x="1524000" y="2503487"/>
            <a:ext cx="9144000" cy="1712052"/>
          </a:xfrm>
        </p:spPr>
        <p:txBody>
          <a:bodyPr>
            <a:normAutofit fontScale="90000"/>
          </a:bodyPr>
          <a:lstStyle/>
          <a:p>
            <a:r>
              <a:rPr lang="en-US" dirty="0"/>
              <a:t>Instructor’s Guide to </a:t>
            </a:r>
            <a:br>
              <a:rPr lang="en-US" dirty="0"/>
            </a:br>
            <a:r>
              <a:rPr lang="en-US" dirty="0"/>
              <a:t>Blackboard Ally</a:t>
            </a:r>
          </a:p>
        </p:txBody>
      </p:sp>
      <p:sp>
        <p:nvSpPr>
          <p:cNvPr id="3" name="Subtitle 2">
            <a:extLst>
              <a:ext uri="{FF2B5EF4-FFF2-40B4-BE49-F238E27FC236}">
                <a16:creationId xmlns:a16="http://schemas.microsoft.com/office/drawing/2014/main" id="{55D4A66C-A4DF-4747-A9FD-A259C3C36C64}"/>
              </a:ext>
            </a:extLst>
          </p:cNvPr>
          <p:cNvSpPr>
            <a:spLocks noGrp="1"/>
          </p:cNvSpPr>
          <p:nvPr>
            <p:ph type="subTitle" idx="1"/>
          </p:nvPr>
        </p:nvSpPr>
        <p:spPr>
          <a:xfrm>
            <a:off x="1524000" y="4479010"/>
            <a:ext cx="9144000" cy="778790"/>
          </a:xfrm>
        </p:spPr>
        <p:txBody>
          <a:bodyPr>
            <a:normAutofit fontScale="92500" lnSpcReduction="10000"/>
          </a:bodyPr>
          <a:lstStyle/>
          <a:p>
            <a:r>
              <a:rPr lang="en-US" dirty="0"/>
              <a:t>John Jones</a:t>
            </a:r>
          </a:p>
          <a:p>
            <a:r>
              <a:rPr lang="en-US" dirty="0"/>
              <a:t>Director, Media Resources Center</a:t>
            </a:r>
          </a:p>
        </p:txBody>
      </p:sp>
    </p:spTree>
    <p:extLst>
      <p:ext uri="{BB962C8B-B14F-4D97-AF65-F5344CB8AC3E}">
        <p14:creationId xmlns:p14="http://schemas.microsoft.com/office/powerpoint/2010/main" val="2826804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276A-1FB9-404B-BA6A-5B9DBC6BC42C}"/>
              </a:ext>
            </a:extLst>
          </p:cNvPr>
          <p:cNvSpPr>
            <a:spLocks noGrp="1"/>
          </p:cNvSpPr>
          <p:nvPr>
            <p:ph type="title"/>
          </p:nvPr>
        </p:nvSpPr>
        <p:spPr/>
        <p:txBody>
          <a:bodyPr/>
          <a:lstStyle/>
          <a:p>
            <a:r>
              <a:rPr lang="en-US" dirty="0"/>
              <a:t>Audio (MP3)</a:t>
            </a:r>
          </a:p>
        </p:txBody>
      </p:sp>
      <p:sp>
        <p:nvSpPr>
          <p:cNvPr id="3" name="Content Placeholder 2">
            <a:extLst>
              <a:ext uri="{FF2B5EF4-FFF2-40B4-BE49-F238E27FC236}">
                <a16:creationId xmlns:a16="http://schemas.microsoft.com/office/drawing/2014/main" id="{930216BF-4E54-0746-9299-5C01F46087D3}"/>
              </a:ext>
            </a:extLst>
          </p:cNvPr>
          <p:cNvSpPr>
            <a:spLocks noGrp="1"/>
          </p:cNvSpPr>
          <p:nvPr>
            <p:ph idx="1"/>
          </p:nvPr>
        </p:nvSpPr>
        <p:spPr/>
        <p:txBody>
          <a:bodyPr>
            <a:normAutofit/>
          </a:bodyPr>
          <a:lstStyle/>
          <a:p>
            <a:r>
              <a:rPr lang="en-US" dirty="0"/>
              <a:t>You might want to have an audio version of the content if:</a:t>
            </a:r>
          </a:p>
          <a:p>
            <a:pPr lvl="1"/>
            <a:r>
              <a:rPr lang="en-US" dirty="0"/>
              <a:t>You prefer to listen than read. </a:t>
            </a:r>
          </a:p>
          <a:p>
            <a:pPr lvl="1"/>
            <a:r>
              <a:rPr lang="en-US" dirty="0"/>
              <a:t>You’re an auditory learner. </a:t>
            </a:r>
          </a:p>
          <a:p>
            <a:pPr lvl="1"/>
            <a:r>
              <a:rPr lang="en-US" dirty="0"/>
              <a:t>You want to read and listen to the content at the same time. </a:t>
            </a:r>
          </a:p>
          <a:p>
            <a:pPr lvl="1"/>
            <a:r>
              <a:rPr lang="en-US" dirty="0"/>
              <a:t>You have a lot of material to study and find your eyes get tired. </a:t>
            </a:r>
          </a:p>
          <a:p>
            <a:pPr lvl="1"/>
            <a:r>
              <a:rPr lang="en-US" dirty="0"/>
              <a:t>You study on your commute and want to take your study materials with you. </a:t>
            </a:r>
          </a:p>
          <a:p>
            <a:pPr lvl="1"/>
            <a:r>
              <a:rPr lang="en-US" dirty="0"/>
              <a:t>You don’t want to, or can’t, carry print materials for any length of time. </a:t>
            </a:r>
          </a:p>
          <a:p>
            <a:pPr lvl="1"/>
            <a:r>
              <a:rPr lang="en-US" dirty="0"/>
              <a:t>You have a visual impairment. </a:t>
            </a:r>
          </a:p>
          <a:p>
            <a:pPr lvl="1"/>
            <a:r>
              <a:rPr lang="en-US" dirty="0"/>
              <a:t>You want to adjust the speed of the audio. </a:t>
            </a:r>
          </a:p>
        </p:txBody>
      </p:sp>
    </p:spTree>
    <p:extLst>
      <p:ext uri="{BB962C8B-B14F-4D97-AF65-F5344CB8AC3E}">
        <p14:creationId xmlns:p14="http://schemas.microsoft.com/office/powerpoint/2010/main" val="1785886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B6C1E-442E-0D4E-88F4-37F5717B1AAB}"/>
              </a:ext>
            </a:extLst>
          </p:cNvPr>
          <p:cNvSpPr>
            <a:spLocks noGrp="1"/>
          </p:cNvSpPr>
          <p:nvPr>
            <p:ph type="title"/>
          </p:nvPr>
        </p:nvSpPr>
        <p:spPr/>
        <p:txBody>
          <a:bodyPr/>
          <a:lstStyle/>
          <a:p>
            <a:r>
              <a:rPr lang="en-US" dirty="0"/>
              <a:t>Electronic Braille</a:t>
            </a:r>
          </a:p>
        </p:txBody>
      </p:sp>
      <p:sp>
        <p:nvSpPr>
          <p:cNvPr id="3" name="Content Placeholder 2">
            <a:extLst>
              <a:ext uri="{FF2B5EF4-FFF2-40B4-BE49-F238E27FC236}">
                <a16:creationId xmlns:a16="http://schemas.microsoft.com/office/drawing/2014/main" id="{1E81145D-B182-544B-A9C4-5B6BEAD3A7D1}"/>
              </a:ext>
            </a:extLst>
          </p:cNvPr>
          <p:cNvSpPr>
            <a:spLocks noGrp="1"/>
          </p:cNvSpPr>
          <p:nvPr>
            <p:ph idx="1"/>
          </p:nvPr>
        </p:nvSpPr>
        <p:spPr/>
        <p:txBody>
          <a:bodyPr/>
          <a:lstStyle/>
          <a:p>
            <a:r>
              <a:rPr lang="en-US" dirty="0"/>
              <a:t>Electronic Braille is a format of the content which is ready to be read on a dynamic braille display device.  You might want this if:</a:t>
            </a:r>
          </a:p>
          <a:p>
            <a:pPr lvl="1"/>
            <a:r>
              <a:rPr lang="en-US" dirty="0"/>
              <a:t>You have a visual impairment.</a:t>
            </a:r>
          </a:p>
          <a:p>
            <a:pPr lvl="1"/>
            <a:r>
              <a:rPr lang="en-US" dirty="0"/>
              <a:t>You are familiar with braille.</a:t>
            </a:r>
          </a:p>
          <a:p>
            <a:pPr lvl="1"/>
            <a:r>
              <a:rPr lang="en-US" dirty="0"/>
              <a:t>You prefer to read.</a:t>
            </a:r>
          </a:p>
          <a:p>
            <a:pPr lvl="1"/>
            <a:r>
              <a:rPr lang="en-US" dirty="0"/>
              <a:t>You want to read and listen to the content at the same time.</a:t>
            </a:r>
          </a:p>
          <a:p>
            <a:endParaRPr lang="en-US" dirty="0"/>
          </a:p>
        </p:txBody>
      </p:sp>
    </p:spTree>
    <p:extLst>
      <p:ext uri="{BB962C8B-B14F-4D97-AF65-F5344CB8AC3E}">
        <p14:creationId xmlns:p14="http://schemas.microsoft.com/office/powerpoint/2010/main" val="3214887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8E9B-EBAE-6C49-9E7E-E0323BDC03B8}"/>
              </a:ext>
            </a:extLst>
          </p:cNvPr>
          <p:cNvSpPr>
            <a:spLocks noGrp="1"/>
          </p:cNvSpPr>
          <p:nvPr>
            <p:ph type="title"/>
          </p:nvPr>
        </p:nvSpPr>
        <p:spPr/>
        <p:txBody>
          <a:bodyPr/>
          <a:lstStyle/>
          <a:p>
            <a:r>
              <a:rPr lang="en-US" dirty="0"/>
              <a:t>The Instructor’s Experience </a:t>
            </a:r>
          </a:p>
        </p:txBody>
      </p:sp>
      <p:sp>
        <p:nvSpPr>
          <p:cNvPr id="4" name="Text Placeholder 3">
            <a:extLst>
              <a:ext uri="{FF2B5EF4-FFF2-40B4-BE49-F238E27FC236}">
                <a16:creationId xmlns:a16="http://schemas.microsoft.com/office/drawing/2014/main" id="{E47761AA-7861-AD41-AC02-F51340FA889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3408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6DE1A-B304-994D-80E0-5B3C29631AFF}"/>
              </a:ext>
            </a:extLst>
          </p:cNvPr>
          <p:cNvSpPr>
            <a:spLocks noGrp="1"/>
          </p:cNvSpPr>
          <p:nvPr>
            <p:ph type="title"/>
          </p:nvPr>
        </p:nvSpPr>
        <p:spPr/>
        <p:txBody>
          <a:bodyPr/>
          <a:lstStyle/>
          <a:p>
            <a:r>
              <a:rPr lang="en-US" dirty="0"/>
              <a:t>This is pretty great, right?</a:t>
            </a:r>
          </a:p>
        </p:txBody>
      </p:sp>
      <p:sp>
        <p:nvSpPr>
          <p:cNvPr id="3" name="Content Placeholder 2">
            <a:extLst>
              <a:ext uri="{FF2B5EF4-FFF2-40B4-BE49-F238E27FC236}">
                <a16:creationId xmlns:a16="http://schemas.microsoft.com/office/drawing/2014/main" id="{AAF25971-9D1D-174E-8CD6-2B129EC92945}"/>
              </a:ext>
            </a:extLst>
          </p:cNvPr>
          <p:cNvSpPr>
            <a:spLocks noGrp="1"/>
          </p:cNvSpPr>
          <p:nvPr>
            <p:ph idx="1"/>
          </p:nvPr>
        </p:nvSpPr>
        <p:spPr/>
        <p:txBody>
          <a:bodyPr/>
          <a:lstStyle/>
          <a:p>
            <a:r>
              <a:rPr lang="en-US" dirty="0"/>
              <a:t>Ally is going to do all of this for your students</a:t>
            </a:r>
          </a:p>
          <a:p>
            <a:r>
              <a:rPr lang="en-US" dirty="0"/>
              <a:t>But what do instructors need to do to make it happen? </a:t>
            </a:r>
          </a:p>
        </p:txBody>
      </p:sp>
    </p:spTree>
    <p:extLst>
      <p:ext uri="{BB962C8B-B14F-4D97-AF65-F5344CB8AC3E}">
        <p14:creationId xmlns:p14="http://schemas.microsoft.com/office/powerpoint/2010/main" val="112539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8FF6-C3B4-B448-AB29-DAC8E8C25399}"/>
              </a:ext>
            </a:extLst>
          </p:cNvPr>
          <p:cNvSpPr>
            <a:spLocks noGrp="1"/>
          </p:cNvSpPr>
          <p:nvPr>
            <p:ph type="title"/>
          </p:nvPr>
        </p:nvSpPr>
        <p:spPr/>
        <p:txBody>
          <a:bodyPr/>
          <a:lstStyle/>
          <a:p>
            <a:r>
              <a:rPr lang="en-US" dirty="0"/>
              <a:t>What Instructors See</a:t>
            </a:r>
          </a:p>
        </p:txBody>
      </p:sp>
      <p:sp>
        <p:nvSpPr>
          <p:cNvPr id="3" name="Content Placeholder 2">
            <a:extLst>
              <a:ext uri="{FF2B5EF4-FFF2-40B4-BE49-F238E27FC236}">
                <a16:creationId xmlns:a16="http://schemas.microsoft.com/office/drawing/2014/main" id="{1DF495EB-E955-A945-B762-E9A7A31A1703}"/>
              </a:ext>
            </a:extLst>
          </p:cNvPr>
          <p:cNvSpPr>
            <a:spLocks noGrp="1"/>
          </p:cNvSpPr>
          <p:nvPr>
            <p:ph idx="1"/>
          </p:nvPr>
        </p:nvSpPr>
        <p:spPr>
          <a:xfrm>
            <a:off x="922020" y="1539875"/>
            <a:ext cx="10515600" cy="4351338"/>
          </a:xfrm>
        </p:spPr>
        <p:txBody>
          <a:bodyPr/>
          <a:lstStyle/>
          <a:p>
            <a:pPr marL="457200" lvl="1" indent="0">
              <a:buNone/>
            </a:pPr>
            <a:r>
              <a:rPr lang="en-US" b="1" dirty="0"/>
              <a:t>Accessibility score indicators</a:t>
            </a:r>
          </a:p>
          <a:p>
            <a:pPr marL="457200" lvl="1" indent="0">
              <a:buNone/>
            </a:pPr>
            <a:endParaRPr lang="en-US" dirty="0"/>
          </a:p>
          <a:p>
            <a:pPr marL="457200" lvl="1" indent="0">
              <a:buNone/>
            </a:pPr>
            <a:endParaRPr lang="en-US" dirty="0"/>
          </a:p>
          <a:p>
            <a:pPr marL="457200" lvl="1" indent="0">
              <a:buNone/>
            </a:pPr>
            <a:r>
              <a:rPr lang="en-US" dirty="0"/>
              <a:t>    Low: File is not accessible and needs immediate attention.</a:t>
            </a:r>
          </a:p>
          <a:p>
            <a:pPr marL="457200" lvl="1" indent="0">
              <a:buNone/>
            </a:pPr>
            <a:r>
              <a:rPr lang="en-US" dirty="0"/>
              <a:t>    Medium: File is somewhat accessible and could use improvement.</a:t>
            </a:r>
          </a:p>
          <a:p>
            <a:pPr marL="457200" lvl="1" indent="0">
              <a:buNone/>
            </a:pPr>
            <a:r>
              <a:rPr lang="en-US" dirty="0"/>
              <a:t>    High: File is accessible but could be improved.</a:t>
            </a:r>
          </a:p>
          <a:p>
            <a:pPr marL="457200" lvl="1" indent="0">
              <a:buNone/>
            </a:pPr>
            <a:r>
              <a:rPr lang="en-US" dirty="0"/>
              <a:t>    Perfect: File is accessible. No improvement needed.</a:t>
            </a:r>
          </a:p>
        </p:txBody>
      </p:sp>
      <p:pic>
        <p:nvPicPr>
          <p:cNvPr id="9" name="Picture 8">
            <a:extLst>
              <a:ext uri="{FF2B5EF4-FFF2-40B4-BE49-F238E27FC236}">
                <a16:creationId xmlns:a16="http://schemas.microsoft.com/office/drawing/2014/main" id="{6BF2D2A9-71ED-A04E-A397-0B7A4A4204F1}"/>
              </a:ext>
            </a:extLst>
          </p:cNvPr>
          <p:cNvPicPr>
            <a:picLocks noChangeAspect="1"/>
          </p:cNvPicPr>
          <p:nvPr/>
        </p:nvPicPr>
        <p:blipFill>
          <a:blip r:embed="rId3"/>
          <a:stretch>
            <a:fillRect/>
          </a:stretch>
        </p:blipFill>
        <p:spPr>
          <a:xfrm>
            <a:off x="1199469" y="3098983"/>
            <a:ext cx="423512" cy="365760"/>
          </a:xfrm>
          <a:prstGeom prst="rect">
            <a:avLst/>
          </a:prstGeom>
        </p:spPr>
      </p:pic>
      <p:pic>
        <p:nvPicPr>
          <p:cNvPr id="11" name="Picture 10">
            <a:extLst>
              <a:ext uri="{FF2B5EF4-FFF2-40B4-BE49-F238E27FC236}">
                <a16:creationId xmlns:a16="http://schemas.microsoft.com/office/drawing/2014/main" id="{0379F88F-7BF6-3C47-A3EE-A052BC458539}"/>
              </a:ext>
            </a:extLst>
          </p:cNvPr>
          <p:cNvPicPr>
            <a:picLocks noChangeAspect="1"/>
          </p:cNvPicPr>
          <p:nvPr/>
        </p:nvPicPr>
        <p:blipFill>
          <a:blip r:embed="rId4"/>
          <a:stretch>
            <a:fillRect/>
          </a:stretch>
        </p:blipFill>
        <p:spPr>
          <a:xfrm>
            <a:off x="1199469" y="2695622"/>
            <a:ext cx="423512" cy="365760"/>
          </a:xfrm>
          <a:prstGeom prst="rect">
            <a:avLst/>
          </a:prstGeom>
        </p:spPr>
      </p:pic>
      <p:pic>
        <p:nvPicPr>
          <p:cNvPr id="13" name="Picture 12">
            <a:extLst>
              <a:ext uri="{FF2B5EF4-FFF2-40B4-BE49-F238E27FC236}">
                <a16:creationId xmlns:a16="http://schemas.microsoft.com/office/drawing/2014/main" id="{FD7B9573-1200-AA4E-9097-55A0D9A274D8}"/>
              </a:ext>
            </a:extLst>
          </p:cNvPr>
          <p:cNvPicPr>
            <a:picLocks noChangeAspect="1"/>
          </p:cNvPicPr>
          <p:nvPr/>
        </p:nvPicPr>
        <p:blipFill>
          <a:blip r:embed="rId5"/>
          <a:stretch>
            <a:fillRect/>
          </a:stretch>
        </p:blipFill>
        <p:spPr>
          <a:xfrm>
            <a:off x="1196564" y="3498591"/>
            <a:ext cx="423512" cy="365760"/>
          </a:xfrm>
          <a:prstGeom prst="rect">
            <a:avLst/>
          </a:prstGeom>
        </p:spPr>
      </p:pic>
      <p:pic>
        <p:nvPicPr>
          <p:cNvPr id="15" name="Picture 14">
            <a:extLst>
              <a:ext uri="{FF2B5EF4-FFF2-40B4-BE49-F238E27FC236}">
                <a16:creationId xmlns:a16="http://schemas.microsoft.com/office/drawing/2014/main" id="{977D104E-DAC0-234C-A9B4-63C76E30AAB9}"/>
              </a:ext>
            </a:extLst>
          </p:cNvPr>
          <p:cNvPicPr>
            <a:picLocks noChangeAspect="1"/>
          </p:cNvPicPr>
          <p:nvPr/>
        </p:nvPicPr>
        <p:blipFill>
          <a:blip r:embed="rId6"/>
          <a:stretch>
            <a:fillRect/>
          </a:stretch>
        </p:blipFill>
        <p:spPr>
          <a:xfrm>
            <a:off x="1196564" y="3901952"/>
            <a:ext cx="423512" cy="365760"/>
          </a:xfrm>
          <a:prstGeom prst="rect">
            <a:avLst/>
          </a:prstGeom>
        </p:spPr>
      </p:pic>
    </p:spTree>
    <p:extLst>
      <p:ext uri="{BB962C8B-B14F-4D97-AF65-F5344CB8AC3E}">
        <p14:creationId xmlns:p14="http://schemas.microsoft.com/office/powerpoint/2010/main" val="915813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2454E-0E76-4C49-BF76-EE1BD47677DB}"/>
              </a:ext>
            </a:extLst>
          </p:cNvPr>
          <p:cNvSpPr>
            <a:spLocks noGrp="1"/>
          </p:cNvSpPr>
          <p:nvPr>
            <p:ph type="title"/>
          </p:nvPr>
        </p:nvSpPr>
        <p:spPr/>
        <p:txBody>
          <a:bodyPr/>
          <a:lstStyle/>
          <a:p>
            <a:r>
              <a:rPr lang="en-US" dirty="0"/>
              <a:t>Guidance on Improving Accessibility</a:t>
            </a:r>
          </a:p>
        </p:txBody>
      </p:sp>
      <p:pic>
        <p:nvPicPr>
          <p:cNvPr id="5" name="Content Placeholder 4">
            <a:extLst>
              <a:ext uri="{FF2B5EF4-FFF2-40B4-BE49-F238E27FC236}">
                <a16:creationId xmlns:a16="http://schemas.microsoft.com/office/drawing/2014/main" id="{EB1E7062-BA6C-ED47-87E5-594C38712640}"/>
              </a:ext>
            </a:extLst>
          </p:cNvPr>
          <p:cNvPicPr>
            <a:picLocks noGrp="1" noChangeAspect="1"/>
          </p:cNvPicPr>
          <p:nvPr>
            <p:ph idx="1"/>
          </p:nvPr>
        </p:nvPicPr>
        <p:blipFill>
          <a:blip r:embed="rId3"/>
          <a:stretch>
            <a:fillRect/>
          </a:stretch>
        </p:blipFill>
        <p:spPr>
          <a:xfrm>
            <a:off x="1543050" y="1416975"/>
            <a:ext cx="8385957" cy="4759988"/>
          </a:xfrm>
        </p:spPr>
      </p:pic>
    </p:spTree>
    <p:extLst>
      <p:ext uri="{BB962C8B-B14F-4D97-AF65-F5344CB8AC3E}">
        <p14:creationId xmlns:p14="http://schemas.microsoft.com/office/powerpoint/2010/main" val="2129698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22928-5252-3543-9EB5-BD7419D731AF}"/>
              </a:ext>
            </a:extLst>
          </p:cNvPr>
          <p:cNvSpPr>
            <a:spLocks noGrp="1"/>
          </p:cNvSpPr>
          <p:nvPr>
            <p:ph type="title"/>
          </p:nvPr>
        </p:nvSpPr>
        <p:spPr/>
        <p:txBody>
          <a:bodyPr/>
          <a:lstStyle/>
          <a:p>
            <a:r>
              <a:rPr lang="en-US" dirty="0"/>
              <a:t>Admin Reports and Tools</a:t>
            </a:r>
          </a:p>
        </p:txBody>
      </p:sp>
      <p:sp>
        <p:nvSpPr>
          <p:cNvPr id="4" name="Text Placeholder 3">
            <a:extLst>
              <a:ext uri="{FF2B5EF4-FFF2-40B4-BE49-F238E27FC236}">
                <a16:creationId xmlns:a16="http://schemas.microsoft.com/office/drawing/2014/main" id="{6F60BC6A-E132-3447-84CB-DAD7953AAA1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37224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73BEC-F0A2-D14F-9387-A278824EFDDA}"/>
              </a:ext>
            </a:extLst>
          </p:cNvPr>
          <p:cNvSpPr>
            <a:spLocks noGrp="1"/>
          </p:cNvSpPr>
          <p:nvPr>
            <p:ph type="title"/>
          </p:nvPr>
        </p:nvSpPr>
        <p:spPr/>
        <p:txBody>
          <a:bodyPr/>
          <a:lstStyle/>
          <a:p>
            <a:r>
              <a:rPr lang="en-US" dirty="0"/>
              <a:t>Institutional Reports</a:t>
            </a:r>
          </a:p>
        </p:txBody>
      </p:sp>
      <p:pic>
        <p:nvPicPr>
          <p:cNvPr id="5" name="Content Placeholder 4">
            <a:extLst>
              <a:ext uri="{FF2B5EF4-FFF2-40B4-BE49-F238E27FC236}">
                <a16:creationId xmlns:a16="http://schemas.microsoft.com/office/drawing/2014/main" id="{690C0275-0BB3-1D4C-AC59-463983A9A296}"/>
              </a:ext>
            </a:extLst>
          </p:cNvPr>
          <p:cNvPicPr>
            <a:picLocks noGrp="1" noChangeAspect="1"/>
          </p:cNvPicPr>
          <p:nvPr>
            <p:ph idx="1"/>
          </p:nvPr>
        </p:nvPicPr>
        <p:blipFill>
          <a:blip r:embed="rId3"/>
          <a:stretch>
            <a:fillRect/>
          </a:stretch>
        </p:blipFill>
        <p:spPr>
          <a:xfrm>
            <a:off x="1648918" y="1257301"/>
            <a:ext cx="8588116" cy="4983228"/>
          </a:xfrm>
        </p:spPr>
      </p:pic>
    </p:spTree>
    <p:extLst>
      <p:ext uri="{BB962C8B-B14F-4D97-AF65-F5344CB8AC3E}">
        <p14:creationId xmlns:p14="http://schemas.microsoft.com/office/powerpoint/2010/main" val="169624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A01CB-9E59-1641-8270-271141B9D758}"/>
              </a:ext>
            </a:extLst>
          </p:cNvPr>
          <p:cNvSpPr>
            <a:spLocks noGrp="1"/>
          </p:cNvSpPr>
          <p:nvPr>
            <p:ph type="title"/>
          </p:nvPr>
        </p:nvSpPr>
        <p:spPr/>
        <p:txBody>
          <a:bodyPr/>
          <a:lstStyle/>
          <a:p>
            <a:r>
              <a:rPr lang="en-US" dirty="0" err="1"/>
              <a:t>Institutiona</a:t>
            </a:r>
            <a:r>
              <a:rPr lang="en-US" dirty="0"/>
              <a:t> Report: Courses</a:t>
            </a:r>
          </a:p>
        </p:txBody>
      </p:sp>
      <p:pic>
        <p:nvPicPr>
          <p:cNvPr id="5" name="Content Placeholder 4">
            <a:extLst>
              <a:ext uri="{FF2B5EF4-FFF2-40B4-BE49-F238E27FC236}">
                <a16:creationId xmlns:a16="http://schemas.microsoft.com/office/drawing/2014/main" id="{4ADDA4CF-6EFB-0A42-AAF8-A5EC4977822C}"/>
              </a:ext>
            </a:extLst>
          </p:cNvPr>
          <p:cNvPicPr>
            <a:picLocks noGrp="1" noChangeAspect="1"/>
          </p:cNvPicPr>
          <p:nvPr>
            <p:ph idx="1"/>
          </p:nvPr>
        </p:nvPicPr>
        <p:blipFill>
          <a:blip r:embed="rId3"/>
          <a:stretch>
            <a:fillRect/>
          </a:stretch>
        </p:blipFill>
        <p:spPr>
          <a:xfrm>
            <a:off x="2190111" y="1825625"/>
            <a:ext cx="7811777" cy="4351338"/>
          </a:xfrm>
        </p:spPr>
      </p:pic>
    </p:spTree>
    <p:extLst>
      <p:ext uri="{BB962C8B-B14F-4D97-AF65-F5344CB8AC3E}">
        <p14:creationId xmlns:p14="http://schemas.microsoft.com/office/powerpoint/2010/main" val="2307696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5F280-0675-DC42-A2FE-EFBCC8F72DEC}"/>
              </a:ext>
            </a:extLst>
          </p:cNvPr>
          <p:cNvSpPr>
            <a:spLocks noGrp="1"/>
          </p:cNvSpPr>
          <p:nvPr>
            <p:ph type="title"/>
          </p:nvPr>
        </p:nvSpPr>
        <p:spPr/>
        <p:txBody>
          <a:bodyPr/>
          <a:lstStyle/>
          <a:p>
            <a:r>
              <a:rPr lang="en-US" dirty="0"/>
              <a:t>Individual Course Report</a:t>
            </a:r>
          </a:p>
        </p:txBody>
      </p:sp>
      <p:pic>
        <p:nvPicPr>
          <p:cNvPr id="5" name="Content Placeholder 4">
            <a:extLst>
              <a:ext uri="{FF2B5EF4-FFF2-40B4-BE49-F238E27FC236}">
                <a16:creationId xmlns:a16="http://schemas.microsoft.com/office/drawing/2014/main" id="{268D7380-16F9-DE4F-AED5-3BDF60CE82D3}"/>
              </a:ext>
            </a:extLst>
          </p:cNvPr>
          <p:cNvPicPr>
            <a:picLocks noGrp="1" noChangeAspect="1"/>
          </p:cNvPicPr>
          <p:nvPr>
            <p:ph idx="1"/>
          </p:nvPr>
        </p:nvPicPr>
        <p:blipFill>
          <a:blip r:embed="rId3"/>
          <a:stretch>
            <a:fillRect/>
          </a:stretch>
        </p:blipFill>
        <p:spPr>
          <a:xfrm>
            <a:off x="1504427" y="1257301"/>
            <a:ext cx="9334060" cy="4919662"/>
          </a:xfrm>
        </p:spPr>
      </p:pic>
    </p:spTree>
    <p:extLst>
      <p:ext uri="{BB962C8B-B14F-4D97-AF65-F5344CB8AC3E}">
        <p14:creationId xmlns:p14="http://schemas.microsoft.com/office/powerpoint/2010/main" val="152355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AE72E-5873-DC4C-AB89-02A8CFC2E7CD}"/>
              </a:ext>
            </a:extLst>
          </p:cNvPr>
          <p:cNvSpPr>
            <a:spLocks noGrp="1"/>
          </p:cNvSpPr>
          <p:nvPr>
            <p:ph type="title"/>
          </p:nvPr>
        </p:nvSpPr>
        <p:spPr/>
        <p:txBody>
          <a:bodyPr>
            <a:normAutofit/>
          </a:bodyPr>
          <a:lstStyle/>
          <a:p>
            <a:r>
              <a:rPr lang="en-US" dirty="0"/>
              <a:t>High Points</a:t>
            </a:r>
          </a:p>
        </p:txBody>
      </p:sp>
      <p:sp>
        <p:nvSpPr>
          <p:cNvPr id="3" name="Content Placeholder 2">
            <a:extLst>
              <a:ext uri="{FF2B5EF4-FFF2-40B4-BE49-F238E27FC236}">
                <a16:creationId xmlns:a16="http://schemas.microsoft.com/office/drawing/2014/main" id="{7894BE07-BFD3-E349-B376-69C777714D04}"/>
              </a:ext>
            </a:extLst>
          </p:cNvPr>
          <p:cNvSpPr>
            <a:spLocks noGrp="1"/>
          </p:cNvSpPr>
          <p:nvPr>
            <p:ph idx="1"/>
          </p:nvPr>
        </p:nvSpPr>
        <p:spPr/>
        <p:txBody>
          <a:bodyPr/>
          <a:lstStyle/>
          <a:p>
            <a:r>
              <a:rPr lang="en-US" dirty="0"/>
              <a:t>Introduction: Why We Need This</a:t>
            </a:r>
          </a:p>
          <a:p>
            <a:r>
              <a:rPr lang="en-US" dirty="0"/>
              <a:t>The Student Experience</a:t>
            </a:r>
          </a:p>
          <a:p>
            <a:r>
              <a:rPr lang="en-US" dirty="0"/>
              <a:t>The Instructor’s Experience</a:t>
            </a:r>
          </a:p>
          <a:p>
            <a:r>
              <a:rPr lang="en-US" dirty="0"/>
              <a:t>Admin Reports</a:t>
            </a:r>
          </a:p>
          <a:p>
            <a:r>
              <a:rPr lang="en-US" dirty="0"/>
              <a:t>Ally Roadmap </a:t>
            </a:r>
          </a:p>
          <a:p>
            <a:r>
              <a:rPr lang="en-US" dirty="0"/>
              <a:t>A Go-Forward Strategy</a:t>
            </a:r>
          </a:p>
          <a:p>
            <a:r>
              <a:rPr lang="en-US" dirty="0"/>
              <a:t>Questions</a:t>
            </a:r>
          </a:p>
        </p:txBody>
      </p:sp>
    </p:spTree>
    <p:extLst>
      <p:ext uri="{BB962C8B-B14F-4D97-AF65-F5344CB8AC3E}">
        <p14:creationId xmlns:p14="http://schemas.microsoft.com/office/powerpoint/2010/main" val="1512675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63318-C399-854F-B328-CD9F8E07B058}"/>
              </a:ext>
            </a:extLst>
          </p:cNvPr>
          <p:cNvSpPr>
            <a:spLocks noGrp="1"/>
          </p:cNvSpPr>
          <p:nvPr>
            <p:ph type="title"/>
          </p:nvPr>
        </p:nvSpPr>
        <p:spPr/>
        <p:txBody>
          <a:bodyPr/>
          <a:lstStyle/>
          <a:p>
            <a:r>
              <a:rPr lang="en-US" dirty="0"/>
              <a:t>How Will These Reports Be Used</a:t>
            </a:r>
          </a:p>
        </p:txBody>
      </p:sp>
      <p:sp>
        <p:nvSpPr>
          <p:cNvPr id="3" name="Content Placeholder 2">
            <a:extLst>
              <a:ext uri="{FF2B5EF4-FFF2-40B4-BE49-F238E27FC236}">
                <a16:creationId xmlns:a16="http://schemas.microsoft.com/office/drawing/2014/main" id="{46EA8032-0D16-4446-ADDE-845B5A635786}"/>
              </a:ext>
            </a:extLst>
          </p:cNvPr>
          <p:cNvSpPr>
            <a:spLocks noGrp="1"/>
          </p:cNvSpPr>
          <p:nvPr>
            <p:ph idx="1"/>
          </p:nvPr>
        </p:nvSpPr>
        <p:spPr/>
        <p:txBody>
          <a:bodyPr/>
          <a:lstStyle/>
          <a:p>
            <a:r>
              <a:rPr lang="en-US" dirty="0"/>
              <a:t>Identifying opportunities</a:t>
            </a:r>
          </a:p>
          <a:p>
            <a:r>
              <a:rPr lang="en-US" dirty="0"/>
              <a:t>Demonstrating our improvement</a:t>
            </a:r>
          </a:p>
          <a:p>
            <a:r>
              <a:rPr lang="en-US" dirty="0"/>
              <a:t>Review courses that have students requiring accommodations</a:t>
            </a:r>
          </a:p>
        </p:txBody>
      </p:sp>
    </p:spTree>
    <p:extLst>
      <p:ext uri="{BB962C8B-B14F-4D97-AF65-F5344CB8AC3E}">
        <p14:creationId xmlns:p14="http://schemas.microsoft.com/office/powerpoint/2010/main" val="3544495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22928-5252-3543-9EB5-BD7419D731AF}"/>
              </a:ext>
            </a:extLst>
          </p:cNvPr>
          <p:cNvSpPr>
            <a:spLocks noGrp="1"/>
          </p:cNvSpPr>
          <p:nvPr>
            <p:ph type="title"/>
          </p:nvPr>
        </p:nvSpPr>
        <p:spPr/>
        <p:txBody>
          <a:bodyPr/>
          <a:lstStyle/>
          <a:p>
            <a:r>
              <a:rPr lang="en-US" dirty="0"/>
              <a:t>The Ally Roadmap</a:t>
            </a:r>
          </a:p>
        </p:txBody>
      </p:sp>
      <p:sp>
        <p:nvSpPr>
          <p:cNvPr id="4" name="Text Placeholder 3">
            <a:extLst>
              <a:ext uri="{FF2B5EF4-FFF2-40B4-BE49-F238E27FC236}">
                <a16:creationId xmlns:a16="http://schemas.microsoft.com/office/drawing/2014/main" id="{6F60BC6A-E132-3447-84CB-DAD7953AAA1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82403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FB9F-8A88-784E-89F2-B935DACDBA0E}"/>
              </a:ext>
            </a:extLst>
          </p:cNvPr>
          <p:cNvSpPr>
            <a:spLocks noGrp="1"/>
          </p:cNvSpPr>
          <p:nvPr>
            <p:ph type="title"/>
          </p:nvPr>
        </p:nvSpPr>
        <p:spPr/>
        <p:txBody>
          <a:bodyPr/>
          <a:lstStyle/>
          <a:p>
            <a:r>
              <a:rPr lang="en-US" dirty="0"/>
              <a:t>What’s coming?</a:t>
            </a:r>
          </a:p>
        </p:txBody>
      </p:sp>
      <p:sp>
        <p:nvSpPr>
          <p:cNvPr id="3" name="Content Placeholder 2">
            <a:extLst>
              <a:ext uri="{FF2B5EF4-FFF2-40B4-BE49-F238E27FC236}">
                <a16:creationId xmlns:a16="http://schemas.microsoft.com/office/drawing/2014/main" id="{95A4F565-EC97-5E43-8450-6CEC63079EF4}"/>
              </a:ext>
            </a:extLst>
          </p:cNvPr>
          <p:cNvSpPr>
            <a:spLocks noGrp="1"/>
          </p:cNvSpPr>
          <p:nvPr>
            <p:ph idx="1"/>
          </p:nvPr>
        </p:nvSpPr>
        <p:spPr/>
        <p:txBody>
          <a:bodyPr/>
          <a:lstStyle/>
          <a:p>
            <a:r>
              <a:rPr lang="en-US" dirty="0"/>
              <a:t>Usage Reporting </a:t>
            </a:r>
          </a:p>
          <a:p>
            <a:r>
              <a:rPr lang="en-US" dirty="0"/>
              <a:t>Review of WYSIWYG Content (Blackboard Items)</a:t>
            </a:r>
          </a:p>
          <a:p>
            <a:r>
              <a:rPr lang="en-US" dirty="0"/>
              <a:t>In-browser Remediation</a:t>
            </a:r>
          </a:p>
          <a:p>
            <a:r>
              <a:rPr lang="en-US" dirty="0"/>
              <a:t>Audio/Video Content (Captions, Transcripts, </a:t>
            </a:r>
            <a:r>
              <a:rPr lang="en-US" dirty="0" err="1"/>
              <a:t>etc</a:t>
            </a:r>
            <a:r>
              <a:rPr lang="en-US" dirty="0"/>
              <a:t>)</a:t>
            </a:r>
          </a:p>
          <a:p>
            <a:r>
              <a:rPr lang="en-US" dirty="0"/>
              <a:t>Instructor course reports</a:t>
            </a:r>
          </a:p>
          <a:p>
            <a:r>
              <a:rPr lang="en-US" dirty="0"/>
              <a:t>Department Reports</a:t>
            </a:r>
          </a:p>
        </p:txBody>
      </p:sp>
    </p:spTree>
    <p:extLst>
      <p:ext uri="{BB962C8B-B14F-4D97-AF65-F5344CB8AC3E}">
        <p14:creationId xmlns:p14="http://schemas.microsoft.com/office/powerpoint/2010/main" val="2768248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22928-5252-3543-9EB5-BD7419D731AF}"/>
              </a:ext>
            </a:extLst>
          </p:cNvPr>
          <p:cNvSpPr>
            <a:spLocks noGrp="1"/>
          </p:cNvSpPr>
          <p:nvPr>
            <p:ph type="title"/>
          </p:nvPr>
        </p:nvSpPr>
        <p:spPr/>
        <p:txBody>
          <a:bodyPr/>
          <a:lstStyle/>
          <a:p>
            <a:r>
              <a:rPr lang="en-US" dirty="0"/>
              <a:t>A Go-Forward Strategy</a:t>
            </a:r>
          </a:p>
        </p:txBody>
      </p:sp>
      <p:sp>
        <p:nvSpPr>
          <p:cNvPr id="4" name="Text Placeholder 3">
            <a:extLst>
              <a:ext uri="{FF2B5EF4-FFF2-40B4-BE49-F238E27FC236}">
                <a16:creationId xmlns:a16="http://schemas.microsoft.com/office/drawing/2014/main" id="{6F60BC6A-E132-3447-84CB-DAD7953AAA1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0221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D2DF4-F027-234D-B2C6-D3ABB467E36F}"/>
              </a:ext>
            </a:extLst>
          </p:cNvPr>
          <p:cNvSpPr>
            <a:spLocks noGrp="1"/>
          </p:cNvSpPr>
          <p:nvPr>
            <p:ph type="title"/>
          </p:nvPr>
        </p:nvSpPr>
        <p:spPr/>
        <p:txBody>
          <a:bodyPr/>
          <a:lstStyle/>
          <a:p>
            <a:r>
              <a:rPr lang="en-US" dirty="0"/>
              <a:t>How to Add Ally to your routine</a:t>
            </a:r>
          </a:p>
        </p:txBody>
      </p:sp>
      <p:sp>
        <p:nvSpPr>
          <p:cNvPr id="3" name="Content Placeholder 2">
            <a:extLst>
              <a:ext uri="{FF2B5EF4-FFF2-40B4-BE49-F238E27FC236}">
                <a16:creationId xmlns:a16="http://schemas.microsoft.com/office/drawing/2014/main" id="{3DA6CAFA-60C3-7C4A-9AEE-E3C9C0355F3F}"/>
              </a:ext>
            </a:extLst>
          </p:cNvPr>
          <p:cNvSpPr>
            <a:spLocks noGrp="1"/>
          </p:cNvSpPr>
          <p:nvPr>
            <p:ph idx="1"/>
          </p:nvPr>
        </p:nvSpPr>
        <p:spPr/>
        <p:txBody>
          <a:bodyPr/>
          <a:lstStyle/>
          <a:p>
            <a:r>
              <a:rPr lang="en-US" dirty="0"/>
              <a:t>Let Ally guide your learning about accessibility</a:t>
            </a:r>
          </a:p>
          <a:p>
            <a:r>
              <a:rPr lang="en-US" dirty="0"/>
              <a:t>Target one specific type of improvement first</a:t>
            </a:r>
          </a:p>
          <a:p>
            <a:r>
              <a:rPr lang="en-US" dirty="0"/>
              <a:t>Accessibility isn’t content == it’s access to your content. </a:t>
            </a:r>
          </a:p>
        </p:txBody>
      </p:sp>
    </p:spTree>
    <p:extLst>
      <p:ext uri="{BB962C8B-B14F-4D97-AF65-F5344CB8AC3E}">
        <p14:creationId xmlns:p14="http://schemas.microsoft.com/office/powerpoint/2010/main" val="781556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B5AA8-DF14-4E46-A5DF-BD87D664EE70}"/>
              </a:ext>
            </a:extLst>
          </p:cNvPr>
          <p:cNvSpPr>
            <a:spLocks noGrp="1"/>
          </p:cNvSpPr>
          <p:nvPr>
            <p:ph type="title"/>
          </p:nvPr>
        </p:nvSpPr>
        <p:spPr/>
        <p:txBody>
          <a:bodyPr/>
          <a:lstStyle/>
          <a:p>
            <a:r>
              <a:rPr lang="en-US" dirty="0"/>
              <a:t>Don’t try to do it all at once</a:t>
            </a:r>
          </a:p>
        </p:txBody>
      </p:sp>
      <p:sp>
        <p:nvSpPr>
          <p:cNvPr id="3" name="Content Placeholder 2">
            <a:extLst>
              <a:ext uri="{FF2B5EF4-FFF2-40B4-BE49-F238E27FC236}">
                <a16:creationId xmlns:a16="http://schemas.microsoft.com/office/drawing/2014/main" id="{5D4EFF57-9CDE-EE4A-8A0C-DD19A218F4F4}"/>
              </a:ext>
            </a:extLst>
          </p:cNvPr>
          <p:cNvSpPr>
            <a:spLocks noGrp="1"/>
          </p:cNvSpPr>
          <p:nvPr>
            <p:ph idx="1"/>
          </p:nvPr>
        </p:nvSpPr>
        <p:spPr/>
        <p:txBody>
          <a:bodyPr/>
          <a:lstStyle/>
          <a:p>
            <a:r>
              <a:rPr lang="en-US" dirty="0"/>
              <a:t>Make a plan</a:t>
            </a:r>
          </a:p>
          <a:p>
            <a:r>
              <a:rPr lang="en-US" dirty="0"/>
              <a:t>Make sure new content is accessible</a:t>
            </a:r>
          </a:p>
          <a:p>
            <a:r>
              <a:rPr lang="en-US" dirty="0"/>
              <a:t>Fix older content when you have free time</a:t>
            </a:r>
          </a:p>
          <a:p>
            <a:endParaRPr lang="en-US" dirty="0"/>
          </a:p>
        </p:txBody>
      </p:sp>
    </p:spTree>
    <p:extLst>
      <p:ext uri="{BB962C8B-B14F-4D97-AF65-F5344CB8AC3E}">
        <p14:creationId xmlns:p14="http://schemas.microsoft.com/office/powerpoint/2010/main" val="2817269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BBF7-08DF-614A-B423-E5EDD78CE6B7}"/>
              </a:ext>
            </a:extLst>
          </p:cNvPr>
          <p:cNvSpPr>
            <a:spLocks noGrp="1"/>
          </p:cNvSpPr>
          <p:nvPr>
            <p:ph type="title"/>
          </p:nvPr>
        </p:nvSpPr>
        <p:spPr/>
        <p:txBody>
          <a:bodyPr/>
          <a:lstStyle/>
          <a:p>
            <a:r>
              <a:rPr lang="en-US" dirty="0"/>
              <a:t>Questions?</a:t>
            </a:r>
          </a:p>
        </p:txBody>
      </p:sp>
      <p:sp>
        <p:nvSpPr>
          <p:cNvPr id="4" name="Text Placeholder 3">
            <a:extLst>
              <a:ext uri="{FF2B5EF4-FFF2-40B4-BE49-F238E27FC236}">
                <a16:creationId xmlns:a16="http://schemas.microsoft.com/office/drawing/2014/main" id="{80BA3533-3D1F-F143-8FAA-74AE3D145155}"/>
              </a:ext>
            </a:extLst>
          </p:cNvPr>
          <p:cNvSpPr>
            <a:spLocks noGrp="1"/>
          </p:cNvSpPr>
          <p:nvPr>
            <p:ph type="body" idx="1"/>
          </p:nvPr>
        </p:nvSpPr>
        <p:spPr>
          <a:xfrm>
            <a:off x="5051685" y="2953061"/>
            <a:ext cx="6295765" cy="3136589"/>
          </a:xfrm>
        </p:spPr>
        <p:txBody>
          <a:bodyPr>
            <a:normAutofit/>
          </a:bodyPr>
          <a:lstStyle/>
          <a:p>
            <a:r>
              <a:rPr lang="en-US" dirty="0"/>
              <a:t>Need Extra Help with Blackboard and Accessibility?</a:t>
            </a:r>
          </a:p>
          <a:p>
            <a:r>
              <a:rPr lang="en-US" dirty="0"/>
              <a:t>Come to the </a:t>
            </a:r>
            <a:r>
              <a:rPr lang="en-US" b="1" dirty="0"/>
              <a:t>IDA Blackboard Labs</a:t>
            </a:r>
          </a:p>
          <a:p>
            <a:r>
              <a:rPr lang="en-US" dirty="0"/>
              <a:t>Tuesday and Wednesday (every week)</a:t>
            </a:r>
          </a:p>
          <a:p>
            <a:r>
              <a:rPr lang="en-US" dirty="0"/>
              <a:t>1-3pm</a:t>
            </a:r>
          </a:p>
          <a:p>
            <a:r>
              <a:rPr lang="en-US" dirty="0" err="1"/>
              <a:t>Ablah</a:t>
            </a:r>
            <a:r>
              <a:rPr lang="en-US" dirty="0"/>
              <a:t> Library</a:t>
            </a:r>
          </a:p>
          <a:p>
            <a:r>
              <a:rPr lang="en-US" dirty="0"/>
              <a:t>	</a:t>
            </a:r>
          </a:p>
        </p:txBody>
      </p:sp>
    </p:spTree>
    <p:extLst>
      <p:ext uri="{BB962C8B-B14F-4D97-AF65-F5344CB8AC3E}">
        <p14:creationId xmlns:p14="http://schemas.microsoft.com/office/powerpoint/2010/main" val="325261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DB11-AC98-F048-BAF4-44B162578BE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822E62F-CB29-2F40-865F-0829892D25B8}"/>
              </a:ext>
            </a:extLst>
          </p:cNvPr>
          <p:cNvSpPr>
            <a:spLocks noGrp="1"/>
          </p:cNvSpPr>
          <p:nvPr>
            <p:ph idx="1"/>
          </p:nvPr>
        </p:nvSpPr>
        <p:spPr/>
        <p:txBody>
          <a:bodyPr/>
          <a:lstStyle/>
          <a:p>
            <a:r>
              <a:rPr lang="en-US" dirty="0"/>
              <a:t>Accessibility Elevator Pitch</a:t>
            </a:r>
          </a:p>
          <a:p>
            <a:r>
              <a:rPr lang="en-US" dirty="0"/>
              <a:t>Accessibility is everyone’s job</a:t>
            </a:r>
          </a:p>
          <a:p>
            <a:r>
              <a:rPr lang="en-US" dirty="0"/>
              <a:t>Why we have Ally</a:t>
            </a:r>
          </a:p>
          <a:p>
            <a:pPr lvl="1"/>
            <a:r>
              <a:rPr lang="en-US" dirty="0"/>
              <a:t>Simplified workflow for instructors</a:t>
            </a:r>
          </a:p>
          <a:p>
            <a:pPr lvl="1"/>
            <a:r>
              <a:rPr lang="en-US" dirty="0"/>
              <a:t>Accessible formats for students</a:t>
            </a:r>
          </a:p>
        </p:txBody>
      </p:sp>
    </p:spTree>
    <p:extLst>
      <p:ext uri="{BB962C8B-B14F-4D97-AF65-F5344CB8AC3E}">
        <p14:creationId xmlns:p14="http://schemas.microsoft.com/office/powerpoint/2010/main" val="2321848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9ADB5-215F-8344-84DE-737E22DC737E}"/>
              </a:ext>
            </a:extLst>
          </p:cNvPr>
          <p:cNvSpPr>
            <a:spLocks noGrp="1"/>
          </p:cNvSpPr>
          <p:nvPr>
            <p:ph type="title"/>
          </p:nvPr>
        </p:nvSpPr>
        <p:spPr/>
        <p:txBody>
          <a:bodyPr/>
          <a:lstStyle/>
          <a:p>
            <a:r>
              <a:rPr lang="en-US" dirty="0"/>
              <a:t>The Student Experience</a:t>
            </a:r>
          </a:p>
        </p:txBody>
      </p:sp>
      <p:sp>
        <p:nvSpPr>
          <p:cNvPr id="4" name="Text Placeholder 3">
            <a:extLst>
              <a:ext uri="{FF2B5EF4-FFF2-40B4-BE49-F238E27FC236}">
                <a16:creationId xmlns:a16="http://schemas.microsoft.com/office/drawing/2014/main" id="{13D55C02-C137-AB43-BDA1-9BF6B78976F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68084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0914E-F441-EA4B-8E9E-12B93C3F6747}"/>
              </a:ext>
            </a:extLst>
          </p:cNvPr>
          <p:cNvSpPr>
            <a:spLocks noGrp="1"/>
          </p:cNvSpPr>
          <p:nvPr>
            <p:ph type="title"/>
          </p:nvPr>
        </p:nvSpPr>
        <p:spPr/>
        <p:txBody>
          <a:bodyPr/>
          <a:lstStyle/>
          <a:p>
            <a:r>
              <a:rPr lang="en-US" dirty="0"/>
              <a:t>What the student will see</a:t>
            </a:r>
          </a:p>
        </p:txBody>
      </p:sp>
      <p:sp>
        <p:nvSpPr>
          <p:cNvPr id="3" name="Content Placeholder 2">
            <a:extLst>
              <a:ext uri="{FF2B5EF4-FFF2-40B4-BE49-F238E27FC236}">
                <a16:creationId xmlns:a16="http://schemas.microsoft.com/office/drawing/2014/main" id="{8053ADB8-6513-C240-AFCB-BCBD78CFBA4A}"/>
              </a:ext>
            </a:extLst>
          </p:cNvPr>
          <p:cNvSpPr>
            <a:spLocks noGrp="1"/>
          </p:cNvSpPr>
          <p:nvPr>
            <p:ph idx="1"/>
          </p:nvPr>
        </p:nvSpPr>
        <p:spPr>
          <a:xfrm>
            <a:off x="838200" y="1825625"/>
            <a:ext cx="10515600" cy="898120"/>
          </a:xfrm>
        </p:spPr>
        <p:txBody>
          <a:bodyPr/>
          <a:lstStyle/>
          <a:p>
            <a:r>
              <a:rPr lang="en-US" dirty="0"/>
              <a:t>Access to Alternative Formats</a:t>
            </a:r>
          </a:p>
        </p:txBody>
      </p:sp>
      <p:pic>
        <p:nvPicPr>
          <p:cNvPr id="5" name="Picture 4">
            <a:extLst>
              <a:ext uri="{FF2B5EF4-FFF2-40B4-BE49-F238E27FC236}">
                <a16:creationId xmlns:a16="http://schemas.microsoft.com/office/drawing/2014/main" id="{8D8C2829-C0D8-4843-AD7E-3757341F062D}"/>
              </a:ext>
            </a:extLst>
          </p:cNvPr>
          <p:cNvPicPr>
            <a:picLocks noChangeAspect="1"/>
          </p:cNvPicPr>
          <p:nvPr/>
        </p:nvPicPr>
        <p:blipFill>
          <a:blip r:embed="rId3"/>
          <a:stretch>
            <a:fillRect/>
          </a:stretch>
        </p:blipFill>
        <p:spPr>
          <a:xfrm>
            <a:off x="2117927" y="1968770"/>
            <a:ext cx="8890000" cy="4165600"/>
          </a:xfrm>
          <a:prstGeom prst="rect">
            <a:avLst/>
          </a:prstGeom>
        </p:spPr>
      </p:pic>
    </p:spTree>
    <p:extLst>
      <p:ext uri="{BB962C8B-B14F-4D97-AF65-F5344CB8AC3E}">
        <p14:creationId xmlns:p14="http://schemas.microsoft.com/office/powerpoint/2010/main" val="129147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69AE4-0794-1E48-9C8F-DB17E0FAFA30}"/>
              </a:ext>
            </a:extLst>
          </p:cNvPr>
          <p:cNvSpPr>
            <a:spLocks noGrp="1"/>
          </p:cNvSpPr>
          <p:nvPr>
            <p:ph type="title"/>
          </p:nvPr>
        </p:nvSpPr>
        <p:spPr/>
        <p:txBody>
          <a:bodyPr/>
          <a:lstStyle/>
          <a:p>
            <a:r>
              <a:rPr lang="en-US" dirty="0"/>
              <a:t>Files and Formats</a:t>
            </a:r>
          </a:p>
        </p:txBody>
      </p:sp>
      <p:sp>
        <p:nvSpPr>
          <p:cNvPr id="4" name="Content Placeholder 3">
            <a:extLst>
              <a:ext uri="{FF2B5EF4-FFF2-40B4-BE49-F238E27FC236}">
                <a16:creationId xmlns:a16="http://schemas.microsoft.com/office/drawing/2014/main" id="{C4629D52-5055-344B-B6DC-16B66EF52AD5}"/>
              </a:ext>
            </a:extLst>
          </p:cNvPr>
          <p:cNvSpPr>
            <a:spLocks noGrp="1"/>
          </p:cNvSpPr>
          <p:nvPr>
            <p:ph sz="half" idx="1"/>
          </p:nvPr>
        </p:nvSpPr>
        <p:spPr/>
        <p:txBody>
          <a:bodyPr>
            <a:normAutofit fontScale="92500" lnSpcReduction="10000"/>
          </a:bodyPr>
          <a:lstStyle/>
          <a:p>
            <a:pPr marL="0" indent="0">
              <a:buNone/>
            </a:pPr>
            <a:r>
              <a:rPr lang="en-US" dirty="0"/>
              <a:t>Ally can provide alternative formats for these file types:</a:t>
            </a:r>
          </a:p>
          <a:p>
            <a:r>
              <a:rPr lang="en-US" dirty="0"/>
              <a:t>PDF files</a:t>
            </a:r>
          </a:p>
          <a:p>
            <a:r>
              <a:rPr lang="en-US" dirty="0"/>
              <a:t>Microsoft</a:t>
            </a:r>
            <a:r>
              <a:rPr lang="en-US" baseline="30000" dirty="0"/>
              <a:t>®</a:t>
            </a:r>
            <a:r>
              <a:rPr lang="en-US" dirty="0"/>
              <a:t> Word files</a:t>
            </a:r>
          </a:p>
          <a:p>
            <a:r>
              <a:rPr lang="en-US" dirty="0"/>
              <a:t>Microsoft</a:t>
            </a:r>
            <a:r>
              <a:rPr lang="en-US" baseline="30000" dirty="0"/>
              <a:t>®</a:t>
            </a:r>
            <a:r>
              <a:rPr lang="en-US" dirty="0"/>
              <a:t> </a:t>
            </a:r>
            <a:r>
              <a:rPr lang="en-US" dirty="0" err="1"/>
              <a:t>Powerpoint</a:t>
            </a:r>
            <a:r>
              <a:rPr lang="en-US" baseline="30000" dirty="0"/>
              <a:t>®</a:t>
            </a:r>
            <a:r>
              <a:rPr lang="en-US" dirty="0"/>
              <a:t> files</a:t>
            </a:r>
          </a:p>
          <a:p>
            <a:r>
              <a:rPr lang="en-US" dirty="0"/>
              <a:t>OpenOffice/LibreOffice files</a:t>
            </a:r>
          </a:p>
          <a:p>
            <a:r>
              <a:rPr lang="en-US" dirty="0"/>
              <a:t>Uploaded HTML files</a:t>
            </a:r>
          </a:p>
          <a:p>
            <a:endParaRPr lang="en-US" dirty="0"/>
          </a:p>
        </p:txBody>
      </p:sp>
      <p:sp>
        <p:nvSpPr>
          <p:cNvPr id="5" name="Content Placeholder 4">
            <a:extLst>
              <a:ext uri="{FF2B5EF4-FFF2-40B4-BE49-F238E27FC236}">
                <a16:creationId xmlns:a16="http://schemas.microsoft.com/office/drawing/2014/main" id="{BFFD2968-4C39-184F-AFAD-4A8BD516A2DE}"/>
              </a:ext>
            </a:extLst>
          </p:cNvPr>
          <p:cNvSpPr>
            <a:spLocks noGrp="1"/>
          </p:cNvSpPr>
          <p:nvPr>
            <p:ph sz="half" idx="2"/>
          </p:nvPr>
        </p:nvSpPr>
        <p:spPr/>
        <p:txBody>
          <a:bodyPr>
            <a:normAutofit fontScale="92500" lnSpcReduction="10000"/>
          </a:bodyPr>
          <a:lstStyle/>
          <a:p>
            <a:pPr marL="0" indent="0">
              <a:buNone/>
            </a:pPr>
            <a:r>
              <a:rPr lang="en-US" dirty="0"/>
              <a:t>These alternative formats can be generated:</a:t>
            </a:r>
          </a:p>
          <a:p>
            <a:r>
              <a:rPr lang="en-US" dirty="0" err="1"/>
              <a:t>OCR’d</a:t>
            </a:r>
            <a:r>
              <a:rPr lang="en-US" dirty="0"/>
              <a:t> version (for scanned documents)</a:t>
            </a:r>
          </a:p>
          <a:p>
            <a:r>
              <a:rPr lang="en-US" dirty="0"/>
              <a:t>Tagged PDF (currently for Word, </a:t>
            </a:r>
            <a:r>
              <a:rPr lang="en-US" dirty="0" err="1"/>
              <a:t>Powerpoint</a:t>
            </a:r>
            <a:r>
              <a:rPr lang="en-US" dirty="0"/>
              <a:t> and OpenOffice/LibreOffice files)</a:t>
            </a:r>
          </a:p>
          <a:p>
            <a:r>
              <a:rPr lang="en-US" dirty="0"/>
              <a:t>Semantic HTML</a:t>
            </a:r>
          </a:p>
          <a:p>
            <a:r>
              <a:rPr lang="en-US" dirty="0"/>
              <a:t>Audio</a:t>
            </a:r>
          </a:p>
          <a:p>
            <a:r>
              <a:rPr lang="en-US" dirty="0" err="1"/>
              <a:t>ePub</a:t>
            </a:r>
            <a:endParaRPr lang="en-US" dirty="0"/>
          </a:p>
          <a:p>
            <a:r>
              <a:rPr lang="en-US" dirty="0"/>
              <a:t>Electronic Braille</a:t>
            </a:r>
          </a:p>
          <a:p>
            <a:endParaRPr lang="en-US" dirty="0"/>
          </a:p>
        </p:txBody>
      </p:sp>
    </p:spTree>
    <p:extLst>
      <p:ext uri="{BB962C8B-B14F-4D97-AF65-F5344CB8AC3E}">
        <p14:creationId xmlns:p14="http://schemas.microsoft.com/office/powerpoint/2010/main" val="3226231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82A9D-2BA7-0C48-9ED3-9B028C6ECA75}"/>
              </a:ext>
            </a:extLst>
          </p:cNvPr>
          <p:cNvSpPr>
            <a:spLocks noGrp="1"/>
          </p:cNvSpPr>
          <p:nvPr>
            <p:ph type="title"/>
          </p:nvPr>
        </p:nvSpPr>
        <p:spPr/>
        <p:txBody>
          <a:bodyPr/>
          <a:lstStyle/>
          <a:p>
            <a:r>
              <a:rPr lang="en-US" dirty="0"/>
              <a:t>Who Needs These Formats?</a:t>
            </a:r>
          </a:p>
        </p:txBody>
      </p:sp>
      <p:sp>
        <p:nvSpPr>
          <p:cNvPr id="3" name="Content Placeholder 2">
            <a:extLst>
              <a:ext uri="{FF2B5EF4-FFF2-40B4-BE49-F238E27FC236}">
                <a16:creationId xmlns:a16="http://schemas.microsoft.com/office/drawing/2014/main" id="{1BE93D26-E65E-5B41-9EDA-FF4A30EDC149}"/>
              </a:ext>
            </a:extLst>
          </p:cNvPr>
          <p:cNvSpPr>
            <a:spLocks noGrp="1"/>
          </p:cNvSpPr>
          <p:nvPr>
            <p:ph idx="1"/>
          </p:nvPr>
        </p:nvSpPr>
        <p:spPr/>
        <p:txBody>
          <a:bodyPr/>
          <a:lstStyle/>
          <a:p>
            <a:r>
              <a:rPr lang="en-US" dirty="0"/>
              <a:t>Alternative formats support a wide range of students</a:t>
            </a:r>
          </a:p>
          <a:p>
            <a:pPr lvl="1"/>
            <a:r>
              <a:rPr lang="en-US" dirty="0"/>
              <a:t>Students with different abilities</a:t>
            </a:r>
          </a:p>
          <a:p>
            <a:pPr lvl="1"/>
            <a:r>
              <a:rPr lang="en-US" dirty="0"/>
              <a:t>Students with different learning styles</a:t>
            </a:r>
          </a:p>
          <a:p>
            <a:pPr lvl="1"/>
            <a:r>
              <a:rPr lang="en-US" dirty="0"/>
              <a:t>Students with complicated lives</a:t>
            </a:r>
          </a:p>
          <a:p>
            <a:pPr lvl="1"/>
            <a:r>
              <a:rPr lang="en-US" dirty="0"/>
              <a:t>Students with preferences.  </a:t>
            </a:r>
          </a:p>
        </p:txBody>
      </p:sp>
    </p:spTree>
    <p:extLst>
      <p:ext uri="{BB962C8B-B14F-4D97-AF65-F5344CB8AC3E}">
        <p14:creationId xmlns:p14="http://schemas.microsoft.com/office/powerpoint/2010/main" val="384571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C5FA5-BF25-354C-AC9F-96E738D469A5}"/>
              </a:ext>
            </a:extLst>
          </p:cNvPr>
          <p:cNvSpPr>
            <a:spLocks noGrp="1"/>
          </p:cNvSpPr>
          <p:nvPr>
            <p:ph type="title"/>
          </p:nvPr>
        </p:nvSpPr>
        <p:spPr/>
        <p:txBody>
          <a:bodyPr/>
          <a:lstStyle/>
          <a:p>
            <a:r>
              <a:rPr lang="en-US" dirty="0"/>
              <a:t>Formats and Audiences: Tagged PDF</a:t>
            </a:r>
          </a:p>
        </p:txBody>
      </p:sp>
      <p:sp>
        <p:nvSpPr>
          <p:cNvPr id="3" name="Content Placeholder 2">
            <a:extLst>
              <a:ext uri="{FF2B5EF4-FFF2-40B4-BE49-F238E27FC236}">
                <a16:creationId xmlns:a16="http://schemas.microsoft.com/office/drawing/2014/main" id="{BAF00D93-E70B-B443-B9D7-096D2EC023BA}"/>
              </a:ext>
            </a:extLst>
          </p:cNvPr>
          <p:cNvSpPr>
            <a:spLocks noGrp="1"/>
          </p:cNvSpPr>
          <p:nvPr>
            <p:ph idx="1"/>
          </p:nvPr>
        </p:nvSpPr>
        <p:spPr/>
        <p:txBody>
          <a:bodyPr/>
          <a:lstStyle/>
          <a:p>
            <a:r>
              <a:rPr lang="en-US" dirty="0"/>
              <a:t>You might want a Tagged PDF if: </a:t>
            </a:r>
          </a:p>
          <a:p>
            <a:pPr lvl="1"/>
            <a:r>
              <a:rPr lang="en-US" dirty="0"/>
              <a:t>You want to be able to copy, paste, and search text.</a:t>
            </a:r>
          </a:p>
          <a:p>
            <a:pPr lvl="1"/>
            <a:r>
              <a:rPr lang="en-US" dirty="0"/>
              <a:t>You want to use text-to-speech and adjust the speed of the speech.</a:t>
            </a:r>
          </a:p>
          <a:p>
            <a:pPr lvl="1"/>
            <a:r>
              <a:rPr lang="en-US" dirty="0"/>
              <a:t>You prefer to read.</a:t>
            </a:r>
          </a:p>
          <a:p>
            <a:pPr lvl="1"/>
            <a:r>
              <a:rPr lang="en-US" dirty="0"/>
              <a:t>You study on your commute and want to take your study materials with you.</a:t>
            </a:r>
          </a:p>
          <a:p>
            <a:pPr lvl="1"/>
            <a:r>
              <a:rPr lang="en-US" dirty="0"/>
              <a:t>You use a screen reader.</a:t>
            </a:r>
          </a:p>
          <a:p>
            <a:pPr lvl="1"/>
            <a:endParaRPr lang="en-US" dirty="0"/>
          </a:p>
        </p:txBody>
      </p:sp>
    </p:spTree>
    <p:extLst>
      <p:ext uri="{BB962C8B-B14F-4D97-AF65-F5344CB8AC3E}">
        <p14:creationId xmlns:p14="http://schemas.microsoft.com/office/powerpoint/2010/main" val="2725778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73613-DFA5-6B49-B473-799BF7B7B0B4}"/>
              </a:ext>
            </a:extLst>
          </p:cNvPr>
          <p:cNvSpPr>
            <a:spLocks noGrp="1"/>
          </p:cNvSpPr>
          <p:nvPr>
            <p:ph type="title"/>
          </p:nvPr>
        </p:nvSpPr>
        <p:spPr/>
        <p:txBody>
          <a:bodyPr/>
          <a:lstStyle/>
          <a:p>
            <a:r>
              <a:rPr lang="en-US" dirty="0"/>
              <a:t>HTML (Semantic HTML)</a:t>
            </a:r>
          </a:p>
        </p:txBody>
      </p:sp>
      <p:sp>
        <p:nvSpPr>
          <p:cNvPr id="3" name="Content Placeholder 2">
            <a:extLst>
              <a:ext uri="{FF2B5EF4-FFF2-40B4-BE49-F238E27FC236}">
                <a16:creationId xmlns:a16="http://schemas.microsoft.com/office/drawing/2014/main" id="{C422B61C-2EEF-AF4E-B5D6-4C5947B157EB}"/>
              </a:ext>
            </a:extLst>
          </p:cNvPr>
          <p:cNvSpPr>
            <a:spLocks noGrp="1"/>
          </p:cNvSpPr>
          <p:nvPr>
            <p:ph idx="1"/>
          </p:nvPr>
        </p:nvSpPr>
        <p:spPr/>
        <p:txBody>
          <a:bodyPr/>
          <a:lstStyle/>
          <a:p>
            <a:r>
              <a:rPr lang="en-US" dirty="0"/>
              <a:t>You might want to use HTML</a:t>
            </a:r>
          </a:p>
          <a:p>
            <a:pPr lvl="1"/>
            <a:r>
              <a:rPr lang="en-US" dirty="0"/>
              <a:t>You want to be able to copy, paste, and search text.</a:t>
            </a:r>
          </a:p>
          <a:p>
            <a:pPr lvl="1"/>
            <a:r>
              <a:rPr lang="en-US" dirty="0"/>
              <a:t>You want to use text-to-speech and adjust the speed of the speech.</a:t>
            </a:r>
          </a:p>
          <a:p>
            <a:pPr lvl="1"/>
            <a:r>
              <a:rPr lang="en-US" dirty="0"/>
              <a:t>You prefer to read.</a:t>
            </a:r>
          </a:p>
          <a:p>
            <a:pPr lvl="1"/>
            <a:r>
              <a:rPr lang="en-US" dirty="0"/>
              <a:t>You study on a mobile device (on your commute, out and about, at the gym)</a:t>
            </a:r>
          </a:p>
          <a:p>
            <a:pPr lvl="1"/>
            <a:r>
              <a:rPr lang="en-US" dirty="0"/>
              <a:t>You use a screen reader.</a:t>
            </a:r>
          </a:p>
          <a:p>
            <a:endParaRPr lang="en-US" dirty="0"/>
          </a:p>
        </p:txBody>
      </p:sp>
    </p:spTree>
    <p:extLst>
      <p:ext uri="{BB962C8B-B14F-4D97-AF65-F5344CB8AC3E}">
        <p14:creationId xmlns:p14="http://schemas.microsoft.com/office/powerpoint/2010/main" val="3069931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ignmentsAssessmentGradingCheating" id="{F4305F53-45F0-0B44-95B8-ED445D956F8C}" vid="{79A330A1-64DF-6C4C-82C3-7846BC281B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10415</TotalTime>
  <Words>2828</Words>
  <Application>Microsoft Macintosh PowerPoint</Application>
  <PresentationFormat>Widescreen</PresentationFormat>
  <Paragraphs>207</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Instructor’s Guide to  Blackboard Ally</vt:lpstr>
      <vt:lpstr>High Points</vt:lpstr>
      <vt:lpstr>Introduction</vt:lpstr>
      <vt:lpstr>The Student Experience</vt:lpstr>
      <vt:lpstr>What the student will see</vt:lpstr>
      <vt:lpstr>Files and Formats</vt:lpstr>
      <vt:lpstr>Who Needs These Formats?</vt:lpstr>
      <vt:lpstr>Formats and Audiences: Tagged PDF</vt:lpstr>
      <vt:lpstr>HTML (Semantic HTML)</vt:lpstr>
      <vt:lpstr>Audio (MP3)</vt:lpstr>
      <vt:lpstr>Electronic Braille</vt:lpstr>
      <vt:lpstr>The Instructor’s Experience </vt:lpstr>
      <vt:lpstr>This is pretty great, right?</vt:lpstr>
      <vt:lpstr>What Instructors See</vt:lpstr>
      <vt:lpstr>Guidance on Improving Accessibility</vt:lpstr>
      <vt:lpstr>Admin Reports and Tools</vt:lpstr>
      <vt:lpstr>Institutional Reports</vt:lpstr>
      <vt:lpstr>Institutiona Report: Courses</vt:lpstr>
      <vt:lpstr>Individual Course Report</vt:lpstr>
      <vt:lpstr>How Will These Reports Be Used</vt:lpstr>
      <vt:lpstr>The Ally Roadmap</vt:lpstr>
      <vt:lpstr>What’s coming?</vt:lpstr>
      <vt:lpstr>A Go-Forward Strategy</vt:lpstr>
      <vt:lpstr>How to Add Ally to your routine</vt:lpstr>
      <vt:lpstr>Don’t try to do it all at once</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Wilson, Caleb</dc:creator>
  <cp:lastModifiedBy>Jones, John</cp:lastModifiedBy>
  <cp:revision>29</cp:revision>
  <dcterms:created xsi:type="dcterms:W3CDTF">2018-06-18T13:40:31Z</dcterms:created>
  <dcterms:modified xsi:type="dcterms:W3CDTF">2018-08-12T20:04:54Z</dcterms:modified>
</cp:coreProperties>
</file>