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05" r:id="rId6"/>
    <p:sldMasterId id="2147483723" r:id="rId7"/>
    <p:sldMasterId id="2147483745" r:id="rId8"/>
  </p:sldMasterIdLst>
  <p:notesMasterIdLst>
    <p:notesMasterId r:id="rId18"/>
  </p:notesMasterIdLst>
  <p:handoutMasterIdLst>
    <p:handoutMasterId r:id="rId19"/>
  </p:handoutMasterIdLst>
  <p:sldIdLst>
    <p:sldId id="257" r:id="rId9"/>
    <p:sldId id="258" r:id="rId10"/>
    <p:sldId id="260" r:id="rId11"/>
    <p:sldId id="263" r:id="rId12"/>
    <p:sldId id="267" r:id="rId13"/>
    <p:sldId id="271" r:id="rId14"/>
    <p:sldId id="281" r:id="rId15"/>
    <p:sldId id="279"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15202A74-163D-4B71-BBA8-E2FCD164262F}">
          <p14:sldIdLst>
            <p14:sldId id="257"/>
            <p14:sldId id="258"/>
            <p14:sldId id="260"/>
            <p14:sldId id="263"/>
            <p14:sldId id="267"/>
            <p14:sldId id="271"/>
            <p14:sldId id="281"/>
            <p14:sldId id="279"/>
            <p14:sldId id="2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4" autoAdjust="0"/>
    <p:restoredTop sz="86378" autoAdjust="0"/>
  </p:normalViewPr>
  <p:slideViewPr>
    <p:cSldViewPr snapToGrid="0">
      <p:cViewPr varScale="1">
        <p:scale>
          <a:sx n="72" d="100"/>
          <a:sy n="72" d="100"/>
        </p:scale>
        <p:origin x="208" y="7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6/11/20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ichita.edu/services/mrc/instructional_technology/Respondus/respondustestsetup.ph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wichita.edu/services/mrc/instructional_technology/Respondus/zoomproctoring.ph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my name is Mark Porcaro and I am the Executive Director of Online Learning. In this presentation, I want to talk to you about the proctoring options for distance exams at Wichita State University</a:t>
            </a:r>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5461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our time together I want to introduce you to a few ideas that we hope will set you on a successful path to maintaining integrity in your assessment practice.</a:t>
            </a:r>
          </a:p>
          <a:p>
            <a:endParaRPr lang="en-US" dirty="0"/>
          </a:p>
          <a:p>
            <a:r>
              <a:rPr lang="en-US" dirty="0"/>
              <a:t>First, I’d like to discuss some concepts about improving test integrity. </a:t>
            </a:r>
          </a:p>
          <a:p>
            <a:endParaRPr lang="en-US" dirty="0"/>
          </a:p>
          <a:p>
            <a:r>
              <a:rPr lang="en-US" dirty="0"/>
              <a:t>Second, I want to make sure that you understand what requirements your students and you have with remote proctoring. </a:t>
            </a:r>
          </a:p>
          <a:p>
            <a:endParaRPr lang="en-US" dirty="0"/>
          </a:p>
          <a:p>
            <a:r>
              <a:rPr lang="en-US" dirty="0"/>
              <a:t>Third and fourth, I will discuss the no-cost-to-student and student-paid options for proctoring.</a:t>
            </a:r>
          </a:p>
        </p:txBody>
      </p:sp>
      <p:sp>
        <p:nvSpPr>
          <p:cNvPr id="4" name="Slide Number Placeholder 3"/>
          <p:cNvSpPr>
            <a:spLocks noGrp="1"/>
          </p:cNvSpPr>
          <p:nvPr>
            <p:ph type="sldNum" sz="quarter" idx="10"/>
          </p:nvPr>
        </p:nvSpPr>
        <p:spPr/>
        <p:txBody>
          <a:bodyPr/>
          <a:lstStyle/>
          <a:p>
            <a:fld id="{A7666ED7-631A-46AF-B451-227D0A8685A0}" type="slidenum">
              <a:rPr lang="en-US"/>
              <a:t>2</a:t>
            </a:fld>
            <a:endParaRPr lang="en-US"/>
          </a:p>
        </p:txBody>
      </p:sp>
    </p:spTree>
    <p:extLst>
      <p:ext uri="{BB962C8B-B14F-4D97-AF65-F5344CB8AC3E}">
        <p14:creationId xmlns:p14="http://schemas.microsoft.com/office/powerpoint/2010/main" val="329061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questions all instructors have when going online is, "How can I make sure my students don't cheat on my tests?"  Instead of focusing on "cheating" since that is a behavior we cannot directly control, Instructional Design and Access focuses instead on the concept of "test integrity."  Test integrity is something that instructors can control directly. You can improve test integrity in our Blackboard environment in the following ways:</a:t>
            </a:r>
          </a:p>
          <a:p>
            <a:endParaRPr lang="en-US" dirty="0"/>
          </a:p>
          <a:p>
            <a:r>
              <a:rPr lang="en-US" dirty="0"/>
              <a:t>*</a:t>
            </a:r>
            <a:r>
              <a:rPr lang="en-US" b="1" dirty="0"/>
              <a:t>Work Toward "Authentic Assessment"</a:t>
            </a:r>
            <a:r>
              <a:rPr lang="en-US" dirty="0"/>
              <a:t>: The concept of Authentic Assessment comes from the late 1980s and early 1990s and is particularly associated with the work of Grant Wiggins. The goal of authentic assessment is to create an assessment of learning that requires students to apply concepts to real-world examples. </a:t>
            </a:r>
          </a:p>
          <a:p>
            <a:endParaRPr lang="en-US" dirty="0"/>
          </a:p>
          <a:p>
            <a:r>
              <a:rPr lang="en-US" b="1" dirty="0"/>
              <a:t>*Differentiate Between Formative and Summative Assessment Opportunities</a:t>
            </a:r>
            <a:r>
              <a:rPr lang="en-US" dirty="0"/>
              <a:t>: There is a difference between tests/quizzes that provide data about how a student is developing in your class ("formative" assessments) tests/quizzes that provide data about what information a student has mastered in your course ("summative" assessments). Formative assessments are often most effective when they can be redone until the student has reached mastery for a particular concept. If you create a series of "low stakes" quizzes that students can retake until they master the knowledge or skills covered by the quiz, you do not need to use proctoring for these quizzes. You may still consider proctoring for summative assessment events such as midterms and final exams. </a:t>
            </a:r>
          </a:p>
          <a:p>
            <a:endParaRPr lang="en-US" dirty="0"/>
          </a:p>
          <a:p>
            <a:r>
              <a:rPr lang="en-US" dirty="0"/>
              <a:t>*</a:t>
            </a:r>
            <a:r>
              <a:rPr lang="en-US" b="1" dirty="0"/>
              <a:t>Use your Blackboard Test Settings to Discourage Cheating</a:t>
            </a:r>
            <a:r>
              <a:rPr lang="en-US" dirty="0"/>
              <a:t>: Blackboard has many test settings that can make it much more difficult for students to cheat, but not all settings are intuitive. Some strategies include things like, never use “Force Completion” in Blackboard, setting a timer for your test, requiring a password, randomizing answers and questions, especially with a test pool.</a:t>
            </a:r>
            <a:br>
              <a:rPr lang="en-US" dirty="0"/>
            </a:br>
            <a:br>
              <a:rPr lang="en-US" dirty="0"/>
            </a:br>
            <a:r>
              <a:rPr lang="en-US" dirty="0"/>
              <a:t>For a greater discussion of these and other strategies, see the link at the bottom of the slide.</a:t>
            </a:r>
          </a:p>
        </p:txBody>
      </p:sp>
      <p:sp>
        <p:nvSpPr>
          <p:cNvPr id="4" name="Slide Number Placeholder 3"/>
          <p:cNvSpPr>
            <a:spLocks noGrp="1"/>
          </p:cNvSpPr>
          <p:nvPr>
            <p:ph type="sldNum" sz="quarter" idx="10"/>
          </p:nvPr>
        </p:nvSpPr>
        <p:spPr/>
        <p:txBody>
          <a:bodyPr/>
          <a:lstStyle/>
          <a:p>
            <a:fld id="{A7666ED7-631A-46AF-B451-227D0A8685A0}" type="slidenum">
              <a:rPr lang="en-US"/>
              <a:t>3</a:t>
            </a:fld>
            <a:endParaRPr lang="en-US"/>
          </a:p>
        </p:txBody>
      </p:sp>
    </p:spTree>
    <p:extLst>
      <p:ext uri="{BB962C8B-B14F-4D97-AF65-F5344CB8AC3E}">
        <p14:creationId xmlns:p14="http://schemas.microsoft.com/office/powerpoint/2010/main" val="257723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which of the remote proctoring options you choose, to use them, students must have certain hardware and be able to download software. The following requirements must be listed in your syllabus. </a:t>
            </a:r>
          </a:p>
          <a:p>
            <a:r>
              <a:rPr lang="en-US" dirty="0"/>
              <a:t>In order to use required proctoring in this course, all students must:</a:t>
            </a:r>
          </a:p>
          <a:p>
            <a:pPr marL="171450" indent="-171450">
              <a:buFont typeface="Arial" panose="020B0604020202020204" pitchFamily="34" charset="0"/>
              <a:buChar char="•"/>
            </a:pPr>
            <a:r>
              <a:rPr lang="en-US" dirty="0"/>
              <a:t>have a working webcam and microphone</a:t>
            </a:r>
          </a:p>
          <a:p>
            <a:pPr marL="171450" indent="-171450">
              <a:buFont typeface="Arial" panose="020B0604020202020204" pitchFamily="34" charset="0"/>
              <a:buChar char="•"/>
            </a:pPr>
            <a:r>
              <a:rPr lang="en-US" dirty="0"/>
              <a:t>be able to download and install software on their computer</a:t>
            </a:r>
          </a:p>
          <a:p>
            <a:pPr marL="171450" indent="-171450">
              <a:buFont typeface="Arial" panose="020B0604020202020204" pitchFamily="34" charset="0"/>
              <a:buChar char="•"/>
            </a:pPr>
            <a:r>
              <a:rPr lang="en-US" dirty="0"/>
              <a:t>be able to disable or alter various settings on their computer</a:t>
            </a:r>
          </a:p>
          <a:p>
            <a:pPr marL="171450" indent="-171450">
              <a:buFont typeface="Arial" panose="020B0604020202020204" pitchFamily="34" charset="0"/>
              <a:buChar char="•"/>
            </a:pPr>
            <a:r>
              <a:rPr lang="en-US" dirty="0"/>
              <a:t>be able to troubleshoot audio or video options, often on their own</a:t>
            </a:r>
          </a:p>
          <a:p>
            <a:pPr marL="171450" indent="-171450">
              <a:buFont typeface="Arial" panose="020B0604020202020204" pitchFamily="34" charset="0"/>
              <a:buChar char="•"/>
            </a:pPr>
            <a:r>
              <a:rPr lang="en-US" dirty="0"/>
              <a:t>have access to a desktop or laptop computer. Proctoring will not work on a mobile device or Chromebook. </a:t>
            </a:r>
          </a:p>
          <a:p>
            <a:pPr marL="171450" indent="-171450">
              <a:buFont typeface="Arial" panose="020B0604020202020204" pitchFamily="34" charset="0"/>
              <a:buChar char="•"/>
            </a:pPr>
            <a:r>
              <a:rPr lang="en-US" dirty="0"/>
              <a:t>set up any software ahead of their exam time – recommended one business day before in case they need additional support troubleshooting issues or finding a different option </a:t>
            </a:r>
          </a:p>
          <a:p>
            <a:pPr marL="171450" indent="-171450">
              <a:buFont typeface="Arial" panose="020B0604020202020204" pitchFamily="34" charset="0"/>
              <a:buChar char="•"/>
            </a:pPr>
            <a:r>
              <a:rPr lang="en-US" dirty="0"/>
              <a:t>be in a private, quiet, and enclosed space. If the system or a live proctor detects extra noise or people, it may flag that exam erroneously.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Faculty need to consider that if you require students to pay for a proctoring solution for your course, you MUST indicate that in the syllabus. If you are using a record and review option (we’ll discuss these shortly), then you’ll set those up in Blackboard. You need to be familiar yourself with how those tools work in Blackboard. If you need a paid live proctoring solution, you need to schedule that exam at least two-weeks prior to your due date with the service. If not, you may not be able to get it scheduled and you may force students to have to pay additional fees for last-minute scheduling.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you are going to use </a:t>
            </a:r>
            <a:r>
              <a:rPr lang="en-US" dirty="0" err="1"/>
              <a:t>webconferencing</a:t>
            </a:r>
            <a:r>
              <a:rPr lang="en-US" dirty="0"/>
              <a:t> to proctor yourself, then you need to ensure that you have a working webcam and microphone with a monitor sufficient enough to see details.</a:t>
            </a:r>
            <a:br>
              <a:rPr lang="en-US" dirty="0"/>
            </a:br>
            <a:br>
              <a:rPr lang="en-US" dirty="0"/>
            </a:br>
            <a:r>
              <a:rPr lang="en-US" dirty="0"/>
              <a:t>For more information about the requirements and proctoring options, follow the link at the bottom of this slide.</a:t>
            </a:r>
          </a:p>
          <a:p>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a:t>4</a:t>
            </a:fld>
            <a:endParaRPr lang="en-US"/>
          </a:p>
        </p:txBody>
      </p:sp>
    </p:spTree>
    <p:extLst>
      <p:ext uri="{BB962C8B-B14F-4D97-AF65-F5344CB8AC3E}">
        <p14:creationId xmlns:p14="http://schemas.microsoft.com/office/powerpoint/2010/main" val="246186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decide to require proctoring once the semester is underway or you simply prefer to have options that do not require students to pay extra for proctoring, there are two good no-cost online proctoring options for you to consider. </a:t>
            </a:r>
          </a:p>
          <a:p>
            <a:endParaRPr lang="en-US" dirty="0"/>
          </a:p>
          <a:p>
            <a:r>
              <a:rPr lang="en-US" b="1" dirty="0" err="1"/>
              <a:t>Respondus</a:t>
            </a:r>
            <a:r>
              <a:rPr lang="en-US" b="1" dirty="0"/>
              <a:t> </a:t>
            </a:r>
            <a:r>
              <a:rPr lang="en-US" b="1" dirty="0" err="1"/>
              <a:t>LockDown</a:t>
            </a:r>
            <a:r>
              <a:rPr lang="en-US" b="1" dirty="0"/>
              <a:t> Browser (with or without) Monitor</a:t>
            </a:r>
            <a:r>
              <a:rPr lang="en-US" dirty="0"/>
              <a:t>:  With this software, students are unable to leave the browser window that contains their test.  Adding the Monitor feature allows for student identity checking and also leverages artificial intelligence to flag suspected cheating behaviors. There is no live proctor with this option. For more information about </a:t>
            </a:r>
            <a:r>
              <a:rPr lang="en-US" dirty="0" err="1"/>
              <a:t>Respondus</a:t>
            </a:r>
            <a:r>
              <a:rPr lang="en-US" dirty="0"/>
              <a:t> </a:t>
            </a:r>
            <a:r>
              <a:rPr lang="en-US" dirty="0" err="1"/>
              <a:t>LockDown</a:t>
            </a:r>
            <a:r>
              <a:rPr lang="en-US" dirty="0"/>
              <a:t> Browser and Monitor, please review our </a:t>
            </a:r>
            <a:r>
              <a:rPr lang="en-US" dirty="0">
                <a:hlinkClick r:id="rId3"/>
              </a:rPr>
              <a:t>Respondus webpage</a:t>
            </a:r>
            <a:r>
              <a:rPr lang="en-US" dirty="0"/>
              <a:t>. You can find this link at the bottom of this page.</a:t>
            </a:r>
          </a:p>
          <a:p>
            <a:endParaRPr lang="en-US" dirty="0"/>
          </a:p>
          <a:p>
            <a:r>
              <a:rPr lang="en-US" b="1" dirty="0"/>
              <a:t>Zoom Proctoring</a:t>
            </a:r>
            <a:r>
              <a:rPr lang="en-US" dirty="0"/>
              <a:t>: A faculty member, graduate student, or other person serving as a proctor can monitor their students taking live exams using the Zoom platform. If you are interested in using Zoom to proctor your students, please review our </a:t>
            </a:r>
            <a:r>
              <a:rPr lang="en-US" dirty="0">
                <a:hlinkClick r:id="rId4" tooltip="Using Zoom to Proctor"/>
              </a:rPr>
              <a:t>Zoom Proctoring webpage</a:t>
            </a:r>
            <a:r>
              <a:rPr lang="en-US" dirty="0"/>
              <a:t>. </a:t>
            </a:r>
          </a:p>
          <a:p>
            <a:endParaRPr lang="en-US" dirty="0"/>
          </a:p>
          <a:p>
            <a:r>
              <a:rPr lang="en-US" dirty="0"/>
              <a:t>If your department has funds, it is possible for the university to be charged for proctoring offered by </a:t>
            </a:r>
            <a:r>
              <a:rPr lang="en-US" dirty="0" err="1"/>
              <a:t>ProctorU</a:t>
            </a:r>
            <a:r>
              <a:rPr lang="en-US" dirty="0"/>
              <a:t> instead of the student. If you have questions about that option, please contact the Office of Online Learning or Testing Services.</a:t>
            </a:r>
          </a:p>
        </p:txBody>
      </p:sp>
      <p:sp>
        <p:nvSpPr>
          <p:cNvPr id="4" name="Slide Number Placeholder 3"/>
          <p:cNvSpPr>
            <a:spLocks noGrp="1"/>
          </p:cNvSpPr>
          <p:nvPr>
            <p:ph type="sldNum" sz="quarter" idx="10"/>
          </p:nvPr>
        </p:nvSpPr>
        <p:spPr/>
        <p:txBody>
          <a:bodyPr/>
          <a:lstStyle/>
          <a:p>
            <a:fld id="{A7666ED7-631A-46AF-B451-227D0A8685A0}" type="slidenum">
              <a:rPr lang="en-US"/>
              <a:t>5</a:t>
            </a:fld>
            <a:endParaRPr lang="en-US"/>
          </a:p>
        </p:txBody>
      </p:sp>
    </p:spTree>
    <p:extLst>
      <p:ext uri="{BB962C8B-B14F-4D97-AF65-F5344CB8AC3E}">
        <p14:creationId xmlns:p14="http://schemas.microsoft.com/office/powerpoint/2010/main" val="49397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going to offer proctoring but the students are responsible to pay the fees, then you must disclose this in your syllabus at the beginning of the term. You cannot add paid proctoring options once the course is underway. We also recommend that you limit the use of student-paid proctoring to one or two exams as the costs can become prohibitive. </a:t>
            </a:r>
          </a:p>
          <a:p>
            <a:endParaRPr lang="en-US" dirty="0"/>
          </a:p>
          <a:p>
            <a:r>
              <a:rPr lang="en-US" dirty="0"/>
              <a:t>If you need live proctoring, we currently use </a:t>
            </a:r>
            <a:r>
              <a:rPr lang="en-US" dirty="0" err="1"/>
              <a:t>ProctorU’s</a:t>
            </a:r>
            <a:r>
              <a:rPr lang="en-US" dirty="0"/>
              <a:t> Live+ service. The fees are $18 for a one-hour scheduled exam, and $25 for a two-hour scheduled exam. That means that if you schedule two hours for proctoring that the students will pay $25 even if it takes them 30 minutes. Every Live+ proctoring session must be scheduled. If a student does so more than 72 hours in advance, there are no additional fees. Less than that and there are fees that will make the cost double or triple.</a:t>
            </a:r>
          </a:p>
          <a:p>
            <a:endParaRPr lang="en-US" dirty="0"/>
          </a:p>
          <a:p>
            <a:r>
              <a:rPr lang="en-US" dirty="0"/>
              <a:t>Live+ proctoring will do a live ID verification (as well as an ID verification test for domestic students that is similar to the one that banks use), and it utilizes a plugin that monitors and records the screen, webcam, and microphone. They ask students to demonstrate the testing environment and may pause the student if they notice anomalies in the environment such as noises, constantly looking away from the computer, etc. At that point, they will ask for an environmental scan. They may also ask the student to remove any unapproved items from the testing area. They will not stop a student from taking an exam, even if they notice blatant cheating. Instead, they will note what they observed and send a report to the faculty member.</a:t>
            </a:r>
          </a:p>
          <a:p>
            <a:endParaRPr lang="en-US" dirty="0"/>
          </a:p>
          <a:p>
            <a:r>
              <a:rPr lang="en-US" dirty="0"/>
              <a:t>There is a record and review only option also available from </a:t>
            </a:r>
            <a:r>
              <a:rPr lang="en-US" dirty="0" err="1"/>
              <a:t>ProctorU</a:t>
            </a:r>
            <a:r>
              <a:rPr lang="en-US" dirty="0"/>
              <a:t>. It costs $10 per exam regardless of the length and because it is set up using a link in Blackboard, it requires no advanced scheduling for students. However, it doesn’t connect the student to any live proctor, it will ask for them to provide an image capture of their ID and face, prior to the exam and it will monitor their webcam, screen, and microphone. The recordings are reviewed first by artificial intelligence that flags them and then those are reviewed by a human proctor. If there is a legitimate cause for concern, that flag is reported to the faculty.</a:t>
            </a:r>
          </a:p>
          <a:p>
            <a:endParaRPr lang="en-US" dirty="0"/>
          </a:p>
          <a:p>
            <a:r>
              <a:rPr lang="en-US" dirty="0"/>
              <a:t>For either of these options, there is the possibility to have your department or college pay instead of the student. This must be approved by the Budget Officer and Budget Review Officer before you do this, so that you don’t have a surprise charge from the Online Learning after the exam was administered.</a:t>
            </a:r>
          </a:p>
        </p:txBody>
      </p:sp>
      <p:sp>
        <p:nvSpPr>
          <p:cNvPr id="4" name="Slide Number Placeholder 3"/>
          <p:cNvSpPr>
            <a:spLocks noGrp="1"/>
          </p:cNvSpPr>
          <p:nvPr>
            <p:ph type="sldNum" sz="quarter" idx="10"/>
          </p:nvPr>
        </p:nvSpPr>
        <p:spPr/>
        <p:txBody>
          <a:bodyPr/>
          <a:lstStyle/>
          <a:p>
            <a:fld id="{A7666ED7-631A-46AF-B451-227D0A8685A0}" type="slidenum">
              <a:rPr lang="en-US"/>
              <a:t>6</a:t>
            </a:fld>
            <a:endParaRPr lang="en-US"/>
          </a:p>
        </p:txBody>
      </p:sp>
    </p:spTree>
    <p:extLst>
      <p:ext uri="{BB962C8B-B14F-4D97-AF65-F5344CB8AC3E}">
        <p14:creationId xmlns:p14="http://schemas.microsoft.com/office/powerpoint/2010/main" val="226941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support you can of course go to the websites mentioned in this presentation. But if you need further help, you can contact the MRC’s IDA team at </a:t>
            </a:r>
            <a:r>
              <a:rPr lang="en-US" dirty="0" err="1"/>
              <a:t>IDA@wichita.edu</a:t>
            </a:r>
            <a:r>
              <a:rPr lang="en-US" dirty="0"/>
              <a:t> and they will be glad to support you with training or troubleshooting your technology and pedagogical needs.</a:t>
            </a:r>
          </a:p>
          <a:p>
            <a:endParaRPr lang="en-US" dirty="0"/>
          </a:p>
          <a:p>
            <a:r>
              <a:rPr lang="en-US" dirty="0"/>
              <a:t>If you need to schedule a live exam at a distance, contact Testing Services at </a:t>
            </a:r>
            <a:r>
              <a:rPr lang="en-US" dirty="0" err="1"/>
              <a:t>testingcenter@wichita.edu</a:t>
            </a:r>
            <a:r>
              <a:rPr lang="en-US" dirty="0"/>
              <a:t> and tell them you need to schedule distance proctoring via them, </a:t>
            </a:r>
            <a:r>
              <a:rPr lang="en-US" dirty="0" err="1"/>
              <a:t>ProctorU</a:t>
            </a:r>
            <a:r>
              <a:rPr lang="en-US" dirty="0"/>
              <a:t> or an authorized testing center.</a:t>
            </a:r>
          </a:p>
          <a:p>
            <a:endParaRPr lang="en-US" dirty="0"/>
          </a:p>
          <a:p>
            <a:r>
              <a:rPr lang="en-US" dirty="0"/>
              <a:t>If you have questions about new proctoring needs, or university policies and procedures for distance learning and assessment, contact me at the information listed in the next slide.</a:t>
            </a:r>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303764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are participating live, I will now open it up to questions.</a:t>
            </a:r>
          </a:p>
          <a:p>
            <a:endParaRPr lang="en-US" dirty="0"/>
          </a:p>
          <a:p>
            <a:r>
              <a:rPr lang="en-US" dirty="0"/>
              <a:t>If you are watching this as a recording or have any further questions about the information in this presentation, I welcome you to contact me by phone at 316-978-7787 or email: Mark with a “k”, dot P as in papa, O-R, C as in Charlie, A-R-O at </a:t>
            </a:r>
            <a:r>
              <a:rPr lang="en-US" dirty="0" err="1"/>
              <a:t>wichita.edu</a:t>
            </a:r>
            <a:r>
              <a:rPr lang="en-US" dirty="0"/>
              <a:t>.</a:t>
            </a:r>
          </a:p>
          <a:p>
            <a:endParaRPr lang="en-US" dirty="0"/>
          </a:p>
          <a:p>
            <a:r>
              <a:rPr lang="en-US" dirty="0"/>
              <a:t>Thank you.</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1044030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6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7E48344-7DE3-D24B-AA1E-7956A90C8642}"/>
              </a:ext>
            </a:extLst>
          </p:cNvPr>
          <p:cNvSpPr>
            <a:spLocks noGrp="1"/>
          </p:cNvSpPr>
          <p:nvPr>
            <p:ph type="ctrTitle"/>
          </p:nvPr>
        </p:nvSpPr>
        <p:spPr>
          <a:xfrm>
            <a:off x="1816395" y="4817347"/>
            <a:ext cx="8559209"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425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4746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420492"/>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95400" y="2307771"/>
            <a:ext cx="9613860" cy="3610999"/>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743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07064"/>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07064"/>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1050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38908"/>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21428" y="2209210"/>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902345"/>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35232" y="2209210"/>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9201" y="2902345"/>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6/11/20</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935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70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6/11/20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9113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34612"/>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00924" y="2207062"/>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2207061"/>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2632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4"/>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83408" y="2202379"/>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398" y="2202378"/>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12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3" y="46183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70" y="2280428"/>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91980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01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95400" y="456322"/>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287125" y="2217918"/>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06501" y="2903718"/>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2204" y="2217918"/>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71649" y="2903718"/>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35" y="2217918"/>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35" y="2903718"/>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20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95400" y="434614"/>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91462" y="4167694"/>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91462" y="2207064"/>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91462" y="4743956"/>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6615" y="4167694"/>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6614" y="2207064"/>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55261" y="4743955"/>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41822" y="4167694"/>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41821" y="2207064"/>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41697" y="4743953"/>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2462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2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0B5501-5458-4C48-9D5A-4D94B74EA765}"/>
              </a:ext>
            </a:extLst>
          </p:cNvPr>
          <p:cNvSpPr>
            <a:spLocks noGrp="1"/>
          </p:cNvSpPr>
          <p:nvPr>
            <p:ph type="ctrTitle"/>
          </p:nvPr>
        </p:nvSpPr>
        <p:spPr>
          <a:xfrm>
            <a:off x="1816395" y="4817347"/>
            <a:ext cx="8559209"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601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799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415717"/>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95400" y="2168434"/>
            <a:ext cx="9613860" cy="3759045"/>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19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2212309"/>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9203" y="2212309"/>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3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6"/>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21428" y="2199872"/>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893007"/>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35232" y="2199872"/>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9201" y="2893007"/>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6/11/20</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9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0146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6/11/20</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0537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12114"/>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00924" y="2193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2193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333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425244"/>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83408" y="2199872"/>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398" y="2199871"/>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120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3" y="4444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95403" y="221432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90238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806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295400" y="41116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287125" y="219283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06501" y="287863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2204" y="219283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71649" y="287863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35" y="219283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35" y="287863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35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95400" y="416880"/>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91462" y="4156319"/>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91462" y="2195689"/>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91462" y="4732581"/>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6615" y="4156319"/>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6614" y="2195689"/>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55261" y="4732580"/>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41822" y="4156319"/>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41821" y="2195689"/>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41697" y="4732578"/>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91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6/11/20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6/11/20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6/11/20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7.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3.png"/><Relationship Id="rId5" Type="http://schemas.openxmlformats.org/officeDocument/2006/relationships/slideLayout" Target="../slideLayouts/slideLayout58.xml"/><Relationship Id="rId10"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6/11/20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4616"/>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0" y="2218748"/>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95400" y="6497890"/>
            <a:ext cx="2971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6/11/20</a:t>
            </a:fld>
            <a:endParaRPr lang="en-US" dirty="0"/>
          </a:p>
        </p:txBody>
      </p:sp>
      <p:sp>
        <p:nvSpPr>
          <p:cNvPr id="5" name="Footer Placeholder 4"/>
          <p:cNvSpPr>
            <a:spLocks noGrp="1"/>
          </p:cNvSpPr>
          <p:nvPr>
            <p:ph type="ftr" sz="quarter" idx="3"/>
          </p:nvPr>
        </p:nvSpPr>
        <p:spPr>
          <a:xfrm>
            <a:off x="609600" y="6489181"/>
            <a:ext cx="5715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fld id="{9C37CE49-E0BC-7841-80F6-55B9101C6FD4}" type="slidenum">
              <a:rPr lang="en-US" smtClean="0"/>
              <a:pPr/>
              <a:t>‹#›</a:t>
            </a:fld>
            <a:endParaRPr lang="en-US" dirty="0"/>
          </a:p>
        </p:txBody>
      </p:sp>
    </p:spTree>
    <p:extLst>
      <p:ext uri="{BB962C8B-B14F-4D97-AF65-F5344CB8AC3E}">
        <p14:creationId xmlns:p14="http://schemas.microsoft.com/office/powerpoint/2010/main" val="3475826612"/>
      </p:ext>
    </p:extLst>
  </p:cSld>
  <p:clrMap bg1="dk1" tx1="lt1" bg2="dk2" tx2="lt2" accent1="accent1" accent2="accent2" accent3="accent3" accent4="accent4" accent5="accent5" accent6="accent6" hlink="hlink" folHlink="folHlink"/>
  <p:sldLayoutIdLst>
    <p:sldLayoutId id="2147483706" r:id="rId1"/>
    <p:sldLayoutId id="2147483743"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9" r:id="rId12"/>
    <p:sldLayoutId id="214748372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2688" userDrawn="1">
          <p15:clr>
            <a:srgbClr val="F26B43"/>
          </p15:clr>
        </p15:guide>
        <p15:guide id="3" pos="744" userDrawn="1">
          <p15:clr>
            <a:srgbClr val="F26B43"/>
          </p15:clr>
        </p15:guide>
        <p15:guide id="4" pos="81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450122"/>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212309"/>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95400" y="6492875"/>
            <a:ext cx="2971800" cy="365125"/>
          </a:xfrm>
          <a:prstGeom prst="rect">
            <a:avLst/>
          </a:prstGeom>
        </p:spPr>
        <p:txBody>
          <a:bodyPr vert="horz" lIns="91440" tIns="45720" rIns="91440" bIns="45720" rtlCol="0" anchor="ctr"/>
          <a:lstStyle>
            <a:lvl1pPr algn="r">
              <a:defRPr sz="1050">
                <a:solidFill>
                  <a:srgbClr val="C8C3C1"/>
                </a:solidFill>
              </a:defRPr>
            </a:lvl1pPr>
          </a:lstStyle>
          <a:p>
            <a:fld id="{9D6E9DEC-419B-4CC5-A080-3B06BD5A8291}" type="datetimeFigureOut">
              <a:rPr lang="en-US" smtClean="0"/>
              <a:pPr/>
              <a:t>6/11/20</a:t>
            </a:fld>
            <a:endParaRPr lang="en-US" dirty="0"/>
          </a:p>
        </p:txBody>
      </p:sp>
      <p:sp>
        <p:nvSpPr>
          <p:cNvPr id="5" name="Footer Placeholder 4"/>
          <p:cNvSpPr>
            <a:spLocks noGrp="1"/>
          </p:cNvSpPr>
          <p:nvPr>
            <p:ph type="ftr" sz="quarter" idx="3"/>
          </p:nvPr>
        </p:nvSpPr>
        <p:spPr>
          <a:xfrm>
            <a:off x="609600" y="6492875"/>
            <a:ext cx="533400" cy="365125"/>
          </a:xfrm>
          <a:prstGeom prst="rect">
            <a:avLst/>
          </a:prstGeom>
        </p:spPr>
        <p:txBody>
          <a:bodyPr vert="horz" lIns="91440" tIns="45720" rIns="91440" bIns="45720" rtlCol="0" anchor="ctr"/>
          <a:lstStyle>
            <a:lvl1pPr algn="l">
              <a:defRPr sz="1050">
                <a:solidFill>
                  <a:srgbClr val="C8C3C1"/>
                </a:solidFill>
              </a:defRPr>
            </a:lvl1pPr>
          </a:lstStyle>
          <a:p>
            <a:fld id="{8D6896FE-8CF2-0F4E-BD44-23C64AC2EB69}" type="slidenum">
              <a:rPr lang="en-US" smtClean="0"/>
              <a:pPr/>
              <a:t>‹#›</a:t>
            </a:fld>
            <a:endParaRPr lang="en-US" dirty="0"/>
          </a:p>
        </p:txBody>
      </p:sp>
    </p:spTree>
    <p:extLst>
      <p:ext uri="{BB962C8B-B14F-4D97-AF65-F5344CB8AC3E}">
        <p14:creationId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4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7" r:id="rId12"/>
    <p:sldLayoutId id="214748373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0" userDrawn="1">
          <p15:clr>
            <a:srgbClr val="F26B43"/>
          </p15:clr>
        </p15:guide>
        <p15:guide id="3" pos="816" userDrawn="1">
          <p15:clr>
            <a:srgbClr val="F26B43"/>
          </p15:clr>
        </p15:guide>
        <p15:guide id="4" pos="26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6/11/20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wichita.edu/services/mrc/instructional_technology/Respondus/onlinetestintegrity.php"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wichita.edu/services/mrc/instructional_technology/Respondus/proctoringoptions.ph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wichita.edu/services/mrc/instructional_technology/Respondus/respondustestsetup.php"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hyperlink" Target="https://www.wichita.edu/services/mrc/instructional_technology/Respondus/zoomproctoring.ph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hyperlink" Target="mailto:testingcenter@wichita.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mark.porcaro@wichita.ed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B87D2-C1C8-AA43-8FDB-FC5D07AB8616}"/>
              </a:ext>
            </a:extLst>
          </p:cNvPr>
          <p:cNvSpPr>
            <a:spLocks noGrp="1"/>
          </p:cNvSpPr>
          <p:nvPr>
            <p:ph type="title" idx="4294967295"/>
          </p:nvPr>
        </p:nvSpPr>
        <p:spPr>
          <a:xfrm>
            <a:off x="1432505" y="1126879"/>
            <a:ext cx="7837001" cy="707886"/>
          </a:xfrm>
        </p:spPr>
        <p:txBody>
          <a:bodyPr/>
          <a:lstStyle/>
          <a:p>
            <a:r>
              <a:rPr lang="en-US" dirty="0"/>
              <a:t>Online</a:t>
            </a:r>
            <a:r>
              <a:rPr lang="en-US" baseline="0" dirty="0"/>
              <a:t> proctoring options at </a:t>
            </a:r>
            <a:r>
              <a:rPr lang="en-US" baseline="0" dirty="0" err="1"/>
              <a:t>wsu</a:t>
            </a:r>
            <a:endParaRPr lang="en-US" dirty="0"/>
          </a:p>
        </p:txBody>
      </p:sp>
      <p:sp>
        <p:nvSpPr>
          <p:cNvPr id="4" name="TextBox 3">
            <a:extLst>
              <a:ext uri="{FF2B5EF4-FFF2-40B4-BE49-F238E27FC236}">
                <a16:creationId xmlns:a16="http://schemas.microsoft.com/office/drawing/2014/main" id="{FFEC570B-67DC-3D46-8F10-18165B330723}"/>
              </a:ext>
            </a:extLst>
          </p:cNvPr>
          <p:cNvSpPr txBox="1"/>
          <p:nvPr/>
        </p:nvSpPr>
        <p:spPr>
          <a:xfrm>
            <a:off x="213407" y="1126879"/>
            <a:ext cx="9789573" cy="707886"/>
          </a:xfrm>
          <a:prstGeom prst="rect">
            <a:avLst/>
          </a:prstGeom>
          <a:solidFill>
            <a:srgbClr val="72A5BF"/>
          </a:solidFill>
        </p:spPr>
        <p:txBody>
          <a:bodyPr wrap="square" rtlCol="0">
            <a:spAutoFit/>
          </a:bodyPr>
          <a:lstStyle/>
          <a:p>
            <a:r>
              <a:rPr lang="en-US" sz="4000" dirty="0"/>
              <a:t>Online Proctoring Options at Wichita State</a:t>
            </a:r>
          </a:p>
        </p:txBody>
      </p:sp>
    </p:spTree>
    <p:extLst>
      <p:ext uri="{BB962C8B-B14F-4D97-AF65-F5344CB8AC3E}">
        <p14:creationId xmlns:p14="http://schemas.microsoft.com/office/powerpoint/2010/main" val="3289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A5B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r>
              <a:rPr lang="en-US" dirty="0"/>
              <a:t>Improving Test Integrity</a:t>
            </a:r>
          </a:p>
          <a:p>
            <a:r>
              <a:rPr lang="en-US" dirty="0"/>
              <a:t>Requirements for all remote proctoring</a:t>
            </a:r>
          </a:p>
          <a:p>
            <a:r>
              <a:rPr lang="en-US" dirty="0"/>
              <a:t>Proctoring Options without a Cost to Students</a:t>
            </a:r>
          </a:p>
          <a:p>
            <a:r>
              <a:rPr lang="en-US" dirty="0"/>
              <a:t>Proctoring Options with Cost to Students</a:t>
            </a:r>
          </a:p>
        </p:txBody>
      </p:sp>
    </p:spTree>
    <p:extLst>
      <p:ext uri="{BB962C8B-B14F-4D97-AF65-F5344CB8AC3E}">
        <p14:creationId xmlns:p14="http://schemas.microsoft.com/office/powerpoint/2010/main" val="27725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Integrity Online</a:t>
            </a:r>
          </a:p>
        </p:txBody>
      </p:sp>
      <p:sp>
        <p:nvSpPr>
          <p:cNvPr id="3" name="Content Placeholder 2"/>
          <p:cNvSpPr>
            <a:spLocks noGrp="1"/>
          </p:cNvSpPr>
          <p:nvPr>
            <p:ph idx="1"/>
          </p:nvPr>
        </p:nvSpPr>
        <p:spPr/>
        <p:txBody>
          <a:bodyPr>
            <a:normAutofit/>
          </a:bodyPr>
          <a:lstStyle/>
          <a:p>
            <a:r>
              <a:rPr lang="en-US" dirty="0"/>
              <a:t>Work toward “Authentic Assessment”</a:t>
            </a:r>
          </a:p>
          <a:p>
            <a:r>
              <a:rPr lang="en-US" dirty="0"/>
              <a:t>Differentiate between formative and summative assessment</a:t>
            </a:r>
          </a:p>
          <a:p>
            <a:r>
              <a:rPr lang="en-US" dirty="0"/>
              <a:t>Use Blackboard test settings to discourage cheating</a:t>
            </a:r>
          </a:p>
        </p:txBody>
      </p:sp>
      <p:sp>
        <p:nvSpPr>
          <p:cNvPr id="4" name="TextBox 3">
            <a:extLst>
              <a:ext uri="{FF2B5EF4-FFF2-40B4-BE49-F238E27FC236}">
                <a16:creationId xmlns:a16="http://schemas.microsoft.com/office/drawing/2014/main" id="{8D1201C7-9C46-9F44-A529-9401E80C12FE}"/>
              </a:ext>
            </a:extLst>
          </p:cNvPr>
          <p:cNvSpPr txBox="1"/>
          <p:nvPr/>
        </p:nvSpPr>
        <p:spPr>
          <a:xfrm>
            <a:off x="1112697" y="5614576"/>
            <a:ext cx="10003636" cy="369332"/>
          </a:xfrm>
          <a:prstGeom prst="rect">
            <a:avLst/>
          </a:prstGeom>
          <a:noFill/>
        </p:spPr>
        <p:txBody>
          <a:bodyPr wrap="none" rtlCol="0">
            <a:spAutoFit/>
          </a:bodyPr>
          <a:lstStyle/>
          <a:p>
            <a:r>
              <a:rPr lang="en-US" dirty="0">
                <a:hlinkClick r:id="rId3"/>
              </a:rPr>
              <a:t>https://www.wichita.edu/services/mrc/instructional_technology/Respondus/onlinetestintegrity.php</a:t>
            </a:r>
            <a:endParaRPr lang="en-US" dirty="0"/>
          </a:p>
        </p:txBody>
      </p:sp>
    </p:spTree>
    <p:extLst>
      <p:ext uri="{BB962C8B-B14F-4D97-AF65-F5344CB8AC3E}">
        <p14:creationId xmlns:p14="http://schemas.microsoft.com/office/powerpoint/2010/main" val="15757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All Remote Proctoring</a:t>
            </a:r>
          </a:p>
        </p:txBody>
      </p:sp>
      <p:sp>
        <p:nvSpPr>
          <p:cNvPr id="3" name="Text Placeholder 2"/>
          <p:cNvSpPr>
            <a:spLocks noGrp="1"/>
          </p:cNvSpPr>
          <p:nvPr>
            <p:ph type="body" idx="1"/>
          </p:nvPr>
        </p:nvSpPr>
        <p:spPr/>
        <p:txBody>
          <a:bodyPr/>
          <a:lstStyle/>
          <a:p>
            <a:r>
              <a:rPr lang="en-US" dirty="0"/>
              <a:t>Students</a:t>
            </a:r>
          </a:p>
        </p:txBody>
      </p:sp>
      <p:sp>
        <p:nvSpPr>
          <p:cNvPr id="4" name="Content Placeholder 3"/>
          <p:cNvSpPr>
            <a:spLocks noGrp="1"/>
          </p:cNvSpPr>
          <p:nvPr>
            <p:ph sz="half" idx="2"/>
          </p:nvPr>
        </p:nvSpPr>
        <p:spPr/>
        <p:txBody>
          <a:bodyPr>
            <a:normAutofit fontScale="47500" lnSpcReduction="20000"/>
          </a:bodyPr>
          <a:lstStyle/>
          <a:p>
            <a:r>
              <a:rPr lang="en-US" dirty="0"/>
              <a:t>Working webcam and microphone</a:t>
            </a:r>
          </a:p>
          <a:p>
            <a:r>
              <a:rPr lang="en-US" dirty="0"/>
              <a:t>Download and install software on their computer</a:t>
            </a:r>
          </a:p>
          <a:p>
            <a:r>
              <a:rPr lang="en-US" dirty="0"/>
              <a:t>Disable or alter various settings on their computer</a:t>
            </a:r>
          </a:p>
          <a:p>
            <a:r>
              <a:rPr lang="en-US" dirty="0"/>
              <a:t>Troubleshoot audio or video options, often on their own</a:t>
            </a:r>
          </a:p>
          <a:p>
            <a:r>
              <a:rPr lang="en-US" dirty="0"/>
              <a:t>Access to desktop or laptop. No mobile device or Chromebook.</a:t>
            </a:r>
          </a:p>
          <a:p>
            <a:r>
              <a:rPr lang="en-US" dirty="0"/>
              <a:t>Set up software ahead of time</a:t>
            </a:r>
          </a:p>
          <a:p>
            <a:r>
              <a:rPr lang="en-US" dirty="0"/>
              <a:t>Private, quiet, and enclosed space</a:t>
            </a:r>
          </a:p>
        </p:txBody>
      </p:sp>
      <p:sp>
        <p:nvSpPr>
          <p:cNvPr id="5" name="Text Placeholder 4"/>
          <p:cNvSpPr>
            <a:spLocks noGrp="1"/>
          </p:cNvSpPr>
          <p:nvPr>
            <p:ph type="body" sz="quarter" idx="3"/>
          </p:nvPr>
        </p:nvSpPr>
        <p:spPr/>
        <p:txBody>
          <a:bodyPr/>
          <a:lstStyle/>
          <a:p>
            <a:r>
              <a:rPr lang="en-US" dirty="0"/>
              <a:t>Faculty</a:t>
            </a:r>
          </a:p>
        </p:txBody>
      </p:sp>
      <p:sp>
        <p:nvSpPr>
          <p:cNvPr id="6" name="Content Placeholder 5"/>
          <p:cNvSpPr>
            <a:spLocks noGrp="1"/>
          </p:cNvSpPr>
          <p:nvPr>
            <p:ph sz="quarter" idx="4"/>
          </p:nvPr>
        </p:nvSpPr>
        <p:spPr/>
        <p:txBody>
          <a:bodyPr>
            <a:normAutofit fontScale="47500" lnSpcReduction="20000"/>
          </a:bodyPr>
          <a:lstStyle/>
          <a:p>
            <a:r>
              <a:rPr lang="en-US" dirty="0"/>
              <a:t>Paid options MUST be in the syllabus ahead of time (</a:t>
            </a:r>
            <a:r>
              <a:rPr lang="en-US" dirty="0" err="1"/>
              <a:t>ProctorU</a:t>
            </a:r>
            <a:r>
              <a:rPr lang="en-US" dirty="0"/>
              <a:t>)</a:t>
            </a:r>
          </a:p>
          <a:p>
            <a:r>
              <a:rPr lang="en-US" dirty="0"/>
              <a:t>Use Blackboard to set up record and review exams (</a:t>
            </a:r>
            <a:r>
              <a:rPr lang="en-US" dirty="0" err="1"/>
              <a:t>Respondus</a:t>
            </a:r>
            <a:r>
              <a:rPr lang="en-US" dirty="0"/>
              <a:t> and </a:t>
            </a:r>
            <a:r>
              <a:rPr lang="en-US" dirty="0" err="1"/>
              <a:t>ProctorU</a:t>
            </a:r>
            <a:r>
              <a:rPr lang="en-US" dirty="0"/>
              <a:t> Review+)</a:t>
            </a:r>
          </a:p>
          <a:p>
            <a:r>
              <a:rPr lang="en-US" dirty="0"/>
              <a:t>Schedule exams with proctoring service at least 2 weeks in advance of due date for live proctoring (</a:t>
            </a:r>
            <a:r>
              <a:rPr lang="en-US" dirty="0" err="1"/>
              <a:t>ProctorU</a:t>
            </a:r>
            <a:r>
              <a:rPr lang="en-US" dirty="0"/>
              <a:t> Live+)</a:t>
            </a:r>
          </a:p>
          <a:p>
            <a:r>
              <a:rPr lang="en-US" dirty="0"/>
              <a:t>Webcam and microphone (Zoom)</a:t>
            </a:r>
          </a:p>
          <a:p>
            <a:r>
              <a:rPr lang="en-US" dirty="0"/>
              <a:t>Monitor that can show details from video (recorded or live)</a:t>
            </a:r>
          </a:p>
          <a:p>
            <a:endParaRPr lang="en-US" dirty="0"/>
          </a:p>
        </p:txBody>
      </p:sp>
      <p:sp>
        <p:nvSpPr>
          <p:cNvPr id="7" name="TextBox 6">
            <a:extLst>
              <a:ext uri="{FF2B5EF4-FFF2-40B4-BE49-F238E27FC236}">
                <a16:creationId xmlns:a16="http://schemas.microsoft.com/office/drawing/2014/main" id="{AA375FE0-776A-2D4D-A49E-ADAE68E67193}"/>
              </a:ext>
            </a:extLst>
          </p:cNvPr>
          <p:cNvSpPr txBox="1"/>
          <p:nvPr/>
        </p:nvSpPr>
        <p:spPr>
          <a:xfrm>
            <a:off x="1098446" y="5883442"/>
            <a:ext cx="9995108" cy="369332"/>
          </a:xfrm>
          <a:prstGeom prst="rect">
            <a:avLst/>
          </a:prstGeom>
          <a:noFill/>
        </p:spPr>
        <p:txBody>
          <a:bodyPr wrap="none" rtlCol="0">
            <a:spAutoFit/>
          </a:bodyPr>
          <a:lstStyle/>
          <a:p>
            <a:r>
              <a:rPr lang="en-US" dirty="0">
                <a:hlinkClick r:id="rId3"/>
              </a:rPr>
              <a:t>https://www.wichita.edu/services/mrc/instructional_technology/Respondus/proctoringoptions.php</a:t>
            </a:r>
            <a:r>
              <a:rPr lang="en-US" dirty="0"/>
              <a:t> </a:t>
            </a:r>
          </a:p>
        </p:txBody>
      </p:sp>
    </p:spTree>
    <p:extLst>
      <p:ext uri="{BB962C8B-B14F-4D97-AF65-F5344CB8AC3E}">
        <p14:creationId xmlns:p14="http://schemas.microsoft.com/office/powerpoint/2010/main" val="13967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Proctoring Options without Cost to Students</a:t>
            </a:r>
          </a:p>
        </p:txBody>
      </p:sp>
      <p:sp>
        <p:nvSpPr>
          <p:cNvPr id="6" name="Text Placeholder 5"/>
          <p:cNvSpPr>
            <a:spLocks noGrp="1"/>
          </p:cNvSpPr>
          <p:nvPr>
            <p:ph type="body" idx="1"/>
          </p:nvPr>
        </p:nvSpPr>
        <p:spPr/>
        <p:txBody>
          <a:bodyPr>
            <a:normAutofit/>
          </a:bodyPr>
          <a:lstStyle/>
          <a:p>
            <a:r>
              <a:rPr lang="en-US" dirty="0"/>
              <a:t>No cost	</a:t>
            </a:r>
          </a:p>
        </p:txBody>
      </p:sp>
      <p:sp>
        <p:nvSpPr>
          <p:cNvPr id="7" name="Content Placeholder 6"/>
          <p:cNvSpPr>
            <a:spLocks noGrp="1"/>
          </p:cNvSpPr>
          <p:nvPr>
            <p:ph sz="half" idx="2"/>
          </p:nvPr>
        </p:nvSpPr>
        <p:spPr/>
        <p:txBody>
          <a:bodyPr/>
          <a:lstStyle/>
          <a:p>
            <a:r>
              <a:rPr lang="en-US" dirty="0" err="1"/>
              <a:t>Respondus</a:t>
            </a:r>
            <a:endParaRPr lang="en-US" dirty="0"/>
          </a:p>
          <a:p>
            <a:pPr lvl="1"/>
            <a:r>
              <a:rPr lang="en-US" dirty="0" err="1"/>
              <a:t>LockDown</a:t>
            </a:r>
            <a:r>
              <a:rPr lang="en-US" dirty="0"/>
              <a:t> Browser</a:t>
            </a:r>
          </a:p>
          <a:p>
            <a:pPr lvl="1"/>
            <a:r>
              <a:rPr lang="en-US" dirty="0"/>
              <a:t>Monitor</a:t>
            </a:r>
          </a:p>
          <a:p>
            <a:r>
              <a:rPr lang="en-US" dirty="0"/>
              <a:t>Zoom Proctoring</a:t>
            </a:r>
          </a:p>
          <a:p>
            <a:endParaRPr lang="en-US" dirty="0"/>
          </a:p>
        </p:txBody>
      </p:sp>
      <p:sp>
        <p:nvSpPr>
          <p:cNvPr id="8" name="Text Placeholder 7"/>
          <p:cNvSpPr>
            <a:spLocks noGrp="1"/>
          </p:cNvSpPr>
          <p:nvPr>
            <p:ph type="body" sz="quarter" idx="3"/>
          </p:nvPr>
        </p:nvSpPr>
        <p:spPr/>
        <p:txBody>
          <a:bodyPr>
            <a:normAutofit/>
          </a:bodyPr>
          <a:lstStyle/>
          <a:p>
            <a:r>
              <a:rPr lang="en-US" dirty="0"/>
              <a:t>Dept. or College Pays</a:t>
            </a:r>
          </a:p>
        </p:txBody>
      </p:sp>
      <p:sp>
        <p:nvSpPr>
          <p:cNvPr id="9" name="Content Placeholder 8"/>
          <p:cNvSpPr>
            <a:spLocks noGrp="1"/>
          </p:cNvSpPr>
          <p:nvPr>
            <p:ph sz="quarter" idx="4"/>
          </p:nvPr>
        </p:nvSpPr>
        <p:spPr/>
        <p:txBody>
          <a:bodyPr/>
          <a:lstStyle/>
          <a:p>
            <a:r>
              <a:rPr lang="en-US" dirty="0" err="1"/>
              <a:t>ProctorU</a:t>
            </a:r>
            <a:endParaRPr lang="en-US" dirty="0"/>
          </a:p>
          <a:p>
            <a:pPr lvl="1"/>
            <a:r>
              <a:rPr lang="en-US" dirty="0"/>
              <a:t>Review+ $10/exam</a:t>
            </a:r>
          </a:p>
          <a:p>
            <a:pPr lvl="1"/>
            <a:r>
              <a:rPr lang="en-US" dirty="0"/>
              <a:t>Live+ $18+/exam</a:t>
            </a:r>
          </a:p>
          <a:p>
            <a:endParaRPr lang="en-US" dirty="0"/>
          </a:p>
        </p:txBody>
      </p:sp>
      <p:sp>
        <p:nvSpPr>
          <p:cNvPr id="3" name="TextBox 2">
            <a:extLst>
              <a:ext uri="{FF2B5EF4-FFF2-40B4-BE49-F238E27FC236}">
                <a16:creationId xmlns:a16="http://schemas.microsoft.com/office/drawing/2014/main" id="{21FE8629-4F42-AE45-99DC-298791822788}"/>
              </a:ext>
            </a:extLst>
          </p:cNvPr>
          <p:cNvSpPr txBox="1"/>
          <p:nvPr/>
        </p:nvSpPr>
        <p:spPr>
          <a:xfrm>
            <a:off x="1521428" y="5285304"/>
            <a:ext cx="5447325" cy="523220"/>
          </a:xfrm>
          <a:prstGeom prst="rect">
            <a:avLst/>
          </a:prstGeom>
          <a:noFill/>
        </p:spPr>
        <p:txBody>
          <a:bodyPr wrap="none" rtlCol="0">
            <a:spAutoFit/>
          </a:bodyPr>
          <a:lstStyle/>
          <a:p>
            <a:r>
              <a:rPr lang="en-US" sz="2800" dirty="0">
                <a:hlinkClick r:id="rId3"/>
              </a:rPr>
              <a:t>Respondus information webpage</a:t>
            </a:r>
            <a:endParaRPr lang="en-US" sz="2800" dirty="0"/>
          </a:p>
        </p:txBody>
      </p:sp>
      <p:sp>
        <p:nvSpPr>
          <p:cNvPr id="4" name="TextBox 3">
            <a:extLst>
              <a:ext uri="{FF2B5EF4-FFF2-40B4-BE49-F238E27FC236}">
                <a16:creationId xmlns:a16="http://schemas.microsoft.com/office/drawing/2014/main" id="{37C932E6-BDA6-EF40-81DC-9019202D9E69}"/>
              </a:ext>
            </a:extLst>
          </p:cNvPr>
          <p:cNvSpPr txBox="1"/>
          <p:nvPr/>
        </p:nvSpPr>
        <p:spPr>
          <a:xfrm>
            <a:off x="1521428" y="5895872"/>
            <a:ext cx="4405373" cy="523220"/>
          </a:xfrm>
          <a:prstGeom prst="rect">
            <a:avLst/>
          </a:prstGeom>
          <a:noFill/>
        </p:spPr>
        <p:txBody>
          <a:bodyPr wrap="none" rtlCol="0">
            <a:spAutoFit/>
          </a:bodyPr>
          <a:lstStyle/>
          <a:p>
            <a:r>
              <a:rPr lang="en-US" sz="2800" dirty="0">
                <a:hlinkClick r:id="rId4" tooltip="Using Zoom to Proctor"/>
              </a:rPr>
              <a:t>Zoom Proctoring webpage</a:t>
            </a:r>
            <a:endParaRPr lang="en-US" sz="2800" dirty="0"/>
          </a:p>
        </p:txBody>
      </p:sp>
    </p:spTree>
    <p:extLst>
      <p:ext uri="{BB962C8B-B14F-4D97-AF65-F5344CB8AC3E}">
        <p14:creationId xmlns:p14="http://schemas.microsoft.com/office/powerpoint/2010/main" val="229882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Proctoring Options with Cost to Student - </a:t>
            </a:r>
            <a:r>
              <a:rPr lang="en-US" b="1" dirty="0" err="1"/>
              <a:t>ProctorU</a:t>
            </a:r>
            <a:endParaRPr lang="en-US" b="1" dirty="0"/>
          </a:p>
        </p:txBody>
      </p:sp>
      <p:sp>
        <p:nvSpPr>
          <p:cNvPr id="4" name="Text Placeholder 3"/>
          <p:cNvSpPr>
            <a:spLocks noGrp="1"/>
          </p:cNvSpPr>
          <p:nvPr>
            <p:ph type="body" idx="1"/>
          </p:nvPr>
        </p:nvSpPr>
        <p:spPr/>
        <p:txBody>
          <a:bodyPr/>
          <a:lstStyle/>
          <a:p>
            <a:r>
              <a:rPr lang="en-US" dirty="0"/>
              <a:t>Live</a:t>
            </a:r>
          </a:p>
        </p:txBody>
      </p:sp>
      <p:sp>
        <p:nvSpPr>
          <p:cNvPr id="3" name="Content Placeholder 2"/>
          <p:cNvSpPr>
            <a:spLocks noGrp="1"/>
          </p:cNvSpPr>
          <p:nvPr>
            <p:ph sz="half" idx="2"/>
          </p:nvPr>
        </p:nvSpPr>
        <p:spPr/>
        <p:txBody>
          <a:bodyPr>
            <a:normAutofit fontScale="55000" lnSpcReduction="20000"/>
          </a:bodyPr>
          <a:lstStyle/>
          <a:p>
            <a:r>
              <a:rPr lang="en-US" b="1" dirty="0" err="1"/>
              <a:t>ProctorU</a:t>
            </a:r>
            <a:r>
              <a:rPr lang="en-US" b="1" dirty="0"/>
              <a:t> Live+</a:t>
            </a:r>
          </a:p>
          <a:p>
            <a:pPr lvl="1"/>
            <a:r>
              <a:rPr lang="en-US" dirty="0"/>
              <a:t>$18/1 </a:t>
            </a:r>
            <a:r>
              <a:rPr lang="en-US" dirty="0" err="1"/>
              <a:t>hr</a:t>
            </a:r>
            <a:endParaRPr lang="en-US" dirty="0"/>
          </a:p>
          <a:p>
            <a:pPr lvl="1"/>
            <a:r>
              <a:rPr lang="en-US" dirty="0"/>
              <a:t>$25/2 </a:t>
            </a:r>
            <a:r>
              <a:rPr lang="en-US" dirty="0" err="1"/>
              <a:t>hr</a:t>
            </a:r>
            <a:endParaRPr lang="en-US" dirty="0"/>
          </a:p>
          <a:p>
            <a:pPr lvl="1"/>
            <a:r>
              <a:rPr lang="en-US" dirty="0"/>
              <a:t>Scheduling &lt;72hrs additional fees apply</a:t>
            </a:r>
          </a:p>
          <a:p>
            <a:r>
              <a:rPr lang="en-US" dirty="0"/>
              <a:t>Covers:</a:t>
            </a:r>
          </a:p>
          <a:p>
            <a:pPr lvl="1"/>
            <a:r>
              <a:rPr lang="en-US" dirty="0"/>
              <a:t>ID check</a:t>
            </a:r>
          </a:p>
          <a:p>
            <a:pPr lvl="1"/>
            <a:r>
              <a:rPr lang="en-US" dirty="0"/>
              <a:t>Webcam AND screen</a:t>
            </a:r>
          </a:p>
          <a:p>
            <a:pPr lvl="1"/>
            <a:r>
              <a:rPr lang="en-US" dirty="0"/>
              <a:t>Microphone</a:t>
            </a:r>
          </a:p>
          <a:p>
            <a:pPr lvl="1"/>
            <a:r>
              <a:rPr lang="en-US" dirty="0"/>
              <a:t>Room environment scan (with mirror or movable camera/computer)</a:t>
            </a:r>
          </a:p>
        </p:txBody>
      </p:sp>
      <p:sp>
        <p:nvSpPr>
          <p:cNvPr id="5" name="Text Placeholder 4"/>
          <p:cNvSpPr>
            <a:spLocks noGrp="1"/>
          </p:cNvSpPr>
          <p:nvPr>
            <p:ph type="body" sz="quarter" idx="3"/>
          </p:nvPr>
        </p:nvSpPr>
        <p:spPr/>
        <p:txBody>
          <a:bodyPr/>
          <a:lstStyle/>
          <a:p>
            <a:r>
              <a:rPr lang="en-US" dirty="0"/>
              <a:t>Record and Review</a:t>
            </a:r>
          </a:p>
        </p:txBody>
      </p:sp>
      <p:sp>
        <p:nvSpPr>
          <p:cNvPr id="6" name="Content Placeholder 5"/>
          <p:cNvSpPr>
            <a:spLocks noGrp="1"/>
          </p:cNvSpPr>
          <p:nvPr>
            <p:ph sz="quarter" idx="4"/>
          </p:nvPr>
        </p:nvSpPr>
        <p:spPr/>
        <p:txBody>
          <a:bodyPr>
            <a:normAutofit fontScale="55000" lnSpcReduction="20000"/>
          </a:bodyPr>
          <a:lstStyle/>
          <a:p>
            <a:r>
              <a:rPr lang="en-US" b="1" dirty="0" err="1"/>
              <a:t>ProctorU</a:t>
            </a:r>
            <a:r>
              <a:rPr lang="en-US" b="1" dirty="0"/>
              <a:t> Review+</a:t>
            </a:r>
          </a:p>
          <a:p>
            <a:pPr lvl="1"/>
            <a:r>
              <a:rPr lang="en-US" dirty="0"/>
              <a:t>$10/exam regardless of length</a:t>
            </a:r>
          </a:p>
          <a:p>
            <a:pPr lvl="1"/>
            <a:r>
              <a:rPr lang="en-US" dirty="0"/>
              <a:t>No scheduling required</a:t>
            </a:r>
          </a:p>
          <a:p>
            <a:r>
              <a:rPr lang="en-US" dirty="0"/>
              <a:t>Covers:</a:t>
            </a:r>
          </a:p>
          <a:p>
            <a:pPr lvl="1"/>
            <a:r>
              <a:rPr lang="en-US" dirty="0"/>
              <a:t>Image of ID and face</a:t>
            </a:r>
          </a:p>
          <a:p>
            <a:pPr lvl="1"/>
            <a:r>
              <a:rPr lang="en-US" dirty="0"/>
              <a:t>Webcam and screen</a:t>
            </a:r>
          </a:p>
          <a:p>
            <a:pPr lvl="1"/>
            <a:r>
              <a:rPr lang="en-US" dirty="0"/>
              <a:t>Microphone</a:t>
            </a:r>
          </a:p>
          <a:p>
            <a:pPr lvl="1"/>
            <a:r>
              <a:rPr lang="en-US" dirty="0"/>
              <a:t>Live proctor reviews recording</a:t>
            </a:r>
          </a:p>
          <a:p>
            <a:endParaRPr lang="en-US" dirty="0"/>
          </a:p>
        </p:txBody>
      </p:sp>
    </p:spTree>
    <p:extLst>
      <p:ext uri="{BB962C8B-B14F-4D97-AF65-F5344CB8AC3E}">
        <p14:creationId xmlns:p14="http://schemas.microsoft.com/office/powerpoint/2010/main" val="167227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3FEA-424B-0241-A789-769AFF0BAC23}"/>
              </a:ext>
            </a:extLst>
          </p:cNvPr>
          <p:cNvSpPr>
            <a:spLocks noGrp="1"/>
          </p:cNvSpPr>
          <p:nvPr>
            <p:ph type="title"/>
          </p:nvPr>
        </p:nvSpPr>
        <p:spPr/>
        <p:txBody>
          <a:bodyPr/>
          <a:lstStyle/>
          <a:p>
            <a:r>
              <a:rPr lang="en-US" dirty="0"/>
              <a:t>Support</a:t>
            </a:r>
          </a:p>
        </p:txBody>
      </p:sp>
      <p:sp>
        <p:nvSpPr>
          <p:cNvPr id="5" name="Text Placeholder 4">
            <a:extLst>
              <a:ext uri="{FF2B5EF4-FFF2-40B4-BE49-F238E27FC236}">
                <a16:creationId xmlns:a16="http://schemas.microsoft.com/office/drawing/2014/main" id="{B6560DF8-C912-0346-BBE6-5E62898935CE}"/>
              </a:ext>
            </a:extLst>
          </p:cNvPr>
          <p:cNvSpPr>
            <a:spLocks noGrp="1"/>
          </p:cNvSpPr>
          <p:nvPr>
            <p:ph type="body" idx="1"/>
          </p:nvPr>
        </p:nvSpPr>
        <p:spPr/>
        <p:txBody>
          <a:bodyPr/>
          <a:lstStyle/>
          <a:p>
            <a:r>
              <a:rPr lang="en-US" dirty="0"/>
              <a:t>MRC</a:t>
            </a:r>
          </a:p>
        </p:txBody>
      </p:sp>
      <p:sp>
        <p:nvSpPr>
          <p:cNvPr id="3" name="Content Placeholder 2">
            <a:extLst>
              <a:ext uri="{FF2B5EF4-FFF2-40B4-BE49-F238E27FC236}">
                <a16:creationId xmlns:a16="http://schemas.microsoft.com/office/drawing/2014/main" id="{64749912-B8D2-F841-982B-B61BD609561D}"/>
              </a:ext>
            </a:extLst>
          </p:cNvPr>
          <p:cNvSpPr>
            <a:spLocks noGrp="1"/>
          </p:cNvSpPr>
          <p:nvPr>
            <p:ph sz="half" idx="2"/>
          </p:nvPr>
        </p:nvSpPr>
        <p:spPr/>
        <p:txBody>
          <a:bodyPr/>
          <a:lstStyle/>
          <a:p>
            <a:r>
              <a:rPr lang="en-US" dirty="0"/>
              <a:t>Training</a:t>
            </a:r>
          </a:p>
          <a:p>
            <a:r>
              <a:rPr lang="en-US" dirty="0"/>
              <a:t>Troubleshooting</a:t>
            </a:r>
          </a:p>
          <a:p>
            <a:endParaRPr lang="en-US" dirty="0"/>
          </a:p>
          <a:p>
            <a:pPr marL="0" indent="0">
              <a:buNone/>
            </a:pPr>
            <a:r>
              <a:rPr lang="en-US" sz="2800" dirty="0">
                <a:hlinkClick r:id="rId3"/>
              </a:rPr>
              <a:t>IDA@wichita.edu</a:t>
            </a:r>
            <a:r>
              <a:rPr lang="en-US" sz="2800" dirty="0"/>
              <a:t> </a:t>
            </a:r>
          </a:p>
        </p:txBody>
      </p:sp>
      <p:sp>
        <p:nvSpPr>
          <p:cNvPr id="6" name="Text Placeholder 5">
            <a:extLst>
              <a:ext uri="{FF2B5EF4-FFF2-40B4-BE49-F238E27FC236}">
                <a16:creationId xmlns:a16="http://schemas.microsoft.com/office/drawing/2014/main" id="{94FFDE46-3B30-4041-AD42-BB8E76E9DB0E}"/>
              </a:ext>
            </a:extLst>
          </p:cNvPr>
          <p:cNvSpPr>
            <a:spLocks noGrp="1"/>
          </p:cNvSpPr>
          <p:nvPr>
            <p:ph type="body" sz="quarter" idx="3"/>
          </p:nvPr>
        </p:nvSpPr>
        <p:spPr/>
        <p:txBody>
          <a:bodyPr/>
          <a:lstStyle/>
          <a:p>
            <a:r>
              <a:rPr lang="en-US" dirty="0"/>
              <a:t>Testing Services</a:t>
            </a:r>
          </a:p>
        </p:txBody>
      </p:sp>
      <p:sp>
        <p:nvSpPr>
          <p:cNvPr id="7" name="Content Placeholder 6">
            <a:extLst>
              <a:ext uri="{FF2B5EF4-FFF2-40B4-BE49-F238E27FC236}">
                <a16:creationId xmlns:a16="http://schemas.microsoft.com/office/drawing/2014/main" id="{720F852B-8AAB-E14E-B0F5-7CB2363972DF}"/>
              </a:ext>
            </a:extLst>
          </p:cNvPr>
          <p:cNvSpPr>
            <a:spLocks noGrp="1"/>
          </p:cNvSpPr>
          <p:nvPr>
            <p:ph sz="quarter" idx="4"/>
          </p:nvPr>
        </p:nvSpPr>
        <p:spPr>
          <a:xfrm>
            <a:off x="6202873" y="2898946"/>
            <a:ext cx="5271951" cy="2906179"/>
          </a:xfrm>
        </p:spPr>
        <p:txBody>
          <a:bodyPr/>
          <a:lstStyle/>
          <a:p>
            <a:r>
              <a:rPr lang="en-US" dirty="0"/>
              <a:t>Scheduling live proctoring</a:t>
            </a:r>
          </a:p>
          <a:p>
            <a:endParaRPr lang="en-US" dirty="0"/>
          </a:p>
          <a:p>
            <a:pPr marL="0" indent="0">
              <a:buNone/>
            </a:pPr>
            <a:r>
              <a:rPr lang="en-US" sz="3200" dirty="0">
                <a:hlinkClick r:id="rId4"/>
              </a:rPr>
              <a:t>testingcenter@wichita.edu</a:t>
            </a:r>
            <a:r>
              <a:rPr lang="en-US" sz="3200" dirty="0"/>
              <a:t> </a:t>
            </a:r>
          </a:p>
        </p:txBody>
      </p:sp>
    </p:spTree>
    <p:extLst>
      <p:ext uri="{BB962C8B-B14F-4D97-AF65-F5344CB8AC3E}">
        <p14:creationId xmlns:p14="http://schemas.microsoft.com/office/powerpoint/2010/main" val="147302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8588-939C-5A46-AE2A-69FE21BA811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D8DE431-6F4C-9648-850B-E9356AB43FA9}"/>
              </a:ext>
            </a:extLst>
          </p:cNvPr>
          <p:cNvSpPr>
            <a:spLocks noGrp="1"/>
          </p:cNvSpPr>
          <p:nvPr>
            <p:ph idx="1"/>
          </p:nvPr>
        </p:nvSpPr>
        <p:spPr/>
        <p:txBody>
          <a:bodyPr/>
          <a:lstStyle/>
          <a:p>
            <a:pPr marL="0" indent="0">
              <a:buNone/>
            </a:pPr>
            <a:r>
              <a:rPr lang="en-US" dirty="0"/>
              <a:t>Mark Porcaro</a:t>
            </a:r>
          </a:p>
          <a:p>
            <a:pPr marL="0" indent="0">
              <a:buNone/>
            </a:pPr>
            <a:r>
              <a:rPr lang="en-US" i="1" dirty="0"/>
              <a:t>Executive Director of Online Learning</a:t>
            </a:r>
          </a:p>
          <a:p>
            <a:pPr marL="0" indent="0">
              <a:buNone/>
            </a:pPr>
            <a:r>
              <a:rPr lang="en-US" i="1" dirty="0"/>
              <a:t>316-978-7787</a:t>
            </a:r>
          </a:p>
          <a:p>
            <a:pPr marL="0" indent="0">
              <a:buNone/>
            </a:pPr>
            <a:r>
              <a:rPr lang="en-US" i="1" dirty="0">
                <a:hlinkClick r:id="rId3"/>
              </a:rPr>
              <a:t>mark.porcaro@wichita.edu</a:t>
            </a:r>
            <a:r>
              <a:rPr lang="en-US" i="1" dirty="0"/>
              <a:t> </a:t>
            </a:r>
          </a:p>
        </p:txBody>
      </p:sp>
    </p:spTree>
    <p:extLst>
      <p:ext uri="{BB962C8B-B14F-4D97-AF65-F5344CB8AC3E}">
        <p14:creationId xmlns:p14="http://schemas.microsoft.com/office/powerpoint/2010/main" val="141697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Violet">
  <a:themeElements>
    <a:clrScheme name="ARC VIOLET">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4.xml><?xml version="1.0" encoding="utf-8"?>
<a:theme xmlns:a="http://schemas.openxmlformats.org/drawingml/2006/main" name="Green">
  <a:themeElements>
    <a:clrScheme name="ARC GREEN">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5.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 ds:uri="26349e0c-b727-49b8-82fe-9ab3122581a6"/>
  </ds:schemaRefs>
</ds:datastoreItem>
</file>

<file path=customXml/itemProps2.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E56E9-2C2B-4B32-BE35-B63F0FAA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4596</TotalTime>
  <Words>2128</Words>
  <Application>Microsoft Macintosh PowerPoint</Application>
  <PresentationFormat>Widescreen</PresentationFormat>
  <Paragraphs>137</Paragraphs>
  <Slides>9</Slides>
  <Notes>8</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9</vt:i4>
      </vt:variant>
    </vt:vector>
  </HeadingPairs>
  <TitlesOfParts>
    <vt:vector size="16" baseType="lpstr">
      <vt:lpstr>Arial</vt:lpstr>
      <vt:lpstr>Calibri</vt:lpstr>
      <vt:lpstr>Gray</vt:lpstr>
      <vt:lpstr>Blue</vt:lpstr>
      <vt:lpstr>Violet</vt:lpstr>
      <vt:lpstr>Green</vt:lpstr>
      <vt:lpstr>White</vt:lpstr>
      <vt:lpstr>Online proctoring options at wsu</vt:lpstr>
      <vt:lpstr>Topics</vt:lpstr>
      <vt:lpstr>Test Integrity Online</vt:lpstr>
      <vt:lpstr>Requirements for All Remote Proctoring</vt:lpstr>
      <vt:lpstr>Proctoring Options without Cost to Students</vt:lpstr>
      <vt:lpstr>Proctoring Options with Cost to Student - ProctorU</vt:lpstr>
      <vt:lpstr>Support</vt:lpstr>
      <vt:lpstr>Questions?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Speer, Carolyn</cp:lastModifiedBy>
  <cp:revision>92</cp:revision>
  <dcterms:created xsi:type="dcterms:W3CDTF">2014-04-17T23:07:25Z</dcterms:created>
  <dcterms:modified xsi:type="dcterms:W3CDTF">2020-06-11T21:01:21Z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