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45" r:id="rId6"/>
  </p:sldMasterIdLst>
  <p:notesMasterIdLst>
    <p:notesMasterId r:id="rId18"/>
  </p:notesMasterIdLst>
  <p:handoutMasterIdLst>
    <p:handoutMasterId r:id="rId19"/>
  </p:handoutMasterIdLst>
  <p:sldIdLst>
    <p:sldId id="294" r:id="rId7"/>
    <p:sldId id="298" r:id="rId8"/>
    <p:sldId id="288" r:id="rId9"/>
    <p:sldId id="289" r:id="rId10"/>
    <p:sldId id="291" r:id="rId11"/>
    <p:sldId id="290" r:id="rId12"/>
    <p:sldId id="293" r:id="rId13"/>
    <p:sldId id="263" r:id="rId14"/>
    <p:sldId id="296" r:id="rId15"/>
    <p:sldId id="297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94"/>
            <p14:sldId id="298"/>
            <p14:sldId id="288"/>
            <p14:sldId id="289"/>
          </p14:sldIdLst>
        </p14:section>
        <p14:section name="Gray" id="{0860697E-8C4A-43F9-A7C0-C435911657B2}">
          <p14:sldIdLst>
            <p14:sldId id="291"/>
            <p14:sldId id="290"/>
            <p14:sldId id="293"/>
            <p14:sldId id="263"/>
            <p14:sldId id="296"/>
            <p14:sldId id="297"/>
          </p14:sldIdLst>
        </p14:section>
        <p14:section name="Violet" id="{ED02CA79-8112-418E-8BC2-0FD9B68AECB3}">
          <p14:sldIdLst/>
        </p14:section>
        <p14:section name="Green" id="{0DAD77B1-60C5-4EB2-933E-C56E97A5B2A7}">
          <p14:sldIdLst/>
        </p14:section>
        <p14:section name="White" id="{1133358C-E9C2-A44D-B417-64BF0972260D}">
          <p14:sldIdLst/>
        </p14:section>
        <p14:section name="General Closing" id="{4AB6C702-EE4D-4283-ACB0-770710E41AE6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71F9D-35B9-12B7-21FA-15D37BA5D838}" v="7" dt="2020-06-10T13:53:50.090"/>
    <p1510:client id="{2574960B-C80F-691E-7EEC-A3215A26B9B0}" v="37" dt="2020-06-09T19:28:56.882"/>
    <p1510:client id="{F0A228D6-2B36-F019-054D-AB3D75D76B63}" v="122" dt="2020-06-09T19:21:44.910"/>
    <p1510:client id="{0C7FC5DA-0147-821C-7528-5155C5507919}" v="2676" dt="2020-06-09T22:10:32.291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4817347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477658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09" y="4807130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6/11/20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ies.wichita.edu/covid19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wichita.edu/faculty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20B2-237E-485C-8E84-4944214B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090" y="4620367"/>
            <a:ext cx="10271411" cy="1352408"/>
          </a:xfrm>
        </p:spPr>
        <p:txBody>
          <a:bodyPr/>
          <a:lstStyle/>
          <a:p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br>
              <a:rPr lang="en-US" sz="4000">
                <a:ea typeface="+mj-lt"/>
                <a:cs typeface="+mj-lt"/>
              </a:rPr>
            </a:br>
            <a:r>
              <a:rPr lang="en-US" sz="4000" b="1">
                <a:ea typeface="+mj-lt"/>
                <a:cs typeface="+mj-lt"/>
              </a:rPr>
              <a:t>Library Services 101: What your Library can do for you</a:t>
            </a:r>
            <a:endParaRPr lang="en-US" sz="4000" b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E35D5-159E-4080-B005-FA4C8D4B9820}"/>
              </a:ext>
            </a:extLst>
          </p:cNvPr>
          <p:cNvSpPr txBox="1"/>
          <p:nvPr/>
        </p:nvSpPr>
        <p:spPr>
          <a:xfrm>
            <a:off x="287823" y="6210075"/>
            <a:ext cx="104661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cs typeface="Arial"/>
              </a:rPr>
              <a:t>Aaron Bowen and Maria Sclafani</a:t>
            </a:r>
            <a:endParaRPr lang="en-US" sz="3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DABA-B057-4D2C-8455-610A88AF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Research collaborators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9AF5-B14B-4924-85D3-40664E5E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Arial"/>
              </a:rPr>
              <a:t>Librarians were involved in at least four proposals for President </a:t>
            </a:r>
            <a:r>
              <a:rPr lang="en-US" dirty="0" err="1">
                <a:cs typeface="Arial"/>
              </a:rPr>
              <a:t>Golden's</a:t>
            </a:r>
            <a:r>
              <a:rPr lang="en-US">
                <a:cs typeface="Arial"/>
              </a:rPr>
              <a:t> Convergence Sciences Initiative.  All four teams have </a:t>
            </a:r>
            <a:r>
              <a:rPr lang="en-US" dirty="0">
                <a:cs typeface="Arial"/>
              </a:rPr>
              <a:t>said they would like to continue collaborating even if their proposal isn't selected to be funded.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Aaron has been an active collaborator in health science research, both as a PI and as a team member</a:t>
            </a:r>
            <a:br>
              <a:rPr lang="en-US" dirty="0"/>
            </a:br>
            <a:endParaRPr lang="en-US">
              <a:cs typeface="Arial"/>
            </a:endParaRPr>
          </a:p>
          <a:p>
            <a:r>
              <a:rPr lang="en-US">
                <a:cs typeface="Arial"/>
              </a:rPr>
              <a:t>Maria is also an active researcher</a:t>
            </a:r>
            <a:br>
              <a:rPr lang="en-US" dirty="0"/>
            </a:br>
            <a:endParaRPr lang="en-US">
              <a:cs typeface="Arial"/>
            </a:endParaRPr>
          </a:p>
          <a:p>
            <a:r>
              <a:rPr lang="en-US">
                <a:cs typeface="Arial"/>
              </a:rPr>
              <a:t>Other librarians have collaborated on similar projects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2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90" y="418931"/>
            <a:ext cx="8414519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3756" cy="3142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Thanks for coming!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Aaron Bowen:  aaron.bowen@wichita.edu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Maria </a:t>
            </a:r>
            <a:r>
              <a:rPr lang="en-US" err="1"/>
              <a:t>Sclafani</a:t>
            </a:r>
            <a:r>
              <a:rPr lang="en-US"/>
              <a:t>:  maria.sclafani@Wichita.edu</a:t>
            </a:r>
          </a:p>
        </p:txBody>
      </p:sp>
    </p:spTree>
    <p:extLst>
      <p:ext uri="{BB962C8B-B14F-4D97-AF65-F5344CB8AC3E}">
        <p14:creationId xmlns:p14="http://schemas.microsoft.com/office/powerpoint/2010/main" val="9776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54CB-E454-AD4C-A61A-83ED1B1D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AC5F-8168-C44A-BB22-B53F7E7F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questions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Library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Librarian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06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95CE-B5C5-F242-B3D5-022BD69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About Me: Aaron Bowen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10D0C-F35F-6C44-9ACD-BBB802900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5016" y="1849348"/>
            <a:ext cx="6087117" cy="424080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Instruction and Research Services Librarian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Liaison to College of Health Professions, Elliott School of Communication, and Department of Psychology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Started at WSU in August 2015</a:t>
            </a:r>
          </a:p>
          <a:p>
            <a:endParaRPr lang="en-US" sz="2800" b="1"/>
          </a:p>
          <a:p>
            <a:endParaRPr lang="en-US" sz="2800" b="1"/>
          </a:p>
          <a:p>
            <a:r>
              <a:rPr lang="en-US" sz="2200" b="1"/>
              <a:t>Email: aaron.bowen@wichita.edu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8" name="Content Placeholder 7" descr="Image of Aaron Bowen">
            <a:extLst>
              <a:ext uri="{FF2B5EF4-FFF2-40B4-BE49-F238E27FC236}">
                <a16:creationId xmlns:a16="http://schemas.microsoft.com/office/drawing/2014/main" id="{E6078E32-2787-4113-9123-3B072B4E4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280" y="2009672"/>
            <a:ext cx="3600450" cy="3600450"/>
          </a:xfrm>
        </p:spPr>
      </p:pic>
    </p:spTree>
    <p:extLst>
      <p:ext uri="{BB962C8B-B14F-4D97-AF65-F5344CB8AC3E}">
        <p14:creationId xmlns:p14="http://schemas.microsoft.com/office/powerpoint/2010/main" val="34142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95CE-B5C5-F242-B3D5-022BD69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About Me: Maria Sclafani</a:t>
            </a:r>
          </a:p>
        </p:txBody>
      </p:sp>
      <p:pic>
        <p:nvPicPr>
          <p:cNvPr id="7" name="Content Placeholder 6" descr="photograph maria sclafani">
            <a:extLst>
              <a:ext uri="{FF2B5EF4-FFF2-40B4-BE49-F238E27FC236}">
                <a16:creationId xmlns:a16="http://schemas.microsoft.com/office/drawing/2014/main" id="{BC23E687-1D0D-CE48-B294-449BE97D8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416914" y="2500142"/>
            <a:ext cx="4315562" cy="28644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10D0C-F35F-6C44-9ACD-BBB802900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5016" y="1849348"/>
            <a:ext cx="6087117" cy="4240805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Coordinator of Library Instructional Services and Assistant Professor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Liaison to College of Applied Studies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Started at WSU in August 2019</a:t>
            </a:r>
          </a:p>
          <a:p>
            <a:endParaRPr lang="en-US" sz="2800" b="1"/>
          </a:p>
          <a:p>
            <a:endParaRPr lang="en-US" sz="2800" b="1"/>
          </a:p>
          <a:p>
            <a:r>
              <a:rPr lang="en-US" sz="2200" b="1"/>
              <a:t>Email: maria.sclafani@wichita.edu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22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90" y="418931"/>
            <a:ext cx="10803756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general questions about the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WSU University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3756" cy="3142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Have you taken advantage of any of our library services in the past?  If so, what?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What services do you imagine a university library would provide?</a:t>
            </a:r>
          </a:p>
        </p:txBody>
      </p:sp>
    </p:spTree>
    <p:extLst>
      <p:ext uri="{BB962C8B-B14F-4D97-AF65-F5344CB8AC3E}">
        <p14:creationId xmlns:p14="http://schemas.microsoft.com/office/powerpoint/2010/main" val="19557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90" y="418931"/>
            <a:ext cx="8414519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Two general questions about librarians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3756" cy="3142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What are your general impressions of what librarians do?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What previous interaction have you had with us (or any other librarians)?</a:t>
            </a:r>
          </a:p>
        </p:txBody>
      </p:sp>
    </p:spTree>
    <p:extLst>
      <p:ext uri="{BB962C8B-B14F-4D97-AF65-F5344CB8AC3E}">
        <p14:creationId xmlns:p14="http://schemas.microsoft.com/office/powerpoint/2010/main" val="1299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63C4-BD85-468E-9551-3FF81385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76" y="448428"/>
            <a:ext cx="10328824" cy="1080938"/>
          </a:xfrm>
        </p:spPr>
        <p:txBody>
          <a:bodyPr/>
          <a:lstStyle/>
          <a:p>
            <a:r>
              <a:rPr lang="en-US">
                <a:cs typeface="Arial"/>
              </a:rPr>
              <a:t>Adapting library services to COVID-19 conditions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1DB6-5D42-4DE0-A383-B2642423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Arial"/>
              </a:rPr>
              <a:t>Some library services have been reduced or modified due to the coronavirus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  <a:p>
            <a:r>
              <a:rPr lang="en-US">
                <a:cs typeface="Arial"/>
              </a:rPr>
              <a:t>For the most current information on services affected by the shutdown, go here:</a:t>
            </a:r>
            <a:br>
              <a:rPr lang="en-US">
                <a:cs typeface="Arial"/>
              </a:rPr>
            </a:br>
            <a:br>
              <a:rPr lang="en-US">
                <a:cs typeface="+mn-lt"/>
              </a:rPr>
            </a:br>
            <a:r>
              <a:rPr lang="en-US">
                <a:ea typeface="+mn-lt"/>
                <a:cs typeface="+mn-lt"/>
                <a:hlinkClick r:id="rId2"/>
              </a:rPr>
              <a:t>https://libraries.wichita.edu/covid19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4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of our services relevant to you</a:t>
            </a:r>
            <a:br>
              <a:rPr lang="en-US"/>
            </a:br>
            <a:r>
              <a:rPr lang="en-US"/>
              <a:t>(and to teaching your students)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2" y="1848006"/>
            <a:ext cx="4472327" cy="693135"/>
          </a:xfrm>
        </p:spPr>
        <p:txBody>
          <a:bodyPr>
            <a:normAutofit/>
          </a:bodyPr>
          <a:lstStyle/>
          <a:p>
            <a:r>
              <a:rPr lang="en-US" sz="3600"/>
              <a:t>Library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1723" y="2643547"/>
            <a:ext cx="4905701" cy="377732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 sz="2800">
                <a:ea typeface="+mn-lt"/>
                <a:cs typeface="+mn-lt"/>
              </a:rPr>
              <a:t>• Our spaces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C-Space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One Button Studio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 </a:t>
            </a:r>
            <a:endParaRPr lang="en-US"/>
          </a:p>
          <a:p>
            <a:pPr>
              <a:buNone/>
            </a:pPr>
            <a:r>
              <a:rPr lang="en-US" sz="2800">
                <a:ea typeface="+mn-lt"/>
                <a:cs typeface="+mn-lt"/>
              </a:rPr>
              <a:t>• Electronic resources in our collection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 sz="2800">
                <a:ea typeface="+mn-lt"/>
                <a:cs typeface="+mn-lt"/>
              </a:rPr>
              <a:t>    You can request textbooks or other resources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  <a:p>
            <a:pPr>
              <a:buNone/>
            </a:pPr>
            <a:r>
              <a:rPr lang="en-US" sz="2800">
                <a:ea typeface="+mn-lt"/>
                <a:cs typeface="+mn-lt"/>
              </a:rPr>
              <a:t>• Course &amp; electronic reserves</a:t>
            </a:r>
          </a:p>
          <a:p>
            <a:pPr marL="0" indent="0">
              <a:buNone/>
            </a:pPr>
            <a:endParaRPr lang="en-US" sz="2800"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5885" y="1848006"/>
            <a:ext cx="4474028" cy="692076"/>
          </a:xfrm>
        </p:spPr>
        <p:txBody>
          <a:bodyPr>
            <a:normAutofit/>
          </a:bodyPr>
          <a:lstStyle/>
          <a:p>
            <a:r>
              <a:rPr lang="en-US" sz="3600"/>
              <a:t>Librarian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426" y="2642586"/>
            <a:ext cx="4700059" cy="359191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800" dirty="0">
                <a:ea typeface="+mn-lt"/>
                <a:cs typeface="+mn-lt"/>
              </a:rPr>
              <a:t>Place a hold on materials, students will retrieve them so you can get them from the circulation desk </a:t>
            </a:r>
            <a:r>
              <a:rPr lang="en-US" sz="2800" dirty="0" err="1">
                <a:ea typeface="+mn-lt"/>
                <a:cs typeface="+mn-lt"/>
              </a:rPr>
              <a:t>holdshelf</a:t>
            </a:r>
            <a:br>
              <a:rPr lang="en-US" sz="2800" dirty="0"/>
            </a:br>
            <a:endParaRPr lang="en-US" sz="2800"/>
          </a:p>
          <a:p>
            <a:r>
              <a:rPr lang="en-US" sz="2800" dirty="0"/>
              <a:t>(Online) information literacy instruction</a:t>
            </a:r>
            <a:br>
              <a:rPr lang="en-US" sz="2800" dirty="0"/>
            </a:br>
            <a:endParaRPr lang="en-US" sz="2800">
              <a:cs typeface="Arial" panose="020B0604020202020204"/>
            </a:endParaRPr>
          </a:p>
          <a:p>
            <a:r>
              <a:rPr lang="en-US" sz="2800" dirty="0"/>
              <a:t>Assignment collaboration</a:t>
            </a:r>
            <a:br>
              <a:rPr lang="en-US" sz="2800" dirty="0"/>
            </a:br>
            <a:endParaRPr lang="en-US" sz="2800">
              <a:cs typeface="Arial"/>
            </a:endParaRPr>
          </a:p>
          <a:p>
            <a:r>
              <a:rPr lang="en-US" sz="2800" dirty="0"/>
              <a:t>Curriculum mapping</a:t>
            </a:r>
            <a:br>
              <a:rPr lang="en-US" sz="2800" dirty="0"/>
            </a:br>
            <a:endParaRPr lang="en-US" sz="2800">
              <a:cs typeface="Arial"/>
            </a:endParaRPr>
          </a:p>
          <a:p>
            <a:r>
              <a:rPr lang="en-US" sz="2800" dirty="0"/>
              <a:t>Citation and </a:t>
            </a:r>
            <a:r>
              <a:rPr lang="en-US" sz="2800" dirty="0" err="1"/>
              <a:t>altmetrics</a:t>
            </a:r>
            <a:r>
              <a:rPr lang="en-US" sz="2800" dirty="0"/>
              <a:t> searching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services available to you</a:t>
            </a:r>
            <a:endParaRPr lang="en-US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279" y="2013251"/>
            <a:ext cx="4905701" cy="37773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US" sz="2800">
                <a:ea typeface="+mn-lt"/>
                <a:cs typeface="+mn-lt"/>
              </a:rPr>
              <a:t>•  Virtual research consultations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buNone/>
            </a:pPr>
            <a:r>
              <a:rPr lang="en-US" sz="2800">
                <a:ea typeface="+mn-lt"/>
                <a:cs typeface="+mn-lt"/>
              </a:rPr>
              <a:t>•  Synchronous instruction via Zoom</a:t>
            </a:r>
            <a:br>
              <a:rPr lang="en-US" sz="2800" dirty="0">
                <a:ea typeface="+mn-lt"/>
                <a:cs typeface="+mn-lt"/>
              </a:rPr>
            </a:br>
            <a:endParaRPr lang="en-US" sz="2800">
              <a:ea typeface="+mn-lt"/>
              <a:cs typeface="+mn-lt"/>
            </a:endParaRPr>
          </a:p>
          <a:p>
            <a:r>
              <a:rPr lang="en-US" sz="2800">
                <a:cs typeface="Arial"/>
              </a:rPr>
              <a:t>Creation of digital learning objects</a:t>
            </a:r>
            <a:br>
              <a:rPr lang="en-US" sz="2800" dirty="0">
                <a:cs typeface="Arial"/>
              </a:rPr>
            </a:br>
            <a:endParaRPr lang="en-US" sz="2800" dirty="0">
              <a:cs typeface="Arial"/>
            </a:endParaRPr>
          </a:p>
          <a:p>
            <a:r>
              <a:rPr lang="en-US" sz="2800">
                <a:cs typeface="Arial"/>
              </a:rPr>
              <a:t>Creation of course or assignment guides to library research</a:t>
            </a: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280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9389" y="2012290"/>
            <a:ext cx="4700059" cy="199265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800">
                <a:ea typeface="+mn-lt"/>
                <a:cs typeface="+mn-lt"/>
              </a:rPr>
              <a:t>Recording instructional videos for class</a:t>
            </a:r>
            <a:br>
              <a:rPr lang="en-US" sz="2800" dirty="0"/>
            </a:br>
            <a:endParaRPr lang="en-US" sz="2800">
              <a:cs typeface="Arial"/>
            </a:endParaRPr>
          </a:p>
          <a:p>
            <a:r>
              <a:rPr lang="en-US" sz="2800">
                <a:ea typeface="+mn-lt"/>
                <a:cs typeface="+mn-lt"/>
              </a:rPr>
              <a:t>Embedded librarian in Blackboard (can support students and faculty in a variety of ways)</a:t>
            </a:r>
            <a:br>
              <a:rPr lang="en-US" sz="2800" dirty="0">
                <a:ea typeface="+mn-lt"/>
                <a:cs typeface="+mn-lt"/>
              </a:rPr>
            </a:br>
            <a:endParaRPr lang="en-US" sz="2800">
              <a:ea typeface="+mn-lt"/>
              <a:cs typeface="+mn-lt"/>
            </a:endParaRPr>
          </a:p>
          <a:p>
            <a:r>
              <a:rPr lang="en-US" sz="2800">
                <a:cs typeface="Arial" panose="020B0604020202020204"/>
              </a:rPr>
              <a:t>Savvy Researcher workshop series</a:t>
            </a:r>
          </a:p>
          <a:p>
            <a:endParaRPr lang="en-US" sz="2800" dirty="0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5C8ED-151E-450B-A05D-BBE73368FC4B}"/>
              </a:ext>
            </a:extLst>
          </p:cNvPr>
          <p:cNvSpPr txBox="1"/>
          <p:nvPr/>
        </p:nvSpPr>
        <p:spPr>
          <a:xfrm>
            <a:off x="886178" y="5693363"/>
            <a:ext cx="100715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For more information check out our (new!) faculty guide: 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3"/>
              </a:rPr>
              <a:t>https://libraries.wichita.edu/facultyguide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C48B5-F004-4064-A4ED-DFC6991AADF6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customXml/itemProps2.xml><?xml version="1.0" encoding="utf-8"?>
<ds:datastoreItem xmlns:ds="http://schemas.openxmlformats.org/officeDocument/2006/customXml" ds:itemID="{6B5E56E9-2C2B-4B32-BE35-B63F0FAAA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B583E-C1BB-4078-8367-E4FEACE88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Macintosh PowerPoint</Application>
  <PresentationFormat>Widescreen</PresentationFormat>
  <Paragraphs>75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Gray</vt:lpstr>
      <vt:lpstr>Blue</vt:lpstr>
      <vt:lpstr>White</vt:lpstr>
      <vt:lpstr>           Library Services 101: What your Library can do for you</vt:lpstr>
      <vt:lpstr>Agenda</vt:lpstr>
      <vt:lpstr>About Me: Aaron Bowen</vt:lpstr>
      <vt:lpstr>About Me: Maria Sclafani</vt:lpstr>
      <vt:lpstr>Some general questions about the WSU University Libraries</vt:lpstr>
      <vt:lpstr>Two general questions about librarians</vt:lpstr>
      <vt:lpstr>Adapting library services to COVID-19 conditions</vt:lpstr>
      <vt:lpstr>A sample of our services relevant to you (and to teaching your students)</vt:lpstr>
      <vt:lpstr>Virtual services available to you</vt:lpstr>
      <vt:lpstr>Research collaborators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Librarians and and what they can do for you</dc:title>
  <dc:creator>aaron</dc:creator>
  <cp:lastModifiedBy>Speer, Carolyn</cp:lastModifiedBy>
  <cp:revision>149</cp:revision>
  <dcterms:created xsi:type="dcterms:W3CDTF">2020-06-09T16:13:20Z</dcterms:created>
  <dcterms:modified xsi:type="dcterms:W3CDTF">2020-06-11T13:51:35Z</dcterms:modified>
</cp:coreProperties>
</file>