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  <p:sldMasterId id="2147483723" r:id="rId6"/>
    <p:sldMasterId id="2147483745" r:id="rId7"/>
  </p:sldMasterIdLst>
  <p:notesMasterIdLst>
    <p:notesMasterId r:id="rId21"/>
  </p:notesMasterIdLst>
  <p:handoutMasterIdLst>
    <p:handoutMasterId r:id="rId22"/>
  </p:handoutMasterIdLst>
  <p:sldIdLst>
    <p:sldId id="270" r:id="rId8"/>
    <p:sldId id="271" r:id="rId9"/>
    <p:sldId id="272" r:id="rId10"/>
    <p:sldId id="273" r:id="rId11"/>
    <p:sldId id="274" r:id="rId12"/>
    <p:sldId id="283" r:id="rId13"/>
    <p:sldId id="276" r:id="rId14"/>
    <p:sldId id="284" r:id="rId15"/>
    <p:sldId id="278" r:id="rId16"/>
    <p:sldId id="279" r:id="rId17"/>
    <p:sldId id="280" r:id="rId18"/>
    <p:sldId id="28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een" id="{0DAD77B1-60C5-4EB2-933E-C56E97A5B2A7}">
          <p14:sldIdLst>
            <p14:sldId id="270"/>
            <p14:sldId id="271"/>
            <p14:sldId id="272"/>
            <p14:sldId id="273"/>
            <p14:sldId id="274"/>
            <p14:sldId id="283"/>
            <p14:sldId id="276"/>
            <p14:sldId id="284"/>
            <p14:sldId id="278"/>
            <p14:sldId id="279"/>
            <p14:sldId id="280"/>
            <p14:sldId id="282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AA"/>
    <a:srgbClr val="4429D6"/>
    <a:srgbClr val="4433FF"/>
    <a:srgbClr val="4249AA"/>
    <a:srgbClr val="004242"/>
    <a:srgbClr val="0070C0"/>
    <a:srgbClr val="FFFFFF"/>
    <a:srgbClr val="72A5BF"/>
    <a:srgbClr val="431479"/>
    <a:srgbClr val="A8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85913" autoAdjust="0"/>
  </p:normalViewPr>
  <p:slideViewPr>
    <p:cSldViewPr snapToGrid="0">
      <p:cViewPr varScale="1">
        <p:scale>
          <a:sx n="95" d="100"/>
          <a:sy n="95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43" d="100"/>
          <a:sy n="143" d="100"/>
        </p:scale>
        <p:origin x="52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4D17B-76C2-C748-A49C-BC3B815A5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1CCB5-B72F-1F49-A373-AF3E15B59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1EA0-A378-6145-BC83-40B1DED1AFDF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794C9-8911-B346-A33D-513DC498C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2A814-F6E8-D94D-87AA-41B91D20A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08F6-26CF-5648-AD9E-DD666582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37123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7" y="22058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7" y="22058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82" y="52230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0479" y="2253272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9" y="98027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40532"/>
            <a:ext cx="9613858" cy="10907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069" y="2029098"/>
            <a:ext cx="9613859" cy="38255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883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6665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902465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6665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90246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6665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90246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50479" y="427335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6541" y="4161547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6541" y="2200917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6541" y="4737809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94" y="4161547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1693" y="2200917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340" y="4737808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6901" y="4161547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96900" y="2200917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96776" y="4737806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31D3DF6-BD92-5A42-BE5A-943C06AD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4817347"/>
            <a:ext cx="8623004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C869FF0-5066-6F49-A2AD-291C71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EA3B79-FFFA-3F4E-AED6-8DC169C2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479" y="2093080"/>
            <a:ext cx="9613860" cy="38025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C6A73E4-7AFD-2047-83FB-4CBDCE06E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8F785B-829D-254E-8DC8-2AF6CEC5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19404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19404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920F5B-B3DB-0C44-9BED-102100663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74565B-8DCB-F54E-951B-1F6B6F9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7682-1B99-7642-9FA9-06F9EC3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8" y="477658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100" y="2205811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72" y="2898946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4" y="2205811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3" y="2898946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7A8FE9-585F-BB46-8B19-21C1B7B1F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2BF013-7795-A14D-9486-F9287C834E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20223-3AB6-E444-A2ED-8C04880F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DBE65F-820C-7C49-9F4C-2CC1F6C1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4814B0-031D-8E4D-8CAE-26017EFDE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0EF3F-B941-164B-A93D-39C973034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1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2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78D7DD-D468-B944-9D18-46556143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96BF22-4E8D-2E47-985F-350FA79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22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8" y="22123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94749D-49EA-8B47-B2C0-6731C49B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EC6930-8DF1-1C48-9F81-7839BC5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932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69" y="2093924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6" y="91729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CBB8B-517C-6C45-B181-F4C6A111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F4DDC6B-C1C1-2946-8578-378E44A7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0121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231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89811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231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89811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231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89811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7053A7-5597-5E4D-88E5-F262E5C068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496F7C-31C5-0847-B001-E89A10F8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9070" y="480403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5132" y="4188081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5132" y="2227451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5132" y="4764343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285" y="4188081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0284" y="2227451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931" y="4764342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5492" y="4188081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5491" y="2227451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5367" y="4764340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A8C81F-09A0-BB4F-8092-6FA03C56E60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6145F4F-A42F-5D49-AF1B-15C45C25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60B5501-5458-4C48-9D5A-4D94B74EA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4817347"/>
            <a:ext cx="8559209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11462"/>
            <a:ext cx="96138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5717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168434"/>
            <a:ext cx="9613860" cy="37590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12309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203" y="2212309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6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28" y="2199872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893007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32" y="2199872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9201" y="2893007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2114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4" y="2193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193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4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3408" y="2199872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2199871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444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5403" y="221432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90238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41116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7125" y="219283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6501" y="287863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204" y="219283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1649" y="287863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35" y="219283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35" y="287863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1915885"/>
            <a:ext cx="9613860" cy="39941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95400" y="416880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91462" y="4156319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91462" y="2195689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1462" y="4732581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15" y="4156319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6614" y="2195689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55261" y="4732580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1822" y="4156319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1821" y="2195689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1697" y="4732578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57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C26-EE7F-8A46-9B58-4A741C4A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909" y="4807130"/>
            <a:ext cx="9144000" cy="9618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64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D525-E200-8848-A3FE-27C36BA7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BD-0EEC-DD45-9E89-E277B93D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97CC-02D7-3543-8FCF-24CB3D0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6932-885E-6C4E-99A1-22BAE57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C550-616E-EC40-AD21-4C4E5DC9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981D-7D40-B648-8B81-0DEAB3CA5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1C1-582C-5048-95AF-1B329614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5FA2-40BF-994E-88CC-2DA6BB0F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6/8/20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7C3-859A-0B46-B22A-6B7DA688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269-90A1-844E-8082-ACF2037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3B05-B40F-F148-8019-546A2C7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D7ED0-4CF2-CB43-8707-7A070DF0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C5FC-1E94-A149-AAF6-07951E85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944A-DEBB-8F46-BDEC-2B363C378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1C58-4512-8D45-B762-A5CCADA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6/8/20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44F1-3798-E542-A9ED-1821173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4A4-6F9D-FD4A-A300-ADD165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044C4-8274-A140-A5BA-B251FD8C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533-DC82-8E46-B8C1-282B637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7CD8-8DA9-F746-B860-44D1CB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E698-DAFF-BF49-9FB8-9B91A60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0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9B-8E72-CB40-8203-E3CF553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3178"/>
            <a:ext cx="7099663" cy="1178922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4FA-A19C-4F43-829F-1607B46C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AFA5-084D-9F4E-BEE7-79BEC834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C7DA-4E4E-BE45-9D86-B30CBF20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631B-FF5E-6544-A5DC-384E69DB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1AD57-6512-214E-807B-890FF03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4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63C5-DD12-304A-9569-DA8FFA7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861561" cy="10969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20C12-57B4-8940-AD6E-826B3E8F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486E-C151-614C-8B50-1581733B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837E-C27B-184E-9B7C-00EB70AB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AF3E-4FF3-AA4C-8C89-63F1CC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14F5-687A-6B45-BBDA-15874E6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11462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11462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097" y="219404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69" y="2887179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1" y="2194044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0" y="2887179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8826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666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666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48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68" y="221146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712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85" y="2199926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74F45A-1308-344D-BBA0-F9C3AC1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6504DF-58DE-A24C-A8D5-CCDA97332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5012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12309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2875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C8C3C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C8C3C1"/>
                </a:solidFill>
              </a:defRPr>
            </a:lvl1pPr>
          </a:lstStyle>
          <a:p>
            <a:fld id="{8D6896FE-8CF2-0F4E-BD44-23C64AC2E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4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0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27110-93D8-8B45-BBFA-8963D58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593"/>
            <a:ext cx="10515600" cy="1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BA71-CC52-704B-A62A-E748FD1F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8926-1C9E-B948-B496-A0D8B41D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92874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BE4BFFB-1703-D34A-92E3-5D0E0CC27281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4B54-484C-EA4B-948E-00BA58BD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777B99-755A-8F49-8EAD-56A6BB67B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10363" y="4348715"/>
            <a:ext cx="8537944" cy="925033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22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4658-D3A6-F148-B3AB-2421C51A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window to the world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D732AE-BDA8-CD46-9660-082382B40B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Leverage the online environment</a:t>
            </a:r>
          </a:p>
          <a:p>
            <a:pPr lvl="1"/>
            <a:r>
              <a:rPr lang="en-US" dirty="0"/>
              <a:t>Use real-time research</a:t>
            </a:r>
          </a:p>
          <a:p>
            <a:pPr lvl="1"/>
            <a:r>
              <a:rPr lang="en-US" dirty="0"/>
              <a:t>Cams, museums, lectures…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10" name="Content Placeholder 9" descr="computer and a window. credit Photo by Majid Rangraz on Unsplash ">
            <a:extLst>
              <a:ext uri="{FF2B5EF4-FFF2-40B4-BE49-F238E27FC236}">
                <a16:creationId xmlns:a16="http://schemas.microsoft.com/office/drawing/2014/main" id="{AB7DDA5A-966E-CF40-AB27-48C999B42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9294" y="1719817"/>
            <a:ext cx="2833411" cy="4347515"/>
          </a:xfrm>
        </p:spPr>
      </p:pic>
    </p:spTree>
    <p:extLst>
      <p:ext uri="{BB962C8B-B14F-4D97-AF65-F5344CB8AC3E}">
        <p14:creationId xmlns:p14="http://schemas.microsoft.com/office/powerpoint/2010/main" val="13926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5D40BB-5B5B-E04E-B112-B91700FB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in the digital space</a:t>
            </a:r>
          </a:p>
        </p:txBody>
      </p:sp>
      <p:pic>
        <p:nvPicPr>
          <p:cNvPr id="12" name="Content Placeholder 11" descr="handicap symbol. credit Photo by AbsolutVision on Unsplash ">
            <a:extLst>
              <a:ext uri="{FF2B5EF4-FFF2-40B4-BE49-F238E27FC236}">
                <a16:creationId xmlns:a16="http://schemas.microsoft.com/office/drawing/2014/main" id="{A1EA541E-6161-FA4F-B206-6ADE42DE9E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444849"/>
            <a:ext cx="4699000" cy="313511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7E8AB3-5312-E345-89AC-7701885448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Digital accessibility makes your class accessible to everyone</a:t>
            </a:r>
          </a:p>
          <a:p>
            <a:r>
              <a:rPr lang="en-US" dirty="0"/>
              <a:t>Easier to do when you develop</a:t>
            </a:r>
          </a:p>
        </p:txBody>
      </p:sp>
    </p:spTree>
    <p:extLst>
      <p:ext uri="{BB962C8B-B14F-4D97-AF65-F5344CB8AC3E}">
        <p14:creationId xmlns:p14="http://schemas.microsoft.com/office/powerpoint/2010/main" val="32866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066C8F-4F82-9B49-BDC1-6BE12C0A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49067-0CD2-9E44-A4D2-8E479118D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trained for this new work</a:t>
            </a:r>
          </a:p>
          <a:p>
            <a:r>
              <a:rPr lang="en-US" dirty="0"/>
              <a:t>Commit to continuous improvement</a:t>
            </a:r>
          </a:p>
          <a:p>
            <a:r>
              <a:rPr lang="en-US" dirty="0"/>
              <a:t>Take an online class</a:t>
            </a:r>
          </a:p>
          <a:p>
            <a:r>
              <a:rPr lang="en-US" dirty="0"/>
              <a:t>Participate in the development of best practices by doing and publishing research</a:t>
            </a:r>
          </a:p>
        </p:txBody>
      </p:sp>
    </p:spTree>
    <p:extLst>
      <p:ext uri="{BB962C8B-B14F-4D97-AF65-F5344CB8AC3E}">
        <p14:creationId xmlns:p14="http://schemas.microsoft.com/office/powerpoint/2010/main" val="24957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F14-C062-2E41-AD4F-F830C1BD9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 </a:t>
            </a:r>
            <a:r>
              <a:rPr lang="en-US" dirty="0" err="1"/>
              <a:t>IDA@Wichita.edu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DC76-556B-D440-A712-9EF5C8B17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4817347"/>
            <a:ext cx="9694287" cy="989550"/>
          </a:xfrm>
        </p:spPr>
        <p:txBody>
          <a:bodyPr/>
          <a:lstStyle/>
          <a:p>
            <a:r>
              <a:rPr lang="en-US" dirty="0"/>
              <a:t>Online Teaching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6050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FC9B-8B71-5C46-BB52-7D35E2CB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0532-3985-D14B-B9A4-A58C306B3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788" y="2057399"/>
            <a:ext cx="4698358" cy="454510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online teaching?</a:t>
            </a:r>
          </a:p>
          <a:p>
            <a:r>
              <a:rPr lang="en-US" dirty="0"/>
              <a:t>Clear expectations</a:t>
            </a:r>
          </a:p>
          <a:p>
            <a:r>
              <a:rPr lang="en-US" dirty="0"/>
              <a:t>Presence &amp; Interaction</a:t>
            </a:r>
          </a:p>
          <a:p>
            <a:r>
              <a:rPr lang="en-US" dirty="0"/>
              <a:t>Responsiveness</a:t>
            </a:r>
          </a:p>
          <a:p>
            <a:r>
              <a:rPr lang="en-US" dirty="0"/>
              <a:t>Good organization</a:t>
            </a:r>
          </a:p>
          <a:p>
            <a:r>
              <a:rPr lang="en-US" dirty="0"/>
              <a:t>Let the computer do what it’s good at</a:t>
            </a:r>
          </a:p>
          <a:p>
            <a:r>
              <a:rPr lang="en-US" dirty="0"/>
              <a:t>Take advantage of your venue</a:t>
            </a:r>
          </a:p>
          <a:p>
            <a:r>
              <a:rPr lang="en-US" dirty="0"/>
              <a:t>Accessibility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7" descr="Agenda">
            <a:extLst>
              <a:ext uri="{FF2B5EF4-FFF2-40B4-BE49-F238E27FC236}">
                <a16:creationId xmlns:a16="http://schemas.microsoft.com/office/drawing/2014/main" id="{8705E84B-5A08-2949-A379-715E5106F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2629" y="1735138"/>
            <a:ext cx="465275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49B1-3646-C447-8651-E087AF33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online teaching?</a:t>
            </a:r>
          </a:p>
        </p:txBody>
      </p:sp>
      <p:pic>
        <p:nvPicPr>
          <p:cNvPr id="10" name="Content Placeholder 7" descr="decorative people and computers. Credit: Photo by Scott Graham on Unsplash ">
            <a:extLst>
              <a:ext uri="{FF2B5EF4-FFF2-40B4-BE49-F238E27FC236}">
                <a16:creationId xmlns:a16="http://schemas.microsoft.com/office/drawing/2014/main" id="{32F64D92-F61E-0748-AE22-D0B17AB77A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444320"/>
            <a:ext cx="4700587" cy="3136172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9FEE43-5596-D644-86B4-81812A3B1C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“Content delivery”</a:t>
            </a:r>
          </a:p>
          <a:p>
            <a:r>
              <a:rPr lang="en-US" dirty="0"/>
              <a:t>“Activities”</a:t>
            </a:r>
          </a:p>
          <a:p>
            <a:r>
              <a:rPr lang="en-US" dirty="0"/>
              <a:t>“Assessment”</a:t>
            </a:r>
          </a:p>
          <a:p>
            <a:r>
              <a:rPr lang="en-US" sz="4400" dirty="0"/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33133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EFAE-3AB5-144B-B1E0-09B52C24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clear expectations </a:t>
            </a:r>
          </a:p>
        </p:txBody>
      </p:sp>
      <p:pic>
        <p:nvPicPr>
          <p:cNvPr id="10" name="Content Placeholder 9" descr="Decorative phone reading &quot;put in the work&quot;. Credit: Photo by Aman Upadhyay on Unsplash ">
            <a:extLst>
              <a:ext uri="{FF2B5EF4-FFF2-40B4-BE49-F238E27FC236}">
                <a16:creationId xmlns:a16="http://schemas.microsoft.com/office/drawing/2014/main" id="{7E72411E-4BFA-8940-9531-3F8D691DC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9176" y="2001137"/>
            <a:ext cx="3188410" cy="398551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282256-C15B-234F-953E-53BF03786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 the goals you have for your students</a:t>
            </a:r>
          </a:p>
          <a:p>
            <a:r>
              <a:rPr lang="en-US" dirty="0"/>
              <a:t>Explain those goals </a:t>
            </a:r>
            <a:r>
              <a:rPr lang="en-US" b="1" dirty="0"/>
              <a:t>overtly</a:t>
            </a:r>
            <a:r>
              <a:rPr lang="en-US" dirty="0"/>
              <a:t>, which can be different from in-person classes</a:t>
            </a:r>
          </a:p>
        </p:txBody>
      </p:sp>
    </p:spTree>
    <p:extLst>
      <p:ext uri="{BB962C8B-B14F-4D97-AF65-F5344CB8AC3E}">
        <p14:creationId xmlns:p14="http://schemas.microsoft.com/office/powerpoint/2010/main" val="17777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A00E-4D43-A048-8A36-B94F713B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and interaction</a:t>
            </a:r>
          </a:p>
        </p:txBody>
      </p:sp>
      <p:pic>
        <p:nvPicPr>
          <p:cNvPr id="8" name="Content Placeholder 7" descr="feet in a circle that reads you are here. credit Photo by Fallon Michael on Unsplash">
            <a:extLst>
              <a:ext uri="{FF2B5EF4-FFF2-40B4-BE49-F238E27FC236}">
                <a16:creationId xmlns:a16="http://schemas.microsoft.com/office/drawing/2014/main" id="{3AE06E3A-9291-9146-9E4A-9516489A9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444320"/>
            <a:ext cx="4700587" cy="313617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25DFA8-66E5-6A4D-A114-C57BB0114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896034"/>
            <a:ext cx="4698358" cy="41551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Presence means being there and being seen too</a:t>
            </a:r>
          </a:p>
          <a:p>
            <a:r>
              <a:rPr lang="en-US" dirty="0"/>
              <a:t>Student-student, student-professor, student-content interaction</a:t>
            </a:r>
          </a:p>
          <a:p>
            <a:r>
              <a:rPr lang="en-US" dirty="0"/>
              <a:t>Community of Inquiry model</a:t>
            </a:r>
          </a:p>
        </p:txBody>
      </p:sp>
    </p:spTree>
    <p:extLst>
      <p:ext uri="{BB962C8B-B14F-4D97-AF65-F5344CB8AC3E}">
        <p14:creationId xmlns:p14="http://schemas.microsoft.com/office/powerpoint/2010/main" val="40749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4924-4CA4-B24A-AEE4-5E58DCEA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Responsiveness is key</a:t>
            </a:r>
          </a:p>
        </p:txBody>
      </p:sp>
      <p:pic>
        <p:nvPicPr>
          <p:cNvPr id="8" name="Content Placeholder 7" descr="decorative phone and laptop. credit: Photo by Austin Distel on Unsplash ">
            <a:extLst>
              <a:ext uri="{FF2B5EF4-FFF2-40B4-BE49-F238E27FC236}">
                <a16:creationId xmlns:a16="http://schemas.microsoft.com/office/drawing/2014/main" id="{A94A9762-8FD0-7F47-80D2-D6352E7F82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444849"/>
            <a:ext cx="4699000" cy="3135114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B9E38B-A40B-BC4A-88F7-4D3AA6E338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Communicate expected response times</a:t>
            </a:r>
          </a:p>
          <a:p>
            <a:r>
              <a:rPr lang="en-US" dirty="0"/>
              <a:t>Stick to them</a:t>
            </a:r>
          </a:p>
          <a:p>
            <a:r>
              <a:rPr lang="en-US" dirty="0"/>
              <a:t>Email, posting, grading</a:t>
            </a:r>
          </a:p>
        </p:txBody>
      </p:sp>
    </p:spTree>
    <p:extLst>
      <p:ext uri="{BB962C8B-B14F-4D97-AF65-F5344CB8AC3E}">
        <p14:creationId xmlns:p14="http://schemas.microsoft.com/office/powerpoint/2010/main" val="21145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8BA2-4F82-4F49-8237-DE840458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organization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B4BCE-B19F-EF44-BD33-D4F91B452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Get enough training to be able to organize your course</a:t>
            </a:r>
          </a:p>
          <a:p>
            <a:r>
              <a:rPr lang="en-US" dirty="0"/>
              <a:t>Don’t hide or “bury” items in your course</a:t>
            </a:r>
          </a:p>
        </p:txBody>
      </p:sp>
      <p:pic>
        <p:nvPicPr>
          <p:cNvPr id="6" name="Content Placeholder 5" descr="Very messy office. credit Photo by Wonderlane on Unsplash ">
            <a:extLst>
              <a:ext uri="{FF2B5EF4-FFF2-40B4-BE49-F238E27FC236}">
                <a16:creationId xmlns:a16="http://schemas.microsoft.com/office/drawing/2014/main" id="{FE0D52D6-1466-494E-A625-CAC3E60F4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447992"/>
            <a:ext cx="4700587" cy="3128828"/>
          </a:xfrm>
        </p:spPr>
      </p:pic>
    </p:spTree>
    <p:extLst>
      <p:ext uri="{BB962C8B-B14F-4D97-AF65-F5344CB8AC3E}">
        <p14:creationId xmlns:p14="http://schemas.microsoft.com/office/powerpoint/2010/main" val="33524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4D0C-563A-5C46-812D-41B44308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the computer do what it’s good at</a:t>
            </a:r>
          </a:p>
        </p:txBody>
      </p:sp>
      <p:pic>
        <p:nvPicPr>
          <p:cNvPr id="10" name="Content Placeholder 9" descr="child with a robot. credit Photo by Andy Kelly on Unsplash">
            <a:extLst>
              <a:ext uri="{FF2B5EF4-FFF2-40B4-BE49-F238E27FC236}">
                <a16:creationId xmlns:a16="http://schemas.microsoft.com/office/drawing/2014/main" id="{7A067C3E-2AE6-384D-879A-F41DCF50D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444849"/>
            <a:ext cx="4699000" cy="313511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B598B5-C561-7146-B5D9-42CAD1A21F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Let the computer do what it is good at</a:t>
            </a:r>
          </a:p>
          <a:p>
            <a:r>
              <a:rPr lang="en-US" dirty="0"/>
              <a:t>Not what it’s bad at!</a:t>
            </a:r>
          </a:p>
          <a:p>
            <a:r>
              <a:rPr lang="en-US" dirty="0"/>
              <a:t>Use your time to do what you are good at</a:t>
            </a:r>
          </a:p>
        </p:txBody>
      </p:sp>
    </p:spTree>
    <p:extLst>
      <p:ext uri="{BB962C8B-B14F-4D97-AF65-F5344CB8AC3E}">
        <p14:creationId xmlns:p14="http://schemas.microsoft.com/office/powerpoint/2010/main" val="40939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y">
  <a:themeElements>
    <a:clrScheme name="ARC GRAY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lue">
  <a:themeElements>
    <a:clrScheme name="ARC BLU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2416D0"/>
      </a:hlink>
      <a:folHlink>
        <a:srgbClr val="0E00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Green">
  <a:themeElements>
    <a:clrScheme name="ARC GREEN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4.xml><?xml version="1.0" encoding="utf-8"?>
<a:theme xmlns:a="http://schemas.openxmlformats.org/drawingml/2006/main" name="White">
  <a:themeElements>
    <a:clrScheme name="ARC WHIT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0052FF"/>
      </a:hlink>
      <a:folHlink>
        <a:srgbClr val="7A4A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59342219F84F9FD3B5BCABDEB64B" ma:contentTypeVersion="32" ma:contentTypeDescription="Create a new document." ma:contentTypeScope="" ma:versionID="647fb8f82698c8e4008b785989d48b58">
  <xsd:schema xmlns:xsd="http://www.w3.org/2001/XMLSchema" xmlns:xs="http://www.w3.org/2001/XMLSchema" xmlns:p="http://schemas.microsoft.com/office/2006/metadata/properties" xmlns:ns2="26349e0c-b727-49b8-82fe-9ab3122581a6" xmlns:ns3="71baf443-87e2-47c4-aed5-c3ca52dd0a39" targetNamespace="http://schemas.microsoft.com/office/2006/metadata/properties" ma:root="true" ma:fieldsID="385de085a1211ccd23471e879ba259b5" ns2:_="" ns3:_="">
    <xsd:import namespace="26349e0c-b727-49b8-82fe-9ab3122581a6"/>
    <xsd:import namespace="71baf443-87e2-47c4-aed5-c3ca52dd0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49e0c-b727-49b8-82fe-9ab312258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af443-87e2-47c4-aed5-c3ca52dd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6349e0c-b727-49b8-82fe-9ab3122581a6" xsi:nil="true"/>
    <Invited_Leaders xmlns="26349e0c-b727-49b8-82fe-9ab3122581a6" xsi:nil="true"/>
    <IsNotebookLocked xmlns="26349e0c-b727-49b8-82fe-9ab3122581a6" xsi:nil="true"/>
    <FolderType xmlns="26349e0c-b727-49b8-82fe-9ab3122581a6" xsi:nil="true"/>
    <Owner xmlns="26349e0c-b727-49b8-82fe-9ab3122581a6">
      <UserInfo>
        <DisplayName/>
        <AccountId xsi:nil="true"/>
        <AccountType/>
      </UserInfo>
    </Owner>
    <DefaultSectionNames xmlns="26349e0c-b727-49b8-82fe-9ab3122581a6" xsi:nil="true"/>
    <Is_Collaboration_Space_Locked xmlns="26349e0c-b727-49b8-82fe-9ab3122581a6" xsi:nil="true"/>
    <NotebookType xmlns="26349e0c-b727-49b8-82fe-9ab3122581a6" xsi:nil="true"/>
    <CultureName xmlns="26349e0c-b727-49b8-82fe-9ab3122581a6" xsi:nil="true"/>
    <Distribution_Groups xmlns="26349e0c-b727-49b8-82fe-9ab3122581a6" xsi:nil="true"/>
    <Members xmlns="26349e0c-b727-49b8-82fe-9ab3122581a6">
      <UserInfo>
        <DisplayName/>
        <AccountId xsi:nil="true"/>
        <AccountType/>
      </UserInfo>
    </Members>
    <AppVersion xmlns="26349e0c-b727-49b8-82fe-9ab3122581a6" xsi:nil="true"/>
    <TeamsChannelId xmlns="26349e0c-b727-49b8-82fe-9ab3122581a6" xsi:nil="true"/>
    <Templates xmlns="26349e0c-b727-49b8-82fe-9ab3122581a6" xsi:nil="true"/>
    <Member_Groups xmlns="26349e0c-b727-49b8-82fe-9ab3122581a6">
      <UserInfo>
        <DisplayName/>
        <AccountId xsi:nil="true"/>
        <AccountType/>
      </UserInfo>
    </Member_Groups>
    <Self_Registration_Enabled xmlns="26349e0c-b727-49b8-82fe-9ab3122581a6" xsi:nil="true"/>
    <Has_Leaders_Only_SectionGroup xmlns="26349e0c-b727-49b8-82fe-9ab3122581a6" xsi:nil="true"/>
    <Invited_Members xmlns="26349e0c-b727-49b8-82fe-9ab3122581a6" xsi:nil="true"/>
    <Leaders xmlns="26349e0c-b727-49b8-82fe-9ab3122581a6">
      <UserInfo>
        <DisplayName/>
        <AccountId xsi:nil="true"/>
        <AccountType/>
      </UserInfo>
    </Leaders>
    <Math_Settings xmlns="26349e0c-b727-49b8-82fe-9ab3122581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DB583E-C1BB-4078-8367-E4FEACE88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49e0c-b727-49b8-82fe-9ab3122581a6"/>
    <ds:schemaRef ds:uri="71baf443-87e2-47c4-aed5-c3ca52dd0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EC48B5-F004-4064-A4ED-DFC6991AADF6}">
  <ds:schemaRefs>
    <ds:schemaRef ds:uri="http://schemas.microsoft.com/office/2006/metadata/properties"/>
    <ds:schemaRef ds:uri="http://schemas.microsoft.com/office/infopath/2007/PartnerControls"/>
    <ds:schemaRef ds:uri="26349e0c-b727-49b8-82fe-9ab3122581a6"/>
  </ds:schemaRefs>
</ds:datastoreItem>
</file>

<file path=customXml/itemProps3.xml><?xml version="1.0" encoding="utf-8"?>
<ds:datastoreItem xmlns:ds="http://schemas.openxmlformats.org/officeDocument/2006/customXml" ds:itemID="{6B5E56E9-2C2B-4B32-BE35-B63F0FAAA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</TotalTime>
  <Words>238</Words>
  <Application>Microsoft Macintosh PowerPoint</Application>
  <PresentationFormat>Widescreen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Gray</vt:lpstr>
      <vt:lpstr>Blue</vt:lpstr>
      <vt:lpstr>Green</vt:lpstr>
      <vt:lpstr>White</vt:lpstr>
      <vt:lpstr>TITLE</vt:lpstr>
      <vt:lpstr>Online Teaching Best Practices</vt:lpstr>
      <vt:lpstr>Agenda</vt:lpstr>
      <vt:lpstr>What is online teaching?</vt:lpstr>
      <vt:lpstr>Provide clear expectations </vt:lpstr>
      <vt:lpstr>Presence and interaction</vt:lpstr>
      <vt:lpstr>Responsiveness is key</vt:lpstr>
      <vt:lpstr>Good organization matters</vt:lpstr>
      <vt:lpstr>Let the computer do what it’s good at</vt:lpstr>
      <vt:lpstr>Your window to the world</vt:lpstr>
      <vt:lpstr>Accessibility in the digital space</vt:lpstr>
      <vt:lpstr>Next steps</vt:lpstr>
      <vt:lpstr>Thank You  IDA@Wichita.edu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/>
  <cp:lastModifiedBy>Speer, Carolyn</cp:lastModifiedBy>
  <cp:revision>83</cp:revision>
  <dcterms:created xsi:type="dcterms:W3CDTF">2014-04-17T23:07:25Z</dcterms:created>
  <dcterms:modified xsi:type="dcterms:W3CDTF">2020-06-08T17:24:13Z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0x010100ECF159342219F84F9FD3B5BCABDEB64B</vt:lpwstr>
  </property>
</Properties>
</file>