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 id="2147483745" r:id="rId6"/>
  </p:sldMasterIdLst>
  <p:notesMasterIdLst>
    <p:notesMasterId r:id="rId19"/>
  </p:notesMasterIdLst>
  <p:handoutMasterIdLst>
    <p:handoutMasterId r:id="rId20"/>
  </p:handoutMasterIdLst>
  <p:sldIdLst>
    <p:sldId id="257" r:id="rId7"/>
    <p:sldId id="258" r:id="rId8"/>
    <p:sldId id="259" r:id="rId9"/>
    <p:sldId id="260" r:id="rId10"/>
    <p:sldId id="261" r:id="rId11"/>
    <p:sldId id="262" r:id="rId12"/>
    <p:sldId id="263" r:id="rId13"/>
    <p:sldId id="268" r:id="rId14"/>
    <p:sldId id="264" r:id="rId15"/>
    <p:sldId id="265" r:id="rId16"/>
    <p:sldId id="266"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ldId id="257"/>
            <p14:sldId id="258"/>
            <p14:sldId id="259"/>
            <p14:sldId id="260"/>
            <p14:sldId id="261"/>
            <p14:sldId id="262"/>
            <p14:sldId id="263"/>
            <p14:sldId id="268"/>
            <p14:sldId id="264"/>
            <p14:sldId id="265"/>
            <p14:sldId id="266"/>
            <p14:sldId id="267"/>
          </p14:sldIdLst>
        </p14:section>
        <p14:section name="Gray" id="{0860697E-8C4A-43F9-A7C0-C435911657B2}">
          <p14:sldIdLst/>
        </p14:section>
        <p14:section name="Violet" id="{ED02CA79-8112-418E-8BC2-0FD9B68AECB3}">
          <p14:sldIdLst/>
        </p14:section>
        <p14:section name="Green" id="{0DAD77B1-60C5-4EB2-933E-C56E97A5B2A7}">
          <p14:sldIdLst/>
        </p14:section>
        <p14:section name="White" id="{1133358C-E9C2-A44D-B417-64BF0972260D}">
          <p14:sldIdLst/>
        </p14:section>
        <p14:section name="General Closing" id="{4AB6C702-EE4D-4283-ACB0-770710E41AE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FAA"/>
    <a:srgbClr val="4429D6"/>
    <a:srgbClr val="4433FF"/>
    <a:srgbClr val="4249AA"/>
    <a:srgbClr val="004242"/>
    <a:srgbClr val="0070C0"/>
    <a:srgbClr val="FFFFFF"/>
    <a:srgbClr val="72A5BF"/>
    <a:srgbClr val="431479"/>
    <a:srgbClr val="A8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3" autoAdjust="0"/>
    <p:restoredTop sz="61146" autoAdjust="0"/>
  </p:normalViewPr>
  <p:slideViewPr>
    <p:cSldViewPr snapToGrid="0">
      <p:cViewPr varScale="1">
        <p:scale>
          <a:sx n="65" d="100"/>
          <a:sy n="65" d="100"/>
        </p:scale>
        <p:origin x="1376" y="200"/>
      </p:cViewPr>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143" d="100"/>
          <a:sy n="143" d="100"/>
        </p:scale>
        <p:origin x="524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4D17B-76C2-C748-A49C-BC3B815A5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E1CCB5-B72F-1F49-A373-AF3E15B59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11EA0-A378-6145-BC83-40B1DED1AFDF}" type="datetimeFigureOut">
              <a:rPr lang="en-US" smtClean="0"/>
              <a:t>6/4/20</a:t>
            </a:fld>
            <a:endParaRPr lang="en-US"/>
          </a:p>
        </p:txBody>
      </p:sp>
      <p:sp>
        <p:nvSpPr>
          <p:cNvPr id="4" name="Footer Placeholder 3">
            <a:extLst>
              <a:ext uri="{FF2B5EF4-FFF2-40B4-BE49-F238E27FC236}">
                <a16:creationId xmlns:a16="http://schemas.microsoft.com/office/drawing/2014/main" id="{689794C9-8911-B346-A33D-513DC498C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12A814-F6E8-D94D-87AA-41B91D20A6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EC08F6-26CF-5648-AD9E-DD6665824934}" type="slidenum">
              <a:rPr lang="en-US" smtClean="0"/>
              <a:t>‹#›</a:t>
            </a:fld>
            <a:endParaRPr lang="en-US"/>
          </a:p>
        </p:txBody>
      </p:sp>
    </p:spTree>
    <p:extLst>
      <p:ext uri="{BB962C8B-B14F-4D97-AF65-F5344CB8AC3E}">
        <p14:creationId xmlns:p14="http://schemas.microsoft.com/office/powerpoint/2010/main" val="952994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t>6/4/20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t>‹#›</a:t>
            </a:fld>
            <a:endParaRPr lang="en-US"/>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academic resources conference 2020 at Wichita State University</a:t>
            </a:r>
          </a:p>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online for the first time can be exciting and scary in equal measure.  It is important to acknowledge your feelings about your online courses upfront, and know that many other teachers share feelings of loss and fear.  Getting up in front of a group of students in-person can feel wonderful, and getting to be there for students’ moments of confusion and “ah-ha” can be enough to keep many teachers going through the harder parts of being an instructor.  Teaching online can change all of that for people. Especially in asynchronous courses, where the instructor and students are never “in the same place at the same time” online, it can be hard to learn how to establish connections with your students.  It is hard.  But it is not impossible. But you will not try to learn how to do it if you don’t think it’s possible, and the first step to understanding that it can be done comes from facing our fears that it can’t.  </a:t>
            </a:r>
          </a:p>
          <a:p>
            <a:endParaRPr lang="en-US" dirty="0"/>
          </a:p>
          <a:p>
            <a:r>
              <a:rPr lang="en-US" dirty="0"/>
              <a:t>As you work through your own feelings of fear and loss, it can be helpful to recognize and celebrate any excitement about your new challenges. Online education brings opportunities to students all over the world.  By teaching online, you are bringing opportunities for learning to people who may not have any other way to access education.  It’s good to be excited about the ways you are working to make the world a little bit more equitable for others.</a:t>
            </a:r>
          </a:p>
          <a:p>
            <a:endParaRPr lang="en-US" dirty="0"/>
          </a:p>
          <a:p>
            <a:r>
              <a:rPr lang="en-US" dirty="0"/>
              <a:t>It’s also good to nurture your natural curiosity about online teaching and learning. Remember, people can fall in love online without ever meeting in person, and if that can happen, learning certainly can happen too. But just like with classroom teaching, there is no one right way to be an online teacher. Be curious and work to master YOUR way of online teaching, and through that process you will make your classes the best they can be.</a:t>
            </a:r>
          </a:p>
        </p:txBody>
      </p:sp>
      <p:sp>
        <p:nvSpPr>
          <p:cNvPr id="4" name="Slide Number Placeholder 3"/>
          <p:cNvSpPr>
            <a:spLocks noGrp="1"/>
          </p:cNvSpPr>
          <p:nvPr>
            <p:ph type="sldNum" sz="quarter" idx="5"/>
          </p:nvPr>
        </p:nvSpPr>
        <p:spPr/>
        <p:txBody>
          <a:bodyPr/>
          <a:lstStyle/>
          <a:p>
            <a:fld id="{B37B1F30-39B2-4CE2-8EF3-91F3179569A5}" type="slidenum">
              <a:rPr lang="en-US" smtClean="0"/>
              <a:t>10</a:t>
            </a:fld>
            <a:endParaRPr lang="en-US"/>
          </a:p>
        </p:txBody>
      </p:sp>
    </p:spTree>
    <p:extLst>
      <p:ext uri="{BB962C8B-B14F-4D97-AF65-F5344CB8AC3E}">
        <p14:creationId xmlns:p14="http://schemas.microsoft.com/office/powerpoint/2010/main" val="27850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next steps will not all be easy. Online teaching is real work, especially at first.  At this point, you need to work to master Blackboard or whatever your LMS is.  You need to think through your goals for your students and make sure you are keeping those in the forefront of your course design process.  You should also learn about accessibility, a topic we did not discuss today but which is very important in any course.  Finally, continue to seek out ways to master the craft of online teaching.  For further resources, turn to your college or university instructional designers and trainers and you should also have a look at the resources of the Online Learning Consortium. </a:t>
            </a:r>
          </a:p>
        </p:txBody>
      </p:sp>
      <p:sp>
        <p:nvSpPr>
          <p:cNvPr id="4" name="Slide Number Placeholder 3"/>
          <p:cNvSpPr>
            <a:spLocks noGrp="1"/>
          </p:cNvSpPr>
          <p:nvPr>
            <p:ph type="sldNum" sz="quarter" idx="5"/>
          </p:nvPr>
        </p:nvSpPr>
        <p:spPr/>
        <p:txBody>
          <a:bodyPr/>
          <a:lstStyle/>
          <a:p>
            <a:fld id="{B37B1F30-39B2-4CE2-8EF3-91F3179569A5}" type="slidenum">
              <a:rPr lang="en-US" smtClean="0"/>
              <a:t>11</a:t>
            </a:fld>
            <a:endParaRPr lang="en-US"/>
          </a:p>
        </p:txBody>
      </p:sp>
    </p:spTree>
    <p:extLst>
      <p:ext uri="{BB962C8B-B14F-4D97-AF65-F5344CB8AC3E}">
        <p14:creationId xmlns:p14="http://schemas.microsoft.com/office/powerpoint/2010/main" val="834942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your attention.  If you have questions about how Wichita State University supports online and hybrid courses, please send them to </a:t>
            </a:r>
            <a:r>
              <a:rPr lang="en-US" dirty="0" err="1"/>
              <a:t>IDA@Wichita.edu</a:t>
            </a:r>
            <a:r>
              <a:rPr lang="en-US" dirty="0"/>
              <a:t>. </a:t>
            </a:r>
          </a:p>
        </p:txBody>
      </p:sp>
      <p:sp>
        <p:nvSpPr>
          <p:cNvPr id="4" name="Slide Number Placeholder 3"/>
          <p:cNvSpPr>
            <a:spLocks noGrp="1"/>
          </p:cNvSpPr>
          <p:nvPr>
            <p:ph type="sldNum" sz="quarter" idx="5"/>
          </p:nvPr>
        </p:nvSpPr>
        <p:spPr/>
        <p:txBody>
          <a:bodyPr/>
          <a:lstStyle/>
          <a:p>
            <a:fld id="{B37B1F30-39B2-4CE2-8EF3-91F3179569A5}" type="slidenum">
              <a:rPr lang="en-US" smtClean="0"/>
              <a:t>12</a:t>
            </a:fld>
            <a:endParaRPr lang="en-US"/>
          </a:p>
        </p:txBody>
      </p:sp>
    </p:spTree>
    <p:extLst>
      <p:ext uri="{BB962C8B-B14F-4D97-AF65-F5344CB8AC3E}">
        <p14:creationId xmlns:p14="http://schemas.microsoft.com/office/powerpoint/2010/main" val="270536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covers information you need if you are new to teaching online. This is Carolyn Speer. I am the manager of instructional design and access at Wichita State University. </a:t>
            </a:r>
          </a:p>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2</a:t>
            </a:fld>
            <a:endParaRPr lang="en-US"/>
          </a:p>
        </p:txBody>
      </p:sp>
    </p:spTree>
    <p:extLst>
      <p:ext uri="{BB962C8B-B14F-4D97-AF65-F5344CB8AC3E}">
        <p14:creationId xmlns:p14="http://schemas.microsoft.com/office/powerpoint/2010/main" val="181645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work through the first steps toward building your first fully online or hybrid course.  We will address the following topics: your tools, course workload for you and for your students, content parity, the concept of presence, and working through the feelings associated with teaching online. We will end with a discussion of next steps.  There are many resources available for this presentation including a copy of these slides. You can find them on the page https://</a:t>
            </a:r>
            <a:r>
              <a:rPr lang="en-US" dirty="0" err="1"/>
              <a:t>Wichita.edu</a:t>
            </a:r>
            <a:r>
              <a:rPr lang="en-US" dirty="0"/>
              <a:t>/</a:t>
            </a:r>
            <a:r>
              <a:rPr lang="en-US" dirty="0" err="1"/>
              <a:t>arctopics</a:t>
            </a:r>
            <a:r>
              <a:rPr lang="en-US" dirty="0"/>
              <a:t> under “teaching descriptions and handouts” and “teaching fully online for the first time.” This session is appropriate for anyone teaching online for the first time at any university or college and is not specific to Wichita State University where this training originated. </a:t>
            </a:r>
          </a:p>
        </p:txBody>
      </p:sp>
      <p:sp>
        <p:nvSpPr>
          <p:cNvPr id="4" name="Slide Number Placeholder 3"/>
          <p:cNvSpPr>
            <a:spLocks noGrp="1"/>
          </p:cNvSpPr>
          <p:nvPr>
            <p:ph type="sldNum" sz="quarter" idx="5"/>
          </p:nvPr>
        </p:nvSpPr>
        <p:spPr/>
        <p:txBody>
          <a:bodyPr/>
          <a:lstStyle/>
          <a:p>
            <a:fld id="{B37B1F30-39B2-4CE2-8EF3-91F3179569A5}" type="slidenum">
              <a:rPr lang="en-US" smtClean="0"/>
              <a:t>3</a:t>
            </a:fld>
            <a:endParaRPr lang="en-US"/>
          </a:p>
        </p:txBody>
      </p:sp>
    </p:spTree>
    <p:extLst>
      <p:ext uri="{BB962C8B-B14F-4D97-AF65-F5344CB8AC3E}">
        <p14:creationId xmlns:p14="http://schemas.microsoft.com/office/powerpoint/2010/main" val="386090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online can feel scary. But I promise you, it’s going to be okay. </a:t>
            </a:r>
          </a:p>
        </p:txBody>
      </p:sp>
      <p:sp>
        <p:nvSpPr>
          <p:cNvPr id="4" name="Slide Number Placeholder 3"/>
          <p:cNvSpPr>
            <a:spLocks noGrp="1"/>
          </p:cNvSpPr>
          <p:nvPr>
            <p:ph type="sldNum" sz="quarter" idx="5"/>
          </p:nvPr>
        </p:nvSpPr>
        <p:spPr/>
        <p:txBody>
          <a:bodyPr/>
          <a:lstStyle/>
          <a:p>
            <a:fld id="{B37B1F30-39B2-4CE2-8EF3-91F3179569A5}" type="slidenum">
              <a:rPr lang="en-US" smtClean="0"/>
              <a:t>4</a:t>
            </a:fld>
            <a:endParaRPr lang="en-US"/>
          </a:p>
        </p:txBody>
      </p:sp>
    </p:spTree>
    <p:extLst>
      <p:ext uri="{BB962C8B-B14F-4D97-AF65-F5344CB8AC3E}">
        <p14:creationId xmlns:p14="http://schemas.microsoft.com/office/powerpoint/2010/main" val="399144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tools available to you as an online teacher, and sometimes it can seem overwhelming. You may hear that a friend at another college or university is using a software they love or a publisher’s rep may try to spend an hour with you trying to get you to adopt a suite of incredible online tools.  But just in case no one else tells you this, I want to make sure you hear that the one most important resource in any online class is you, the instructor.  Your class belongs to you, and it is your willingness to engage with it as its leader that will make the biggest difference to your students and their ability to succeed.  </a:t>
            </a:r>
          </a:p>
          <a:p>
            <a:endParaRPr lang="en-US" dirty="0"/>
          </a:p>
          <a:p>
            <a:r>
              <a:rPr lang="en-US" dirty="0"/>
              <a:t>Of course there are tools you will need to be successful. You will need to know your learning management system. Whether that is Blackboard, like at Wichita State, Canvas, Moodle, or D2L, your learning management system is the building you teach in.  You need to know its in’s and out’s as well as you can, and that means you will need both training and experience in it.  At Wichita State instructors have the ability to request a development shell, which is a blank shell where you can practice with course building skills, but no matter where you teach you will have access to training materials for you LMS, and it is important to work through them and learn what you can about your teaching environment.  </a:t>
            </a:r>
          </a:p>
          <a:p>
            <a:endParaRPr lang="en-US" dirty="0"/>
          </a:p>
          <a:p>
            <a:r>
              <a:rPr lang="en-US" dirty="0"/>
              <a:t>You will also need a reliable computer or other internet capable device like a tablet, a reliable internet connection, and depending on how you want to teach, you may also require a camera and microphone.  Finally, you need to make sure you are also allowing sufficient time in your day and physical space in your life to set up and run your course.</a:t>
            </a:r>
          </a:p>
        </p:txBody>
      </p:sp>
      <p:sp>
        <p:nvSpPr>
          <p:cNvPr id="4" name="Slide Number Placeholder 3"/>
          <p:cNvSpPr>
            <a:spLocks noGrp="1"/>
          </p:cNvSpPr>
          <p:nvPr>
            <p:ph type="sldNum" sz="quarter" idx="5"/>
          </p:nvPr>
        </p:nvSpPr>
        <p:spPr/>
        <p:txBody>
          <a:bodyPr/>
          <a:lstStyle/>
          <a:p>
            <a:fld id="{B37B1F30-39B2-4CE2-8EF3-91F3179569A5}" type="slidenum">
              <a:rPr lang="en-US" smtClean="0"/>
              <a:t>5</a:t>
            </a:fld>
            <a:endParaRPr lang="en-US"/>
          </a:p>
        </p:txBody>
      </p:sp>
    </p:spTree>
    <p:extLst>
      <p:ext uri="{BB962C8B-B14F-4D97-AF65-F5344CB8AC3E}">
        <p14:creationId xmlns:p14="http://schemas.microsoft.com/office/powerpoint/2010/main" val="119918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online classes takes a lot of time the first time or two they are taught.  Over time, like any other class, the prep time will decrease as you benefit from materials you have already developed and from your experience. But at first, the amount of time it takes to create an online class can feel daunting. One reason they feel like so much more work than an in-person class is that it is common to develop the entire class ahead of time for online classes.  Of course you need to consider ways in which you will be flexible so you can address student needs and interests, but for the most part, the bulk of your content, activities, and assessments will be finished long before they are needed, and often before the course launches.  The first time you teach online this can be especially daunting as you are likely learning the </a:t>
            </a:r>
            <a:r>
              <a:rPr lang="en-US" dirty="0" err="1"/>
              <a:t>sytems</a:t>
            </a:r>
            <a:r>
              <a:rPr lang="en-US" dirty="0"/>
              <a:t> at the same time. Remember, your class can be simple to start.  Focus on your own goals for teaching and don’t plan an overly-intricate course to start with.  Depending upon the course and the school you teach for, you may be able to use a course that you borrow from another professor or that is given you by your department. In those cases, prepping for your first course can be much easier.  </a:t>
            </a:r>
          </a:p>
          <a:p>
            <a:endParaRPr lang="en-US" dirty="0"/>
          </a:p>
          <a:p>
            <a:r>
              <a:rPr lang="en-US" dirty="0"/>
              <a:t>One thing to remember as you create assignments and activities for your students is that online students are ‘real’ students who want to be in class as much as your in-person students. Sometimes professors perceive online learning as being “easier” and try to compensate by making their online classes harder than the in-person version. But this is a mistake.  Assume the same level of commitment from your students regardless how they come to class and plan to provide the same level of content. As a good rule remember that for each credit hour of class, there should be 45 hours of total contact and content. That does not mean you need 135 hours of lecture, however! Everything your students do in your class from attendance, reading, researching, watching lectures, and taking assessments counts toward that number.</a:t>
            </a:r>
          </a:p>
        </p:txBody>
      </p:sp>
      <p:sp>
        <p:nvSpPr>
          <p:cNvPr id="4" name="Slide Number Placeholder 3"/>
          <p:cNvSpPr>
            <a:spLocks noGrp="1"/>
          </p:cNvSpPr>
          <p:nvPr>
            <p:ph type="sldNum" sz="quarter" idx="5"/>
          </p:nvPr>
        </p:nvSpPr>
        <p:spPr/>
        <p:txBody>
          <a:bodyPr/>
          <a:lstStyle/>
          <a:p>
            <a:fld id="{B37B1F30-39B2-4CE2-8EF3-91F3179569A5}" type="slidenum">
              <a:rPr lang="en-US" smtClean="0"/>
              <a:t>6</a:t>
            </a:fld>
            <a:endParaRPr lang="en-US"/>
          </a:p>
        </p:txBody>
      </p:sp>
    </p:spTree>
    <p:extLst>
      <p:ext uri="{BB962C8B-B14F-4D97-AF65-F5344CB8AC3E}">
        <p14:creationId xmlns:p14="http://schemas.microsoft.com/office/powerpoint/2010/main" val="83657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Wichita State University  along with schools across a 19 state region in the Midwest, is accredited by the Higher Learning Commission. The HLC, in turn, is one of 6 regional institutional accreditors in the united states. Like any accreditation body, the HLC has a standard for quality and learning goals in college and university classes.  Criterion 3.a.3 states that </a:t>
            </a:r>
            <a:r>
              <a:rPr lang="en-US" sz="1200" b="1" i="0" u="none" strike="noStrike" kern="1200" dirty="0">
                <a:solidFill>
                  <a:schemeClr val="tx1"/>
                </a:solidFill>
                <a:effectLst/>
                <a:latin typeface="+mn-lt"/>
                <a:ea typeface="+mn-ea"/>
                <a:cs typeface="+mn-cs"/>
              </a:rPr>
              <a:t>The institution’s program quality and learning goals are consistent across all modes of delivery and all locations (on the main campus, at additional locations, by distance delivery, as dual credit, through contractual or </a:t>
            </a:r>
            <a:r>
              <a:rPr lang="en-US" sz="1200" b="1" i="0" u="none" strike="noStrike" kern="1200" dirty="0" err="1">
                <a:solidFill>
                  <a:schemeClr val="tx1"/>
                </a:solidFill>
                <a:effectLst/>
                <a:latin typeface="+mn-lt"/>
                <a:ea typeface="+mn-ea"/>
                <a:cs typeface="+mn-cs"/>
              </a:rPr>
              <a:t>consortial</a:t>
            </a:r>
            <a:r>
              <a:rPr lang="en-US" sz="1200" b="1" i="0" u="none" strike="noStrike" kern="1200" dirty="0">
                <a:solidFill>
                  <a:schemeClr val="tx1"/>
                </a:solidFill>
                <a:effectLst/>
                <a:latin typeface="+mn-lt"/>
                <a:ea typeface="+mn-ea"/>
                <a:cs typeface="+mn-cs"/>
              </a:rPr>
              <a:t> arrangements, or any other modality). </a:t>
            </a:r>
            <a:r>
              <a:rPr lang="en-US" sz="1200" b="0" i="0" u="none" strike="noStrike" kern="1200" dirty="0">
                <a:solidFill>
                  <a:schemeClr val="tx1"/>
                </a:solidFill>
                <a:effectLst/>
                <a:latin typeface="+mn-lt"/>
                <a:ea typeface="+mn-ea"/>
                <a:cs typeface="+mn-cs"/>
              </a:rPr>
              <a:t>What this means is that no matter how you teach your class, it needs to meet the same standards for quality and learning outcomes.  Students who complete your online course successfully should be held to the same standards as students who complete your in-person courses.  Thankfully, that standard is reachable.  Research over the last few decades indicates that online and in-person students have statistically similar outcomes across all different types of course delivery modalities.  </a:t>
            </a:r>
            <a:endParaRPr lang="en-US" b="1" dirty="0"/>
          </a:p>
        </p:txBody>
      </p:sp>
      <p:sp>
        <p:nvSpPr>
          <p:cNvPr id="4" name="Slide Number Placeholder 3"/>
          <p:cNvSpPr>
            <a:spLocks noGrp="1"/>
          </p:cNvSpPr>
          <p:nvPr>
            <p:ph type="sldNum" sz="quarter" idx="5"/>
          </p:nvPr>
        </p:nvSpPr>
        <p:spPr/>
        <p:txBody>
          <a:bodyPr/>
          <a:lstStyle/>
          <a:p>
            <a:fld id="{B37B1F30-39B2-4CE2-8EF3-91F3179569A5}" type="slidenum">
              <a:rPr lang="en-US" smtClean="0"/>
              <a:t>7</a:t>
            </a:fld>
            <a:endParaRPr lang="en-US"/>
          </a:p>
        </p:txBody>
      </p:sp>
    </p:spTree>
    <p:extLst>
      <p:ext uri="{BB962C8B-B14F-4D97-AF65-F5344CB8AC3E}">
        <p14:creationId xmlns:p14="http://schemas.microsoft.com/office/powerpoint/2010/main" val="282247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 of inquiry model addresses course interaction at three levels: student-student interaction, student to content interaction, and student to professor interaction.  Generally, the best online classes have all three kinds of interaction.  Student to content interaction can be the easiest to ensure because all courses provide content and assessment.  But you need to think about ways to ensure your students can interact with you as the instructor and also interact with each other as peers.  You can improve student-professor interaction by participating in online discussion boards, providing feedback on assignments, holding office hours, and promptly answering questions.  Student-student interaction can be built through online discussion boards, group projects, and synchronous events like paired discussions or zoom-based discussions.</a:t>
            </a:r>
          </a:p>
        </p:txBody>
      </p:sp>
      <p:sp>
        <p:nvSpPr>
          <p:cNvPr id="4" name="Slide Number Placeholder 3"/>
          <p:cNvSpPr>
            <a:spLocks noGrp="1"/>
          </p:cNvSpPr>
          <p:nvPr>
            <p:ph type="sldNum" sz="quarter" idx="5"/>
          </p:nvPr>
        </p:nvSpPr>
        <p:spPr/>
        <p:txBody>
          <a:bodyPr/>
          <a:lstStyle/>
          <a:p>
            <a:fld id="{B37B1F30-39B2-4CE2-8EF3-91F3179569A5}" type="slidenum">
              <a:rPr lang="en-US" smtClean="0"/>
              <a:t>8</a:t>
            </a:fld>
            <a:endParaRPr lang="en-US"/>
          </a:p>
        </p:txBody>
      </p:sp>
    </p:spTree>
    <p:extLst>
      <p:ext uri="{BB962C8B-B14F-4D97-AF65-F5344CB8AC3E}">
        <p14:creationId xmlns:p14="http://schemas.microsoft.com/office/powerpoint/2010/main" val="46972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community of inquiry literature there is also a discussion of a framework for classroom presence.  When you teach in-person, it can be easier to ensure these types of presence all at once simply by holding classes.  But online can be more challenging because much of what you do in your class as the instructor is not necessarily seen or felt by your students.  For example, if you lecture in person, you will establish your teaching presence, social presence, and support your students’ cognitive presence through your actions.  Nevertheless, if you record a lecture for your students to watch on their on time, it will be much more difficult to establish your social presence in class.  Students can still do the work of engaging with your cognitively, and you will be there as a teaching presence, but unless you are also interacting with students directly in some ways, your social presence will not be well established.  And social presence is very important because it is what makes your course feel like “real” people are involved.  To work on social presence, try posting announcements regularly, participating in discussion boards, responding to emails promptly, and perhaps offering occasional synchronous experiences like online office hours.</a:t>
            </a:r>
          </a:p>
        </p:txBody>
      </p:sp>
      <p:sp>
        <p:nvSpPr>
          <p:cNvPr id="4" name="Slide Number Placeholder 3"/>
          <p:cNvSpPr>
            <a:spLocks noGrp="1"/>
          </p:cNvSpPr>
          <p:nvPr>
            <p:ph type="sldNum" sz="quarter" idx="5"/>
          </p:nvPr>
        </p:nvSpPr>
        <p:spPr/>
        <p:txBody>
          <a:bodyPr/>
          <a:lstStyle/>
          <a:p>
            <a:fld id="{B37B1F30-39B2-4CE2-8EF3-91F3179569A5}" type="slidenum">
              <a:rPr lang="en-US" smtClean="0"/>
              <a:t>9</a:t>
            </a:fld>
            <a:endParaRPr lang="en-US"/>
          </a:p>
        </p:txBody>
      </p:sp>
    </p:spTree>
    <p:extLst>
      <p:ext uri="{BB962C8B-B14F-4D97-AF65-F5344CB8AC3E}">
        <p14:creationId xmlns:p14="http://schemas.microsoft.com/office/powerpoint/2010/main" val="2249268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37123"/>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7" y="22058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7" y="22058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6/4/20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82" y="52230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0479" y="2253272"/>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9" y="98027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6/4/20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40532"/>
            <a:ext cx="9613858" cy="109079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289069" y="2029098"/>
            <a:ext cx="9613859" cy="382555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6/4/20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883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6665"/>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69854" y="2902465"/>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6665"/>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902465"/>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6665"/>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13688" y="2902465"/>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6/4/20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350479" y="427335"/>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46541" y="4161547"/>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46541" y="2200917"/>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46541" y="4737809"/>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611694" y="4161547"/>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611693" y="2200917"/>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610340" y="4737808"/>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96901" y="4161547"/>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96900" y="2200917"/>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96776" y="4737806"/>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6/4/20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C31D3DF6-BD92-5A42-BE5A-943C06AD7C35}"/>
              </a:ext>
            </a:extLst>
          </p:cNvPr>
          <p:cNvSpPr>
            <a:spLocks noGrp="1"/>
          </p:cNvSpPr>
          <p:nvPr>
            <p:ph type="ctrTitle"/>
          </p:nvPr>
        </p:nvSpPr>
        <p:spPr>
          <a:xfrm>
            <a:off x="1784498" y="4817347"/>
            <a:ext cx="8623004"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316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lvl1pPr>
            <a:lvl2pPr>
              <a:defRPr sz="3200"/>
            </a:lvl2pPr>
            <a:lvl3pPr>
              <a:defRPr sz="28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3C869FF0-5066-6F49-A2AD-291C7127A3A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1" name="Date Placeholder 3">
            <a:extLst>
              <a:ext uri="{FF2B5EF4-FFF2-40B4-BE49-F238E27FC236}">
                <a16:creationId xmlns:a16="http://schemas.microsoft.com/office/drawing/2014/main" id="{9AEA3B79-FFFA-3F4E-AED6-8DC169C2C2B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47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50479" y="2093080"/>
            <a:ext cx="9613860" cy="3802588"/>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ooter Placeholder 4">
            <a:extLst>
              <a:ext uri="{FF2B5EF4-FFF2-40B4-BE49-F238E27FC236}">
                <a16:creationId xmlns:a16="http://schemas.microsoft.com/office/drawing/2014/main" id="{9C6A73E4-7AFD-2047-83FB-4CBDCE06EAAF}"/>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988F785B-829D-254E-8DC8-2AF6CEC5AF99}"/>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19404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19404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1920F5B-B3DB-0C44-9BED-10210066325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C774565B-8DCB-F54E-951B-1F6B6F9FB5B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7682-1B99-7642-9FA9-06F9EC3FFB3F}"/>
              </a:ext>
            </a:extLst>
          </p:cNvPr>
          <p:cNvSpPr>
            <a:spLocks noGrp="1"/>
          </p:cNvSpPr>
          <p:nvPr>
            <p:ph type="title"/>
          </p:nvPr>
        </p:nvSpPr>
        <p:spPr>
          <a:xfrm>
            <a:off x="1785458" y="4776588"/>
            <a:ext cx="9613861" cy="1080938"/>
          </a:xfrm>
          <a:prstGeom prst="rect">
            <a:avLst/>
          </a:prstGeom>
        </p:spPr>
        <p:txBody>
          <a:bodyPr vert="horz" lIns="91440" tIns="45720" rIns="91440" bIns="45720" rtlCol="0" anchor="ct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16223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100" y="2205811"/>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72" y="2898946"/>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4" y="2205811"/>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3" y="2898946"/>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8A7A8FE9-585F-BB46-8B19-21C1B7B1F074}"/>
              </a:ext>
            </a:extLst>
          </p:cNvPr>
          <p:cNvSpPr>
            <a:spLocks noGrp="1"/>
          </p:cNvSpPr>
          <p:nvPr>
            <p:ph type="ftr" sz="quarter" idx="10"/>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6" name="Date Placeholder 3">
            <a:extLst>
              <a:ext uri="{FF2B5EF4-FFF2-40B4-BE49-F238E27FC236}">
                <a16:creationId xmlns:a16="http://schemas.microsoft.com/office/drawing/2014/main" id="{4D2BF013-7795-A14D-9486-F9287C834E0D}"/>
              </a:ext>
            </a:extLst>
          </p:cNvPr>
          <p:cNvSpPr>
            <a:spLocks noGrp="1"/>
          </p:cNvSpPr>
          <p:nvPr>
            <p:ph type="dt" sz="half" idx="11"/>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BDE20223-3AB6-E444-A2ED-8C04880F22CD}"/>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2" name="Date Placeholder 3">
            <a:extLst>
              <a:ext uri="{FF2B5EF4-FFF2-40B4-BE49-F238E27FC236}">
                <a16:creationId xmlns:a16="http://schemas.microsoft.com/office/drawing/2014/main" id="{91DBE65F-820C-7C49-9F4C-2CC1F6C106DA}"/>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44814B0-031D-8E4D-8CAE-26017EFDE4B9}"/>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9" name="Date Placeholder 3">
            <a:extLst>
              <a:ext uri="{FF2B5EF4-FFF2-40B4-BE49-F238E27FC236}">
                <a16:creationId xmlns:a16="http://schemas.microsoft.com/office/drawing/2014/main" id="{A350EF3F-B941-164B-A93D-39C973034D3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1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2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2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8378D7DD-D468-B944-9D18-465561438C45}"/>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CA96BF22-4E8D-2E47-985F-350FA7959EBA}"/>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22"/>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8" y="22123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8" y="22123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Footer Placeholder 4">
            <a:extLst>
              <a:ext uri="{FF2B5EF4-FFF2-40B4-BE49-F238E27FC236}">
                <a16:creationId xmlns:a16="http://schemas.microsoft.com/office/drawing/2014/main" id="{EB94749D-49EA-8B47-B2C0-6731C49B6641}"/>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B8EC6930-8DF1-1C48-9F81-7839BC54EF33}"/>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9323"/>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9069" y="2093924"/>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6" y="917290"/>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7A1CBB8B-517C-6C45-B181-F4C6A1110CD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4F4DDC6B-C1C1-2946-8578-378E44A74F9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0121"/>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231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369854" y="289811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231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89811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231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13688" y="289811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Footer Placeholder 4">
            <a:extLst>
              <a:ext uri="{FF2B5EF4-FFF2-40B4-BE49-F238E27FC236}">
                <a16:creationId xmlns:a16="http://schemas.microsoft.com/office/drawing/2014/main" id="{317053A7-5597-5E4D-88E5-F262E5C0685C}"/>
              </a:ext>
            </a:extLst>
          </p:cNvPr>
          <p:cNvSpPr>
            <a:spLocks noGrp="1"/>
          </p:cNvSpPr>
          <p:nvPr>
            <p:ph type="ftr" sz="quarter" idx="18"/>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0" name="Date Placeholder 3">
            <a:extLst>
              <a:ext uri="{FF2B5EF4-FFF2-40B4-BE49-F238E27FC236}">
                <a16:creationId xmlns:a16="http://schemas.microsoft.com/office/drawing/2014/main" id="{F0496F7C-31C5-0847-B001-E89A10F85A4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89070" y="480403"/>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85132" y="4188081"/>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85132" y="2227451"/>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85132" y="4764343"/>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0285" y="4188081"/>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0284" y="2227451"/>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48931" y="4764342"/>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35492" y="4188081"/>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35491" y="2227451"/>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35367" y="4764340"/>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Footer Placeholder 4">
            <a:extLst>
              <a:ext uri="{FF2B5EF4-FFF2-40B4-BE49-F238E27FC236}">
                <a16:creationId xmlns:a16="http://schemas.microsoft.com/office/drawing/2014/main" id="{EAA8C81F-09A0-BB4F-8092-6FA03C56E601}"/>
              </a:ext>
            </a:extLst>
          </p:cNvPr>
          <p:cNvSpPr>
            <a:spLocks noGrp="1"/>
          </p:cNvSpPr>
          <p:nvPr>
            <p:ph type="ftr" sz="quarter" idx="2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31" name="Date Placeholder 3">
            <a:extLst>
              <a:ext uri="{FF2B5EF4-FFF2-40B4-BE49-F238E27FC236}">
                <a16:creationId xmlns:a16="http://schemas.microsoft.com/office/drawing/2014/main" id="{76145F4F-A42F-5D49-AF1B-15C45C255CB4}"/>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5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AC26-EE7F-8A46-9B58-4A741C4AAA9F}"/>
              </a:ext>
            </a:extLst>
          </p:cNvPr>
          <p:cNvSpPr>
            <a:spLocks noGrp="1"/>
          </p:cNvSpPr>
          <p:nvPr>
            <p:ph type="ctrTitle"/>
          </p:nvPr>
        </p:nvSpPr>
        <p:spPr>
          <a:xfrm>
            <a:off x="1989909" y="4807130"/>
            <a:ext cx="9144000" cy="961867"/>
          </a:xfrm>
        </p:spPr>
        <p:txBody>
          <a:bodyPr anchor="b">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168936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95400" y="2211462"/>
            <a:ext cx="96138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6/4/20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525-E200-8848-A3FE-27C36BA7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BC1BD-0EEC-DD45-9E89-E277B93D0EF3}"/>
              </a:ext>
            </a:extLst>
          </p:cNvPr>
          <p:cNvSpPr>
            <a:spLocks noGrp="1"/>
          </p:cNvSpPr>
          <p:nvPr>
            <p:ph idx="1"/>
          </p:nvPr>
        </p:nvSpPr>
        <p:spPr>
          <a:xfrm>
            <a:off x="1295400" y="182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797CC-02D7-3543-8FCF-24CB3D07B806}"/>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6" name="Slide Number Placeholder 5">
            <a:extLst>
              <a:ext uri="{FF2B5EF4-FFF2-40B4-BE49-F238E27FC236}">
                <a16:creationId xmlns:a16="http://schemas.microsoft.com/office/drawing/2014/main" id="{8B666932-885E-6C4E-99A1-22BAE572DD59}"/>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8432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C550-616E-EC40-AD21-4C4E5DC95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C981D-7D40-B648-8B81-0DEAB3CA5607}"/>
              </a:ext>
            </a:extLst>
          </p:cNvPr>
          <p:cNvSpPr>
            <a:spLocks noGrp="1"/>
          </p:cNvSpPr>
          <p:nvPr>
            <p:ph sz="half" idx="1"/>
          </p:nvPr>
        </p:nvSpPr>
        <p:spPr>
          <a:xfrm>
            <a:off x="1181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211C1-582C-5048-95AF-1B329614B80E}"/>
              </a:ext>
            </a:extLst>
          </p:cNvPr>
          <p:cNvSpPr>
            <a:spLocks noGrp="1"/>
          </p:cNvSpPr>
          <p:nvPr>
            <p:ph sz="half" idx="2"/>
          </p:nvPr>
        </p:nvSpPr>
        <p:spPr>
          <a:xfrm>
            <a:off x="6515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F5FA2-40BF-994E-88CC-2DA6BB0F4574}"/>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7" name="Slide Number Placeholder 6">
            <a:extLst>
              <a:ext uri="{FF2B5EF4-FFF2-40B4-BE49-F238E27FC236}">
                <a16:creationId xmlns:a16="http://schemas.microsoft.com/office/drawing/2014/main" id="{CDC497C3-859A-0B46-B22A-6B7DA6887D80}"/>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826827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1269-90A1-844E-8082-ACF20374B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73B05-B40F-F148-8019-546A2C7A5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D7ED0-4CF2-CB43-8707-7A070DF0A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CC5FC-1E94-A149-AAF6-07951E853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1944A-DEBB-8F46-BDEC-2B363C378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A1C58-4512-8D45-B762-A5CCADA6508A}"/>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9" name="Slide Number Placeholder 8">
            <a:extLst>
              <a:ext uri="{FF2B5EF4-FFF2-40B4-BE49-F238E27FC236}">
                <a16:creationId xmlns:a16="http://schemas.microsoft.com/office/drawing/2014/main" id="{3BB444F1-3798-E542-A9ED-1821173B199C}"/>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65149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D4A4-6F9D-FD4A-A300-ADD165E04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044C4-8274-A140-A5BA-B251FD8C709F}"/>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5" name="Slide Number Placeholder 4">
            <a:extLst>
              <a:ext uri="{FF2B5EF4-FFF2-40B4-BE49-F238E27FC236}">
                <a16:creationId xmlns:a16="http://schemas.microsoft.com/office/drawing/2014/main" id="{948F8533-DC82-8E46-B8C1-282B63769E34}"/>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21628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E7CD8-8DA9-F746-B860-44D1CBE3B1D4}"/>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4" name="Slide Number Placeholder 3">
            <a:extLst>
              <a:ext uri="{FF2B5EF4-FFF2-40B4-BE49-F238E27FC236}">
                <a16:creationId xmlns:a16="http://schemas.microsoft.com/office/drawing/2014/main" id="{028AE698-DAFF-BF49-9FB8-9B91A6045687}"/>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68890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A9B-8E72-CB40-8203-E3CF5537732E}"/>
              </a:ext>
            </a:extLst>
          </p:cNvPr>
          <p:cNvSpPr>
            <a:spLocks noGrp="1"/>
          </p:cNvSpPr>
          <p:nvPr>
            <p:ph type="title"/>
          </p:nvPr>
        </p:nvSpPr>
        <p:spPr>
          <a:xfrm>
            <a:off x="1295400" y="383178"/>
            <a:ext cx="7099663" cy="1178922"/>
          </a:xfrm>
        </p:spPr>
        <p:txBody>
          <a:bodyPr anchor="ctr"/>
          <a:lstStyle>
            <a:lvl1pPr algn="l">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93E44FA-A19C-4F43-829F-1607B46C354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DAFA5-084D-9F4E-BEE7-79BEC8341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0C7DA-4E4E-BE45-9D86-B30CBF202A5A}"/>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6" name="Footer Placeholder 5">
            <a:extLst>
              <a:ext uri="{FF2B5EF4-FFF2-40B4-BE49-F238E27FC236}">
                <a16:creationId xmlns:a16="http://schemas.microsoft.com/office/drawing/2014/main" id="{8CFB631B-FF5E-6544-A5DC-384E69DB8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31AD57-6512-214E-807B-890FF03C8D4E}"/>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1948314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63C5-DD12-304A-9569-DA8FFA7CE4EC}"/>
              </a:ext>
            </a:extLst>
          </p:cNvPr>
          <p:cNvSpPr>
            <a:spLocks noGrp="1"/>
          </p:cNvSpPr>
          <p:nvPr>
            <p:ph type="title"/>
          </p:nvPr>
        </p:nvSpPr>
        <p:spPr>
          <a:xfrm>
            <a:off x="1295400" y="457200"/>
            <a:ext cx="8861561" cy="1096962"/>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F20C12-57B4-8940-AD6E-826B3E8FB789}"/>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6486E-C151-614C-8B50-1581733B9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6837E-C27B-184E-9B7C-00EB70ABBD27}"/>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6" name="Footer Placeholder 5">
            <a:extLst>
              <a:ext uri="{FF2B5EF4-FFF2-40B4-BE49-F238E27FC236}">
                <a16:creationId xmlns:a16="http://schemas.microsoft.com/office/drawing/2014/main" id="{6310AF3E-4FF3-AA4C-8C89-63F1CCB9C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BA14F5-687A-6B45-BBDA-15874E66592A}"/>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99401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906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89070" y="1915885"/>
            <a:ext cx="9613860" cy="3994177"/>
          </a:xfrm>
        </p:spPr>
        <p:txBody>
          <a:bodyPr>
            <a:normAutofit/>
          </a:bodyPr>
          <a:lstStyle>
            <a:lvl1pPr marL="0" indent="0" algn="l">
              <a:buNone/>
              <a:defRPr sz="2000">
                <a:solidFill>
                  <a:schemeClr val="bg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6/4/20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211462"/>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211462"/>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6/4/20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097" y="2194044"/>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69" y="2887179"/>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1" y="2194044"/>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0" y="2887179"/>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6/4/20</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6/4/20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6/4/20</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8826"/>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666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666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6/4/20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484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9068" y="2211462"/>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4" name="Date Placeholder 3"/>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4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7" r:id="rId13"/>
    <p:sldLayoutId id="21474836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816" userDrawn="1">
          <p15:clr>
            <a:srgbClr val="F26B43"/>
          </p15:clr>
        </p15:guide>
        <p15:guide id="3" pos="864" userDrawn="1">
          <p15:clr>
            <a:srgbClr val="F26B43"/>
          </p15:clr>
        </p15:guide>
        <p15:guide id="4" pos="26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37123"/>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7585" y="2199926"/>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8974F45A-1308-344D-BBA0-F9C3AC1B4BF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1" name="Date Placeholder 3">
            <a:extLst>
              <a:ext uri="{FF2B5EF4-FFF2-40B4-BE49-F238E27FC236}">
                <a16:creationId xmlns:a16="http://schemas.microsoft.com/office/drawing/2014/main" id="{E46504DF-58DE-A24C-A8D5-CCDA9733256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742"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3" r:id="rId12"/>
    <p:sldLayoutId id="21474836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27110-93D8-8B45-BBFA-8963D5857989}"/>
              </a:ext>
            </a:extLst>
          </p:cNvPr>
          <p:cNvSpPr>
            <a:spLocks noGrp="1"/>
          </p:cNvSpPr>
          <p:nvPr>
            <p:ph type="title"/>
          </p:nvPr>
        </p:nvSpPr>
        <p:spPr>
          <a:xfrm>
            <a:off x="1295400" y="400593"/>
            <a:ext cx="10515600" cy="11091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E1BA71-CC52-704B-A62A-E748FD1FB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B8926-1C9E-B948-B496-A0D8B41D8264}"/>
              </a:ext>
            </a:extLst>
          </p:cNvPr>
          <p:cNvSpPr>
            <a:spLocks noGrp="1"/>
          </p:cNvSpPr>
          <p:nvPr>
            <p:ph type="dt" sz="half" idx="2"/>
          </p:nvPr>
        </p:nvSpPr>
        <p:spPr>
          <a:xfrm>
            <a:off x="1295400" y="6492874"/>
            <a:ext cx="2971800" cy="365125"/>
          </a:xfrm>
          <a:prstGeom prst="rect">
            <a:avLst/>
          </a:prstGeom>
        </p:spPr>
        <p:txBody>
          <a:bodyPr vert="horz" lIns="91440" tIns="45720" rIns="91440" bIns="45720" rtlCol="0" anchor="ctr"/>
          <a:lstStyle>
            <a:lvl1pPr algn="r">
              <a:defRPr sz="1200">
                <a:solidFill>
                  <a:schemeClr val="bg2"/>
                </a:solidFill>
              </a:defRPr>
            </a:lvl1pPr>
          </a:lstStyle>
          <a:p>
            <a:fld id="{1BE4BFFB-1703-D34A-92E3-5D0E0CC27281}" type="datetimeFigureOut">
              <a:rPr lang="en-US" smtClean="0"/>
              <a:pPr/>
              <a:t>6/4/20</a:t>
            </a:fld>
            <a:endParaRPr lang="en-US"/>
          </a:p>
        </p:txBody>
      </p:sp>
      <p:sp>
        <p:nvSpPr>
          <p:cNvPr id="6" name="Slide Number Placeholder 5">
            <a:extLst>
              <a:ext uri="{FF2B5EF4-FFF2-40B4-BE49-F238E27FC236}">
                <a16:creationId xmlns:a16="http://schemas.microsoft.com/office/drawing/2014/main" id="{4E254B54-484C-EA4B-948E-00BA58BDB72A}"/>
              </a:ext>
            </a:extLst>
          </p:cNvPr>
          <p:cNvSpPr>
            <a:spLocks noGrp="1"/>
          </p:cNvSpPr>
          <p:nvPr>
            <p:ph type="sldNum" sz="quarter" idx="4"/>
          </p:nvPr>
        </p:nvSpPr>
        <p:spPr>
          <a:xfrm>
            <a:off x="609600" y="6492875"/>
            <a:ext cx="571500" cy="365125"/>
          </a:xfrm>
          <a:prstGeom prst="rect">
            <a:avLst/>
          </a:prstGeom>
        </p:spPr>
        <p:txBody>
          <a:bodyPr vert="horz" lIns="91440" tIns="45720" rIns="91440" bIns="45720" rtlCol="0" anchor="ctr"/>
          <a:lstStyle>
            <a:lvl1pPr algn="l">
              <a:defRPr sz="1200">
                <a:solidFill>
                  <a:schemeClr val="bg2"/>
                </a:solidFill>
              </a:defRPr>
            </a:lvl1pPr>
          </a:lstStyle>
          <a:p>
            <a:fld id="{61777B99-755A-8F49-8EAD-56A6BB67BA26}" type="slidenum">
              <a:rPr lang="en-US" smtClean="0"/>
              <a:pPr/>
              <a:t>‹#›</a:t>
            </a:fld>
            <a:endParaRPr lang="en-US"/>
          </a:p>
        </p:txBody>
      </p:sp>
    </p:spTree>
    <p:extLst>
      <p:ext uri="{BB962C8B-B14F-4D97-AF65-F5344CB8AC3E}">
        <p14:creationId xmlns:p14="http://schemas.microsoft.com/office/powerpoint/2010/main" val="2234359133"/>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9" r:id="rId4"/>
    <p:sldLayoutId id="2147483750" r:id="rId5"/>
    <p:sldLayoutId id="2147483751" r:id="rId6"/>
    <p:sldLayoutId id="2147483752" r:id="rId7"/>
    <p:sldLayoutId id="2147483753" r:id="rId8"/>
    <p:sldLayoutId id="2147483754" r:id="rId9"/>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44" userDrawn="1">
          <p15:clr>
            <a:srgbClr val="F26B43"/>
          </p15:clr>
        </p15:guide>
        <p15:guide id="3" pos="816" userDrawn="1">
          <p15:clr>
            <a:srgbClr val="F26B43"/>
          </p15:clr>
        </p15:guide>
        <p15:guide id="4" pos="26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74158" y="4394038"/>
            <a:ext cx="8601740" cy="847813"/>
          </a:xfrm>
        </p:spPr>
        <p:txBody>
          <a:bodyPr/>
          <a:lstStyle/>
          <a:p>
            <a:r>
              <a:rPr lang="en-US" dirty="0"/>
              <a:t>TITLE</a:t>
            </a:r>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ECC31-EB60-F343-87C3-D020325BE250}"/>
              </a:ext>
            </a:extLst>
          </p:cNvPr>
          <p:cNvSpPr>
            <a:spLocks noGrp="1"/>
          </p:cNvSpPr>
          <p:nvPr>
            <p:ph type="title"/>
          </p:nvPr>
        </p:nvSpPr>
        <p:spPr/>
        <p:txBody>
          <a:bodyPr/>
          <a:lstStyle/>
          <a:p>
            <a:r>
              <a:rPr lang="en-US" dirty="0"/>
              <a:t>Feelings</a:t>
            </a:r>
          </a:p>
        </p:txBody>
      </p:sp>
      <p:sp>
        <p:nvSpPr>
          <p:cNvPr id="3" name="Content Placeholder 2">
            <a:extLst>
              <a:ext uri="{FF2B5EF4-FFF2-40B4-BE49-F238E27FC236}">
                <a16:creationId xmlns:a16="http://schemas.microsoft.com/office/drawing/2014/main" id="{2803E213-744F-4949-A590-44BE3F449145}"/>
              </a:ext>
            </a:extLst>
          </p:cNvPr>
          <p:cNvSpPr>
            <a:spLocks noGrp="1"/>
          </p:cNvSpPr>
          <p:nvPr>
            <p:ph sz="half" idx="1"/>
          </p:nvPr>
        </p:nvSpPr>
        <p:spPr/>
        <p:txBody>
          <a:bodyPr/>
          <a:lstStyle/>
          <a:p>
            <a:r>
              <a:rPr lang="en-US" dirty="0"/>
              <a:t>Loss</a:t>
            </a:r>
          </a:p>
          <a:p>
            <a:r>
              <a:rPr lang="en-US" dirty="0"/>
              <a:t>Fear</a:t>
            </a:r>
          </a:p>
          <a:p>
            <a:r>
              <a:rPr lang="en-US" dirty="0"/>
              <a:t>Excitement</a:t>
            </a:r>
          </a:p>
          <a:p>
            <a:r>
              <a:rPr lang="en-US" dirty="0"/>
              <a:t>Curiosity</a:t>
            </a:r>
          </a:p>
          <a:p>
            <a:r>
              <a:rPr lang="en-US" dirty="0"/>
              <a:t>Mastery</a:t>
            </a:r>
          </a:p>
        </p:txBody>
      </p:sp>
      <p:pic>
        <p:nvPicPr>
          <p:cNvPr id="6" name="Content Placeholder 5" descr="Hand with a candy heart that reads &quot;feelings&quot;. Photo by Photo by Joseph Gruenthal on Unsplash ">
            <a:extLst>
              <a:ext uri="{FF2B5EF4-FFF2-40B4-BE49-F238E27FC236}">
                <a16:creationId xmlns:a16="http://schemas.microsoft.com/office/drawing/2014/main" id="{B9367CBB-F982-2C4E-9842-6F06BCCCA58A}"/>
              </a:ext>
            </a:extLst>
          </p:cNvPr>
          <p:cNvPicPr>
            <a:picLocks noGrp="1" noChangeAspect="1"/>
          </p:cNvPicPr>
          <p:nvPr>
            <p:ph sz="half" idx="2"/>
          </p:nvPr>
        </p:nvPicPr>
        <p:blipFill>
          <a:blip r:embed="rId3"/>
          <a:stretch>
            <a:fillRect/>
          </a:stretch>
        </p:blipFill>
        <p:spPr>
          <a:xfrm>
            <a:off x="6992470" y="1653079"/>
            <a:ext cx="2985247" cy="4477871"/>
          </a:xfrm>
        </p:spPr>
      </p:pic>
    </p:spTree>
    <p:extLst>
      <p:ext uri="{BB962C8B-B14F-4D97-AF65-F5344CB8AC3E}">
        <p14:creationId xmlns:p14="http://schemas.microsoft.com/office/powerpoint/2010/main" val="290518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91EF-786C-8144-9BB6-D1DAAB2F66B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60CBCC8-2B7B-204B-B2A1-8C02AE03CC8B}"/>
              </a:ext>
            </a:extLst>
          </p:cNvPr>
          <p:cNvSpPr>
            <a:spLocks noGrp="1"/>
          </p:cNvSpPr>
          <p:nvPr>
            <p:ph idx="1"/>
          </p:nvPr>
        </p:nvSpPr>
        <p:spPr/>
        <p:txBody>
          <a:bodyPr/>
          <a:lstStyle/>
          <a:p>
            <a:r>
              <a:rPr lang="en-US" dirty="0"/>
              <a:t>Learn your LMS</a:t>
            </a:r>
          </a:p>
          <a:p>
            <a:r>
              <a:rPr lang="en-US" dirty="0"/>
              <a:t>Know your goals</a:t>
            </a:r>
          </a:p>
          <a:p>
            <a:r>
              <a:rPr lang="en-US" dirty="0"/>
              <a:t>Learn about accessibility</a:t>
            </a:r>
          </a:p>
          <a:p>
            <a:r>
              <a:rPr lang="en-US" dirty="0"/>
              <a:t>Move toward mastery: Online Learning Consortium </a:t>
            </a:r>
          </a:p>
          <a:p>
            <a:endParaRPr lang="en-US" dirty="0"/>
          </a:p>
        </p:txBody>
      </p:sp>
    </p:spTree>
    <p:extLst>
      <p:ext uri="{BB962C8B-B14F-4D97-AF65-F5344CB8AC3E}">
        <p14:creationId xmlns:p14="http://schemas.microsoft.com/office/powerpoint/2010/main" val="283977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248B-519A-6E42-82F5-16F2B7449D75}"/>
              </a:ext>
            </a:extLst>
          </p:cNvPr>
          <p:cNvSpPr>
            <a:spLocks noGrp="1"/>
          </p:cNvSpPr>
          <p:nvPr>
            <p:ph type="ctrTitle"/>
          </p:nvPr>
        </p:nvSpPr>
        <p:spPr/>
        <p:txBody>
          <a:bodyPr/>
          <a:lstStyle/>
          <a:p>
            <a:r>
              <a:rPr lang="en-US" dirty="0"/>
              <a:t>Thank you!  </a:t>
            </a:r>
            <a:r>
              <a:rPr lang="en-US" dirty="0" err="1"/>
              <a:t>IDA@wichita.edu</a:t>
            </a:r>
            <a:endParaRPr lang="en-US" dirty="0"/>
          </a:p>
        </p:txBody>
      </p:sp>
    </p:spTree>
    <p:extLst>
      <p:ext uri="{BB962C8B-B14F-4D97-AF65-F5344CB8AC3E}">
        <p14:creationId xmlns:p14="http://schemas.microsoft.com/office/powerpoint/2010/main" val="263814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A597-74DF-8C44-9051-E72A21107CF7}"/>
              </a:ext>
            </a:extLst>
          </p:cNvPr>
          <p:cNvSpPr>
            <a:spLocks noGrp="1"/>
          </p:cNvSpPr>
          <p:nvPr>
            <p:ph type="ctrTitle"/>
          </p:nvPr>
        </p:nvSpPr>
        <p:spPr/>
        <p:txBody>
          <a:bodyPr/>
          <a:lstStyle/>
          <a:p>
            <a:r>
              <a:rPr lang="en-US" dirty="0"/>
              <a:t>New to Teaching Online</a:t>
            </a:r>
          </a:p>
        </p:txBody>
      </p:sp>
    </p:spTree>
    <p:extLst>
      <p:ext uri="{BB962C8B-B14F-4D97-AF65-F5344CB8AC3E}">
        <p14:creationId xmlns:p14="http://schemas.microsoft.com/office/powerpoint/2010/main" val="287722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8610-0A6C-7E4D-8C41-6C9E925FF3E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BE79358-97F3-5B4A-9B6B-E222BA9EEDAB}"/>
              </a:ext>
            </a:extLst>
          </p:cNvPr>
          <p:cNvSpPr>
            <a:spLocks noGrp="1"/>
          </p:cNvSpPr>
          <p:nvPr>
            <p:ph sz="half" idx="1"/>
          </p:nvPr>
        </p:nvSpPr>
        <p:spPr>
          <a:xfrm>
            <a:off x="1289069" y="1998134"/>
            <a:ext cx="4698358" cy="4148666"/>
          </a:xfrm>
        </p:spPr>
        <p:txBody>
          <a:bodyPr>
            <a:normAutofit fontScale="92500" lnSpcReduction="10000"/>
          </a:bodyPr>
          <a:lstStyle/>
          <a:p>
            <a:r>
              <a:rPr lang="en-US" dirty="0"/>
              <a:t>Welcome online</a:t>
            </a:r>
          </a:p>
          <a:p>
            <a:r>
              <a:rPr lang="en-US" dirty="0"/>
              <a:t>Your tools and resources</a:t>
            </a:r>
          </a:p>
          <a:p>
            <a:r>
              <a:rPr lang="en-US" dirty="0"/>
              <a:t>Workload</a:t>
            </a:r>
          </a:p>
          <a:p>
            <a:r>
              <a:rPr lang="en-US" dirty="0"/>
              <a:t>Parity</a:t>
            </a:r>
          </a:p>
          <a:p>
            <a:r>
              <a:rPr lang="en-US" dirty="0"/>
              <a:t>Interaction</a:t>
            </a:r>
          </a:p>
          <a:p>
            <a:r>
              <a:rPr lang="en-US" dirty="0"/>
              <a:t>Presence</a:t>
            </a:r>
          </a:p>
          <a:p>
            <a:r>
              <a:rPr lang="en-US" dirty="0"/>
              <a:t>Feelings</a:t>
            </a:r>
          </a:p>
          <a:p>
            <a:endParaRPr lang="en-US" dirty="0"/>
          </a:p>
        </p:txBody>
      </p:sp>
      <p:pic>
        <p:nvPicPr>
          <p:cNvPr id="5" name="Content Placeholder 7" descr="Agenda">
            <a:extLst>
              <a:ext uri="{FF2B5EF4-FFF2-40B4-BE49-F238E27FC236}">
                <a16:creationId xmlns:a16="http://schemas.microsoft.com/office/drawing/2014/main" id="{8F097E5F-B809-A149-8909-E9B516AB9393}"/>
              </a:ext>
            </a:extLst>
          </p:cNvPr>
          <p:cNvPicPr>
            <a:picLocks noGrp="1" noChangeAspect="1"/>
          </p:cNvPicPr>
          <p:nvPr>
            <p:ph sz="half" idx="2"/>
          </p:nvPr>
        </p:nvPicPr>
        <p:blipFill>
          <a:blip r:embed="rId3"/>
          <a:stretch>
            <a:fillRect/>
          </a:stretch>
        </p:blipFill>
        <p:spPr>
          <a:xfrm>
            <a:off x="6498958" y="2193925"/>
            <a:ext cx="4107397" cy="3598863"/>
          </a:xfrm>
          <a:prstGeom prst="rect">
            <a:avLst/>
          </a:prstGeom>
        </p:spPr>
      </p:pic>
    </p:spTree>
    <p:extLst>
      <p:ext uri="{BB962C8B-B14F-4D97-AF65-F5344CB8AC3E}">
        <p14:creationId xmlns:p14="http://schemas.microsoft.com/office/powerpoint/2010/main" val="112079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6BB7-8B14-994A-9575-2315FC7B9749}"/>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07DD43CC-04D3-654A-BB8C-C3212A4B63FA}"/>
              </a:ext>
            </a:extLst>
          </p:cNvPr>
          <p:cNvSpPr>
            <a:spLocks noGrp="1"/>
          </p:cNvSpPr>
          <p:nvPr>
            <p:ph idx="1"/>
          </p:nvPr>
        </p:nvSpPr>
        <p:spPr/>
        <p:txBody>
          <a:bodyPr>
            <a:normAutofit/>
          </a:bodyPr>
          <a:lstStyle/>
          <a:p>
            <a:pPr marL="0" indent="0" algn="ctr">
              <a:buNone/>
            </a:pPr>
            <a:r>
              <a:rPr lang="en-US" sz="9600" dirty="0"/>
              <a:t>It’s Going to be Okay</a:t>
            </a:r>
          </a:p>
        </p:txBody>
      </p:sp>
    </p:spTree>
    <p:extLst>
      <p:ext uri="{BB962C8B-B14F-4D97-AF65-F5344CB8AC3E}">
        <p14:creationId xmlns:p14="http://schemas.microsoft.com/office/powerpoint/2010/main" val="128068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C705-2C72-534E-B04E-546D3CB12F3E}"/>
              </a:ext>
            </a:extLst>
          </p:cNvPr>
          <p:cNvSpPr>
            <a:spLocks noGrp="1"/>
          </p:cNvSpPr>
          <p:nvPr>
            <p:ph type="title"/>
          </p:nvPr>
        </p:nvSpPr>
        <p:spPr/>
        <p:txBody>
          <a:bodyPr/>
          <a:lstStyle/>
          <a:p>
            <a:r>
              <a:rPr lang="en-US" dirty="0"/>
              <a:t>Tools and resources</a:t>
            </a:r>
          </a:p>
        </p:txBody>
      </p:sp>
      <p:pic>
        <p:nvPicPr>
          <p:cNvPr id="6" name="Content Placeholder 5" descr="computer keyboard, decorative. photo by CC0 Bay.">
            <a:extLst>
              <a:ext uri="{FF2B5EF4-FFF2-40B4-BE49-F238E27FC236}">
                <a16:creationId xmlns:a16="http://schemas.microsoft.com/office/drawing/2014/main" id="{EBC2AE7D-E383-C14F-B8DF-3A3FCC068D64}"/>
              </a:ext>
            </a:extLst>
          </p:cNvPr>
          <p:cNvPicPr>
            <a:picLocks noGrp="1" noChangeAspect="1"/>
          </p:cNvPicPr>
          <p:nvPr>
            <p:ph sz="half" idx="1"/>
          </p:nvPr>
        </p:nvPicPr>
        <p:blipFill>
          <a:blip r:embed="rId3"/>
          <a:stretch>
            <a:fillRect/>
          </a:stretch>
        </p:blipFill>
        <p:spPr>
          <a:xfrm>
            <a:off x="1289050" y="2231231"/>
            <a:ext cx="4699000" cy="3524250"/>
          </a:xfrm>
        </p:spPr>
      </p:pic>
      <p:sp>
        <p:nvSpPr>
          <p:cNvPr id="4" name="Content Placeholder 3">
            <a:extLst>
              <a:ext uri="{FF2B5EF4-FFF2-40B4-BE49-F238E27FC236}">
                <a16:creationId xmlns:a16="http://schemas.microsoft.com/office/drawing/2014/main" id="{78394D6F-5CF1-384F-905B-DEB34CE37201}"/>
              </a:ext>
            </a:extLst>
          </p:cNvPr>
          <p:cNvSpPr>
            <a:spLocks noGrp="1"/>
          </p:cNvSpPr>
          <p:nvPr>
            <p:ph sz="half" idx="2"/>
          </p:nvPr>
        </p:nvSpPr>
        <p:spPr/>
        <p:txBody>
          <a:bodyPr>
            <a:normAutofit lnSpcReduction="10000"/>
          </a:bodyPr>
          <a:lstStyle/>
          <a:p>
            <a:r>
              <a:rPr lang="en-US" dirty="0"/>
              <a:t>You</a:t>
            </a:r>
          </a:p>
          <a:p>
            <a:r>
              <a:rPr lang="en-US" dirty="0"/>
              <a:t>Your LMS</a:t>
            </a:r>
          </a:p>
          <a:p>
            <a:r>
              <a:rPr lang="en-US" dirty="0"/>
              <a:t>Computer/device</a:t>
            </a:r>
          </a:p>
          <a:p>
            <a:r>
              <a:rPr lang="en-US" dirty="0"/>
              <a:t>Internet connection</a:t>
            </a:r>
          </a:p>
          <a:p>
            <a:r>
              <a:rPr lang="en-US" dirty="0"/>
              <a:t>Camera/mic</a:t>
            </a:r>
          </a:p>
          <a:p>
            <a:r>
              <a:rPr lang="en-US" dirty="0"/>
              <a:t>Time/space</a:t>
            </a:r>
          </a:p>
          <a:p>
            <a:pPr marL="0" indent="0">
              <a:buNone/>
            </a:pPr>
            <a:endParaRPr lang="en-US" dirty="0"/>
          </a:p>
          <a:p>
            <a:endParaRPr lang="en-US" dirty="0"/>
          </a:p>
        </p:txBody>
      </p:sp>
    </p:spTree>
    <p:extLst>
      <p:ext uri="{BB962C8B-B14F-4D97-AF65-F5344CB8AC3E}">
        <p14:creationId xmlns:p14="http://schemas.microsoft.com/office/powerpoint/2010/main" val="384714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1A468C-EFDA-AC49-9F10-927E89B29904}"/>
              </a:ext>
            </a:extLst>
          </p:cNvPr>
          <p:cNvSpPr>
            <a:spLocks noGrp="1"/>
          </p:cNvSpPr>
          <p:nvPr>
            <p:ph type="title"/>
          </p:nvPr>
        </p:nvSpPr>
        <p:spPr/>
        <p:txBody>
          <a:bodyPr/>
          <a:lstStyle/>
          <a:p>
            <a:r>
              <a:rPr lang="en-US" dirty="0"/>
              <a:t>Workload</a:t>
            </a:r>
          </a:p>
        </p:txBody>
      </p:sp>
      <p:pic>
        <p:nvPicPr>
          <p:cNvPr id="10" name="Content Placeholder 9" descr="Work area ahead sign. photo by alan levine. &#10;">
            <a:extLst>
              <a:ext uri="{FF2B5EF4-FFF2-40B4-BE49-F238E27FC236}">
                <a16:creationId xmlns:a16="http://schemas.microsoft.com/office/drawing/2014/main" id="{E941C227-77A1-B046-B46E-22EB9A57B0EC}"/>
              </a:ext>
            </a:extLst>
          </p:cNvPr>
          <p:cNvPicPr>
            <a:picLocks noGrp="1" noChangeAspect="1"/>
          </p:cNvPicPr>
          <p:nvPr>
            <p:ph sz="half" idx="2"/>
          </p:nvPr>
        </p:nvPicPr>
        <p:blipFill>
          <a:blip r:embed="rId3"/>
          <a:stretch>
            <a:fillRect/>
          </a:stretch>
        </p:blipFill>
        <p:spPr>
          <a:xfrm>
            <a:off x="6202363" y="2230636"/>
            <a:ext cx="4700587" cy="3525440"/>
          </a:xfrm>
        </p:spPr>
      </p:pic>
      <p:sp>
        <p:nvSpPr>
          <p:cNvPr id="12" name="Content Placeholder 11">
            <a:extLst>
              <a:ext uri="{FF2B5EF4-FFF2-40B4-BE49-F238E27FC236}">
                <a16:creationId xmlns:a16="http://schemas.microsoft.com/office/drawing/2014/main" id="{53266648-E94A-5B4B-9426-9756BA3251D1}"/>
              </a:ext>
            </a:extLst>
          </p:cNvPr>
          <p:cNvSpPr>
            <a:spLocks noGrp="1"/>
          </p:cNvSpPr>
          <p:nvPr>
            <p:ph sz="half" idx="1"/>
          </p:nvPr>
        </p:nvSpPr>
        <p:spPr/>
        <p:txBody>
          <a:bodyPr>
            <a:normAutofit lnSpcReduction="10000"/>
          </a:bodyPr>
          <a:lstStyle/>
          <a:p>
            <a:r>
              <a:rPr lang="en-US" dirty="0"/>
              <a:t>Online classes are “front-loaded” for you</a:t>
            </a:r>
          </a:p>
          <a:p>
            <a:r>
              <a:rPr lang="en-US" dirty="0"/>
              <a:t>Respect your students, and don’t over-assign</a:t>
            </a:r>
          </a:p>
          <a:p>
            <a:r>
              <a:rPr lang="en-US" dirty="0"/>
              <a:t>45 hours total per 1 credit hour</a:t>
            </a:r>
          </a:p>
        </p:txBody>
      </p:sp>
    </p:spTree>
    <p:extLst>
      <p:ext uri="{BB962C8B-B14F-4D97-AF65-F5344CB8AC3E}">
        <p14:creationId xmlns:p14="http://schemas.microsoft.com/office/powerpoint/2010/main" val="247346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E640-76E1-A546-AB6C-4B04FBD32530}"/>
              </a:ext>
            </a:extLst>
          </p:cNvPr>
          <p:cNvSpPr>
            <a:spLocks noGrp="1"/>
          </p:cNvSpPr>
          <p:nvPr>
            <p:ph type="title"/>
          </p:nvPr>
        </p:nvSpPr>
        <p:spPr/>
        <p:txBody>
          <a:bodyPr/>
          <a:lstStyle/>
          <a:p>
            <a:r>
              <a:rPr lang="en-US" dirty="0"/>
              <a:t>Parity</a:t>
            </a:r>
          </a:p>
        </p:txBody>
      </p:sp>
      <p:pic>
        <p:nvPicPr>
          <p:cNvPr id="6" name="Content Placeholder 5" descr="scales. decorative. Photo by government of Alberta.">
            <a:extLst>
              <a:ext uri="{FF2B5EF4-FFF2-40B4-BE49-F238E27FC236}">
                <a16:creationId xmlns:a16="http://schemas.microsoft.com/office/drawing/2014/main" id="{B2C035B4-41CB-E149-BD06-9BC08B0CA753}"/>
              </a:ext>
            </a:extLst>
          </p:cNvPr>
          <p:cNvPicPr>
            <a:picLocks noGrp="1" noChangeAspect="1"/>
          </p:cNvPicPr>
          <p:nvPr>
            <p:ph sz="half" idx="1"/>
          </p:nvPr>
        </p:nvPicPr>
        <p:blipFill>
          <a:blip r:embed="rId3"/>
          <a:stretch>
            <a:fillRect/>
          </a:stretch>
        </p:blipFill>
        <p:spPr>
          <a:xfrm>
            <a:off x="1289050" y="2425065"/>
            <a:ext cx="4699000" cy="3136582"/>
          </a:xfrm>
        </p:spPr>
      </p:pic>
      <p:sp>
        <p:nvSpPr>
          <p:cNvPr id="4" name="Content Placeholder 3">
            <a:extLst>
              <a:ext uri="{FF2B5EF4-FFF2-40B4-BE49-F238E27FC236}">
                <a16:creationId xmlns:a16="http://schemas.microsoft.com/office/drawing/2014/main" id="{30113A08-63FB-C34E-9672-0856671CE12E}"/>
              </a:ext>
            </a:extLst>
          </p:cNvPr>
          <p:cNvSpPr>
            <a:spLocks noGrp="1"/>
          </p:cNvSpPr>
          <p:nvPr>
            <p:ph sz="half" idx="2"/>
          </p:nvPr>
        </p:nvSpPr>
        <p:spPr/>
        <p:txBody>
          <a:bodyPr>
            <a:normAutofit fontScale="77500" lnSpcReduction="20000"/>
          </a:bodyPr>
          <a:lstStyle/>
          <a:p>
            <a:pPr marL="0" indent="0">
              <a:buNone/>
            </a:pPr>
            <a:r>
              <a:rPr lang="en-US" dirty="0"/>
              <a:t>“The institution’s program quality and learning goals are consistent across all modes of delivery and all locations (on the main campus, at additional locations, by distance delivery, as dual credit, through contractual or </a:t>
            </a:r>
            <a:r>
              <a:rPr lang="en-US" dirty="0" err="1"/>
              <a:t>consortial</a:t>
            </a:r>
            <a:r>
              <a:rPr lang="en-US" dirty="0"/>
              <a:t> arrangements, or any other modality).”</a:t>
            </a:r>
          </a:p>
        </p:txBody>
      </p:sp>
    </p:spTree>
    <p:extLst>
      <p:ext uri="{BB962C8B-B14F-4D97-AF65-F5344CB8AC3E}">
        <p14:creationId xmlns:p14="http://schemas.microsoft.com/office/powerpoint/2010/main" val="376341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B5E1-E5AA-A34F-9A59-97CFBD62C989}"/>
              </a:ext>
            </a:extLst>
          </p:cNvPr>
          <p:cNvSpPr>
            <a:spLocks noGrp="1"/>
          </p:cNvSpPr>
          <p:nvPr>
            <p:ph type="title"/>
          </p:nvPr>
        </p:nvSpPr>
        <p:spPr/>
        <p:txBody>
          <a:bodyPr/>
          <a:lstStyle/>
          <a:p>
            <a:r>
              <a:rPr lang="en-US" dirty="0"/>
              <a:t>Interaction</a:t>
            </a:r>
          </a:p>
        </p:txBody>
      </p:sp>
      <p:sp>
        <p:nvSpPr>
          <p:cNvPr id="3" name="Content Placeholder 2">
            <a:extLst>
              <a:ext uri="{FF2B5EF4-FFF2-40B4-BE49-F238E27FC236}">
                <a16:creationId xmlns:a16="http://schemas.microsoft.com/office/drawing/2014/main" id="{7F762A29-AB02-7D41-B6BB-DB57A8088838}"/>
              </a:ext>
            </a:extLst>
          </p:cNvPr>
          <p:cNvSpPr>
            <a:spLocks noGrp="1"/>
          </p:cNvSpPr>
          <p:nvPr>
            <p:ph sz="half" idx="1"/>
          </p:nvPr>
        </p:nvSpPr>
        <p:spPr/>
        <p:txBody>
          <a:bodyPr/>
          <a:lstStyle/>
          <a:p>
            <a:r>
              <a:rPr lang="en-US" dirty="0"/>
              <a:t>“Community of Inquiry” model</a:t>
            </a:r>
          </a:p>
          <a:p>
            <a:r>
              <a:rPr lang="en-US" dirty="0"/>
              <a:t>Student-content</a:t>
            </a:r>
          </a:p>
          <a:p>
            <a:r>
              <a:rPr lang="en-US" dirty="0"/>
              <a:t>Student-professor</a:t>
            </a:r>
          </a:p>
          <a:p>
            <a:r>
              <a:rPr lang="en-US" dirty="0"/>
              <a:t>Student-student</a:t>
            </a:r>
          </a:p>
        </p:txBody>
      </p:sp>
      <p:pic>
        <p:nvPicPr>
          <p:cNvPr id="6" name="Content Placeholder 5" descr="Two young women talking. photo by:Photo by Nguyen Thu Hoai on Unsplash">
            <a:extLst>
              <a:ext uri="{FF2B5EF4-FFF2-40B4-BE49-F238E27FC236}">
                <a16:creationId xmlns:a16="http://schemas.microsoft.com/office/drawing/2014/main" id="{FDB71658-0A4F-2149-BC8E-AC1A0787C0C0}"/>
              </a:ext>
            </a:extLst>
          </p:cNvPr>
          <p:cNvPicPr>
            <a:picLocks noGrp="1" noChangeAspect="1"/>
          </p:cNvPicPr>
          <p:nvPr>
            <p:ph sz="half" idx="2"/>
          </p:nvPr>
        </p:nvPicPr>
        <p:blipFill>
          <a:blip r:embed="rId3"/>
          <a:stretch>
            <a:fillRect/>
          </a:stretch>
        </p:blipFill>
        <p:spPr>
          <a:xfrm>
            <a:off x="6202363" y="2425270"/>
            <a:ext cx="4700587" cy="3136172"/>
          </a:xfrm>
        </p:spPr>
      </p:pic>
    </p:spTree>
    <p:extLst>
      <p:ext uri="{BB962C8B-B14F-4D97-AF65-F5344CB8AC3E}">
        <p14:creationId xmlns:p14="http://schemas.microsoft.com/office/powerpoint/2010/main" val="139530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14C3-9E8A-094D-AB87-0ACBEEF5076C}"/>
              </a:ext>
            </a:extLst>
          </p:cNvPr>
          <p:cNvSpPr>
            <a:spLocks noGrp="1"/>
          </p:cNvSpPr>
          <p:nvPr>
            <p:ph type="title"/>
          </p:nvPr>
        </p:nvSpPr>
        <p:spPr/>
        <p:txBody>
          <a:bodyPr/>
          <a:lstStyle/>
          <a:p>
            <a:r>
              <a:rPr lang="en-US" dirty="0"/>
              <a:t>Presence</a:t>
            </a:r>
          </a:p>
        </p:txBody>
      </p:sp>
      <p:sp>
        <p:nvSpPr>
          <p:cNvPr id="4" name="Content Placeholder 3">
            <a:extLst>
              <a:ext uri="{FF2B5EF4-FFF2-40B4-BE49-F238E27FC236}">
                <a16:creationId xmlns:a16="http://schemas.microsoft.com/office/drawing/2014/main" id="{A50BBDC1-BCA7-194A-AB06-5755BD4B783E}"/>
              </a:ext>
            </a:extLst>
          </p:cNvPr>
          <p:cNvSpPr>
            <a:spLocks noGrp="1"/>
          </p:cNvSpPr>
          <p:nvPr>
            <p:ph sz="half" idx="2"/>
          </p:nvPr>
        </p:nvSpPr>
        <p:spPr/>
        <p:txBody>
          <a:bodyPr/>
          <a:lstStyle/>
          <a:p>
            <a:r>
              <a:rPr lang="en-US" dirty="0"/>
              <a:t>Community of Inquiry framework</a:t>
            </a:r>
          </a:p>
          <a:p>
            <a:r>
              <a:rPr lang="en-US" dirty="0"/>
              <a:t>Teaching presence</a:t>
            </a:r>
          </a:p>
          <a:p>
            <a:r>
              <a:rPr lang="en-US" dirty="0"/>
              <a:t>Social presence</a:t>
            </a:r>
          </a:p>
          <a:p>
            <a:r>
              <a:rPr lang="en-US" dirty="0"/>
              <a:t>Cognitive presence</a:t>
            </a:r>
          </a:p>
        </p:txBody>
      </p:sp>
      <p:sp>
        <p:nvSpPr>
          <p:cNvPr id="8" name="Content Placeholder 7">
            <a:extLst>
              <a:ext uri="{FF2B5EF4-FFF2-40B4-BE49-F238E27FC236}">
                <a16:creationId xmlns:a16="http://schemas.microsoft.com/office/drawing/2014/main" id="{54DD7D65-CB0F-ED4C-A61D-D75FF2409A7B}"/>
              </a:ext>
            </a:extLst>
          </p:cNvPr>
          <p:cNvSpPr>
            <a:spLocks noGrp="1"/>
          </p:cNvSpPr>
          <p:nvPr>
            <p:ph sz="half" idx="1"/>
          </p:nvPr>
        </p:nvSpPr>
        <p:spPr/>
        <p:txBody>
          <a:bodyPr/>
          <a:lstStyle/>
          <a:p>
            <a:endParaRPr lang="en-US"/>
          </a:p>
        </p:txBody>
      </p:sp>
      <p:pic>
        <p:nvPicPr>
          <p:cNvPr id="1025" name="Picture 1" descr="social presence, cognitive presence, and. teacing presence comes togeether to form your learning experience. Source for image: https://www.purdue.edu/innovativelearning/supporting-instruction/portal/files/4_Community_of_Inquiry_Framework.pdf ">
            <a:extLst>
              <a:ext uri="{FF2B5EF4-FFF2-40B4-BE49-F238E27FC236}">
                <a16:creationId xmlns:a16="http://schemas.microsoft.com/office/drawing/2014/main" id="{E833AD9B-6F5A-5441-B12A-466324B70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068" y="1948068"/>
            <a:ext cx="4913803" cy="410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4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y">
  <a:themeElements>
    <a:clrScheme name="ARC GRAY">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Blue">
  <a:themeElements>
    <a:clrScheme name="ARC BLU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2416D0"/>
      </a:hlink>
      <a:folHlink>
        <a:srgbClr val="0E00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White">
  <a:themeElements>
    <a:clrScheme name="ARC WHIT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0052FF"/>
      </a:hlink>
      <a:folHlink>
        <a:srgbClr val="7A4A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F159342219F84F9FD3B5BCABDEB64B" ma:contentTypeVersion="32" ma:contentTypeDescription="Create a new document." ma:contentTypeScope="" ma:versionID="647fb8f82698c8e4008b785989d48b58">
  <xsd:schema xmlns:xsd="http://www.w3.org/2001/XMLSchema" xmlns:xs="http://www.w3.org/2001/XMLSchema" xmlns:p="http://schemas.microsoft.com/office/2006/metadata/properties" xmlns:ns2="26349e0c-b727-49b8-82fe-9ab3122581a6" xmlns:ns3="71baf443-87e2-47c4-aed5-c3ca52dd0a39" targetNamespace="http://schemas.microsoft.com/office/2006/metadata/properties" ma:root="true" ma:fieldsID="385de085a1211ccd23471e879ba259b5" ns2:_="" ns3:_="">
    <xsd:import namespace="26349e0c-b727-49b8-82fe-9ab3122581a6"/>
    <xsd:import namespace="71baf443-87e2-47c4-aed5-c3ca52dd0a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49e0c-b727-49b8-82fe-9ab312258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1baf443-87e2-47c4-aed5-c3ca52dd0a3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MS_Mappings xmlns="26349e0c-b727-49b8-82fe-9ab3122581a6" xsi:nil="true"/>
    <Invited_Leaders xmlns="26349e0c-b727-49b8-82fe-9ab3122581a6" xsi:nil="true"/>
    <IsNotebookLocked xmlns="26349e0c-b727-49b8-82fe-9ab3122581a6" xsi:nil="true"/>
    <FolderType xmlns="26349e0c-b727-49b8-82fe-9ab3122581a6" xsi:nil="true"/>
    <Owner xmlns="26349e0c-b727-49b8-82fe-9ab3122581a6">
      <UserInfo>
        <DisplayName/>
        <AccountId xsi:nil="true"/>
        <AccountType/>
      </UserInfo>
    </Owner>
    <DefaultSectionNames xmlns="26349e0c-b727-49b8-82fe-9ab3122581a6" xsi:nil="true"/>
    <Is_Collaboration_Space_Locked xmlns="26349e0c-b727-49b8-82fe-9ab3122581a6" xsi:nil="true"/>
    <NotebookType xmlns="26349e0c-b727-49b8-82fe-9ab3122581a6" xsi:nil="true"/>
    <CultureName xmlns="26349e0c-b727-49b8-82fe-9ab3122581a6" xsi:nil="true"/>
    <Distribution_Groups xmlns="26349e0c-b727-49b8-82fe-9ab3122581a6" xsi:nil="true"/>
    <Members xmlns="26349e0c-b727-49b8-82fe-9ab3122581a6">
      <UserInfo>
        <DisplayName/>
        <AccountId xsi:nil="true"/>
        <AccountType/>
      </UserInfo>
    </Members>
    <AppVersion xmlns="26349e0c-b727-49b8-82fe-9ab3122581a6" xsi:nil="true"/>
    <TeamsChannelId xmlns="26349e0c-b727-49b8-82fe-9ab3122581a6" xsi:nil="true"/>
    <Templates xmlns="26349e0c-b727-49b8-82fe-9ab3122581a6" xsi:nil="true"/>
    <Member_Groups xmlns="26349e0c-b727-49b8-82fe-9ab3122581a6">
      <UserInfo>
        <DisplayName/>
        <AccountId xsi:nil="true"/>
        <AccountType/>
      </UserInfo>
    </Member_Groups>
    <Self_Registration_Enabled xmlns="26349e0c-b727-49b8-82fe-9ab3122581a6" xsi:nil="true"/>
    <Has_Leaders_Only_SectionGroup xmlns="26349e0c-b727-49b8-82fe-9ab3122581a6" xsi:nil="true"/>
    <Invited_Members xmlns="26349e0c-b727-49b8-82fe-9ab3122581a6" xsi:nil="true"/>
    <Leaders xmlns="26349e0c-b727-49b8-82fe-9ab3122581a6">
      <UserInfo>
        <DisplayName/>
        <AccountId xsi:nil="true"/>
        <AccountType/>
      </UserInfo>
    </Leaders>
    <Math_Settings xmlns="26349e0c-b727-49b8-82fe-9ab3122581a6" xsi:nil="true"/>
  </documentManagement>
</p:properties>
</file>

<file path=customXml/itemProps1.xml><?xml version="1.0" encoding="utf-8"?>
<ds:datastoreItem xmlns:ds="http://schemas.openxmlformats.org/officeDocument/2006/customXml" ds:itemID="{6B5E56E9-2C2B-4B32-BE35-B63F0FAAA1C6}">
  <ds:schemaRefs>
    <ds:schemaRef ds:uri="http://schemas.microsoft.com/sharepoint/v3/contenttype/forms"/>
  </ds:schemaRefs>
</ds:datastoreItem>
</file>

<file path=customXml/itemProps2.xml><?xml version="1.0" encoding="utf-8"?>
<ds:datastoreItem xmlns:ds="http://schemas.openxmlformats.org/officeDocument/2006/customXml" ds:itemID="{DCDB583E-C1BB-4078-8367-E4FEACE88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49e0c-b727-49b8-82fe-9ab3122581a6"/>
    <ds:schemaRef ds:uri="71baf443-87e2-47c4-aed5-c3ca52dd0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EC48B5-F004-4064-A4ED-DFC6991AADF6}">
  <ds:schemaRefs>
    <ds:schemaRef ds:uri="http://schemas.microsoft.com/office/2006/metadata/properties"/>
    <ds:schemaRef ds:uri="http://schemas.microsoft.com/office/infopath/2007/PartnerControls"/>
    <ds:schemaRef ds:uri="26349e0c-b727-49b8-82fe-9ab3122581a6"/>
  </ds:schemaRefs>
</ds:datastoreItem>
</file>

<file path=docProps/app.xml><?xml version="1.0" encoding="utf-8"?>
<Properties xmlns="http://schemas.openxmlformats.org/officeDocument/2006/extended-properties" xmlns:vt="http://schemas.openxmlformats.org/officeDocument/2006/docPropsVTypes">
  <Template/>
  <TotalTime>8620</TotalTime>
  <Words>2188</Words>
  <Application>Microsoft Macintosh PowerPoint</Application>
  <PresentationFormat>Widescreen</PresentationFormat>
  <Paragraphs>81</Paragraphs>
  <Slides>12</Slides>
  <Notes>12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12</vt:i4>
      </vt:variant>
    </vt:vector>
  </HeadingPairs>
  <TitlesOfParts>
    <vt:vector size="17" baseType="lpstr">
      <vt:lpstr>Arial</vt:lpstr>
      <vt:lpstr>Calibri</vt:lpstr>
      <vt:lpstr>Gray</vt:lpstr>
      <vt:lpstr>Blue</vt:lpstr>
      <vt:lpstr>White</vt:lpstr>
      <vt:lpstr>TITLE</vt:lpstr>
      <vt:lpstr>New to Teaching Online</vt:lpstr>
      <vt:lpstr>Agenda</vt:lpstr>
      <vt:lpstr>Welcome!</vt:lpstr>
      <vt:lpstr>Tools and resources</vt:lpstr>
      <vt:lpstr>Workload</vt:lpstr>
      <vt:lpstr>Parity</vt:lpstr>
      <vt:lpstr>Interaction</vt:lpstr>
      <vt:lpstr>Presence</vt:lpstr>
      <vt:lpstr>Feelings</vt:lpstr>
      <vt:lpstr>Next steps</vt:lpstr>
      <vt:lpstr>Thank you!  IDA@wichita.edu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
  <cp:lastModifiedBy>Speer, Carolyn</cp:lastModifiedBy>
  <cp:revision>91</cp:revision>
  <dcterms:created xsi:type="dcterms:W3CDTF">2014-04-17T23:07:25Z</dcterms:created>
  <dcterms:modified xsi:type="dcterms:W3CDTF">2020-06-07T16:52:45Z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0x010100ECF159342219F84F9FD3B5BCABDEB64B</vt:lpwstr>
  </property>
</Properties>
</file>