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69" r:id="rId5"/>
    <p:sldMasterId id="2147483705" r:id="rId6"/>
    <p:sldMasterId id="2147483745" r:id="rId7"/>
  </p:sldMasterIdLst>
  <p:notesMasterIdLst>
    <p:notesMasterId r:id="rId29"/>
  </p:notesMasterIdLst>
  <p:handoutMasterIdLst>
    <p:handoutMasterId r:id="rId30"/>
  </p:handoutMasterIdLst>
  <p:sldIdLst>
    <p:sldId id="266" r:id="rId8"/>
    <p:sldId id="277" r:id="rId9"/>
    <p:sldId id="278" r:id="rId10"/>
    <p:sldId id="288" r:id="rId11"/>
    <p:sldId id="280" r:id="rId12"/>
    <p:sldId id="279" r:id="rId13"/>
    <p:sldId id="281" r:id="rId14"/>
    <p:sldId id="282" r:id="rId15"/>
    <p:sldId id="283" r:id="rId16"/>
    <p:sldId id="284" r:id="rId17"/>
    <p:sldId id="289" r:id="rId18"/>
    <p:sldId id="290" r:id="rId19"/>
    <p:sldId id="291" r:id="rId20"/>
    <p:sldId id="285" r:id="rId21"/>
    <p:sldId id="292" r:id="rId22"/>
    <p:sldId id="293" r:id="rId23"/>
    <p:sldId id="286" r:id="rId24"/>
    <p:sldId id="287" r:id="rId25"/>
    <p:sldId id="274" r:id="rId26"/>
    <p:sldId id="275" r:id="rId27"/>
    <p:sldId id="27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iolet" id="{ED02CA79-8112-418E-8BC2-0FD9B68AECB3}">
          <p14:sldIdLst>
            <p14:sldId id="266"/>
            <p14:sldId id="277"/>
            <p14:sldId id="278"/>
            <p14:sldId id="288"/>
            <p14:sldId id="280"/>
            <p14:sldId id="279"/>
            <p14:sldId id="281"/>
            <p14:sldId id="282"/>
            <p14:sldId id="283"/>
            <p14:sldId id="284"/>
            <p14:sldId id="289"/>
            <p14:sldId id="290"/>
            <p14:sldId id="291"/>
            <p14:sldId id="285"/>
            <p14:sldId id="292"/>
            <p14:sldId id="293"/>
            <p14:sldId id="286"/>
            <p14:sldId id="287"/>
          </p14:sldIdLst>
        </p14:section>
        <p14:section name="General Closing" id="{4AB6C702-EE4D-4283-ACB0-770710E41AE6}">
          <p14:sldIdLst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FAA"/>
    <a:srgbClr val="4429D6"/>
    <a:srgbClr val="4433FF"/>
    <a:srgbClr val="4249AA"/>
    <a:srgbClr val="004242"/>
    <a:srgbClr val="0070C0"/>
    <a:srgbClr val="FFFFFF"/>
    <a:srgbClr val="72A5BF"/>
    <a:srgbClr val="431479"/>
    <a:srgbClr val="A8D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0" autoAdjust="0"/>
    <p:restoredTop sz="85913" autoAdjust="0"/>
  </p:normalViewPr>
  <p:slideViewPr>
    <p:cSldViewPr snapToGrid="0">
      <p:cViewPr varScale="1">
        <p:scale>
          <a:sx n="92" d="100"/>
          <a:sy n="92" d="100"/>
        </p:scale>
        <p:origin x="2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6"/>
    </p:cViewPr>
  </p:sorterViewPr>
  <p:notesViewPr>
    <p:cSldViewPr snapToGrid="0">
      <p:cViewPr varScale="1">
        <p:scale>
          <a:sx n="143" d="100"/>
          <a:sy n="143" d="100"/>
        </p:scale>
        <p:origin x="524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A4D17B-76C2-C748-A49C-BC3B815A5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E1CCB5-B72F-1F49-A373-AF3E15B59B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11EA0-A378-6145-BC83-40B1DED1AFDF}" type="datetimeFigureOut">
              <a:rPr lang="en-US" smtClean="0"/>
              <a:t>6/11/20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9794C9-8911-B346-A33D-513DC498CD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12A814-F6E8-D94D-87AA-41B91D20A6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C08F6-26CF-5648-AD9E-DD666582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94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75AAE-0936-40B9-ACF9-A981EEF95D23}" type="datetimeFigureOut">
              <a:rPr lang="en-US" smtClean="0"/>
              <a:t>6/11/20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B1F30-39B2-4CE2-8EF3-91F31795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4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84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34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55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0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37123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8487" y="2205811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7" y="2205810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6/11/20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82" y="52230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0479" y="2253272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9" y="980273"/>
            <a:ext cx="9613862" cy="62297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6/11/20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40532"/>
            <a:ext cx="9613858" cy="109079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9069" y="2029098"/>
            <a:ext cx="9613859" cy="3825558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6/11/20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50479" y="458830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50478" y="2216665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69854" y="2902465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7" y="2216665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35002" y="2902465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13688" y="2216665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13688" y="2902465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6/11/20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50479" y="427335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46541" y="4161547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46541" y="2200917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46541" y="4737809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1694" y="4161547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11693" y="2200917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10340" y="4737808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96901" y="4161547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96900" y="2200917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96776" y="4737806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6/11/20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8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C31D3DF6-BD92-5A42-BE5A-943C06AD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4498" y="4817347"/>
            <a:ext cx="8623004" cy="989550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160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3C869FF0-5066-6F49-A2AD-291C7127A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9AEA3B79-FFFA-3F4E-AED6-8DC169C2C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6/11/20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05085"/>
            <a:ext cx="9613860" cy="1090788"/>
          </a:xfr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479" y="2093080"/>
            <a:ext cx="9613860" cy="38025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C6A73E4-7AFD-2047-83FB-4CBDCE06EA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88F785B-829D-254E-8DC8-2AF6CEC5AF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6/11/20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9069" y="219404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72" y="219404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1920F5B-B3DB-0C44-9BED-102100663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774565B-8DCB-F54E-951B-1F6B6F9FB5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6/11/20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BE7682-1B99-7642-9FA9-06F9EC3FF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458" y="477658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235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437124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5100" y="2205811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9072" y="2898946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8904" y="2205811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73" y="2898946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A7A8FE9-585F-BB46-8B19-21C1B7B1F0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4D2BF013-7795-A14D-9486-F9287C834E0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6/11/20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3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E20223-3AB6-E444-A2ED-8C04880F2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1DBE65F-820C-7C49-9F4C-2CC1F6C10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6/11/20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5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44814B0-031D-8E4D-8CAE-26017EFDE4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350EF3F-B941-164B-A93D-39C973034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6/11/20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5011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002" y="2212307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8" y="2212306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378D7DD-D468-B944-9D18-465561438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A96BF22-4E8D-2E47-985F-350FA795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6/11/20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50122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8488" y="2212311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8" y="2212310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B94749D-49EA-8B47-B2C0-6731C49B6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8EC6930-8DF1-1C48-9F81-7839BC54EF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6/11/20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0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59323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9069" y="2093924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6" y="917290"/>
            <a:ext cx="9613862" cy="62297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A1CBB8B-517C-6C45-B181-F4C6A1110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F4DDC6B-C1C1-2946-8578-378E44A74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6/11/20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3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50479" y="450121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50478" y="2212310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69854" y="2898110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7" y="2212310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35002" y="2898110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13688" y="2212310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13688" y="2898110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17053A7-5597-5E4D-88E5-F262E5C0685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F0496F7C-31C5-0847-B001-E89A10F85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6/11/20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6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289070" y="480403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285132" y="4188081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285132" y="2227451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85132" y="4764343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0285" y="4188081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50284" y="2227451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931" y="4764342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35492" y="4188081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35491" y="2227451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35367" y="4764340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EAA8C81F-09A0-BB4F-8092-6FA03C56E60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76145F4F-A42F-5D49-AF1B-15C45C255C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6/11/20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68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7E48344-7DE3-D24B-AA1E-7956A90C8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6395" y="4817347"/>
            <a:ext cx="8559209" cy="989550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425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11462"/>
            <a:ext cx="96138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6/11/20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6/11/20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20492"/>
            <a:ext cx="9613860" cy="1090788"/>
          </a:xfr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307771"/>
            <a:ext cx="9613860" cy="36109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6/11/20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3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9069" y="2207064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72" y="2207064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6/11/20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0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38908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1428" y="2209210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902345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5232" y="2209210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9201" y="2902345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6/11/20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5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6/11/20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5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6/11/20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3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34612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0924" y="2207062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2207061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6/11/20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2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25244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83408" y="2202379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8" y="2202378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6/11/20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461833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9070" y="2280428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919800"/>
            <a:ext cx="9613862" cy="62297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6/11/20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6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5400" y="456322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287125" y="2217918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06501" y="2903718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2204" y="2217918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1649" y="2903718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0335" y="2217918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0335" y="2903718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6/11/20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405085"/>
            <a:ext cx="9613860" cy="1090788"/>
          </a:xfr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9070" y="1915885"/>
            <a:ext cx="9613860" cy="399417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6/11/20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295400" y="434614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291462" y="4167694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291462" y="2207064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91462" y="4743956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615" y="4167694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56614" y="2207064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55261" y="4743955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41822" y="4167694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41821" y="2207064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41697" y="4743953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6/11/20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2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9572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7AC26-EE7F-8A46-9B58-4A741C4AA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909" y="4807130"/>
            <a:ext cx="9144000" cy="961867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93644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8D525-E200-8848-A3FE-27C36BA7D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BC1BD-0EEC-DD45-9E89-E277B93D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25624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797CC-02D7-3543-8FCF-24CB3D07B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66932-885E-6C4E-99A1-22BAE572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20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C550-616E-EC40-AD21-4C4E5DC95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C981D-7D40-B648-8B81-0DEAB3CA5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1100" y="182562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211C1-582C-5048-95AF-1B329614B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100" y="182562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F5FA2-40BF-994E-88CC-2DA6BB0F4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6/11/20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497C3-859A-0B46-B22A-6B7DA6887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271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D1269-90A1-844E-8082-ACF20374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73B05-B40F-F148-8019-546A2C7A5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D7ED0-4CF2-CB43-8707-7A070DF0A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2CC5FC-1E94-A149-AAF6-07951E853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D1944A-DEBB-8F46-BDEC-2B363C378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2A1C58-4512-8D45-B762-A5CCADA65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6/11/20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B444F1-3798-E542-A9ED-1821173B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494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AD4A4-6F9D-FD4A-A300-ADD165E04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A044C4-8274-A140-A5BA-B251FD8C7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F8533-DC82-8E46-B8C1-282B63769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280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E7CD8-8DA9-F746-B860-44D1CBE3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6/11/20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AE698-DAFF-BF49-9FB8-9B91A6045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905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C4A9B-8E72-CB40-8203-E3CF55377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3178"/>
            <a:ext cx="7099663" cy="1178922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E44FA-A19C-4F43-829F-1607B46C3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ADAFA5-084D-9F4E-BEE7-79BEC8341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0C7DA-4E4E-BE45-9D86-B30CBF20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B631B-FF5E-6544-A5DC-384E69DB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1AD57-6512-214E-807B-890FF03C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149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F63C5-DD12-304A-9569-DA8FFA7CE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57200"/>
            <a:ext cx="8861561" cy="109696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F20C12-57B4-8940-AD6E-826B3E8FB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6486E-C151-614C-8B50-1581733B9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6837E-C27B-184E-9B7C-00EB70ABB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0AF3E-4FF3-AA4C-8C89-63F1CCB9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A14F5-687A-6B45-BBDA-15874E665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1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9069" y="2211462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72" y="2211462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6/11/20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437124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5097" y="2194044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9069" y="2887179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8901" y="2194044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70" y="2887179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6/11/20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6/11/20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6/11/20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58826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002" y="221666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8" y="221666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6/11/20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9069" y="4484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9068" y="2211462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6/11/20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4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0" r:id="rId11"/>
    <p:sldLayoutId id="2147483661" r:id="rId12"/>
    <p:sldLayoutId id="2147483667" r:id="rId13"/>
    <p:sldLayoutId id="214748366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2" userDrawn="1">
          <p15:clr>
            <a:srgbClr val="F26B43"/>
          </p15:clr>
        </p15:guide>
        <p15:guide id="2" pos="816" userDrawn="1">
          <p15:clr>
            <a:srgbClr val="F26B43"/>
          </p15:clr>
        </p15:guide>
        <p15:guide id="3" pos="864" userDrawn="1">
          <p15:clr>
            <a:srgbClr val="F26B43"/>
          </p15:clr>
        </p15:guide>
        <p15:guide id="4" pos="26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9069" y="437123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7585" y="2199926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974F45A-1308-344D-BBA0-F9C3AC1B4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46504DF-58DE-A24C-A8D5-CCDA97332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6/11/20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8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742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3" r:id="rId12"/>
    <p:sldLayoutId id="214748368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6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9069" y="434616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218748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497890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6/11/20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89181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7CE49-E0BC-7841-80F6-55B9101C6F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26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43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9" r:id="rId12"/>
    <p:sldLayoutId id="214748372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2688" userDrawn="1">
          <p15:clr>
            <a:srgbClr val="F26B43"/>
          </p15:clr>
        </p15:guide>
        <p15:guide id="3" pos="744" userDrawn="1">
          <p15:clr>
            <a:srgbClr val="F26B43"/>
          </p15:clr>
        </p15:guide>
        <p15:guide id="4" pos="81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27110-93D8-8B45-BBFA-8963D585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00593"/>
            <a:ext cx="10515600" cy="1109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1BA71-CC52-704B-A62A-E748FD1FB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B8926-1C9E-B948-B496-A0D8B41D82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92874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1BE4BFFB-1703-D34A-92E3-5D0E0CC27281}" type="datetimeFigureOut">
              <a:rPr lang="en-US" smtClean="0"/>
              <a:pPr/>
              <a:t>6/11/20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54B54-484C-EA4B-948E-00BA58BDB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492875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1777B99-755A-8F49-8EAD-56A6BB67BA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57" r:id="rId2"/>
    <p:sldLayoutId id="2147483747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44" userDrawn="1">
          <p15:clr>
            <a:srgbClr val="F26B43"/>
          </p15:clr>
        </p15:guide>
        <p15:guide id="3" pos="816" userDrawn="1">
          <p15:clr>
            <a:srgbClr val="F26B43"/>
          </p15:clr>
        </p15:guide>
        <p15:guide id="4" pos="26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opher.stone@wichita.edu" TargetMode="Externa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7f8UH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83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6EE2-691C-7E42-A95A-CAB72D82B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Their Journey – The origins of their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91F14-1A03-D14B-B2C3-02E49D0C7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Visit a military recruiter</a:t>
            </a:r>
          </a:p>
          <a:p>
            <a:r>
              <a:rPr lang="en-US" dirty="0"/>
              <a:t>Choose job from list</a:t>
            </a:r>
          </a:p>
          <a:p>
            <a:r>
              <a:rPr lang="en-US" dirty="0"/>
              <a:t>Take basic aptitude test</a:t>
            </a:r>
          </a:p>
          <a:p>
            <a:r>
              <a:rPr lang="en-US" dirty="0"/>
              <a:t>Attend training (paid, full benefits)</a:t>
            </a:r>
          </a:p>
          <a:p>
            <a:r>
              <a:rPr lang="en-US" dirty="0"/>
              <a:t>Relocated (paid) to duty station (including family)</a:t>
            </a:r>
          </a:p>
          <a:p>
            <a:r>
              <a:rPr lang="en-US" dirty="0"/>
              <a:t>Begin working in chosen job (some exceptions)</a:t>
            </a:r>
          </a:p>
          <a:p>
            <a:endParaRPr lang="en-US" dirty="0"/>
          </a:p>
          <a:p>
            <a:r>
              <a:rPr lang="en-US" dirty="0"/>
              <a:t>**Intense socialization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7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6129-4F68-DF48-9493-01108EF4F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Journey (identity)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96D18-7391-EE49-A13A-EBE90039D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Military life is self-contained</a:t>
            </a:r>
          </a:p>
          <a:p>
            <a:r>
              <a:rPr lang="en-US" sz="2800" dirty="0"/>
              <a:t>Military bases are self-sufficient</a:t>
            </a:r>
          </a:p>
          <a:p>
            <a:r>
              <a:rPr lang="en-US" sz="2800" dirty="0"/>
              <a:t>Military members do not have to leave the base</a:t>
            </a:r>
          </a:p>
          <a:p>
            <a:pPr lvl="1"/>
            <a:r>
              <a:rPr lang="en-US" sz="2400" dirty="0"/>
              <a:t>Work</a:t>
            </a:r>
          </a:p>
          <a:p>
            <a:pPr lvl="1"/>
            <a:r>
              <a:rPr lang="en-US" sz="2400" dirty="0"/>
              <a:t>Live/sleep</a:t>
            </a:r>
          </a:p>
          <a:p>
            <a:pPr lvl="1"/>
            <a:r>
              <a:rPr lang="en-US" sz="2400" dirty="0"/>
              <a:t>Eat</a:t>
            </a:r>
          </a:p>
          <a:p>
            <a:pPr lvl="1"/>
            <a:r>
              <a:rPr lang="en-US" sz="2400" dirty="0"/>
              <a:t>Recreate</a:t>
            </a:r>
          </a:p>
          <a:p>
            <a:pPr lvl="1"/>
            <a:r>
              <a:rPr lang="en-US" sz="2400" dirty="0"/>
              <a:t>Medical, dental, shopping, theater,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86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45424-856F-694E-90CC-A37837A1F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Journey (experience)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5F17A-3231-4D49-8046-4474E4C6D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Military members receive:</a:t>
            </a:r>
          </a:p>
          <a:p>
            <a:pPr lvl="1"/>
            <a:r>
              <a:rPr lang="en-US" sz="2400" dirty="0"/>
              <a:t>Good pay and benefits</a:t>
            </a:r>
          </a:p>
          <a:p>
            <a:pPr lvl="1"/>
            <a:r>
              <a:rPr lang="en-US" sz="2400" dirty="0"/>
              <a:t>Housing or appropriate allowance</a:t>
            </a:r>
          </a:p>
          <a:p>
            <a:pPr lvl="1"/>
            <a:r>
              <a:rPr lang="en-US" sz="2400" dirty="0"/>
              <a:t>Home furnishings</a:t>
            </a:r>
          </a:p>
          <a:p>
            <a:pPr lvl="1"/>
            <a:r>
              <a:rPr lang="en-US" sz="2400" dirty="0"/>
              <a:t>Food or food allowance</a:t>
            </a:r>
          </a:p>
          <a:p>
            <a:pPr lvl="1"/>
            <a:r>
              <a:rPr lang="en-US" sz="2400" dirty="0"/>
              <a:t>Cost of living allowance</a:t>
            </a:r>
          </a:p>
          <a:p>
            <a:pPr lvl="1"/>
            <a:r>
              <a:rPr lang="en-US" sz="2400" dirty="0"/>
              <a:t>Movers when relocating</a:t>
            </a:r>
          </a:p>
          <a:p>
            <a:pPr lvl="1"/>
            <a:r>
              <a:rPr lang="en-US" sz="2400" dirty="0"/>
              <a:t>Other perks (e.g., on base tax-free shopping)</a:t>
            </a:r>
          </a:p>
          <a:p>
            <a:pPr lvl="1"/>
            <a:r>
              <a:rPr lang="en-US" sz="2400" dirty="0"/>
              <a:t>Every time you move you get briefings and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1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564BE-A914-9141-B797-84EFB3D9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A3F9B-C864-A446-8908-CAD59EB86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Military life shapes worldview, perceptions, preferences, etc.</a:t>
            </a:r>
          </a:p>
          <a:p>
            <a:endParaRPr lang="en-US" dirty="0"/>
          </a:p>
          <a:p>
            <a:r>
              <a:rPr lang="en-US" dirty="0"/>
              <a:t>Process driven (checklists, clear objectives)</a:t>
            </a:r>
          </a:p>
          <a:p>
            <a:endParaRPr lang="en-US" dirty="0"/>
          </a:p>
          <a:p>
            <a:r>
              <a:rPr lang="en-US" dirty="0"/>
              <a:t>Accelerates maturity in professional life</a:t>
            </a:r>
          </a:p>
          <a:p>
            <a:pPr lvl="1"/>
            <a:r>
              <a:rPr lang="en-US" dirty="0"/>
              <a:t>More responsibility than similar aged civilian peers</a:t>
            </a:r>
          </a:p>
          <a:p>
            <a:pPr lvl="1"/>
            <a:endParaRPr lang="en-US" dirty="0"/>
          </a:p>
          <a:p>
            <a:r>
              <a:rPr lang="en-US" dirty="0"/>
              <a:t>Slows maturity in other areas</a:t>
            </a:r>
          </a:p>
          <a:p>
            <a:pPr lvl="1"/>
            <a:r>
              <a:rPr lang="en-US" dirty="0"/>
              <a:t>Financial management skills</a:t>
            </a:r>
          </a:p>
          <a:p>
            <a:pPr lvl="1"/>
            <a:r>
              <a:rPr lang="en-US" dirty="0"/>
              <a:t>Civilian workplace norms and skills (e.g., political skill)</a:t>
            </a:r>
          </a:p>
        </p:txBody>
      </p:sp>
    </p:spTree>
    <p:extLst>
      <p:ext uri="{BB962C8B-B14F-4D97-AF65-F5344CB8AC3E}">
        <p14:creationId xmlns:p14="http://schemas.microsoft.com/office/powerpoint/2010/main" val="158085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0BD8-74A2-3D4E-B53E-E62E0705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in the 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A18A1-5902-E242-8BAB-7CD68CA9B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 objectives</a:t>
            </a:r>
          </a:p>
          <a:p>
            <a:r>
              <a:rPr lang="en-US" dirty="0"/>
              <a:t>Structured course</a:t>
            </a:r>
          </a:p>
          <a:p>
            <a:r>
              <a:rPr lang="en-US" dirty="0"/>
              <a:t>Clear deadlines and expectations</a:t>
            </a:r>
          </a:p>
          <a:p>
            <a:r>
              <a:rPr lang="en-US" dirty="0"/>
              <a:t>Link between material and assignments</a:t>
            </a:r>
          </a:p>
        </p:txBody>
      </p:sp>
    </p:spTree>
    <p:extLst>
      <p:ext uri="{BB962C8B-B14F-4D97-AF65-F5344CB8AC3E}">
        <p14:creationId xmlns:p14="http://schemas.microsoft.com/office/powerpoint/2010/main" val="17090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4A91C-B00B-CD4C-A3BE-D4D5E079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considerations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7C567-666A-5548-A680-4EF582869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Active Duty and activated guard/reserve students have different requirements</a:t>
            </a:r>
          </a:p>
          <a:p>
            <a:r>
              <a:rPr lang="en-US" dirty="0"/>
              <a:t>Be willing to be flexible</a:t>
            </a:r>
          </a:p>
          <a:p>
            <a:r>
              <a:rPr lang="en-US" dirty="0"/>
              <a:t>Students will have “orders” they can share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2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086D0-3FD1-8848-88E4-ED90F3D33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considerations,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8D4B1-7048-544B-829A-F05EAF045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Issues with “Thank you for your service.”</a:t>
            </a:r>
          </a:p>
          <a:p>
            <a:endParaRPr lang="en-US" dirty="0"/>
          </a:p>
          <a:p>
            <a:r>
              <a:rPr lang="en-US" dirty="0"/>
              <a:t>Veterans reported a preference for individuals showing personal interest rather than simply thanking them.</a:t>
            </a:r>
          </a:p>
          <a:p>
            <a:endParaRPr lang="en-US" dirty="0"/>
          </a:p>
          <a:p>
            <a:r>
              <a:rPr lang="en-US" dirty="0"/>
              <a:t>Example: “Bless your heart. You must be so patient.”, often directed at special educators.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DB84-E895-144F-9031-458CEFEAF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Veterans with Disabilities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AD68C-8FF5-7B42-835B-B1CF9B897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Many military members leave the service with a documented disability</a:t>
            </a:r>
          </a:p>
          <a:p>
            <a:r>
              <a:rPr lang="en-US" dirty="0"/>
              <a:t>Disabilities range from physical impairments (e.g., back or joint issues) to traumatic brain injury (TBI) or post traumatic stress disorder (PTSD)</a:t>
            </a:r>
          </a:p>
          <a:p>
            <a:r>
              <a:rPr lang="en-US" dirty="0"/>
              <a:t>Many of these disabilities are hidden disabilities</a:t>
            </a:r>
          </a:p>
          <a:p>
            <a:r>
              <a:rPr lang="en-US" dirty="0"/>
              <a:t>TBI and PTSD can affect the student’s experience but not in ways one might assume</a:t>
            </a:r>
          </a:p>
          <a:p>
            <a:r>
              <a:rPr lang="en-US" dirty="0"/>
              <a:t>TBI </a:t>
            </a:r>
            <a:r>
              <a:rPr lang="en-US" dirty="0">
                <a:sym typeface="Wingdings" pitchFamily="2" charset="2"/>
              </a:rPr>
              <a:t> Learning disabilities</a:t>
            </a:r>
          </a:p>
          <a:p>
            <a:r>
              <a:rPr lang="en-US" dirty="0">
                <a:sym typeface="Wingdings" pitchFamily="2" charset="2"/>
              </a:rPr>
              <a:t>PTSD  Reserved, on-edge, anxious, unable to 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4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BED9C-564D-764A-9A58-48CE061CD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1745F-1172-4A40-AD53-74D2D09C1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i="1" dirty="0"/>
              <a:t>Military and Veteran Student Center</a:t>
            </a:r>
          </a:p>
          <a:p>
            <a:r>
              <a:rPr lang="en-US" dirty="0"/>
              <a:t>Student Veterans Organization (SVO)</a:t>
            </a:r>
          </a:p>
          <a:p>
            <a:r>
              <a:rPr lang="en-US" dirty="0"/>
              <a:t>Office of Diversity and Inclusion</a:t>
            </a:r>
          </a:p>
          <a:p>
            <a:r>
              <a:rPr lang="en-US" dirty="0"/>
              <a:t>Office of Disability Services</a:t>
            </a:r>
          </a:p>
          <a:p>
            <a:r>
              <a:rPr lang="en-US" dirty="0"/>
              <a:t>Instructional Design and Access – Media Resource Center</a:t>
            </a:r>
          </a:p>
          <a:p>
            <a:r>
              <a:rPr lang="en-US" dirty="0"/>
              <a:t>Institutional Equity and Compliance</a:t>
            </a:r>
          </a:p>
          <a:p>
            <a:r>
              <a:rPr lang="en-US" dirty="0"/>
              <a:t>I can be a resource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  <a:hlinkClick r:id="rId2"/>
              </a:rPr>
              <a:t>christopher.stone@wichita.edu</a:t>
            </a:r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7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65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1E339-130F-7744-A3BE-C3B8B297E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2540" y="4823443"/>
            <a:ext cx="10217109" cy="989550"/>
          </a:xfrm>
        </p:spPr>
        <p:txBody>
          <a:bodyPr/>
          <a:lstStyle/>
          <a:p>
            <a:pPr algn="ctr"/>
            <a:r>
              <a:rPr lang="en-US" sz="3600" dirty="0"/>
              <a:t>Creating a Welcoming Environment for Veterans</a:t>
            </a:r>
            <a:br>
              <a:rPr lang="en-US" dirty="0"/>
            </a:br>
            <a:r>
              <a:rPr lang="en-US" sz="2400" dirty="0"/>
              <a:t>Christopher Stone, PhD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Military population may have unique needs based on their experiences</a:t>
            </a:r>
          </a:p>
          <a:p>
            <a:endParaRPr lang="en-US" dirty="0"/>
          </a:p>
          <a:p>
            <a:r>
              <a:rPr lang="en-US" dirty="0"/>
              <a:t>Willingness to accommodate students supports a more inclusive environment</a:t>
            </a:r>
          </a:p>
        </p:txBody>
      </p:sp>
    </p:spTree>
    <p:extLst>
      <p:ext uri="{BB962C8B-B14F-4D97-AF65-F5344CB8AC3E}">
        <p14:creationId xmlns:p14="http://schemas.microsoft.com/office/powerpoint/2010/main" val="16552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Syracuse Business Case </a:t>
            </a:r>
            <a:r>
              <a:rPr lang="en-US" dirty="0">
                <a:hlinkClick r:id="rId3"/>
              </a:rPr>
              <a:t>https://goo.gl/7f8UHq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0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3B5B-D753-3349-A915-1D909AF41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8123C-E80D-FD40-BDC4-8D2F314B94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Intro</a:t>
            </a:r>
          </a:p>
          <a:p>
            <a:r>
              <a:rPr lang="en-US" dirty="0"/>
              <a:t>Categorization</a:t>
            </a:r>
          </a:p>
          <a:p>
            <a:r>
              <a:rPr lang="en-US" dirty="0"/>
              <a:t>Military population</a:t>
            </a:r>
          </a:p>
          <a:p>
            <a:r>
              <a:rPr lang="en-US" dirty="0"/>
              <a:t>Myths/Facts</a:t>
            </a:r>
          </a:p>
          <a:p>
            <a:r>
              <a:rPr lang="en-US" dirty="0"/>
              <a:t>Differences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15E79-576F-0741-B780-A8FB38CA9B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Their journey</a:t>
            </a:r>
          </a:p>
          <a:p>
            <a:r>
              <a:rPr lang="en-US" dirty="0"/>
              <a:t>Best practices</a:t>
            </a:r>
          </a:p>
          <a:p>
            <a:r>
              <a:rPr lang="en-US" dirty="0"/>
              <a:t>Other considerations</a:t>
            </a:r>
          </a:p>
          <a:p>
            <a:r>
              <a:rPr lang="en-US" dirty="0"/>
              <a:t>Disabilities</a:t>
            </a:r>
          </a:p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6621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2E18-13A8-6A43-9816-665B90615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B742C-4DA0-6B4D-8200-A1446518DE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Clinical </a:t>
            </a:r>
            <a:r>
              <a:rPr lang="en-US" dirty="0"/>
              <a:t>Assistant Professor of HRM</a:t>
            </a:r>
          </a:p>
          <a:p>
            <a:r>
              <a:rPr lang="en-US" dirty="0"/>
              <a:t>PhD and MBA from UTSA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387BC-9394-5948-A2E3-221A5CE1BD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USAF Veteran</a:t>
            </a:r>
          </a:p>
          <a:p>
            <a:r>
              <a:rPr lang="en-US" dirty="0"/>
              <a:t>Research veteran transition</a:t>
            </a:r>
          </a:p>
          <a:p>
            <a:r>
              <a:rPr lang="en-US" dirty="0"/>
              <a:t>Work with veteran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09116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5C12-343C-EC4E-B235-E91A0E229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Categorization of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75C26-7B76-DA4E-9C1E-0CCC112A7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Just like in hiring, attempting to reduce uncertainty</a:t>
            </a:r>
          </a:p>
          <a:p>
            <a:r>
              <a:rPr lang="en-US" sz="2800" dirty="0"/>
              <a:t>“Put them in a box”</a:t>
            </a:r>
          </a:p>
          <a:p>
            <a:r>
              <a:rPr lang="en-US" sz="2800" dirty="0"/>
              <a:t>Examples:</a:t>
            </a:r>
          </a:p>
          <a:p>
            <a:pPr lvl="1"/>
            <a:r>
              <a:rPr lang="en-US" sz="2400" dirty="0"/>
              <a:t>Non-traditional</a:t>
            </a:r>
          </a:p>
          <a:p>
            <a:pPr lvl="1"/>
            <a:r>
              <a:rPr lang="en-US" sz="2400" dirty="0"/>
              <a:t>First generation</a:t>
            </a:r>
          </a:p>
          <a:p>
            <a:pPr lvl="1"/>
            <a:r>
              <a:rPr lang="en-US" sz="2400" dirty="0"/>
              <a:t>International</a:t>
            </a:r>
          </a:p>
          <a:p>
            <a:r>
              <a:rPr lang="en-US" sz="2800" dirty="0"/>
              <a:t>These are generalizations only and not always true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8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4C4C38-F403-B34B-852B-38C394E14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Military Population in the Classroom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94A246-1CB5-2C49-87FD-B32B1D0EB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Military, veterans, and dependents</a:t>
            </a:r>
          </a:p>
          <a:p>
            <a:endParaRPr lang="en-US" dirty="0"/>
          </a:p>
          <a:p>
            <a:r>
              <a:rPr lang="en-US" dirty="0"/>
              <a:t>Military – active duty, guard, or reserve</a:t>
            </a:r>
          </a:p>
          <a:p>
            <a:r>
              <a:rPr lang="en-US" dirty="0"/>
              <a:t>Veterans – anyone who has served</a:t>
            </a:r>
          </a:p>
          <a:p>
            <a:r>
              <a:rPr lang="en-US" dirty="0"/>
              <a:t>Dependent – spouse, children, other</a:t>
            </a:r>
          </a:p>
        </p:txBody>
      </p:sp>
    </p:spTree>
    <p:extLst>
      <p:ext uri="{BB962C8B-B14F-4D97-AF65-F5344CB8AC3E}">
        <p14:creationId xmlns:p14="http://schemas.microsoft.com/office/powerpoint/2010/main" val="384136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44D7C-78D1-724B-A9D1-2E7A57075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 and Facts about Vets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077FC-D024-FA42-A203-634533B404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4500" dirty="0"/>
              <a:t>Veterans are aggressive</a:t>
            </a:r>
          </a:p>
          <a:p>
            <a:r>
              <a:rPr lang="en-US" sz="4500" dirty="0"/>
              <a:t>Veterans are followers only</a:t>
            </a:r>
          </a:p>
          <a:p>
            <a:r>
              <a:rPr lang="en-US" sz="4500" dirty="0"/>
              <a:t>Veterans lack social skills</a:t>
            </a:r>
          </a:p>
          <a:p>
            <a:r>
              <a:rPr lang="en-US" sz="4500" dirty="0"/>
              <a:t>Veterans have PTSD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F09169-2E10-5743-BD7A-1A634697BF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Veterans are often reserved</a:t>
            </a:r>
          </a:p>
          <a:p>
            <a:r>
              <a:rPr lang="en-US" dirty="0"/>
              <a:t>Veterans are conditioned to work independently</a:t>
            </a:r>
          </a:p>
          <a:p>
            <a:r>
              <a:rPr lang="en-US" dirty="0"/>
              <a:t>Veterans speak directly and in a different language</a:t>
            </a:r>
          </a:p>
          <a:p>
            <a:r>
              <a:rPr lang="en-US" dirty="0"/>
              <a:t>A small percentage of military members experience combat and only some of those exhibit PTSD symptoms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CBC41-805D-2D41-98BD-1F65D64D88A8}"/>
              </a:ext>
            </a:extLst>
          </p:cNvPr>
          <p:cNvSpPr txBox="1"/>
          <p:nvPr/>
        </p:nvSpPr>
        <p:spPr>
          <a:xfrm>
            <a:off x="2675080" y="1945454"/>
            <a:ext cx="1926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MYTHS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2748FA-BB7F-2543-A56C-647DB926630B}"/>
              </a:ext>
            </a:extLst>
          </p:cNvPr>
          <p:cNvSpPr txBox="1"/>
          <p:nvPr/>
        </p:nvSpPr>
        <p:spPr>
          <a:xfrm>
            <a:off x="7376532" y="1945454"/>
            <a:ext cx="1926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FACTS</a:t>
            </a:r>
          </a:p>
        </p:txBody>
      </p:sp>
    </p:spTree>
    <p:extLst>
      <p:ext uri="{BB962C8B-B14F-4D97-AF65-F5344CB8AC3E}">
        <p14:creationId xmlns:p14="http://schemas.microsoft.com/office/powerpoint/2010/main" val="175453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D6549-0FBF-F446-B7A5-5B04B54E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Based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41127-C48C-D449-9046-D37B8D01D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Assume high levels of trust</a:t>
            </a:r>
          </a:p>
          <a:p>
            <a:r>
              <a:rPr lang="en-US" dirty="0"/>
              <a:t>Adept at skills transfer across contexts and tasks</a:t>
            </a:r>
          </a:p>
          <a:p>
            <a:r>
              <a:rPr lang="en-US" dirty="0"/>
              <a:t>Advanced technical training</a:t>
            </a:r>
          </a:p>
          <a:p>
            <a:r>
              <a:rPr lang="en-US" dirty="0"/>
              <a:t>High levels of resiliency</a:t>
            </a:r>
          </a:p>
          <a:p>
            <a:r>
              <a:rPr lang="en-US" dirty="0"/>
              <a:t>Advanced team building skills</a:t>
            </a:r>
          </a:p>
          <a:p>
            <a:r>
              <a:rPr lang="en-US" dirty="0"/>
              <a:t>Cross-cultural experience</a:t>
            </a:r>
          </a:p>
          <a:p>
            <a:r>
              <a:rPr lang="en-US" dirty="0"/>
              <a:t>Experience and skill in diverse work settings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72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E76A8-0E4B-4748-A996-4CD07977D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Sense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BA89B-7249-4D4F-94DB-178328377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years of higher-level work experience (beyond entry level)</a:t>
            </a:r>
          </a:p>
          <a:p>
            <a:r>
              <a:rPr lang="en-US" dirty="0"/>
              <a:t>Developed Soft skills</a:t>
            </a:r>
          </a:p>
          <a:p>
            <a:r>
              <a:rPr lang="en-US" dirty="0"/>
              <a:t>Critical thinking and problem solving</a:t>
            </a:r>
          </a:p>
          <a:p>
            <a:r>
              <a:rPr lang="en-US" dirty="0"/>
              <a:t>Attention to detail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9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ray">
  <a:themeElements>
    <a:clrScheme name="ARC GRAY">
      <a:dk1>
        <a:srgbClr val="000000"/>
      </a:dk1>
      <a:lt1>
        <a:srgbClr val="FEFFFF"/>
      </a:lt1>
      <a:dk2>
        <a:srgbClr val="5E5E5E"/>
      </a:dk2>
      <a:lt2>
        <a:srgbClr val="D5D5D5"/>
      </a:lt2>
      <a:accent1>
        <a:srgbClr val="7182C0"/>
      </a:accent1>
      <a:accent2>
        <a:srgbClr val="A86E87"/>
      </a:accent2>
      <a:accent3>
        <a:srgbClr val="F3AC1D"/>
      </a:accent3>
      <a:accent4>
        <a:srgbClr val="879848"/>
      </a:accent4>
      <a:accent5>
        <a:srgbClr val="913A41"/>
      </a:accent5>
      <a:accent6>
        <a:srgbClr val="C85E44"/>
      </a:accent6>
      <a:hlink>
        <a:srgbClr val="4433FF"/>
      </a:hlink>
      <a:folHlink>
        <a:srgbClr val="431F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Blue">
  <a:themeElements>
    <a:clrScheme name="ARC BLUE">
      <a:dk1>
        <a:srgbClr val="000000"/>
      </a:dk1>
      <a:lt1>
        <a:srgbClr val="FEFFFF"/>
      </a:lt1>
      <a:dk2>
        <a:srgbClr val="5E5E5E"/>
      </a:dk2>
      <a:lt2>
        <a:srgbClr val="D5D5D5"/>
      </a:lt2>
      <a:accent1>
        <a:srgbClr val="7182C0"/>
      </a:accent1>
      <a:accent2>
        <a:srgbClr val="A86E87"/>
      </a:accent2>
      <a:accent3>
        <a:srgbClr val="F3AC1D"/>
      </a:accent3>
      <a:accent4>
        <a:srgbClr val="879848"/>
      </a:accent4>
      <a:accent5>
        <a:srgbClr val="913A41"/>
      </a:accent5>
      <a:accent6>
        <a:srgbClr val="C85E44"/>
      </a:accent6>
      <a:hlink>
        <a:srgbClr val="2416D0"/>
      </a:hlink>
      <a:folHlink>
        <a:srgbClr val="0E00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3.xml><?xml version="1.0" encoding="utf-8"?>
<a:theme xmlns:a="http://schemas.openxmlformats.org/drawingml/2006/main" name="Violet">
  <a:themeElements>
    <a:clrScheme name="ARC VIOLET">
      <a:dk1>
        <a:srgbClr val="000000"/>
      </a:dk1>
      <a:lt1>
        <a:srgbClr val="FEFFFF"/>
      </a:lt1>
      <a:dk2>
        <a:srgbClr val="5E5E5E"/>
      </a:dk2>
      <a:lt2>
        <a:srgbClr val="D5D5D5"/>
      </a:lt2>
      <a:accent1>
        <a:srgbClr val="7182C0"/>
      </a:accent1>
      <a:accent2>
        <a:srgbClr val="A86E87"/>
      </a:accent2>
      <a:accent3>
        <a:srgbClr val="F3AC1D"/>
      </a:accent3>
      <a:accent4>
        <a:srgbClr val="879848"/>
      </a:accent4>
      <a:accent5>
        <a:srgbClr val="913A41"/>
      </a:accent5>
      <a:accent6>
        <a:srgbClr val="C85E44"/>
      </a:accent6>
      <a:hlink>
        <a:srgbClr val="4433FF"/>
      </a:hlink>
      <a:folHlink>
        <a:srgbClr val="431F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4.xml><?xml version="1.0" encoding="utf-8"?>
<a:theme xmlns:a="http://schemas.openxmlformats.org/drawingml/2006/main" name="White">
  <a:themeElements>
    <a:clrScheme name="ARC WHITE">
      <a:dk1>
        <a:srgbClr val="000000"/>
      </a:dk1>
      <a:lt1>
        <a:srgbClr val="FEFFFF"/>
      </a:lt1>
      <a:dk2>
        <a:srgbClr val="5E5E5E"/>
      </a:dk2>
      <a:lt2>
        <a:srgbClr val="D5D5D5"/>
      </a:lt2>
      <a:accent1>
        <a:srgbClr val="7182C0"/>
      </a:accent1>
      <a:accent2>
        <a:srgbClr val="A86E87"/>
      </a:accent2>
      <a:accent3>
        <a:srgbClr val="F3AC1D"/>
      </a:accent3>
      <a:accent4>
        <a:srgbClr val="879848"/>
      </a:accent4>
      <a:accent5>
        <a:srgbClr val="913A41"/>
      </a:accent5>
      <a:accent6>
        <a:srgbClr val="C85E44"/>
      </a:accent6>
      <a:hlink>
        <a:srgbClr val="0052FF"/>
      </a:hlink>
      <a:folHlink>
        <a:srgbClr val="7A4A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MS_Mappings xmlns="26349e0c-b727-49b8-82fe-9ab3122581a6" xsi:nil="true"/>
    <Invited_Leaders xmlns="26349e0c-b727-49b8-82fe-9ab3122581a6" xsi:nil="true"/>
    <IsNotebookLocked xmlns="26349e0c-b727-49b8-82fe-9ab3122581a6" xsi:nil="true"/>
    <FolderType xmlns="26349e0c-b727-49b8-82fe-9ab3122581a6" xsi:nil="true"/>
    <Owner xmlns="26349e0c-b727-49b8-82fe-9ab3122581a6">
      <UserInfo>
        <DisplayName/>
        <AccountId xsi:nil="true"/>
        <AccountType/>
      </UserInfo>
    </Owner>
    <DefaultSectionNames xmlns="26349e0c-b727-49b8-82fe-9ab3122581a6" xsi:nil="true"/>
    <Is_Collaboration_Space_Locked xmlns="26349e0c-b727-49b8-82fe-9ab3122581a6" xsi:nil="true"/>
    <NotebookType xmlns="26349e0c-b727-49b8-82fe-9ab3122581a6" xsi:nil="true"/>
    <CultureName xmlns="26349e0c-b727-49b8-82fe-9ab3122581a6" xsi:nil="true"/>
    <Distribution_Groups xmlns="26349e0c-b727-49b8-82fe-9ab3122581a6" xsi:nil="true"/>
    <Members xmlns="26349e0c-b727-49b8-82fe-9ab3122581a6">
      <UserInfo>
        <DisplayName/>
        <AccountId xsi:nil="true"/>
        <AccountType/>
      </UserInfo>
    </Members>
    <AppVersion xmlns="26349e0c-b727-49b8-82fe-9ab3122581a6" xsi:nil="true"/>
    <TeamsChannelId xmlns="26349e0c-b727-49b8-82fe-9ab3122581a6" xsi:nil="true"/>
    <Templates xmlns="26349e0c-b727-49b8-82fe-9ab3122581a6" xsi:nil="true"/>
    <Member_Groups xmlns="26349e0c-b727-49b8-82fe-9ab3122581a6">
      <UserInfo>
        <DisplayName/>
        <AccountId xsi:nil="true"/>
        <AccountType/>
      </UserInfo>
    </Member_Groups>
    <Self_Registration_Enabled xmlns="26349e0c-b727-49b8-82fe-9ab3122581a6" xsi:nil="true"/>
    <Has_Leaders_Only_SectionGroup xmlns="26349e0c-b727-49b8-82fe-9ab3122581a6" xsi:nil="true"/>
    <Invited_Members xmlns="26349e0c-b727-49b8-82fe-9ab3122581a6" xsi:nil="true"/>
    <Leaders xmlns="26349e0c-b727-49b8-82fe-9ab3122581a6">
      <UserInfo>
        <DisplayName/>
        <AccountId xsi:nil="true"/>
        <AccountType/>
      </UserInfo>
    </Leaders>
    <Math_Settings xmlns="26349e0c-b727-49b8-82fe-9ab3122581a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159342219F84F9FD3B5BCABDEB64B" ma:contentTypeVersion="32" ma:contentTypeDescription="Create a new document." ma:contentTypeScope="" ma:versionID="647fb8f82698c8e4008b785989d48b58">
  <xsd:schema xmlns:xsd="http://www.w3.org/2001/XMLSchema" xmlns:xs="http://www.w3.org/2001/XMLSchema" xmlns:p="http://schemas.microsoft.com/office/2006/metadata/properties" xmlns:ns2="26349e0c-b727-49b8-82fe-9ab3122581a6" xmlns:ns3="71baf443-87e2-47c4-aed5-c3ca52dd0a39" targetNamespace="http://schemas.microsoft.com/office/2006/metadata/properties" ma:root="true" ma:fieldsID="385de085a1211ccd23471e879ba259b5" ns2:_="" ns3:_="">
    <xsd:import namespace="26349e0c-b727-49b8-82fe-9ab3122581a6"/>
    <xsd:import namespace="71baf443-87e2-47c4-aed5-c3ca52dd0a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349e0c-b727-49b8-82fe-9ab3122581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29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0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1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4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5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7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baf443-87e2-47c4-aed5-c3ca52dd0a3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EC48B5-F004-4064-A4ED-DFC6991AADF6}">
  <ds:schemaRefs>
    <ds:schemaRef ds:uri="http://schemas.microsoft.com/office/2006/metadata/properties"/>
    <ds:schemaRef ds:uri="http://schemas.microsoft.com/office/infopath/2007/PartnerControls"/>
    <ds:schemaRef ds:uri="26349e0c-b727-49b8-82fe-9ab3122581a6"/>
  </ds:schemaRefs>
</ds:datastoreItem>
</file>

<file path=customXml/itemProps2.xml><?xml version="1.0" encoding="utf-8"?>
<ds:datastoreItem xmlns:ds="http://schemas.openxmlformats.org/officeDocument/2006/customXml" ds:itemID="{6B5E56E9-2C2B-4B32-BE35-B63F0FAAA1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DB583E-C1BB-4078-8367-E4FEACE888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349e0c-b727-49b8-82fe-9ab3122581a6"/>
    <ds:schemaRef ds:uri="71baf443-87e2-47c4-aed5-c3ca52dd0a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6018</TotalTime>
  <Words>675</Words>
  <Application>Microsoft Macintosh PowerPoint</Application>
  <PresentationFormat>Widescreen</PresentationFormat>
  <Paragraphs>137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Wingdings</vt:lpstr>
      <vt:lpstr>Gray</vt:lpstr>
      <vt:lpstr>Blue</vt:lpstr>
      <vt:lpstr>Violet</vt:lpstr>
      <vt:lpstr>White</vt:lpstr>
      <vt:lpstr>PowerPoint Presentation</vt:lpstr>
      <vt:lpstr>Creating a Welcoming Environment for Veterans Christopher Stone, PhD</vt:lpstr>
      <vt:lpstr>Agenda</vt:lpstr>
      <vt:lpstr>Introduction</vt:lpstr>
      <vt:lpstr>Categorization of students</vt:lpstr>
      <vt:lpstr>Military Population in the Classroom</vt:lpstr>
      <vt:lpstr>Myths and Facts about Vets</vt:lpstr>
      <vt:lpstr>Research Based Differences</vt:lpstr>
      <vt:lpstr>Common Sense Differences</vt:lpstr>
      <vt:lpstr>Their Journey – The origins of their expectations</vt:lpstr>
      <vt:lpstr>Journey (identity)</vt:lpstr>
      <vt:lpstr>Journey (experience)</vt:lpstr>
      <vt:lpstr>Journey</vt:lpstr>
      <vt:lpstr>Best Practices in the Classroom</vt:lpstr>
      <vt:lpstr>Other considerations </vt:lpstr>
      <vt:lpstr>Other considerations, continued</vt:lpstr>
      <vt:lpstr>Veterans with Disabilities</vt:lpstr>
      <vt:lpstr>Resources</vt:lpstr>
      <vt:lpstr>PowerPoint Presentation</vt:lpstr>
      <vt:lpstr>Conclusion</vt:lpstr>
      <vt:lpstr>Appendix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name</dc:title>
  <dc:creator/>
  <cp:lastModifiedBy>Speer, Carolyn</cp:lastModifiedBy>
  <cp:revision>89</cp:revision>
  <dcterms:created xsi:type="dcterms:W3CDTF">2014-04-17T23:07:25Z</dcterms:created>
  <dcterms:modified xsi:type="dcterms:W3CDTF">2020-06-11T14:00:39Z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0x010100ECF159342219F84F9FD3B5BCABDEB64B</vt:lpwstr>
  </property>
</Properties>
</file>