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7" r:id="rId5"/>
    <p:sldId id="278" r:id="rId6"/>
    <p:sldId id="277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96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Front Matter" id="{15202A74-163D-4B71-BBA8-E2FCD164262F}">
          <p14:sldIdLst>
            <p14:sldId id="257"/>
            <p14:sldId id="278"/>
            <p14:sldId id="277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96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3B41"/>
    <a:srgbClr val="7282C0"/>
    <a:srgbClr val="F3AD1C"/>
    <a:srgbClr val="72A5BF"/>
    <a:srgbClr val="889848"/>
    <a:srgbClr val="C8C3C1"/>
    <a:srgbClr val="C95E44"/>
    <a:srgbClr val="262626"/>
    <a:srgbClr val="C9C7C4"/>
    <a:srgbClr val="FFC2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85913" autoAdjust="0"/>
  </p:normalViewPr>
  <p:slideViewPr>
    <p:cSldViewPr snapToGrid="0">
      <p:cViewPr varScale="1">
        <p:scale>
          <a:sx n="95" d="100"/>
          <a:sy n="95" d="100"/>
        </p:scale>
        <p:origin x="12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166"/>
    </p:cViewPr>
  </p:sorterViewPr>
  <p:notesViewPr>
    <p:cSldViewPr snapToGrid="0">
      <p:cViewPr varScale="1">
        <p:scale>
          <a:sx n="161" d="100"/>
          <a:sy n="161" d="100"/>
        </p:scale>
        <p:origin x="4920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BA4D17B-76C2-C748-A49C-BC3B815A59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E1CCB5-B72F-1F49-A373-AF3E15B59B6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11EA0-A378-6145-BC83-40B1DED1AFDF}" type="datetimeFigureOut">
              <a:rPr lang="en-US" smtClean="0"/>
              <a:t>5/10/20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9794C9-8911-B346-A33D-513DC498CDD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12A814-F6E8-D94D-87AA-41B91D20A61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EC08F6-26CF-5648-AD9E-DD6665824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994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775AAE-0936-40B9-ACF9-A981EEF95D23}" type="datetimeFigureOut">
              <a:rPr lang="en-US" smtClean="0"/>
              <a:t>5/10/20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7B1F30-39B2-4CE2-8EF3-91F317956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242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66ED7-631A-46AF-B451-227D0A8685A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854613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65135"/>
            <a:ext cx="9587390" cy="27594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176" y="4167516"/>
            <a:ext cx="9587391" cy="129761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2893" y="4294833"/>
            <a:ext cx="8633637" cy="989550"/>
          </a:xfrm>
        </p:spPr>
        <p:txBody>
          <a:bodyPr anchor="b">
            <a:noAutofit/>
          </a:bodyPr>
          <a:lstStyle>
            <a:lvl1pPr algn="r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89037" y="5923266"/>
            <a:ext cx="1998353" cy="365125"/>
          </a:xfrm>
        </p:spPr>
        <p:txBody>
          <a:bodyPr/>
          <a:lstStyle/>
          <a:p>
            <a:fld id="{78ABE3C1-DBE1-495D-B57B-2849774B866A}" type="datetimeFigureOut">
              <a:rPr lang="en-US" dirty="0"/>
              <a:t>5/10/20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6939" y="5923266"/>
            <a:ext cx="6598129" cy="36512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B3E3B83-CF4F-5F48-9049-9FF9EAA311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701524" y="4572153"/>
            <a:ext cx="1371600" cy="1371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5/10/20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 userDrawn="1"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8B670E2-7711-EB41-8EB3-8C57AFDB99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701524" y="4572153"/>
            <a:ext cx="1371600" cy="1371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5/10/20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72A3558B-4B18-4F4C-B75D-434A8875F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701524" y="4572153"/>
            <a:ext cx="1371600" cy="1371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5/10/20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87002CB-3192-9C4F-946E-E7A5A49964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701524" y="4572153"/>
            <a:ext cx="1371600" cy="1371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5/10/20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63889F30-7C08-EC43-BCAF-68E91AA64D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701524" y="606198"/>
            <a:ext cx="1371600" cy="13716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5/10/20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6EB24ACE-61FA-C54E-9036-84730878E6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701524" y="606198"/>
            <a:ext cx="1371600" cy="13716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effectLst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5/10/20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35A8AF0-5D75-4649-A0B2-686F6A028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701524" y="606198"/>
            <a:ext cx="1371600" cy="1371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5/10/20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EA61EC3-A9AD-AB4D-BFB2-2E6A042F9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5400000">
            <a:off x="9985601" y="5370702"/>
            <a:ext cx="1371600" cy="13716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5/10/20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rgbClr val="7282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54CD622-BA78-7147-AB04-E60CBC9309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701524" y="606198"/>
            <a:ext cx="1371600" cy="1371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5/10/20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1CD40E7-CC63-2F4F-A2CF-979EFEB1C3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701524" y="2722084"/>
            <a:ext cx="1371600" cy="1371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5/10/20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B087D7E-5293-9B4E-B10A-C0D76785EB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701524" y="606198"/>
            <a:ext cx="1371600" cy="1371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5/10/20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04A7D00-5903-CA41-96E5-B0CECE1FD6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701524" y="606198"/>
            <a:ext cx="1371600" cy="1371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5/10/20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2B19760-67FB-2040-8F79-3B5210ADE9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701524" y="606198"/>
            <a:ext cx="1371600" cy="1371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5/10/20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8645896-7FF9-AB40-9162-D2CE04C19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01524" y="606198"/>
            <a:ext cx="1371600" cy="13716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5/10/20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3BD05EA-A19B-8A4B-B869-0995875D95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701524" y="606198"/>
            <a:ext cx="1371600" cy="1371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5/10/20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80FEE10-60F6-F44A-AC45-21002E1242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701524" y="606198"/>
            <a:ext cx="1371600" cy="1371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5/10/20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3AD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</a:lstStyle>
          <a:p>
            <a:fld id="{84B5D0BB-03FF-5A40-A1C1-E1BC504839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pPr/>
              <a:t>5/10/20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bg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bg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ichita.teamdynamix.com/TDClient/1907/Portal/Requests/ServiceDet?ID=21650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ichita.edu/wsuarc" TargetMode="External"/><Relationship Id="rId2" Type="http://schemas.openxmlformats.org/officeDocument/2006/relationships/hyperlink" Target="https://wichita.edu/id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DA@Wichita.edu" TargetMode="External"/><Relationship Id="rId4" Type="http://schemas.openxmlformats.org/officeDocument/2006/relationships/hyperlink" Target="https://wichita.edu/idalabs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blackboard.wichita.ed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Remote/Online First Steps</a:t>
            </a:r>
          </a:p>
        </p:txBody>
      </p:sp>
    </p:spTree>
    <p:extLst>
      <p:ext uri="{BB962C8B-B14F-4D97-AF65-F5344CB8AC3E}">
        <p14:creationId xmlns:p14="http://schemas.microsoft.com/office/powerpoint/2010/main" val="3289291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0BBA6-251B-4E47-8F9A-FD5A9CFA2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a Zoom Pro Account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741FE-BAEF-694A-BF43-277A2A4B5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44609"/>
          </a:xfrm>
        </p:spPr>
        <p:txBody>
          <a:bodyPr>
            <a:normAutofit/>
          </a:bodyPr>
          <a:lstStyle/>
          <a:p>
            <a:r>
              <a:rPr lang="en-US" dirty="0"/>
              <a:t>To get a Zoom Pro account, you must fill out a request: </a:t>
            </a:r>
            <a:r>
              <a:rPr lang="en-US" dirty="0">
                <a:solidFill>
                  <a:srgbClr val="903B4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https://wichita.teamdynamix.com/TDClient/1907/Portal/Requests/ServiceDet?ID=21650</a:t>
            </a:r>
            <a:r>
              <a:rPr lang="en-US" dirty="0">
                <a:solidFill>
                  <a:srgbClr val="903B41"/>
                </a:solidFill>
              </a:rPr>
              <a:t>  </a:t>
            </a:r>
            <a:r>
              <a:rPr lang="en-US" dirty="0">
                <a:solidFill>
                  <a:schemeClr val="bg1"/>
                </a:solidFill>
              </a:rPr>
              <a:t>(Go to </a:t>
            </a:r>
            <a:r>
              <a:rPr lang="en-US" dirty="0" err="1">
                <a:solidFill>
                  <a:schemeClr val="bg1"/>
                </a:solidFill>
              </a:rPr>
              <a:t>Wichita.edu</a:t>
            </a:r>
            <a:r>
              <a:rPr lang="en-US" dirty="0">
                <a:solidFill>
                  <a:schemeClr val="bg1"/>
                </a:solidFill>
              </a:rPr>
              <a:t>/zoom, choose Zoom Pro on the right side, follow links). Do that now.</a:t>
            </a:r>
          </a:p>
          <a:p>
            <a:r>
              <a:rPr lang="en-US" dirty="0">
                <a:solidFill>
                  <a:schemeClr val="bg1"/>
                </a:solidFill>
              </a:rPr>
              <a:t>Ignore Org/Fund question</a:t>
            </a:r>
          </a:p>
        </p:txBody>
      </p:sp>
    </p:spTree>
    <p:extLst>
      <p:ext uri="{BB962C8B-B14F-4D97-AF65-F5344CB8AC3E}">
        <p14:creationId xmlns:p14="http://schemas.microsoft.com/office/powerpoint/2010/main" val="177536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0F8CC-DC03-AA40-B017-9542AFCEC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Help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ACEF8-B883-BD43-B64A-F8CF7446EF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0547973" cy="4090821"/>
          </a:xfrm>
        </p:spPr>
        <p:txBody>
          <a:bodyPr>
            <a:normAutofit/>
          </a:bodyPr>
          <a:lstStyle/>
          <a:p>
            <a:r>
              <a:rPr lang="en-US" dirty="0"/>
              <a:t>We have a great deal of online/on-demand help through </a:t>
            </a:r>
            <a:r>
              <a:rPr lang="en-US" dirty="0" err="1">
                <a:solidFill>
                  <a:srgbClr val="903B4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Wichita.edu</a:t>
            </a:r>
            <a:r>
              <a:rPr lang="en-US" dirty="0">
                <a:solidFill>
                  <a:srgbClr val="903B4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/IDA</a:t>
            </a:r>
            <a:endParaRPr lang="en-US" dirty="0">
              <a:solidFill>
                <a:srgbClr val="903B41"/>
              </a:solidFill>
            </a:endParaRPr>
          </a:p>
          <a:p>
            <a:r>
              <a:rPr lang="en-US" dirty="0"/>
              <a:t>More information about summer training can be found at </a:t>
            </a:r>
            <a:r>
              <a:rPr lang="en-US" dirty="0" err="1">
                <a:solidFill>
                  <a:srgbClr val="903B4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Wichita.edu</a:t>
            </a:r>
            <a:r>
              <a:rPr lang="en-US" dirty="0">
                <a:solidFill>
                  <a:srgbClr val="903B4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dirty="0" err="1">
                <a:solidFill>
                  <a:srgbClr val="903B4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wsuarc</a:t>
            </a:r>
            <a:endParaRPr lang="en-US" dirty="0">
              <a:solidFill>
                <a:srgbClr val="903B41"/>
              </a:solidFill>
            </a:endParaRPr>
          </a:p>
          <a:p>
            <a:r>
              <a:rPr lang="en-US" dirty="0"/>
              <a:t>We run regular labs, and you can find times and links at </a:t>
            </a:r>
            <a:r>
              <a:rPr lang="en-US" dirty="0" err="1">
                <a:solidFill>
                  <a:srgbClr val="903B4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Wichita.edu</a:t>
            </a:r>
            <a:r>
              <a:rPr lang="en-US" dirty="0">
                <a:solidFill>
                  <a:srgbClr val="903B4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dirty="0" err="1">
                <a:solidFill>
                  <a:srgbClr val="903B4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idalabs</a:t>
            </a:r>
            <a:endParaRPr lang="en-US" dirty="0">
              <a:solidFill>
                <a:srgbClr val="903B41"/>
              </a:solidFill>
            </a:endParaRPr>
          </a:p>
          <a:p>
            <a:r>
              <a:rPr lang="en-US" dirty="0"/>
              <a:t>Send emails with questions to </a:t>
            </a:r>
            <a:r>
              <a:rPr lang="en-US" dirty="0">
                <a:solidFill>
                  <a:srgbClr val="903B4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IDA@Wichita.edu</a:t>
            </a:r>
            <a:r>
              <a:rPr lang="en-US" dirty="0">
                <a:solidFill>
                  <a:srgbClr val="903B4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82156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98B03-2CA2-8343-A3C5-B1CBD6E43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Time and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AD14D-BF20-8A4B-8E71-6F1ABE497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  <a:p>
            <a:r>
              <a:rPr lang="en-US" dirty="0"/>
              <a:t>Make sure to sign up for the Intermediate workshop and the Course Building workshop, both in </a:t>
            </a:r>
            <a:r>
              <a:rPr lang="en-US" dirty="0" err="1"/>
              <a:t>myTraining</a:t>
            </a:r>
            <a:r>
              <a:rPr lang="en-US" dirty="0"/>
              <a:t> in </a:t>
            </a:r>
            <a:r>
              <a:rPr lang="en-US" dirty="0" err="1"/>
              <a:t>MyWSU</a:t>
            </a:r>
            <a:r>
              <a:rPr lang="en-US" dirty="0"/>
              <a:t> portal.</a:t>
            </a:r>
          </a:p>
        </p:txBody>
      </p:sp>
    </p:spTree>
    <p:extLst>
      <p:ext uri="{BB962C8B-B14F-4D97-AF65-F5344CB8AC3E}">
        <p14:creationId xmlns:p14="http://schemas.microsoft.com/office/powerpoint/2010/main" val="150835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73FFC-CC34-F64B-BC38-4BA7ED06F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for coming to IDA’s workshops!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4727A8-861E-CC43-BBE4-6632D5B547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06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7DEEA-A038-6447-BC8A-3220B604F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A46DD-AD25-A542-97D4-46E1F66AA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4100" dirty="0"/>
              <a:t>Finding Blackboard</a:t>
            </a:r>
          </a:p>
          <a:p>
            <a:r>
              <a:rPr lang="en-US" sz="4100" dirty="0"/>
              <a:t>Communication</a:t>
            </a:r>
          </a:p>
          <a:p>
            <a:r>
              <a:rPr lang="en-US" sz="4100" dirty="0"/>
              <a:t>Adding Content</a:t>
            </a:r>
          </a:p>
          <a:p>
            <a:r>
              <a:rPr lang="en-US" sz="4100" dirty="0"/>
              <a:t>Adding Assignments</a:t>
            </a:r>
          </a:p>
          <a:p>
            <a:r>
              <a:rPr lang="en-US" sz="4100" dirty="0"/>
              <a:t>Presence</a:t>
            </a:r>
          </a:p>
          <a:p>
            <a:r>
              <a:rPr lang="en-US" sz="4100" dirty="0"/>
              <a:t>Common Response Times</a:t>
            </a:r>
          </a:p>
          <a:p>
            <a:r>
              <a:rPr lang="en-US" sz="4100" dirty="0"/>
              <a:t>Synchronous versus asynchronous activities in class</a:t>
            </a:r>
          </a:p>
          <a:p>
            <a:r>
              <a:rPr lang="en-US" sz="4100" dirty="0"/>
              <a:t>Get a Zoom Pro Account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037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6EC94-C2EE-0E4A-839A-631ADBC7F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Blackboard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E1413E-E3B7-C245-8F07-C38FD7B118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51529"/>
            <a:ext cx="9613861" cy="4383742"/>
          </a:xfrm>
        </p:spPr>
        <p:txBody>
          <a:bodyPr>
            <a:normAutofit/>
          </a:bodyPr>
          <a:lstStyle/>
          <a:p>
            <a:r>
              <a:rPr lang="en-US" dirty="0"/>
              <a:t>Go to Blackboard directly: </a:t>
            </a:r>
            <a:r>
              <a:rPr lang="en-US" dirty="0">
                <a:solidFill>
                  <a:srgbClr val="903B4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blackboard.Wichita.edu </a:t>
            </a:r>
            <a:r>
              <a:rPr lang="en-US" dirty="0"/>
              <a:t>to avoid login problems. Do that now.</a:t>
            </a:r>
          </a:p>
          <a:p>
            <a:r>
              <a:rPr lang="en-US" b="1" dirty="0"/>
              <a:t>Hands On Tas</a:t>
            </a:r>
            <a:r>
              <a:rPr lang="en-US" dirty="0"/>
              <a:t>k: How to organize your courses so they are grouped by semester</a:t>
            </a:r>
          </a:p>
          <a:p>
            <a:r>
              <a:rPr lang="en-US" b="1" dirty="0"/>
              <a:t>Hands On Task</a:t>
            </a:r>
            <a:r>
              <a:rPr lang="en-US" dirty="0"/>
              <a:t>: Find a Blackboard class to work with as we go along (from an old semester)</a:t>
            </a:r>
          </a:p>
        </p:txBody>
      </p:sp>
    </p:spTree>
    <p:extLst>
      <p:ext uri="{BB962C8B-B14F-4D97-AF65-F5344CB8AC3E}">
        <p14:creationId xmlns:p14="http://schemas.microsoft.com/office/powerpoint/2010/main" val="1706606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927B6-ACBD-CD40-9109-AD8960881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7A98F-2BE0-B04B-ADC4-F3B7C7709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post, send, schedule, and pin announcements.</a:t>
            </a:r>
          </a:p>
          <a:p>
            <a:r>
              <a:rPr lang="en-US" b="1" dirty="0"/>
              <a:t>Hands On Tasks</a:t>
            </a:r>
            <a:r>
              <a:rPr lang="en-US" dirty="0"/>
              <a:t>: Post an announcement. Send if you can. Post another announcement and schedule it. Pin an announcement.</a:t>
            </a:r>
          </a:p>
        </p:txBody>
      </p:sp>
    </p:spTree>
    <p:extLst>
      <p:ext uri="{BB962C8B-B14F-4D97-AF65-F5344CB8AC3E}">
        <p14:creationId xmlns:p14="http://schemas.microsoft.com/office/powerpoint/2010/main" val="3668965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0EB57-AA5E-F447-BE50-4FA8A1FDB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198D1-A5EB-9D4C-8A41-C7A748CC8B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Creating items, posting files in items, posting stand-alone files, posting web links (opening in new tab).</a:t>
            </a:r>
          </a:p>
          <a:p>
            <a:r>
              <a:rPr lang="en-US" b="1" dirty="0"/>
              <a:t>Hands On Tasks</a:t>
            </a:r>
            <a:r>
              <a:rPr lang="en-US" dirty="0"/>
              <a:t>: Create a “Meet the Professor” item with a file. Post a syllabus file as stand-alone. Post a web link to WSU’s COVID page: </a:t>
            </a:r>
            <a:r>
              <a:rPr lang="en-US" dirty="0" err="1"/>
              <a:t>Wichita.edu</a:t>
            </a:r>
            <a:r>
              <a:rPr lang="en-US" dirty="0"/>
              <a:t>/covid19news and have open in new tab.</a:t>
            </a:r>
          </a:p>
        </p:txBody>
      </p:sp>
    </p:spTree>
    <p:extLst>
      <p:ext uri="{BB962C8B-B14F-4D97-AF65-F5344CB8AC3E}">
        <p14:creationId xmlns:p14="http://schemas.microsoft.com/office/powerpoint/2010/main" val="1328367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165CB-0C8E-0B44-A626-313BD9855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Assignments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F88B3-03A3-3C4C-8396-0E1806843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the Assignments tool works with Grade Center. Assignments tool settings.</a:t>
            </a:r>
          </a:p>
          <a:p>
            <a:r>
              <a:rPr lang="en-US" b="1" dirty="0"/>
              <a:t>Hands On Tasks</a:t>
            </a:r>
            <a:r>
              <a:rPr lang="en-US" dirty="0"/>
              <a:t>: Create an assignment worth 0 points and have it reviewed by SafeAssign. Find assignment in Grade Center.</a:t>
            </a:r>
          </a:p>
        </p:txBody>
      </p:sp>
    </p:spTree>
    <p:extLst>
      <p:ext uri="{BB962C8B-B14F-4D97-AF65-F5344CB8AC3E}">
        <p14:creationId xmlns:p14="http://schemas.microsoft.com/office/powerpoint/2010/main" val="586043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FAC00-52D8-6446-8302-FDB4F0052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Presence in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C6AE3-3F49-0442-84E1-264B6080B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Online classes are a lot of work, but students do not see you doing much of it. ”Presence” is the sense that students get that you are in class.</a:t>
            </a:r>
          </a:p>
          <a:p>
            <a:r>
              <a:rPr lang="en-US" b="1" dirty="0"/>
              <a:t>Discussion</a:t>
            </a:r>
            <a:r>
              <a:rPr lang="en-US" dirty="0"/>
              <a:t>: What can you do to improve your students’ sense of your presence in class? Brainstorm ideas.</a:t>
            </a:r>
          </a:p>
        </p:txBody>
      </p:sp>
    </p:spTree>
    <p:extLst>
      <p:ext uri="{BB962C8B-B14F-4D97-AF65-F5344CB8AC3E}">
        <p14:creationId xmlns:p14="http://schemas.microsoft.com/office/powerpoint/2010/main" val="157281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663B1-6279-1B49-8387-A01082C79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Response Times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30C32-A1F4-AB47-BD46-0C0BBE9C4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27908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Online classes have a different flow from in-person classes, and students will default to expecting very quick responses.</a:t>
            </a:r>
          </a:p>
          <a:p>
            <a:pPr lvl="1"/>
            <a:r>
              <a:rPr lang="en-US" b="1" dirty="0"/>
              <a:t>Communicate</a:t>
            </a:r>
            <a:r>
              <a:rPr lang="en-US" dirty="0"/>
              <a:t> your email response time (24-48 hours is typical, 7 days a week)</a:t>
            </a:r>
          </a:p>
          <a:p>
            <a:pPr lvl="1"/>
            <a:r>
              <a:rPr lang="en-US" b="1" dirty="0"/>
              <a:t>Communicate</a:t>
            </a:r>
            <a:r>
              <a:rPr lang="en-US" dirty="0"/>
              <a:t> your “Ask the Professor” response time (24-48 hours is typical, but within a day is also common).</a:t>
            </a:r>
          </a:p>
          <a:p>
            <a:pPr lvl="1"/>
            <a:r>
              <a:rPr lang="en-US" b="1" dirty="0"/>
              <a:t>Communicate</a:t>
            </a:r>
            <a:r>
              <a:rPr lang="en-US" dirty="0"/>
              <a:t> your grading response time (one week from assignment due date is typical for 16 week classes. Quicker for shorter classes.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29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6316B-151B-F24F-B31A-E10CE49ED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versus Asynchronous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0F08D-E606-344F-851B-4802B9594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158056"/>
          </a:xfrm>
        </p:spPr>
        <p:txBody>
          <a:bodyPr>
            <a:normAutofit fontScale="92500"/>
          </a:bodyPr>
          <a:lstStyle/>
          <a:p>
            <a:r>
              <a:rPr lang="en-US" b="1" dirty="0"/>
              <a:t>Synchronous</a:t>
            </a:r>
            <a:r>
              <a:rPr lang="en-US" dirty="0"/>
              <a:t>: everyone is “in class” at the same time. Commonly done through Zoom.</a:t>
            </a:r>
          </a:p>
          <a:p>
            <a:r>
              <a:rPr lang="en-US" b="1" dirty="0"/>
              <a:t>Asynchronous</a:t>
            </a:r>
            <a:r>
              <a:rPr lang="en-US" dirty="0"/>
              <a:t>: everyone comes to class on their own schedule, but organized by deadlines.</a:t>
            </a:r>
          </a:p>
          <a:p>
            <a:r>
              <a:rPr lang="en-US" b="1" dirty="0"/>
              <a:t>At WSU</a:t>
            </a:r>
            <a:r>
              <a:rPr lang="en-US" dirty="0"/>
              <a:t>: IIE (fully online) classes tend to be asynchronous. HYB and HYO (hybrid) classes tend to have a synchronous component at the same time as the scheduled class.</a:t>
            </a:r>
          </a:p>
        </p:txBody>
      </p:sp>
    </p:spTree>
    <p:extLst>
      <p:ext uri="{BB962C8B-B14F-4D97-AF65-F5344CB8AC3E}">
        <p14:creationId xmlns:p14="http://schemas.microsoft.com/office/powerpoint/2010/main" val="42462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old">
  <a:themeElements>
    <a:clrScheme name="WICHITA STATE COLORS">
      <a:dk1>
        <a:srgbClr val="000000"/>
      </a:dk1>
      <a:lt1>
        <a:srgbClr val="FEFFFF"/>
      </a:lt1>
      <a:dk2>
        <a:srgbClr val="5E5E5E"/>
      </a:dk2>
      <a:lt2>
        <a:srgbClr val="D5D5D5"/>
      </a:lt2>
      <a:accent1>
        <a:srgbClr val="7182C0"/>
      </a:accent1>
      <a:accent2>
        <a:srgbClr val="A86E87"/>
      </a:accent2>
      <a:accent3>
        <a:srgbClr val="F3AC1D"/>
      </a:accent3>
      <a:accent4>
        <a:srgbClr val="879848"/>
      </a:accent4>
      <a:accent5>
        <a:srgbClr val="913A41"/>
      </a:accent5>
      <a:accent6>
        <a:srgbClr val="C85E44"/>
      </a:accent6>
      <a:hlink>
        <a:srgbClr val="71A4BE"/>
      </a:hlink>
      <a:folHlink>
        <a:srgbClr val="7182C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MS_Mappings xmlns="26349e0c-b727-49b8-82fe-9ab3122581a6" xsi:nil="true"/>
    <Invited_Leaders xmlns="26349e0c-b727-49b8-82fe-9ab3122581a6" xsi:nil="true"/>
    <IsNotebookLocked xmlns="26349e0c-b727-49b8-82fe-9ab3122581a6" xsi:nil="true"/>
    <FolderType xmlns="26349e0c-b727-49b8-82fe-9ab3122581a6" xsi:nil="true"/>
    <Owner xmlns="26349e0c-b727-49b8-82fe-9ab3122581a6">
      <UserInfo>
        <DisplayName/>
        <AccountId xsi:nil="true"/>
        <AccountType/>
      </UserInfo>
    </Owner>
    <DefaultSectionNames xmlns="26349e0c-b727-49b8-82fe-9ab3122581a6" xsi:nil="true"/>
    <Is_Collaboration_Space_Locked xmlns="26349e0c-b727-49b8-82fe-9ab3122581a6" xsi:nil="true"/>
    <NotebookType xmlns="26349e0c-b727-49b8-82fe-9ab3122581a6" xsi:nil="true"/>
    <CultureName xmlns="26349e0c-b727-49b8-82fe-9ab3122581a6" xsi:nil="true"/>
    <Distribution_Groups xmlns="26349e0c-b727-49b8-82fe-9ab3122581a6" xsi:nil="true"/>
    <Members xmlns="26349e0c-b727-49b8-82fe-9ab3122581a6">
      <UserInfo>
        <DisplayName/>
        <AccountId xsi:nil="true"/>
        <AccountType/>
      </UserInfo>
    </Members>
    <AppVersion xmlns="26349e0c-b727-49b8-82fe-9ab3122581a6" xsi:nil="true"/>
    <TeamsChannelId xmlns="26349e0c-b727-49b8-82fe-9ab3122581a6" xsi:nil="true"/>
    <Templates xmlns="26349e0c-b727-49b8-82fe-9ab3122581a6" xsi:nil="true"/>
    <Member_Groups xmlns="26349e0c-b727-49b8-82fe-9ab3122581a6">
      <UserInfo>
        <DisplayName/>
        <AccountId xsi:nil="true"/>
        <AccountType/>
      </UserInfo>
    </Member_Groups>
    <Self_Registration_Enabled xmlns="26349e0c-b727-49b8-82fe-9ab3122581a6" xsi:nil="true"/>
    <Has_Leaders_Only_SectionGroup xmlns="26349e0c-b727-49b8-82fe-9ab3122581a6" xsi:nil="true"/>
    <Invited_Members xmlns="26349e0c-b727-49b8-82fe-9ab3122581a6" xsi:nil="true"/>
    <Leaders xmlns="26349e0c-b727-49b8-82fe-9ab3122581a6">
      <UserInfo>
        <DisplayName/>
        <AccountId xsi:nil="true"/>
        <AccountType/>
      </UserInfo>
    </Leaders>
    <Math_Settings xmlns="26349e0c-b727-49b8-82fe-9ab3122581a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F159342219F84F9FD3B5BCABDEB64B" ma:contentTypeVersion="32" ma:contentTypeDescription="Create a new document." ma:contentTypeScope="" ma:versionID="647fb8f82698c8e4008b785989d48b58">
  <xsd:schema xmlns:xsd="http://www.w3.org/2001/XMLSchema" xmlns:xs="http://www.w3.org/2001/XMLSchema" xmlns:p="http://schemas.microsoft.com/office/2006/metadata/properties" xmlns:ns2="26349e0c-b727-49b8-82fe-9ab3122581a6" xmlns:ns3="71baf443-87e2-47c4-aed5-c3ca52dd0a39" targetNamespace="http://schemas.microsoft.com/office/2006/metadata/properties" ma:root="true" ma:fieldsID="385de085a1211ccd23471e879ba259b5" ns2:_="" ns3:_="">
    <xsd:import namespace="26349e0c-b727-49b8-82fe-9ab3122581a6"/>
    <xsd:import namespace="71baf443-87e2-47c4-aed5-c3ca52dd0a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Leaders" minOccurs="0"/>
                <xsd:element ref="ns2:Members" minOccurs="0"/>
                <xsd:element ref="ns2:Member_Groups" minOccurs="0"/>
                <xsd:element ref="ns2:Distribution_Groups" minOccurs="0"/>
                <xsd:element ref="ns2:LMS_Mappings" minOccurs="0"/>
                <xsd:element ref="ns2:Invited_Leaders" minOccurs="0"/>
                <xsd:element ref="ns2:Invited_Members" minOccurs="0"/>
                <xsd:element ref="ns2:Self_Registration_Enabled" minOccurs="0"/>
                <xsd:element ref="ns2:Has_Leaders_Only_SectionGroup" minOccurs="0"/>
                <xsd:element ref="ns2:Is_Collaboration_Space_Locked" minOccurs="0"/>
                <xsd:element ref="ns2:IsNotebookLock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349e0c-b727-49b8-82fe-9ab3122581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NotebookType" ma:index="20" nillable="true" ma:displayName="Notebook Type" ma:internalName="NotebookType">
      <xsd:simpleType>
        <xsd:restriction base="dms:Text"/>
      </xsd:simpleType>
    </xsd:element>
    <xsd:element name="FolderType" ma:index="21" nillable="true" ma:displayName="Folder Type" ma:internalName="FolderType">
      <xsd:simpleType>
        <xsd:restriction base="dms:Text"/>
      </xsd:simpleType>
    </xsd:element>
    <xsd:element name="CultureName" ma:index="22" nillable="true" ma:displayName="Culture Name" ma:internalName="CultureName">
      <xsd:simpleType>
        <xsd:restriction base="dms:Text"/>
      </xsd:simpleType>
    </xsd:element>
    <xsd:element name="AppVersion" ma:index="23" nillable="true" ma:displayName="App Version" ma:internalName="AppVersion">
      <xsd:simpleType>
        <xsd:restriction base="dms:Text"/>
      </xsd:simpleType>
    </xsd:element>
    <xsd:element name="TeamsChannelId" ma:index="24" nillable="true" ma:displayName="Teams Channel Id" ma:internalName="TeamsChannelId">
      <xsd:simpleType>
        <xsd:restriction base="dms:Text"/>
      </xsd:simpleType>
    </xsd:element>
    <xsd:element name="Owner" ma:index="25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6" nillable="true" ma:displayName="Math Settings" ma:internalName="Math_Settings">
      <xsd:simpleType>
        <xsd:restriction base="dms:Text"/>
      </xsd:simpleType>
    </xsd:element>
    <xsd:element name="DefaultSectionNames" ma:index="27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8" nillable="true" ma:displayName="Templates" ma:internalName="Templates">
      <xsd:simpleType>
        <xsd:restriction base="dms:Note">
          <xsd:maxLength value="255"/>
        </xsd:restriction>
      </xsd:simpleType>
    </xsd:element>
    <xsd:element name="Leaders" ma:index="29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30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31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2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3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Leaders" ma:index="34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35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36" nillable="true" ma:displayName="Self Registration Enabled" ma:internalName="Self_Registration_Enabled">
      <xsd:simpleType>
        <xsd:restriction base="dms:Boolean"/>
      </xsd:simpleType>
    </xsd:element>
    <xsd:element name="Has_Leaders_Only_SectionGroup" ma:index="37" nillable="true" ma:displayName="Has Leaders Only SectionGroup" ma:internalName="Has_Leaders_Only_SectionGroup">
      <xsd:simpleType>
        <xsd:restriction base="dms:Boolean"/>
      </xsd:simpleType>
    </xsd:element>
    <xsd:element name="Is_Collaboration_Space_Locked" ma:index="38" nillable="true" ma:displayName="Is Collaboration Space Locked" ma:internalName="Is_Collaboration_Space_Locked">
      <xsd:simpleType>
        <xsd:restriction base="dms:Boolean"/>
      </xsd:simpleType>
    </xsd:element>
    <xsd:element name="IsNotebookLocked" ma:index="39" nillable="true" ma:displayName="Is Notebook Locked" ma:internalName="IsNotebookLock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baf443-87e2-47c4-aed5-c3ca52dd0a3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659FEC2-56F7-4A83-A966-C84D4383625F}">
  <ds:schemaRefs>
    <ds:schemaRef ds:uri="http://schemas.microsoft.com/office/2006/metadata/properties"/>
    <ds:schemaRef ds:uri="http://schemas.microsoft.com/office/infopath/2007/PartnerControls"/>
    <ds:schemaRef ds:uri="26349e0c-b727-49b8-82fe-9ab3122581a6"/>
  </ds:schemaRefs>
</ds:datastoreItem>
</file>

<file path=customXml/itemProps2.xml><?xml version="1.0" encoding="utf-8"?>
<ds:datastoreItem xmlns:ds="http://schemas.openxmlformats.org/officeDocument/2006/customXml" ds:itemID="{152635DD-508C-47BA-9C79-9B67873ABC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CB12001-EB6B-4BAC-A958-1BAF0DD78E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349e0c-b727-49b8-82fe-9ab3122581a6"/>
    <ds:schemaRef ds:uri="71baf443-87e2-47c4-aed5-c3ca52dd0a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4439</TotalTime>
  <Words>613</Words>
  <Application>Microsoft Macintosh PowerPoint</Application>
  <PresentationFormat>Widescreen</PresentationFormat>
  <Paragraphs>48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Gold</vt:lpstr>
      <vt:lpstr>Remote/Online First Steps</vt:lpstr>
      <vt:lpstr>Our Agenda</vt:lpstr>
      <vt:lpstr>Finding Blackboard</vt:lpstr>
      <vt:lpstr>Communication</vt:lpstr>
      <vt:lpstr>Adding Content</vt:lpstr>
      <vt:lpstr>Adding Assignments</vt:lpstr>
      <vt:lpstr>Your Presence in Class</vt:lpstr>
      <vt:lpstr>Common Response Times</vt:lpstr>
      <vt:lpstr>Synchronous versus Asynchronous Activities</vt:lpstr>
      <vt:lpstr>Get a Zoom Pro Account</vt:lpstr>
      <vt:lpstr>Getting Help</vt:lpstr>
      <vt:lpstr>Practice Time and Questions</vt:lpstr>
      <vt:lpstr>Thank you for coming to IDA’s workshops!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name</dc:title>
  <dc:creator/>
  <cp:lastModifiedBy>Speer, Carolyn</cp:lastModifiedBy>
  <cp:revision>66</cp:revision>
  <dcterms:created xsi:type="dcterms:W3CDTF">2014-04-17T23:07:25Z</dcterms:created>
  <dcterms:modified xsi:type="dcterms:W3CDTF">2020-05-10T18:21:35Z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0x010100ECF159342219F84F9FD3B5BCABDEB64B</vt:lpwstr>
  </property>
</Properties>
</file>