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705" r:id="rId5"/>
  </p:sldMasterIdLst>
  <p:notesMasterIdLst>
    <p:notesMasterId r:id="rId22"/>
  </p:notesMasterIdLst>
  <p:handoutMasterIdLst>
    <p:handoutMasterId r:id="rId23"/>
  </p:handoutMasterIdLst>
  <p:sldIdLst>
    <p:sldId id="266" r:id="rId6"/>
    <p:sldId id="271" r:id="rId7"/>
    <p:sldId id="273" r:id="rId8"/>
    <p:sldId id="274" r:id="rId9"/>
    <p:sldId id="275" r:id="rId10"/>
    <p:sldId id="276" r:id="rId11"/>
    <p:sldId id="277" r:id="rId12"/>
    <p:sldId id="278" r:id="rId13"/>
    <p:sldId id="279" r:id="rId14"/>
    <p:sldId id="280" r:id="rId15"/>
    <p:sldId id="282" r:id="rId16"/>
    <p:sldId id="281" r:id="rId17"/>
    <p:sldId id="283" r:id="rId18"/>
    <p:sldId id="284" r:id="rId19"/>
    <p:sldId id="295" r:id="rId20"/>
    <p:sldId id="29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ray" id="{ED02CA79-8112-418E-8BC2-0FD9B68AECB3}">
          <p14:sldIdLst>
            <p14:sldId id="266"/>
            <p14:sldId id="271"/>
            <p14:sldId id="273"/>
            <p14:sldId id="274"/>
            <p14:sldId id="275"/>
            <p14:sldId id="276"/>
            <p14:sldId id="277"/>
            <p14:sldId id="278"/>
            <p14:sldId id="279"/>
            <p14:sldId id="280"/>
            <p14:sldId id="282"/>
            <p14:sldId id="281"/>
            <p14:sldId id="283"/>
            <p14:sldId id="284"/>
            <p14:sldId id="295"/>
            <p14:sldId id="296"/>
          </p14:sldIdLst>
        </p14:section>
        <p14:section name="White" id="{0DAD77B1-60C5-4EB2-933E-C56E97A5B2A7}">
          <p14:sldIdLst/>
        </p14:section>
        <p14:section name="General Closing" id="{4AB6C702-EE4D-4283-ACB0-770710E41AE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3B41"/>
    <a:srgbClr val="72A5BF"/>
    <a:srgbClr val="889848"/>
    <a:srgbClr val="C8C3C1"/>
    <a:srgbClr val="C95E44"/>
    <a:srgbClr val="7282C0"/>
    <a:srgbClr val="262626"/>
    <a:srgbClr val="C9C7C4"/>
    <a:srgbClr val="F3AD1C"/>
    <a:srgbClr val="FFC2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85913" autoAdjust="0"/>
  </p:normalViewPr>
  <p:slideViewPr>
    <p:cSldViewPr snapToGrid="0">
      <p:cViewPr varScale="1">
        <p:scale>
          <a:sx n="95" d="100"/>
          <a:sy n="95" d="100"/>
        </p:scale>
        <p:origin x="1216" y="176"/>
      </p:cViewPr>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161" d="100"/>
          <a:sy n="161" d="100"/>
        </p:scale>
        <p:origin x="49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A4D17B-76C2-C748-A49C-BC3B815A59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AE1CCB5-B72F-1F49-A373-AF3E15B59B6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A11EA0-A378-6145-BC83-40B1DED1AFDF}" type="datetimeFigureOut">
              <a:rPr lang="en-US" smtClean="0"/>
              <a:t>5/20/20</a:t>
            </a:fld>
            <a:endParaRPr lang="en-US"/>
          </a:p>
        </p:txBody>
      </p:sp>
      <p:sp>
        <p:nvSpPr>
          <p:cNvPr id="4" name="Footer Placeholder 3">
            <a:extLst>
              <a:ext uri="{FF2B5EF4-FFF2-40B4-BE49-F238E27FC236}">
                <a16:creationId xmlns:a16="http://schemas.microsoft.com/office/drawing/2014/main" id="{689794C9-8911-B346-A33D-513DC498CD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12A814-F6E8-D94D-87AA-41B91D20A6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EC08F6-26CF-5648-AD9E-DD6665824934}" type="slidenum">
              <a:rPr lang="en-US" smtClean="0"/>
              <a:t>‹#›</a:t>
            </a:fld>
            <a:endParaRPr lang="en-US"/>
          </a:p>
        </p:txBody>
      </p:sp>
    </p:spTree>
    <p:extLst>
      <p:ext uri="{BB962C8B-B14F-4D97-AF65-F5344CB8AC3E}">
        <p14:creationId xmlns:p14="http://schemas.microsoft.com/office/powerpoint/2010/main" val="952994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75AAE-0936-40B9-ACF9-A981EEF95D23}" type="datetimeFigureOut">
              <a:rPr lang="en-US" smtClean="0"/>
              <a:t>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7B1F30-39B2-4CE2-8EF3-91F3179569A5}" type="slidenum">
              <a:rPr lang="en-US" smtClean="0"/>
              <a:t>‹#›</a:t>
            </a:fld>
            <a:endParaRPr lang="en-US"/>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666ED7-631A-46AF-B451-227D0A8685A0}" type="slidenum">
              <a:rPr lang="en-US"/>
              <a:t>1</a:t>
            </a:fld>
            <a:endParaRPr lang="en-US"/>
          </a:p>
        </p:txBody>
      </p:sp>
    </p:spTree>
    <p:extLst>
      <p:ext uri="{BB962C8B-B14F-4D97-AF65-F5344CB8AC3E}">
        <p14:creationId xmlns:p14="http://schemas.microsoft.com/office/powerpoint/2010/main" val="27630840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65135"/>
            <a:ext cx="9587390" cy="275942"/>
          </a:xfrm>
          <a:prstGeom prst="rect">
            <a:avLst/>
          </a:prstGeom>
        </p:spPr>
      </p:pic>
      <p:sp>
        <p:nvSpPr>
          <p:cNvPr id="9" name="Rectangle 8"/>
          <p:cNvSpPr/>
          <p:nvPr/>
        </p:nvSpPr>
        <p:spPr>
          <a:xfrm>
            <a:off x="3176" y="4167516"/>
            <a:ext cx="9587391" cy="1297619"/>
          </a:xfrm>
          <a:prstGeom prst="rect">
            <a:avLst/>
          </a:prstGeom>
          <a:solidFill>
            <a:srgbClr val="262626"/>
          </a:solidFill>
          <a:ln>
            <a:noFill/>
          </a:ln>
        </p:spPr>
        <p:style>
          <a:lnRef idx="2">
            <a:schemeClr val="dk1">
              <a:shade val="50000"/>
            </a:schemeClr>
          </a:lnRef>
          <a:fillRef idx="1">
            <a:schemeClr val="dk1"/>
          </a:fillRef>
          <a:effectRef idx="0">
            <a:schemeClr val="dk1"/>
          </a:effectRef>
          <a:fontRef idx="minor">
            <a:schemeClr val="lt1"/>
          </a:fontRef>
        </p:style>
      </p:sp>
      <p:sp>
        <p:nvSpPr>
          <p:cNvPr id="2" name="Title 1"/>
          <p:cNvSpPr>
            <a:spLocks noGrp="1"/>
          </p:cNvSpPr>
          <p:nvPr>
            <p:ph type="ctrTitle"/>
          </p:nvPr>
        </p:nvSpPr>
        <p:spPr>
          <a:xfrm>
            <a:off x="552893" y="4294833"/>
            <a:ext cx="8633637" cy="989550"/>
          </a:xfrm>
        </p:spPr>
        <p:txBody>
          <a:bodyPr anchor="b">
            <a:noAutofit/>
          </a:bodyPr>
          <a:lstStyle>
            <a:lvl1pPr algn="r">
              <a:defRPr sz="4800">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a:xfrm>
            <a:off x="7589037" y="5923266"/>
            <a:ext cx="1998353" cy="365125"/>
          </a:xfrm>
        </p:spPr>
        <p:txBody>
          <a:bodyPr/>
          <a:lstStyle/>
          <a:p>
            <a:fld id="{78ABE3C1-DBE1-495D-B57B-2849774B866A}" type="datetimeFigureOut">
              <a:rPr lang="en-US" dirty="0"/>
              <a:t>5/20/20</a:t>
            </a:fld>
            <a:endParaRPr lang="en-US" dirty="0"/>
          </a:p>
        </p:txBody>
      </p:sp>
      <p:sp>
        <p:nvSpPr>
          <p:cNvPr id="5" name="Footer Placeholder 4"/>
          <p:cNvSpPr>
            <a:spLocks noGrp="1"/>
          </p:cNvSpPr>
          <p:nvPr>
            <p:ph type="ftr" sz="quarter" idx="11"/>
          </p:nvPr>
        </p:nvSpPr>
        <p:spPr>
          <a:xfrm>
            <a:off x="976939" y="5923266"/>
            <a:ext cx="6598129" cy="365125"/>
          </a:xfrm>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3B3E3B83-CF4F-5F48-9049-9FF9EAA3117D}"/>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72153"/>
            <a:ext cx="1371600" cy="1371600"/>
          </a:xfrm>
          <a:prstGeom prst="rect">
            <a:avLst/>
          </a:prstGeom>
        </p:spPr>
      </p:pic>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3">
            <a:extLst>
              <a:ext uri="{FF2B5EF4-FFF2-40B4-BE49-F238E27FC236}">
                <a16:creationId xmlns:a16="http://schemas.microsoft.com/office/drawing/2014/main" id="{18B670E2-7711-EB41-8EB3-8C57AFDB9932}"/>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72153"/>
            <a:ext cx="1371600" cy="1371600"/>
          </a:xfrm>
          <a:prstGeom prst="rect">
            <a:avLst/>
          </a:prstGeom>
        </p:spPr>
      </p:pic>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0" name="Picture 19">
            <a:extLst>
              <a:ext uri="{FF2B5EF4-FFF2-40B4-BE49-F238E27FC236}">
                <a16:creationId xmlns:a16="http://schemas.microsoft.com/office/drawing/2014/main" id="{72A3558B-4B18-4F4C-B75D-434A8875F400}"/>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72153"/>
            <a:ext cx="1371600" cy="1371600"/>
          </a:xfrm>
          <a:prstGeom prst="rect">
            <a:avLst/>
          </a:prstGeom>
        </p:spPr>
      </p:pic>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087002CB-3192-9C4F-946E-E7A5A49964CF}"/>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72153"/>
            <a:ext cx="1371600" cy="1371600"/>
          </a:xfrm>
          <a:prstGeom prst="rect">
            <a:avLst/>
          </a:prstGeom>
        </p:spPr>
      </p:pic>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0" name="Picture 19">
            <a:extLst>
              <a:ext uri="{FF2B5EF4-FFF2-40B4-BE49-F238E27FC236}">
                <a16:creationId xmlns:a16="http://schemas.microsoft.com/office/drawing/2014/main" id="{63889F30-7C08-EC43-BCAF-68E91AA64D93}"/>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1" name="Picture 30">
            <a:extLst>
              <a:ext uri="{FF2B5EF4-FFF2-40B4-BE49-F238E27FC236}">
                <a16:creationId xmlns:a16="http://schemas.microsoft.com/office/drawing/2014/main" id="{6EB24ACE-61FA-C54E-9036-84730878E6AF}"/>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effectLst/>
              </a:defRPr>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635A8AF0-5D75-4649-A0B2-686F6A02842C}"/>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DEA61EC3-A9AD-AB4D-BFB2-2E6A042F962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5400000">
            <a:off x="9985601" y="5370702"/>
            <a:ext cx="1371600" cy="1371600"/>
          </a:xfrm>
          <a:prstGeom prst="rect">
            <a:avLst/>
          </a:prstGeom>
        </p:spPr>
      </p:pic>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Picture 10" descr="HD-ShadowLong.png">
            <a:extLst>
              <a:ext uri="{FF2B5EF4-FFF2-40B4-BE49-F238E27FC236}">
                <a16:creationId xmlns:a16="http://schemas.microsoft.com/office/drawing/2014/main" id="{44E589ED-19EB-5745-8EC8-BFA097C153F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465135"/>
            <a:ext cx="9587390" cy="275942"/>
          </a:xfrm>
          <a:prstGeom prst="rect">
            <a:avLst/>
          </a:prstGeom>
        </p:spPr>
      </p:pic>
      <p:sp>
        <p:nvSpPr>
          <p:cNvPr id="12" name="Rectangle 11">
            <a:extLst>
              <a:ext uri="{FF2B5EF4-FFF2-40B4-BE49-F238E27FC236}">
                <a16:creationId xmlns:a16="http://schemas.microsoft.com/office/drawing/2014/main" id="{67921B41-AFF9-524D-BFF7-C3C1ED26E31B}"/>
              </a:ext>
            </a:extLst>
          </p:cNvPr>
          <p:cNvSpPr/>
          <p:nvPr userDrawn="1"/>
        </p:nvSpPr>
        <p:spPr>
          <a:xfrm>
            <a:off x="3176" y="4167516"/>
            <a:ext cx="9587391" cy="1297619"/>
          </a:xfrm>
          <a:prstGeom prst="rect">
            <a:avLst/>
          </a:prstGeom>
          <a:solidFill>
            <a:srgbClr val="262626"/>
          </a:solidFill>
          <a:ln>
            <a:noFill/>
          </a:ln>
        </p:spPr>
        <p:style>
          <a:lnRef idx="2">
            <a:schemeClr val="dk1">
              <a:shade val="50000"/>
            </a:schemeClr>
          </a:lnRef>
          <a:fillRef idx="1">
            <a:schemeClr val="dk1"/>
          </a:fillRef>
          <a:effectRef idx="0">
            <a:schemeClr val="dk1"/>
          </a:effectRef>
          <a:fontRef idx="minor">
            <a:schemeClr val="lt1"/>
          </a:fontRef>
        </p:style>
      </p:sp>
      <p:sp>
        <p:nvSpPr>
          <p:cNvPr id="13" name="Title 1">
            <a:extLst>
              <a:ext uri="{FF2B5EF4-FFF2-40B4-BE49-F238E27FC236}">
                <a16:creationId xmlns:a16="http://schemas.microsoft.com/office/drawing/2014/main" id="{07E48344-7DE3-D24B-AA1E-7956A90C8642}"/>
              </a:ext>
            </a:extLst>
          </p:cNvPr>
          <p:cNvSpPr>
            <a:spLocks noGrp="1"/>
          </p:cNvSpPr>
          <p:nvPr>
            <p:ph type="ctrTitle"/>
          </p:nvPr>
        </p:nvSpPr>
        <p:spPr>
          <a:xfrm>
            <a:off x="627321" y="4294833"/>
            <a:ext cx="8559209" cy="989550"/>
          </a:xfrm>
        </p:spPr>
        <p:txBody>
          <a:bodyPr anchor="b">
            <a:noAutofit/>
          </a:bodyPr>
          <a:lstStyle>
            <a:lvl1pPr algn="r">
              <a:defRPr sz="4800">
                <a:solidFill>
                  <a:schemeClr val="tx1"/>
                </a:solidFill>
              </a:defRPr>
            </a:lvl1pPr>
          </a:lstStyle>
          <a:p>
            <a:r>
              <a:rPr lang="en-US" dirty="0"/>
              <a:t>Click to edit Master title style</a:t>
            </a:r>
          </a:p>
        </p:txBody>
      </p:sp>
      <p:sp>
        <p:nvSpPr>
          <p:cNvPr id="14" name="Date Placeholder 3">
            <a:extLst>
              <a:ext uri="{FF2B5EF4-FFF2-40B4-BE49-F238E27FC236}">
                <a16:creationId xmlns:a16="http://schemas.microsoft.com/office/drawing/2014/main" id="{F6F7BACF-7841-F448-806A-78AC4E69804E}"/>
              </a:ext>
            </a:extLst>
          </p:cNvPr>
          <p:cNvSpPr>
            <a:spLocks noGrp="1"/>
          </p:cNvSpPr>
          <p:nvPr>
            <p:ph type="dt" sz="half" idx="10"/>
          </p:nvPr>
        </p:nvSpPr>
        <p:spPr>
          <a:xfrm>
            <a:off x="7589037" y="5923266"/>
            <a:ext cx="1998353" cy="365125"/>
          </a:xfrm>
        </p:spPr>
        <p:txBody>
          <a:bodyPr/>
          <a:lstStyle/>
          <a:p>
            <a:fld id="{78ABE3C1-DBE1-495D-B57B-2849774B866A}" type="datetimeFigureOut">
              <a:rPr lang="en-US" dirty="0"/>
              <a:t>5/20/20</a:t>
            </a:fld>
            <a:endParaRPr lang="en-US" dirty="0"/>
          </a:p>
        </p:txBody>
      </p:sp>
      <p:sp>
        <p:nvSpPr>
          <p:cNvPr id="15" name="Footer Placeholder 4">
            <a:extLst>
              <a:ext uri="{FF2B5EF4-FFF2-40B4-BE49-F238E27FC236}">
                <a16:creationId xmlns:a16="http://schemas.microsoft.com/office/drawing/2014/main" id="{9E434862-E5D1-8649-9611-C795FCD1E186}"/>
              </a:ext>
            </a:extLst>
          </p:cNvPr>
          <p:cNvSpPr>
            <a:spLocks noGrp="1"/>
          </p:cNvSpPr>
          <p:nvPr>
            <p:ph type="ftr" sz="quarter" idx="11"/>
          </p:nvPr>
        </p:nvSpPr>
        <p:spPr>
          <a:xfrm>
            <a:off x="976939" y="5923266"/>
            <a:ext cx="6598129" cy="365125"/>
          </a:xfrm>
        </p:spPr>
        <p:txBody>
          <a:bodyPr/>
          <a:lstStyle/>
          <a:p>
            <a:endParaRPr lang="en-US" dirty="0"/>
          </a:p>
        </p:txBody>
      </p:sp>
    </p:spTree>
    <p:extLst>
      <p:ext uri="{BB962C8B-B14F-4D97-AF65-F5344CB8AC3E}">
        <p14:creationId xmlns:p14="http://schemas.microsoft.com/office/powerpoint/2010/main" val="414068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C2FCE102-13FB-3845-B84A-42819EEDA672}"/>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5/20/20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474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rgbClr val="7282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254CD622-BA78-7147-AB04-E60CBC9309FF}"/>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EB651880-B7EF-0E4E-819C-B6C15070DD32}"/>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2732716"/>
            <a:ext cx="1371600" cy="1371600"/>
          </a:xfrm>
          <a:prstGeom prst="rect">
            <a:avLst/>
          </a:prstGeom>
        </p:spPr>
      </p:pic>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5/20/20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0743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8EBB3023-9AC2-7243-99AA-8A129409D69F}"/>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1050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3">
            <a:extLst>
              <a:ext uri="{FF2B5EF4-FFF2-40B4-BE49-F238E27FC236}">
                <a16:creationId xmlns:a16="http://schemas.microsoft.com/office/drawing/2014/main" id="{727A7881-F63F-8745-9CF2-9D630F2734F4}"/>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5/20/20</a:t>
            </a:fld>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0935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2305085D-1A07-8746-877C-FF0AFA2B8488}"/>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5/20/20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2705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a:extLst>
              <a:ext uri="{FF2B5EF4-FFF2-40B4-BE49-F238E27FC236}">
                <a16:creationId xmlns:a16="http://schemas.microsoft.com/office/drawing/2014/main" id="{58BE0577-3423-FB42-8660-D0417AFB4876}"/>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701524" y="606198"/>
            <a:ext cx="1371600" cy="1371600"/>
          </a:xfrm>
          <a:prstGeom prst="rect">
            <a:avLst/>
          </a:prstGeom>
        </p:spPr>
      </p:pic>
      <p:sp>
        <p:nvSpPr>
          <p:cNvPr id="2" name="Date Placeholder 1"/>
          <p:cNvSpPr>
            <a:spLocks noGrp="1"/>
          </p:cNvSpPr>
          <p:nvPr>
            <p:ph type="dt" sz="half" idx="10"/>
          </p:nvPr>
        </p:nvSpPr>
        <p:spPr/>
        <p:txBody>
          <a:bodyPr/>
          <a:lstStyle/>
          <a:p>
            <a:fld id="{3D24A7AC-904D-4781-85BA-7D10C17ED021}" type="datetimeFigureOut">
              <a:rPr lang="en-US" smtClean="0"/>
              <a:t>5/20/20</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9113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991F169A-F0E3-1244-B2A0-DE33A6CAEE60}"/>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2632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B0699727-B666-EC44-8436-024BC8FBED36}"/>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121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EB9831F8-B57B-384D-B77C-EA510D60DA70}"/>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82789"/>
            <a:ext cx="1371600" cy="1371600"/>
          </a:xfrm>
          <a:prstGeom prst="rect">
            <a:avLst/>
          </a:prstGeom>
        </p:spPr>
      </p:pic>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90165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3D2DCB68-6975-8842-AB0D-4C0686A72B57}"/>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82789"/>
            <a:ext cx="1371600" cy="1371600"/>
          </a:xfrm>
          <a:prstGeom prst="rect">
            <a:avLst/>
          </a:prstGeom>
        </p:spPr>
      </p:pic>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131110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Picture 17">
            <a:extLst>
              <a:ext uri="{FF2B5EF4-FFF2-40B4-BE49-F238E27FC236}">
                <a16:creationId xmlns:a16="http://schemas.microsoft.com/office/drawing/2014/main" id="{66A2A9DE-88EA-5F45-A8D3-071B2DFBED5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82789"/>
            <a:ext cx="1371600" cy="1371600"/>
          </a:xfrm>
          <a:prstGeom prst="rect">
            <a:avLst/>
          </a:prstGeom>
        </p:spPr>
      </p:pic>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7342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61CD40E7-CC63-2F4F-A2CF-979EFEB1C3D1}"/>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2722084"/>
            <a:ext cx="1371600" cy="1371600"/>
          </a:xfrm>
          <a:prstGeom prst="rect">
            <a:avLst/>
          </a:prstGeom>
        </p:spPr>
      </p:pic>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8CF2930A-8FB3-F849-8557-384B105E9F8B}"/>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4582789"/>
            <a:ext cx="1371600" cy="1371600"/>
          </a:xfrm>
          <a:prstGeom prst="rect">
            <a:avLst/>
          </a:prstGeom>
        </p:spPr>
      </p:pic>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5/20/20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1886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Picture 17">
            <a:extLst>
              <a:ext uri="{FF2B5EF4-FFF2-40B4-BE49-F238E27FC236}">
                <a16:creationId xmlns:a16="http://schemas.microsoft.com/office/drawing/2014/main" id="{E4C901E1-E008-464E-B268-EA2C689A0B51}"/>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5/20/20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220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8" name="Picture 27">
            <a:extLst>
              <a:ext uri="{FF2B5EF4-FFF2-40B4-BE49-F238E27FC236}">
                <a16:creationId xmlns:a16="http://schemas.microsoft.com/office/drawing/2014/main" id="{6492CB90-EF5F-DC44-AAC9-D7F1944DC53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5/20/20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2462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1CDD24F8-651C-3D40-8BE7-D55F89D0EA10}"/>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5/20/20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3159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rgbClr val="72A5B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938B0DB2-6BB8-694C-85EF-1CB4F073E18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5400000">
            <a:off x="9985601" y="5370702"/>
            <a:ext cx="1371600" cy="1371600"/>
          </a:xfrm>
          <a:prstGeom prst="rect">
            <a:avLst/>
          </a:prstGeom>
        </p:spPr>
      </p:pic>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5/20/20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Tree>
    <p:extLst>
      <p:ext uri="{BB962C8B-B14F-4D97-AF65-F5344CB8AC3E}">
        <p14:creationId xmlns:p14="http://schemas.microsoft.com/office/powerpoint/2010/main" val="380988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CB087D7E-5293-9B4E-B10A-C0D76785EB2F}"/>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D04A7D00-5903-CA41-96E5-B0CECE1FD6C0}"/>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5/20/20</a:t>
            </a:fld>
            <a:endParaRPr lang="en-US" dirty="0"/>
          </a:p>
        </p:txBody>
      </p:sp>
      <p:sp>
        <p:nvSpPr>
          <p:cNvPr id="8" name="Footer Placeholder 7"/>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92B19760-67FB-2040-8F79-3B5210ADE96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08645896-7FF9-AB40-9162-D2CE04C19275}"/>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701524" y="606198"/>
            <a:ext cx="1371600" cy="1371600"/>
          </a:xfrm>
          <a:prstGeom prst="rect">
            <a:avLst/>
          </a:prstGeom>
        </p:spPr>
      </p:pic>
      <p:sp>
        <p:nvSpPr>
          <p:cNvPr id="2" name="Date Placeholder 1"/>
          <p:cNvSpPr>
            <a:spLocks noGrp="1"/>
          </p:cNvSpPr>
          <p:nvPr>
            <p:ph type="dt" sz="half" idx="10"/>
          </p:nvPr>
        </p:nvSpPr>
        <p:spPr/>
        <p:txBody>
          <a:bodyPr/>
          <a:lstStyle/>
          <a:p>
            <a:fld id="{3D24A7AC-904D-4781-85BA-7D10C17ED021}" type="datetimeFigureOut">
              <a:rPr lang="en-US" dirty="0"/>
              <a:t>5/20/20</a:t>
            </a:fld>
            <a:endParaRPr lang="en-US" dirty="0"/>
          </a:p>
        </p:txBody>
      </p:sp>
      <p:sp>
        <p:nvSpPr>
          <p:cNvPr id="3" name="Footer Placeholder 2"/>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3">
            <a:extLst>
              <a:ext uri="{FF2B5EF4-FFF2-40B4-BE49-F238E27FC236}">
                <a16:creationId xmlns:a16="http://schemas.microsoft.com/office/drawing/2014/main" id="{D3BD05EA-A19B-8A4B-B869-0995875D958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3">
            <a:extLst>
              <a:ext uri="{FF2B5EF4-FFF2-40B4-BE49-F238E27FC236}">
                <a16:creationId xmlns:a16="http://schemas.microsoft.com/office/drawing/2014/main" id="{180FEE10-60F6-F44A-AC45-21002E124200}"/>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0701524" y="606198"/>
            <a:ext cx="1371600" cy="1371600"/>
          </a:xfrm>
          <a:prstGeom prst="rect">
            <a:avLst/>
          </a:prstGeom>
        </p:spPr>
      </p:pic>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3AD1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bg1">
                    <a:lumMod val="85000"/>
                    <a:lumOff val="15000"/>
                  </a:schemeClr>
                </a:solidFill>
              </a:defRPr>
            </a:lvl1pPr>
          </a:lstStyle>
          <a:p>
            <a:fld id="{84B5D0BB-03FF-5A40-A1C1-E1BC504839E8}" type="slidenum">
              <a:rPr lang="en-US" smtClean="0"/>
              <a:pPr/>
              <a:t>‹#›</a:t>
            </a:fld>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bg1">
                    <a:lumMod val="85000"/>
                    <a:lumOff val="15000"/>
                  </a:schemeClr>
                </a:solidFill>
              </a:defRPr>
            </a:lvl1pPr>
          </a:lstStyle>
          <a:p>
            <a:fld id="{9D6E9DEC-419B-4CC5-A080-3B06BD5A8291}" type="datetimeFigureOut">
              <a:rPr lang="en-US" smtClean="0"/>
              <a:pPr/>
              <a:t>5/20/20</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lumMod val="85000"/>
              <a:lumOff val="1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C8C3C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5/20/20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fld id="{9C37CE49-E0BC-7841-80F6-55B9101C6FD4}" type="slidenum">
              <a:rPr lang="en-US" smtClean="0"/>
              <a:pPr/>
              <a:t>‹#›</a:t>
            </a:fld>
            <a:endParaRPr lang="en-US" dirty="0"/>
          </a:p>
        </p:txBody>
      </p:sp>
    </p:spTree>
    <p:extLst>
      <p:ext uri="{BB962C8B-B14F-4D97-AF65-F5344CB8AC3E}">
        <p14:creationId xmlns:p14="http://schemas.microsoft.com/office/powerpoint/2010/main" val="3475826612"/>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hyperlink" Target="https://wichita.edu/wsuarc" TargetMode="External"/><Relationship Id="rId2" Type="http://schemas.openxmlformats.org/officeDocument/2006/relationships/hyperlink" Target="https://wichita.edu/ida" TargetMode="External"/><Relationship Id="rId1" Type="http://schemas.openxmlformats.org/officeDocument/2006/relationships/slideLayout" Target="../slideLayouts/slideLayout19.xml"/><Relationship Id="rId5" Type="http://schemas.openxmlformats.org/officeDocument/2006/relationships/hyperlink" Target="mailto:IDA@Wichita.edu" TargetMode="External"/><Relationship Id="rId4" Type="http://schemas.openxmlformats.org/officeDocument/2006/relationships/hyperlink" Target="https://wichita.edu/idalab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893" y="4338083"/>
            <a:ext cx="8591107" cy="967563"/>
          </a:xfrm>
        </p:spPr>
        <p:txBody>
          <a:bodyPr/>
          <a:lstStyle/>
          <a:p>
            <a:r>
              <a:rPr lang="en-US" dirty="0"/>
              <a:t>Intermediate Steps Workshop</a:t>
            </a:r>
          </a:p>
        </p:txBody>
      </p:sp>
    </p:spTree>
    <p:extLst>
      <p:ext uri="{BB962C8B-B14F-4D97-AF65-F5344CB8AC3E}">
        <p14:creationId xmlns:p14="http://schemas.microsoft.com/office/powerpoint/2010/main" val="371083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0801-FA8D-DD43-8FCC-47F76AA9526B}"/>
              </a:ext>
            </a:extLst>
          </p:cNvPr>
          <p:cNvSpPr>
            <a:spLocks noGrp="1"/>
          </p:cNvSpPr>
          <p:nvPr>
            <p:ph type="title"/>
          </p:nvPr>
        </p:nvSpPr>
        <p:spPr/>
        <p:txBody>
          <a:bodyPr/>
          <a:lstStyle/>
          <a:p>
            <a:r>
              <a:rPr lang="en-US" dirty="0"/>
              <a:t>Deploying an Honor Code “quiz/test”</a:t>
            </a:r>
          </a:p>
        </p:txBody>
      </p:sp>
      <p:sp>
        <p:nvSpPr>
          <p:cNvPr id="3" name="Content Placeholder 2">
            <a:extLst>
              <a:ext uri="{FF2B5EF4-FFF2-40B4-BE49-F238E27FC236}">
                <a16:creationId xmlns:a16="http://schemas.microsoft.com/office/drawing/2014/main" id="{46BB5FC9-9FE1-3E47-8B25-6D5110134CEE}"/>
              </a:ext>
            </a:extLst>
          </p:cNvPr>
          <p:cNvSpPr>
            <a:spLocks noGrp="1"/>
          </p:cNvSpPr>
          <p:nvPr>
            <p:ph idx="1"/>
          </p:nvPr>
        </p:nvSpPr>
        <p:spPr/>
        <p:txBody>
          <a:bodyPr>
            <a:normAutofit fontScale="92500" lnSpcReduction="10000"/>
          </a:bodyPr>
          <a:lstStyle/>
          <a:p>
            <a:r>
              <a:rPr lang="en-US" dirty="0"/>
              <a:t>IDA has a course file with an honor code 0 point quiz.  You can use this before the first assignment, in the first module/week, or before the first test, or not at all.  </a:t>
            </a:r>
          </a:p>
          <a:p>
            <a:r>
              <a:rPr lang="en-US" b="1" dirty="0"/>
              <a:t>Hands On Activity</a:t>
            </a:r>
            <a:r>
              <a:rPr lang="en-US" dirty="0"/>
              <a:t>: If wanted, take file that is transferred to you from IDA, upload it as an import (with help!), and deploy the honor code quiz with the desired settings.</a:t>
            </a:r>
          </a:p>
        </p:txBody>
      </p:sp>
    </p:spTree>
    <p:extLst>
      <p:ext uri="{BB962C8B-B14F-4D97-AF65-F5344CB8AC3E}">
        <p14:creationId xmlns:p14="http://schemas.microsoft.com/office/powerpoint/2010/main" val="125106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1353E-D91C-7A42-8431-1751B9D4916C}"/>
              </a:ext>
            </a:extLst>
          </p:cNvPr>
          <p:cNvSpPr>
            <a:spLocks noGrp="1"/>
          </p:cNvSpPr>
          <p:nvPr>
            <p:ph type="title"/>
          </p:nvPr>
        </p:nvSpPr>
        <p:spPr/>
        <p:txBody>
          <a:bodyPr/>
          <a:lstStyle/>
          <a:p>
            <a:r>
              <a:rPr lang="en-US" dirty="0"/>
              <a:t>Seeing and grading all submissions </a:t>
            </a:r>
          </a:p>
        </p:txBody>
      </p:sp>
      <p:sp>
        <p:nvSpPr>
          <p:cNvPr id="3" name="Content Placeholder 2">
            <a:extLst>
              <a:ext uri="{FF2B5EF4-FFF2-40B4-BE49-F238E27FC236}">
                <a16:creationId xmlns:a16="http://schemas.microsoft.com/office/drawing/2014/main" id="{A64122A0-5447-8349-9DF4-E517B14A3A9C}"/>
              </a:ext>
            </a:extLst>
          </p:cNvPr>
          <p:cNvSpPr>
            <a:spLocks noGrp="1"/>
          </p:cNvSpPr>
          <p:nvPr>
            <p:ph idx="1"/>
          </p:nvPr>
        </p:nvSpPr>
        <p:spPr>
          <a:xfrm>
            <a:off x="680321" y="2336873"/>
            <a:ext cx="10305926" cy="4225292"/>
          </a:xfrm>
        </p:spPr>
        <p:txBody>
          <a:bodyPr>
            <a:normAutofit fontScale="85000" lnSpcReduction="20000"/>
          </a:bodyPr>
          <a:lstStyle/>
          <a:p>
            <a:r>
              <a:rPr lang="en-US" dirty="0"/>
              <a:t>All submissions with a point value (even 0) will show up in the “needs graded” area of your course. Sometimes your comments can be hard for students to see, however.</a:t>
            </a:r>
          </a:p>
          <a:p>
            <a:r>
              <a:rPr lang="en-US" b="1" dirty="0"/>
              <a:t>Hands On Activity</a:t>
            </a:r>
            <a:r>
              <a:rPr lang="en-US" dirty="0"/>
              <a:t>: Go into your course as a student and take the practice test you were working with earlier. When exiting student view, choose to save data. Go to “needs grading” and grade it with comments. Then return to your test as your test student, and find your grade and the comments. Work through issues with your workshop leader.</a:t>
            </a:r>
          </a:p>
        </p:txBody>
      </p:sp>
    </p:spTree>
    <p:extLst>
      <p:ext uri="{BB962C8B-B14F-4D97-AF65-F5344CB8AC3E}">
        <p14:creationId xmlns:p14="http://schemas.microsoft.com/office/powerpoint/2010/main" val="3735310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E9FB-E9EE-9E4D-A4E0-C84BC384A882}"/>
              </a:ext>
            </a:extLst>
          </p:cNvPr>
          <p:cNvSpPr>
            <a:spLocks noGrp="1"/>
          </p:cNvSpPr>
          <p:nvPr>
            <p:ph type="title"/>
          </p:nvPr>
        </p:nvSpPr>
        <p:spPr/>
        <p:txBody>
          <a:bodyPr/>
          <a:lstStyle/>
          <a:p>
            <a:r>
              <a:rPr lang="en-US" dirty="0"/>
              <a:t>Reordering columns in the Grade Center</a:t>
            </a:r>
          </a:p>
        </p:txBody>
      </p:sp>
      <p:sp>
        <p:nvSpPr>
          <p:cNvPr id="3" name="Content Placeholder 2">
            <a:extLst>
              <a:ext uri="{FF2B5EF4-FFF2-40B4-BE49-F238E27FC236}">
                <a16:creationId xmlns:a16="http://schemas.microsoft.com/office/drawing/2014/main" id="{62D87D7D-3470-1B42-80F1-89A32E74B814}"/>
              </a:ext>
            </a:extLst>
          </p:cNvPr>
          <p:cNvSpPr>
            <a:spLocks noGrp="1"/>
          </p:cNvSpPr>
          <p:nvPr>
            <p:ph idx="1"/>
          </p:nvPr>
        </p:nvSpPr>
        <p:spPr/>
        <p:txBody>
          <a:bodyPr>
            <a:normAutofit lnSpcReduction="10000"/>
          </a:bodyPr>
          <a:lstStyle/>
          <a:p>
            <a:r>
              <a:rPr lang="en-US" dirty="0"/>
              <a:t>All new graded work will be added to the Grade Center for you by the system. New items get added to the end of the Grade Center. You may want to move them around.</a:t>
            </a:r>
          </a:p>
          <a:p>
            <a:r>
              <a:rPr lang="en-US" b="1" dirty="0"/>
              <a:t>Hands On Activity</a:t>
            </a:r>
            <a:r>
              <a:rPr lang="en-US" dirty="0"/>
              <a:t>: Go to the Grade Center, Manage Columns, Column Organization and move your items around.</a:t>
            </a:r>
          </a:p>
        </p:txBody>
      </p:sp>
    </p:spTree>
    <p:extLst>
      <p:ext uri="{BB962C8B-B14F-4D97-AF65-F5344CB8AC3E}">
        <p14:creationId xmlns:p14="http://schemas.microsoft.com/office/powerpoint/2010/main" val="413034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7B36-9761-8649-A3C1-122A828A4049}"/>
              </a:ext>
            </a:extLst>
          </p:cNvPr>
          <p:cNvSpPr>
            <a:spLocks noGrp="1"/>
          </p:cNvSpPr>
          <p:nvPr>
            <p:ph type="title"/>
          </p:nvPr>
        </p:nvSpPr>
        <p:spPr/>
        <p:txBody>
          <a:bodyPr/>
          <a:lstStyle/>
          <a:p>
            <a:r>
              <a:rPr lang="en-US" dirty="0"/>
              <a:t>Changing the look and feel of the course</a:t>
            </a:r>
          </a:p>
        </p:txBody>
      </p:sp>
      <p:sp>
        <p:nvSpPr>
          <p:cNvPr id="3" name="Content Placeholder 2">
            <a:extLst>
              <a:ext uri="{FF2B5EF4-FFF2-40B4-BE49-F238E27FC236}">
                <a16:creationId xmlns:a16="http://schemas.microsoft.com/office/drawing/2014/main" id="{976E0A60-ADEB-CA4E-A1D5-4E4305DABDE7}"/>
              </a:ext>
            </a:extLst>
          </p:cNvPr>
          <p:cNvSpPr>
            <a:spLocks noGrp="1"/>
          </p:cNvSpPr>
          <p:nvPr>
            <p:ph idx="1"/>
          </p:nvPr>
        </p:nvSpPr>
        <p:spPr>
          <a:xfrm>
            <a:off x="680321" y="2336873"/>
            <a:ext cx="10453844" cy="3599316"/>
          </a:xfrm>
        </p:spPr>
        <p:txBody>
          <a:bodyPr>
            <a:normAutofit lnSpcReduction="10000"/>
          </a:bodyPr>
          <a:lstStyle/>
          <a:p>
            <a:r>
              <a:rPr lang="en-US" dirty="0"/>
              <a:t>In the Course Building Workshop, you have the ability to get custom artwork for your course, but even if you don’t have that, you can change the course theme in Customization, Teaching Style.</a:t>
            </a:r>
          </a:p>
          <a:p>
            <a:r>
              <a:rPr lang="en-US" b="1" dirty="0"/>
              <a:t>Hands On Task</a:t>
            </a:r>
            <a:r>
              <a:rPr lang="en-US" dirty="0"/>
              <a:t>: Play with different themes. Remember to check that everything remains readable!</a:t>
            </a:r>
          </a:p>
        </p:txBody>
      </p:sp>
    </p:spTree>
    <p:extLst>
      <p:ext uri="{BB962C8B-B14F-4D97-AF65-F5344CB8AC3E}">
        <p14:creationId xmlns:p14="http://schemas.microsoft.com/office/powerpoint/2010/main" val="3823260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F3D20-0BC7-444E-82A4-A71ABD5406C9}"/>
              </a:ext>
            </a:extLst>
          </p:cNvPr>
          <p:cNvSpPr>
            <a:spLocks noGrp="1"/>
          </p:cNvSpPr>
          <p:nvPr>
            <p:ph type="title"/>
          </p:nvPr>
        </p:nvSpPr>
        <p:spPr/>
        <p:txBody>
          <a:bodyPr/>
          <a:lstStyle/>
          <a:p>
            <a:r>
              <a:rPr lang="en-US" dirty="0"/>
              <a:t>IDA course set-up service</a:t>
            </a:r>
          </a:p>
        </p:txBody>
      </p:sp>
      <p:sp>
        <p:nvSpPr>
          <p:cNvPr id="3" name="Content Placeholder 2">
            <a:extLst>
              <a:ext uri="{FF2B5EF4-FFF2-40B4-BE49-F238E27FC236}">
                <a16:creationId xmlns:a16="http://schemas.microsoft.com/office/drawing/2014/main" id="{09D1CB12-D99C-F144-AB84-ADFFFEAB265E}"/>
              </a:ext>
            </a:extLst>
          </p:cNvPr>
          <p:cNvSpPr>
            <a:spLocks noGrp="1"/>
          </p:cNvSpPr>
          <p:nvPr>
            <p:ph idx="1"/>
          </p:nvPr>
        </p:nvSpPr>
        <p:spPr/>
        <p:txBody>
          <a:bodyPr>
            <a:normAutofit fontScale="92500" lnSpcReduction="20000"/>
          </a:bodyPr>
          <a:lstStyle/>
          <a:p>
            <a:r>
              <a:rPr lang="en-US" dirty="0"/>
              <a:t>Would you like a full course template with custom artwork to get you started on the right foot with course building? Come to our Course Building Workshop, or request IDA’s course set-up service by working through the request form.</a:t>
            </a:r>
          </a:p>
          <a:p>
            <a:r>
              <a:rPr lang="en-US" b="1" dirty="0"/>
              <a:t>Hands On Activity</a:t>
            </a:r>
            <a:r>
              <a:rPr lang="en-US" dirty="0"/>
              <a:t>: Sign up for next workshop in </a:t>
            </a:r>
            <a:r>
              <a:rPr lang="en-US" dirty="0" err="1"/>
              <a:t>myTraining</a:t>
            </a:r>
            <a:r>
              <a:rPr lang="en-US" dirty="0"/>
              <a:t> or fill out service request form here: https://wichitastate.co1.qualtrics.com/</a:t>
            </a:r>
            <a:r>
              <a:rPr lang="en-US" dirty="0" err="1"/>
              <a:t>jfe</a:t>
            </a:r>
            <a:r>
              <a:rPr lang="en-US"/>
              <a:t>/form/SV_djnpZ6ngRkFOpEh</a:t>
            </a:r>
            <a:endParaRPr lang="en-US" dirty="0"/>
          </a:p>
        </p:txBody>
      </p:sp>
    </p:spTree>
    <p:extLst>
      <p:ext uri="{BB962C8B-B14F-4D97-AF65-F5344CB8AC3E}">
        <p14:creationId xmlns:p14="http://schemas.microsoft.com/office/powerpoint/2010/main" val="61119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0F8CC-DC03-AA40-B017-9542AFCEC228}"/>
              </a:ext>
            </a:extLst>
          </p:cNvPr>
          <p:cNvSpPr>
            <a:spLocks noGrp="1"/>
          </p:cNvSpPr>
          <p:nvPr>
            <p:ph type="title"/>
          </p:nvPr>
        </p:nvSpPr>
        <p:spPr/>
        <p:txBody>
          <a:bodyPr/>
          <a:lstStyle/>
          <a:p>
            <a:r>
              <a:rPr lang="en-US" dirty="0"/>
              <a:t>Getting Help</a:t>
            </a:r>
          </a:p>
        </p:txBody>
      </p:sp>
      <p:sp>
        <p:nvSpPr>
          <p:cNvPr id="3" name="Content Placeholder 2">
            <a:extLst>
              <a:ext uri="{FF2B5EF4-FFF2-40B4-BE49-F238E27FC236}">
                <a16:creationId xmlns:a16="http://schemas.microsoft.com/office/drawing/2014/main" id="{7D3ACEF8-B883-BD43-B64A-F8CF7446EF6D}"/>
              </a:ext>
            </a:extLst>
          </p:cNvPr>
          <p:cNvSpPr>
            <a:spLocks noGrp="1"/>
          </p:cNvSpPr>
          <p:nvPr>
            <p:ph idx="1"/>
          </p:nvPr>
        </p:nvSpPr>
        <p:spPr>
          <a:xfrm>
            <a:off x="680321" y="2336872"/>
            <a:ext cx="10547973" cy="4090821"/>
          </a:xfrm>
        </p:spPr>
        <p:txBody>
          <a:bodyPr>
            <a:normAutofit/>
          </a:bodyPr>
          <a:lstStyle/>
          <a:p>
            <a:r>
              <a:rPr lang="en-US" dirty="0"/>
              <a:t>We have a great deal of online/on-demand help through </a:t>
            </a:r>
            <a:r>
              <a:rPr lang="en-US" dirty="0" err="1">
                <a:solidFill>
                  <a:srgbClr val="903B41"/>
                </a:solidFill>
                <a:hlinkClick r:id="rId2">
                  <a:extLst>
                    <a:ext uri="{A12FA001-AC4F-418D-AE19-62706E023703}">
                      <ahyp:hlinkClr xmlns:ahyp="http://schemas.microsoft.com/office/drawing/2018/hyperlinkcolor" val="tx"/>
                    </a:ext>
                  </a:extLst>
                </a:hlinkClick>
              </a:rPr>
              <a:t>Wichita.edu</a:t>
            </a:r>
            <a:r>
              <a:rPr lang="en-US" dirty="0">
                <a:solidFill>
                  <a:srgbClr val="903B41"/>
                </a:solidFill>
                <a:hlinkClick r:id="rId2">
                  <a:extLst>
                    <a:ext uri="{A12FA001-AC4F-418D-AE19-62706E023703}">
                      <ahyp:hlinkClr xmlns:ahyp="http://schemas.microsoft.com/office/drawing/2018/hyperlinkcolor" val="tx"/>
                    </a:ext>
                  </a:extLst>
                </a:hlinkClick>
              </a:rPr>
              <a:t>/IDA</a:t>
            </a:r>
            <a:endParaRPr lang="en-US" dirty="0">
              <a:solidFill>
                <a:srgbClr val="903B41"/>
              </a:solidFill>
            </a:endParaRPr>
          </a:p>
          <a:p>
            <a:r>
              <a:rPr lang="en-US" dirty="0"/>
              <a:t>More information about summer training can be found at </a:t>
            </a:r>
            <a:r>
              <a:rPr lang="en-US" dirty="0" err="1">
                <a:solidFill>
                  <a:srgbClr val="903B41"/>
                </a:solidFill>
                <a:hlinkClick r:id="rId3">
                  <a:extLst>
                    <a:ext uri="{A12FA001-AC4F-418D-AE19-62706E023703}">
                      <ahyp:hlinkClr xmlns:ahyp="http://schemas.microsoft.com/office/drawing/2018/hyperlinkcolor" val="tx"/>
                    </a:ext>
                  </a:extLst>
                </a:hlinkClick>
              </a:rPr>
              <a:t>Wichita.edu</a:t>
            </a:r>
            <a:r>
              <a:rPr lang="en-US" dirty="0">
                <a:solidFill>
                  <a:srgbClr val="903B41"/>
                </a:solidFill>
                <a:hlinkClick r:id="rId3">
                  <a:extLst>
                    <a:ext uri="{A12FA001-AC4F-418D-AE19-62706E023703}">
                      <ahyp:hlinkClr xmlns:ahyp="http://schemas.microsoft.com/office/drawing/2018/hyperlinkcolor" val="tx"/>
                    </a:ext>
                  </a:extLst>
                </a:hlinkClick>
              </a:rPr>
              <a:t>/</a:t>
            </a:r>
            <a:r>
              <a:rPr lang="en-US" dirty="0" err="1">
                <a:solidFill>
                  <a:srgbClr val="903B41"/>
                </a:solidFill>
                <a:hlinkClick r:id="rId3">
                  <a:extLst>
                    <a:ext uri="{A12FA001-AC4F-418D-AE19-62706E023703}">
                      <ahyp:hlinkClr xmlns:ahyp="http://schemas.microsoft.com/office/drawing/2018/hyperlinkcolor" val="tx"/>
                    </a:ext>
                  </a:extLst>
                </a:hlinkClick>
              </a:rPr>
              <a:t>wsuarc</a:t>
            </a:r>
            <a:endParaRPr lang="en-US" dirty="0">
              <a:solidFill>
                <a:srgbClr val="903B41"/>
              </a:solidFill>
            </a:endParaRPr>
          </a:p>
          <a:p>
            <a:r>
              <a:rPr lang="en-US" dirty="0"/>
              <a:t>We run regular labs, and you can find times and links at </a:t>
            </a:r>
            <a:r>
              <a:rPr lang="en-US" dirty="0" err="1">
                <a:solidFill>
                  <a:srgbClr val="903B41"/>
                </a:solidFill>
                <a:hlinkClick r:id="rId4">
                  <a:extLst>
                    <a:ext uri="{A12FA001-AC4F-418D-AE19-62706E023703}">
                      <ahyp:hlinkClr xmlns:ahyp="http://schemas.microsoft.com/office/drawing/2018/hyperlinkcolor" val="tx"/>
                    </a:ext>
                  </a:extLst>
                </a:hlinkClick>
              </a:rPr>
              <a:t>Wichita.edu</a:t>
            </a:r>
            <a:r>
              <a:rPr lang="en-US" dirty="0">
                <a:solidFill>
                  <a:srgbClr val="903B41"/>
                </a:solidFill>
                <a:hlinkClick r:id="rId4">
                  <a:extLst>
                    <a:ext uri="{A12FA001-AC4F-418D-AE19-62706E023703}">
                      <ahyp:hlinkClr xmlns:ahyp="http://schemas.microsoft.com/office/drawing/2018/hyperlinkcolor" val="tx"/>
                    </a:ext>
                  </a:extLst>
                </a:hlinkClick>
              </a:rPr>
              <a:t>/</a:t>
            </a:r>
            <a:r>
              <a:rPr lang="en-US" dirty="0" err="1">
                <a:solidFill>
                  <a:srgbClr val="903B41"/>
                </a:solidFill>
                <a:hlinkClick r:id="rId4">
                  <a:extLst>
                    <a:ext uri="{A12FA001-AC4F-418D-AE19-62706E023703}">
                      <ahyp:hlinkClr xmlns:ahyp="http://schemas.microsoft.com/office/drawing/2018/hyperlinkcolor" val="tx"/>
                    </a:ext>
                  </a:extLst>
                </a:hlinkClick>
              </a:rPr>
              <a:t>idalabs</a:t>
            </a:r>
            <a:endParaRPr lang="en-US" dirty="0">
              <a:solidFill>
                <a:srgbClr val="903B41"/>
              </a:solidFill>
            </a:endParaRPr>
          </a:p>
          <a:p>
            <a:r>
              <a:rPr lang="en-US" dirty="0"/>
              <a:t>Send emails with questions to </a:t>
            </a:r>
            <a:r>
              <a:rPr lang="en-US" dirty="0">
                <a:solidFill>
                  <a:srgbClr val="903B41"/>
                </a:solidFill>
                <a:hlinkClick r:id="rId5">
                  <a:extLst>
                    <a:ext uri="{A12FA001-AC4F-418D-AE19-62706E023703}">
                      <ahyp:hlinkClr xmlns:ahyp="http://schemas.microsoft.com/office/drawing/2018/hyperlinkcolor" val="tx"/>
                    </a:ext>
                  </a:extLst>
                </a:hlinkClick>
              </a:rPr>
              <a:t>IDA@Wichita.edu</a:t>
            </a:r>
            <a:r>
              <a:rPr lang="en-US" dirty="0">
                <a:solidFill>
                  <a:srgbClr val="903B41"/>
                </a:solidFill>
              </a:rPr>
              <a:t> </a:t>
            </a:r>
          </a:p>
        </p:txBody>
      </p:sp>
    </p:spTree>
    <p:extLst>
      <p:ext uri="{BB962C8B-B14F-4D97-AF65-F5344CB8AC3E}">
        <p14:creationId xmlns:p14="http://schemas.microsoft.com/office/powerpoint/2010/main" val="409374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3FFC-CC34-F64B-BC38-4BA7ED06FE27}"/>
              </a:ext>
            </a:extLst>
          </p:cNvPr>
          <p:cNvSpPr>
            <a:spLocks noGrp="1"/>
          </p:cNvSpPr>
          <p:nvPr>
            <p:ph type="title"/>
          </p:nvPr>
        </p:nvSpPr>
        <p:spPr/>
        <p:txBody>
          <a:bodyPr/>
          <a:lstStyle/>
          <a:p>
            <a:r>
              <a:rPr lang="en-US" dirty="0"/>
              <a:t>Thank you for coming to IDA’s workshops!</a:t>
            </a:r>
          </a:p>
        </p:txBody>
      </p:sp>
      <p:sp>
        <p:nvSpPr>
          <p:cNvPr id="3" name="Text Placeholder 2">
            <a:extLst>
              <a:ext uri="{FF2B5EF4-FFF2-40B4-BE49-F238E27FC236}">
                <a16:creationId xmlns:a16="http://schemas.microsoft.com/office/drawing/2014/main" id="{FD4727A8-861E-CC43-BBE4-6632D5B5471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6285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DF2A8-4FB7-6842-9781-8DA6BB5559EA}"/>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9AB3E77-8249-DB44-AE5A-25CA087C12EC}"/>
              </a:ext>
            </a:extLst>
          </p:cNvPr>
          <p:cNvSpPr>
            <a:spLocks noGrp="1"/>
          </p:cNvSpPr>
          <p:nvPr>
            <p:ph idx="1"/>
          </p:nvPr>
        </p:nvSpPr>
        <p:spPr/>
        <p:txBody>
          <a:bodyPr>
            <a:normAutofit fontScale="77500" lnSpcReduction="20000"/>
          </a:bodyPr>
          <a:lstStyle/>
          <a:p>
            <a:r>
              <a:rPr lang="en-US" dirty="0"/>
              <a:t>Finishing up content: video</a:t>
            </a:r>
          </a:p>
          <a:p>
            <a:r>
              <a:rPr lang="en-US" dirty="0"/>
              <a:t>Creating tests using pools</a:t>
            </a:r>
          </a:p>
          <a:p>
            <a:r>
              <a:rPr lang="en-US" dirty="0"/>
              <a:t>Deploying tests and choosing settings</a:t>
            </a:r>
          </a:p>
          <a:p>
            <a:r>
              <a:rPr lang="en-US" dirty="0"/>
              <a:t>Deploying an Honor Code Statement</a:t>
            </a:r>
          </a:p>
          <a:p>
            <a:r>
              <a:rPr lang="en-US" dirty="0"/>
              <a:t>A little about the Grade Center</a:t>
            </a:r>
          </a:p>
          <a:p>
            <a:r>
              <a:rPr lang="en-US" dirty="0"/>
              <a:t>Changing the look and feel of the course </a:t>
            </a:r>
          </a:p>
          <a:p>
            <a:r>
              <a:rPr lang="en-US" dirty="0"/>
              <a:t>IDA course set-up service</a:t>
            </a:r>
          </a:p>
          <a:p>
            <a:r>
              <a:rPr lang="en-US"/>
              <a:t>Getting help</a:t>
            </a:r>
            <a:endParaRPr lang="en-US" dirty="0"/>
          </a:p>
        </p:txBody>
      </p:sp>
    </p:spTree>
    <p:extLst>
      <p:ext uri="{BB962C8B-B14F-4D97-AF65-F5344CB8AC3E}">
        <p14:creationId xmlns:p14="http://schemas.microsoft.com/office/powerpoint/2010/main" val="1799971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22B29-329A-CE4A-B685-DD1E8F6FFAAA}"/>
              </a:ext>
            </a:extLst>
          </p:cNvPr>
          <p:cNvSpPr>
            <a:spLocks noGrp="1"/>
          </p:cNvSpPr>
          <p:nvPr>
            <p:ph type="title"/>
          </p:nvPr>
        </p:nvSpPr>
        <p:spPr/>
        <p:txBody>
          <a:bodyPr/>
          <a:lstStyle/>
          <a:p>
            <a:r>
              <a:rPr lang="en-US" dirty="0" err="1"/>
              <a:t>Panopto</a:t>
            </a:r>
            <a:endParaRPr lang="en-US" dirty="0"/>
          </a:p>
        </p:txBody>
      </p:sp>
      <p:sp>
        <p:nvSpPr>
          <p:cNvPr id="3" name="Content Placeholder 2">
            <a:extLst>
              <a:ext uri="{FF2B5EF4-FFF2-40B4-BE49-F238E27FC236}">
                <a16:creationId xmlns:a16="http://schemas.microsoft.com/office/drawing/2014/main" id="{E36CC1F6-12D1-764C-B4EE-A95685637A0E}"/>
              </a:ext>
            </a:extLst>
          </p:cNvPr>
          <p:cNvSpPr>
            <a:spLocks noGrp="1"/>
          </p:cNvSpPr>
          <p:nvPr>
            <p:ph idx="1"/>
          </p:nvPr>
        </p:nvSpPr>
        <p:spPr/>
        <p:txBody>
          <a:bodyPr>
            <a:normAutofit lnSpcReduction="10000"/>
          </a:bodyPr>
          <a:lstStyle/>
          <a:p>
            <a:r>
              <a:rPr lang="en-US" dirty="0" err="1"/>
              <a:t>Panopto</a:t>
            </a:r>
            <a:r>
              <a:rPr lang="en-US" dirty="0"/>
              <a:t> is the university’s video capture, editing, and hosting solution. If you plan to make course videos, consider using </a:t>
            </a:r>
            <a:r>
              <a:rPr lang="en-US" dirty="0" err="1"/>
              <a:t>Panopto</a:t>
            </a:r>
            <a:r>
              <a:rPr lang="en-US" dirty="0"/>
              <a:t>. More training is at </a:t>
            </a:r>
            <a:r>
              <a:rPr lang="en-US" dirty="0" err="1"/>
              <a:t>Wichita.edu</a:t>
            </a:r>
            <a:r>
              <a:rPr lang="en-US" dirty="0"/>
              <a:t>/</a:t>
            </a:r>
            <a:r>
              <a:rPr lang="en-US" dirty="0" err="1"/>
              <a:t>panopto</a:t>
            </a:r>
            <a:endParaRPr lang="en-US" dirty="0"/>
          </a:p>
          <a:p>
            <a:r>
              <a:rPr lang="en-US" b="1" dirty="0"/>
              <a:t>Hands On Activity</a:t>
            </a:r>
            <a:r>
              <a:rPr lang="en-US" dirty="0"/>
              <a:t>: Configure your course for </a:t>
            </a:r>
            <a:r>
              <a:rPr lang="en-US" dirty="0" err="1"/>
              <a:t>Panopto</a:t>
            </a:r>
            <a:endParaRPr lang="en-US" dirty="0"/>
          </a:p>
        </p:txBody>
      </p:sp>
    </p:spTree>
    <p:extLst>
      <p:ext uri="{BB962C8B-B14F-4D97-AF65-F5344CB8AC3E}">
        <p14:creationId xmlns:p14="http://schemas.microsoft.com/office/powerpoint/2010/main" val="163799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78055-F951-4E4F-B4D8-5347813C9698}"/>
              </a:ext>
            </a:extLst>
          </p:cNvPr>
          <p:cNvSpPr>
            <a:spLocks noGrp="1"/>
          </p:cNvSpPr>
          <p:nvPr>
            <p:ph type="title"/>
          </p:nvPr>
        </p:nvSpPr>
        <p:spPr/>
        <p:txBody>
          <a:bodyPr/>
          <a:lstStyle/>
          <a:p>
            <a:r>
              <a:rPr lang="en-US" dirty="0"/>
              <a:t>YouTube links and other video links</a:t>
            </a:r>
          </a:p>
        </p:txBody>
      </p:sp>
      <p:sp>
        <p:nvSpPr>
          <p:cNvPr id="3" name="Content Placeholder 2">
            <a:extLst>
              <a:ext uri="{FF2B5EF4-FFF2-40B4-BE49-F238E27FC236}">
                <a16:creationId xmlns:a16="http://schemas.microsoft.com/office/drawing/2014/main" id="{9A01C9A5-114F-6F45-A380-FA8ADC950105}"/>
              </a:ext>
            </a:extLst>
          </p:cNvPr>
          <p:cNvSpPr>
            <a:spLocks noGrp="1"/>
          </p:cNvSpPr>
          <p:nvPr>
            <p:ph idx="1"/>
          </p:nvPr>
        </p:nvSpPr>
        <p:spPr/>
        <p:txBody>
          <a:bodyPr>
            <a:normAutofit fontScale="92500" lnSpcReduction="10000"/>
          </a:bodyPr>
          <a:lstStyle/>
          <a:p>
            <a:r>
              <a:rPr lang="en-US" dirty="0"/>
              <a:t>YouTube and other video hosting sites are good places to put Zoom recordings and other videos you create (set as unlisted!). There is a special way to add these links to your course, so we will walk through it. </a:t>
            </a:r>
            <a:r>
              <a:rPr lang="en-US" b="1" dirty="0"/>
              <a:t>NOTE</a:t>
            </a:r>
            <a:r>
              <a:rPr lang="en-US" dirty="0"/>
              <a:t>: Never add MP4 files to your Blackboard course as uploads.</a:t>
            </a:r>
          </a:p>
          <a:p>
            <a:r>
              <a:rPr lang="en-US" b="1" dirty="0"/>
              <a:t>Hands On Activity</a:t>
            </a:r>
            <a:r>
              <a:rPr lang="en-US" dirty="0"/>
              <a:t>: Find a YouTube video and link it into your course.</a:t>
            </a:r>
          </a:p>
        </p:txBody>
      </p:sp>
    </p:spTree>
    <p:extLst>
      <p:ext uri="{BB962C8B-B14F-4D97-AF65-F5344CB8AC3E}">
        <p14:creationId xmlns:p14="http://schemas.microsoft.com/office/powerpoint/2010/main" val="365777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32515-6B33-6949-8E89-EDD96E2DDAAE}"/>
              </a:ext>
            </a:extLst>
          </p:cNvPr>
          <p:cNvSpPr>
            <a:spLocks noGrp="1"/>
          </p:cNvSpPr>
          <p:nvPr>
            <p:ph type="title"/>
          </p:nvPr>
        </p:nvSpPr>
        <p:spPr/>
        <p:txBody>
          <a:bodyPr/>
          <a:lstStyle/>
          <a:p>
            <a:r>
              <a:rPr lang="en-US" dirty="0"/>
              <a:t>The power of Blackboard tests</a:t>
            </a:r>
          </a:p>
        </p:txBody>
      </p:sp>
      <p:sp>
        <p:nvSpPr>
          <p:cNvPr id="3" name="Content Placeholder 2">
            <a:extLst>
              <a:ext uri="{FF2B5EF4-FFF2-40B4-BE49-F238E27FC236}">
                <a16:creationId xmlns:a16="http://schemas.microsoft.com/office/drawing/2014/main" id="{B26A0470-54DB-9947-BD7A-9EB9A5C9C539}"/>
              </a:ext>
            </a:extLst>
          </p:cNvPr>
          <p:cNvSpPr>
            <a:spLocks noGrp="1"/>
          </p:cNvSpPr>
          <p:nvPr>
            <p:ph idx="1"/>
          </p:nvPr>
        </p:nvSpPr>
        <p:spPr/>
        <p:txBody>
          <a:bodyPr/>
          <a:lstStyle/>
          <a:p>
            <a:r>
              <a:rPr lang="en-US" dirty="0"/>
              <a:t>Blackboard tests can be a pain to build, yes, but they are also very powerful. If you use math notation, upload video, or upload images, you need special 1-on-1 instruction, but otherwise, once you learn how to create Blackboard tests, you may never go back to in-person testing again!</a:t>
            </a:r>
          </a:p>
        </p:txBody>
      </p:sp>
    </p:spTree>
    <p:extLst>
      <p:ext uri="{BB962C8B-B14F-4D97-AF65-F5344CB8AC3E}">
        <p14:creationId xmlns:p14="http://schemas.microsoft.com/office/powerpoint/2010/main" val="173223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7448C-5A82-584D-8CC0-750AD3920559}"/>
              </a:ext>
            </a:extLst>
          </p:cNvPr>
          <p:cNvSpPr>
            <a:spLocks noGrp="1"/>
          </p:cNvSpPr>
          <p:nvPr>
            <p:ph type="title"/>
          </p:nvPr>
        </p:nvSpPr>
        <p:spPr/>
        <p:txBody>
          <a:bodyPr/>
          <a:lstStyle/>
          <a:p>
            <a:r>
              <a:rPr lang="en-US" dirty="0"/>
              <a:t>Pools</a:t>
            </a:r>
          </a:p>
        </p:txBody>
      </p:sp>
      <p:sp>
        <p:nvSpPr>
          <p:cNvPr id="3" name="Content Placeholder 2">
            <a:extLst>
              <a:ext uri="{FF2B5EF4-FFF2-40B4-BE49-F238E27FC236}">
                <a16:creationId xmlns:a16="http://schemas.microsoft.com/office/drawing/2014/main" id="{AC2C6125-1C22-7940-9895-FAEE0936B4BE}"/>
              </a:ext>
            </a:extLst>
          </p:cNvPr>
          <p:cNvSpPr>
            <a:spLocks noGrp="1"/>
          </p:cNvSpPr>
          <p:nvPr>
            <p:ph idx="1"/>
          </p:nvPr>
        </p:nvSpPr>
        <p:spPr/>
        <p:txBody>
          <a:bodyPr>
            <a:normAutofit fontScale="92500"/>
          </a:bodyPr>
          <a:lstStyle/>
          <a:p>
            <a:r>
              <a:rPr lang="en-US" dirty="0"/>
              <a:t>Because randomization is an important part of maintaining test integrity, plan to build your tests using the Pools function. Let’s look at that now.</a:t>
            </a:r>
          </a:p>
          <a:p>
            <a:r>
              <a:rPr lang="en-US" b="1" dirty="0"/>
              <a:t>Hands On Activity</a:t>
            </a:r>
            <a:r>
              <a:rPr lang="en-US" dirty="0"/>
              <a:t>: Build a small test pool in a Blackboard shell, and make sure to randomize the answers for each question (with help!)</a:t>
            </a:r>
          </a:p>
        </p:txBody>
      </p:sp>
    </p:spTree>
    <p:extLst>
      <p:ext uri="{BB962C8B-B14F-4D97-AF65-F5344CB8AC3E}">
        <p14:creationId xmlns:p14="http://schemas.microsoft.com/office/powerpoint/2010/main" val="1116536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610BC-5BA5-4147-A316-0405CFA96265}"/>
              </a:ext>
            </a:extLst>
          </p:cNvPr>
          <p:cNvSpPr>
            <a:spLocks noGrp="1"/>
          </p:cNvSpPr>
          <p:nvPr>
            <p:ph type="title"/>
          </p:nvPr>
        </p:nvSpPr>
        <p:spPr/>
        <p:txBody>
          <a:bodyPr/>
          <a:lstStyle/>
          <a:p>
            <a:r>
              <a:rPr lang="en-US" dirty="0"/>
              <a:t>Creating tests</a:t>
            </a:r>
          </a:p>
        </p:txBody>
      </p:sp>
      <p:sp>
        <p:nvSpPr>
          <p:cNvPr id="3" name="Content Placeholder 2">
            <a:extLst>
              <a:ext uri="{FF2B5EF4-FFF2-40B4-BE49-F238E27FC236}">
                <a16:creationId xmlns:a16="http://schemas.microsoft.com/office/drawing/2014/main" id="{1DAC405A-6109-2A4A-8757-49312DC6A948}"/>
              </a:ext>
            </a:extLst>
          </p:cNvPr>
          <p:cNvSpPr>
            <a:spLocks noGrp="1"/>
          </p:cNvSpPr>
          <p:nvPr>
            <p:ph idx="1"/>
          </p:nvPr>
        </p:nvSpPr>
        <p:spPr/>
        <p:txBody>
          <a:bodyPr>
            <a:normAutofit lnSpcReduction="10000"/>
          </a:bodyPr>
          <a:lstStyle/>
          <a:p>
            <a:r>
              <a:rPr lang="en-US" dirty="0"/>
              <a:t>Once you have at least one test pool, you can use it to populate your test with questions. The more pools and more questions, the more randomness and variety you introduce to your test.</a:t>
            </a:r>
          </a:p>
          <a:p>
            <a:r>
              <a:rPr lang="en-US" b="1" dirty="0"/>
              <a:t>Hands On Activity</a:t>
            </a:r>
            <a:r>
              <a:rPr lang="en-US" dirty="0"/>
              <a:t>: Build a simple test using your existing pool (with help!)</a:t>
            </a:r>
          </a:p>
        </p:txBody>
      </p:sp>
    </p:spTree>
    <p:extLst>
      <p:ext uri="{BB962C8B-B14F-4D97-AF65-F5344CB8AC3E}">
        <p14:creationId xmlns:p14="http://schemas.microsoft.com/office/powerpoint/2010/main" val="2852063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6D3D-2A7F-4044-9D0C-0AAFE327187F}"/>
              </a:ext>
            </a:extLst>
          </p:cNvPr>
          <p:cNvSpPr>
            <a:spLocks noGrp="1"/>
          </p:cNvSpPr>
          <p:nvPr>
            <p:ph type="title"/>
          </p:nvPr>
        </p:nvSpPr>
        <p:spPr/>
        <p:txBody>
          <a:bodyPr/>
          <a:lstStyle/>
          <a:p>
            <a:r>
              <a:rPr lang="en-US" dirty="0"/>
              <a:t>Deploying tests</a:t>
            </a:r>
          </a:p>
        </p:txBody>
      </p:sp>
      <p:sp>
        <p:nvSpPr>
          <p:cNvPr id="3" name="Content Placeholder 2">
            <a:extLst>
              <a:ext uri="{FF2B5EF4-FFF2-40B4-BE49-F238E27FC236}">
                <a16:creationId xmlns:a16="http://schemas.microsoft.com/office/drawing/2014/main" id="{7A906AC2-7F44-AB40-94A5-0D465F6742BA}"/>
              </a:ext>
            </a:extLst>
          </p:cNvPr>
          <p:cNvSpPr>
            <a:spLocks noGrp="1"/>
          </p:cNvSpPr>
          <p:nvPr>
            <p:ph idx="1"/>
          </p:nvPr>
        </p:nvSpPr>
        <p:spPr/>
        <p:txBody>
          <a:bodyPr/>
          <a:lstStyle/>
          <a:p>
            <a:r>
              <a:rPr lang="en-US" dirty="0"/>
              <a:t>Tests can be put anywhere you want in a course. Typically they are deployed in the module/week where they are due, but you can also centralize them in a “Exams” area.</a:t>
            </a:r>
          </a:p>
          <a:p>
            <a:r>
              <a:rPr lang="en-US" dirty="0"/>
              <a:t>Hands On Activity: Decide where you want your tests and deploy a test.</a:t>
            </a:r>
          </a:p>
        </p:txBody>
      </p:sp>
    </p:spTree>
    <p:extLst>
      <p:ext uri="{BB962C8B-B14F-4D97-AF65-F5344CB8AC3E}">
        <p14:creationId xmlns:p14="http://schemas.microsoft.com/office/powerpoint/2010/main" val="339855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66DC-C1A7-B441-B5DA-095CAE91E80A}"/>
              </a:ext>
            </a:extLst>
          </p:cNvPr>
          <p:cNvSpPr>
            <a:spLocks noGrp="1"/>
          </p:cNvSpPr>
          <p:nvPr>
            <p:ph type="title"/>
          </p:nvPr>
        </p:nvSpPr>
        <p:spPr/>
        <p:txBody>
          <a:bodyPr/>
          <a:lstStyle/>
          <a:p>
            <a:r>
              <a:rPr lang="en-US" dirty="0"/>
              <a:t>Test settings to meet your goals</a:t>
            </a:r>
          </a:p>
        </p:txBody>
      </p:sp>
      <p:sp>
        <p:nvSpPr>
          <p:cNvPr id="4" name="Content Placeholder 3">
            <a:extLst>
              <a:ext uri="{FF2B5EF4-FFF2-40B4-BE49-F238E27FC236}">
                <a16:creationId xmlns:a16="http://schemas.microsoft.com/office/drawing/2014/main" id="{6A743FF7-D167-964D-84D3-47419F16CB9A}"/>
              </a:ext>
            </a:extLst>
          </p:cNvPr>
          <p:cNvSpPr>
            <a:spLocks noGrp="1"/>
          </p:cNvSpPr>
          <p:nvPr>
            <p:ph idx="1"/>
          </p:nvPr>
        </p:nvSpPr>
        <p:spPr/>
        <p:txBody>
          <a:bodyPr>
            <a:normAutofit lnSpcReduction="10000"/>
          </a:bodyPr>
          <a:lstStyle/>
          <a:p>
            <a:r>
              <a:rPr lang="en-US" dirty="0"/>
              <a:t>Test settings can be confusing in Blackboard, but they can be used to help ensure test integrity. Make sure to </a:t>
            </a:r>
            <a:r>
              <a:rPr lang="en-US" b="1" dirty="0"/>
              <a:t>NEVER</a:t>
            </a:r>
            <a:r>
              <a:rPr lang="en-US" dirty="0"/>
              <a:t> use “force completion” (Instead, use “auto-submit.”)</a:t>
            </a:r>
          </a:p>
          <a:p>
            <a:r>
              <a:rPr lang="en-US" b="1" dirty="0"/>
              <a:t>Hands On Activity</a:t>
            </a:r>
            <a:r>
              <a:rPr lang="en-US" dirty="0"/>
              <a:t>: As you work through deploying your own test, we will talk over test settings so you understand how they work.</a:t>
            </a:r>
          </a:p>
        </p:txBody>
      </p:sp>
    </p:spTree>
    <p:extLst>
      <p:ext uri="{BB962C8B-B14F-4D97-AF65-F5344CB8AC3E}">
        <p14:creationId xmlns:p14="http://schemas.microsoft.com/office/powerpoint/2010/main" val="3919228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old">
  <a:themeElements>
    <a:clrScheme name="WICHITA STATE COLORS">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71A4BE"/>
      </a:hlink>
      <a:folHlink>
        <a:srgbClr val="7182C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Gray">
  <a:themeElements>
    <a:clrScheme name="WICHITA STATE COLORS">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71A4BE"/>
      </a:hlink>
      <a:folHlink>
        <a:srgbClr val="7182C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MS_Mappings xmlns="26349e0c-b727-49b8-82fe-9ab3122581a6" xsi:nil="true"/>
    <Invited_Leaders xmlns="26349e0c-b727-49b8-82fe-9ab3122581a6" xsi:nil="true"/>
    <IsNotebookLocked xmlns="26349e0c-b727-49b8-82fe-9ab3122581a6" xsi:nil="true"/>
    <FolderType xmlns="26349e0c-b727-49b8-82fe-9ab3122581a6" xsi:nil="true"/>
    <Owner xmlns="26349e0c-b727-49b8-82fe-9ab3122581a6">
      <UserInfo>
        <DisplayName/>
        <AccountId xsi:nil="true"/>
        <AccountType/>
      </UserInfo>
    </Owner>
    <DefaultSectionNames xmlns="26349e0c-b727-49b8-82fe-9ab3122581a6" xsi:nil="true"/>
    <Is_Collaboration_Space_Locked xmlns="26349e0c-b727-49b8-82fe-9ab3122581a6" xsi:nil="true"/>
    <NotebookType xmlns="26349e0c-b727-49b8-82fe-9ab3122581a6" xsi:nil="true"/>
    <CultureName xmlns="26349e0c-b727-49b8-82fe-9ab3122581a6" xsi:nil="true"/>
    <Distribution_Groups xmlns="26349e0c-b727-49b8-82fe-9ab3122581a6" xsi:nil="true"/>
    <Members xmlns="26349e0c-b727-49b8-82fe-9ab3122581a6">
      <UserInfo>
        <DisplayName/>
        <AccountId xsi:nil="true"/>
        <AccountType/>
      </UserInfo>
    </Members>
    <AppVersion xmlns="26349e0c-b727-49b8-82fe-9ab3122581a6" xsi:nil="true"/>
    <TeamsChannelId xmlns="26349e0c-b727-49b8-82fe-9ab3122581a6" xsi:nil="true"/>
    <Templates xmlns="26349e0c-b727-49b8-82fe-9ab3122581a6" xsi:nil="true"/>
    <Member_Groups xmlns="26349e0c-b727-49b8-82fe-9ab3122581a6">
      <UserInfo>
        <DisplayName/>
        <AccountId xsi:nil="true"/>
        <AccountType/>
      </UserInfo>
    </Member_Groups>
    <Self_Registration_Enabled xmlns="26349e0c-b727-49b8-82fe-9ab3122581a6" xsi:nil="true"/>
    <Has_Leaders_Only_SectionGroup xmlns="26349e0c-b727-49b8-82fe-9ab3122581a6" xsi:nil="true"/>
    <Invited_Members xmlns="26349e0c-b727-49b8-82fe-9ab3122581a6" xsi:nil="true"/>
    <Leaders xmlns="26349e0c-b727-49b8-82fe-9ab3122581a6">
      <UserInfo>
        <DisplayName/>
        <AccountId xsi:nil="true"/>
        <AccountType/>
      </UserInfo>
    </Leaders>
    <Math_Settings xmlns="26349e0c-b727-49b8-82fe-9ab3122581a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CF159342219F84F9FD3B5BCABDEB64B" ma:contentTypeVersion="32" ma:contentTypeDescription="Create a new document." ma:contentTypeScope="" ma:versionID="647fb8f82698c8e4008b785989d48b58">
  <xsd:schema xmlns:xsd="http://www.w3.org/2001/XMLSchema" xmlns:xs="http://www.w3.org/2001/XMLSchema" xmlns:p="http://schemas.microsoft.com/office/2006/metadata/properties" xmlns:ns2="26349e0c-b727-49b8-82fe-9ab3122581a6" xmlns:ns3="71baf443-87e2-47c4-aed5-c3ca52dd0a39" targetNamespace="http://schemas.microsoft.com/office/2006/metadata/properties" ma:root="true" ma:fieldsID="385de085a1211ccd23471e879ba259b5" ns2:_="" ns3:_="">
    <xsd:import namespace="26349e0c-b727-49b8-82fe-9ab3122581a6"/>
    <xsd:import namespace="71baf443-87e2-47c4-aed5-c3ca52dd0a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349e0c-b727-49b8-82fe-9ab3122581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Leaders" ma:index="2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Leaders" ma:index="34" nillable="true" ma:displayName="Invited Leaders" ma:internalName="Invited_Leaders">
      <xsd:simpleType>
        <xsd:restriction base="dms:Note">
          <xsd:maxLength value="255"/>
        </xsd:restriction>
      </xsd:simpleType>
    </xsd:element>
    <xsd:element name="Invited_Members" ma:index="35" nillable="true" ma:displayName="Invited Members" ma:internalName="Invited_Member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Leaders_Only_SectionGroup" ma:index="37" nillable="true" ma:displayName="Has Leaders Only SectionGroup" ma:internalName="Has_Leaders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1baf443-87e2-47c4-aed5-c3ca52dd0a3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2635DD-508C-47BA-9C79-9B67873ABC3B}">
  <ds:schemaRefs>
    <ds:schemaRef ds:uri="http://schemas.microsoft.com/sharepoint/v3/contenttype/forms"/>
  </ds:schemaRefs>
</ds:datastoreItem>
</file>

<file path=customXml/itemProps2.xml><?xml version="1.0" encoding="utf-8"?>
<ds:datastoreItem xmlns:ds="http://schemas.openxmlformats.org/officeDocument/2006/customXml" ds:itemID="{F659FEC2-56F7-4A83-A966-C84D4383625F}">
  <ds:schemaRefs>
    <ds:schemaRef ds:uri="http://schemas.microsoft.com/office/2006/metadata/properties"/>
    <ds:schemaRef ds:uri="http://schemas.microsoft.com/office/infopath/2007/PartnerControls"/>
    <ds:schemaRef ds:uri="26349e0c-b727-49b8-82fe-9ab3122581a6"/>
  </ds:schemaRefs>
</ds:datastoreItem>
</file>

<file path=customXml/itemProps3.xml><?xml version="1.0" encoding="utf-8"?>
<ds:datastoreItem xmlns:ds="http://schemas.openxmlformats.org/officeDocument/2006/customXml" ds:itemID="{ECB12001-EB6B-4BAC-A958-1BAF0DD78E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349e0c-b727-49b8-82fe-9ab3122581a6"/>
    <ds:schemaRef ds:uri="71baf443-87e2-47c4-aed5-c3ca52dd0a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4251</TotalTime>
  <Words>938</Words>
  <Application>Microsoft Macintosh PowerPoint</Application>
  <PresentationFormat>Widescreen</PresentationFormat>
  <Paragraphs>52</Paragraphs>
  <Slides>16</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Gold</vt:lpstr>
      <vt:lpstr>Gray</vt:lpstr>
      <vt:lpstr>Intermediate Steps Workshop</vt:lpstr>
      <vt:lpstr>Agenda</vt:lpstr>
      <vt:lpstr>Panopto</vt:lpstr>
      <vt:lpstr>YouTube links and other video links</vt:lpstr>
      <vt:lpstr>The power of Blackboard tests</vt:lpstr>
      <vt:lpstr>Pools</vt:lpstr>
      <vt:lpstr>Creating tests</vt:lpstr>
      <vt:lpstr>Deploying tests</vt:lpstr>
      <vt:lpstr>Test settings to meet your goals</vt:lpstr>
      <vt:lpstr>Deploying an Honor Code “quiz/test”</vt:lpstr>
      <vt:lpstr>Seeing and grading all submissions </vt:lpstr>
      <vt:lpstr>Reordering columns in the Grade Center</vt:lpstr>
      <vt:lpstr>Changing the look and feel of the course</vt:lpstr>
      <vt:lpstr>IDA course set-up service</vt:lpstr>
      <vt:lpstr>Getting Help</vt:lpstr>
      <vt:lpstr>Thank you for coming to IDA’s workshops!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
  <cp:lastModifiedBy>Speer, Carolyn</cp:lastModifiedBy>
  <cp:revision>69</cp:revision>
  <dcterms:created xsi:type="dcterms:W3CDTF">2014-04-17T23:07:25Z</dcterms:created>
  <dcterms:modified xsi:type="dcterms:W3CDTF">2020-05-20T14:12:11Z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0x010100ECF159342219F84F9FD3B5BCABDEB64B</vt:lpwstr>
  </property>
</Properties>
</file>