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 id="2147483745" r:id="rId6"/>
  </p:sldMasterIdLst>
  <p:notesMasterIdLst>
    <p:notesMasterId r:id="rId47"/>
  </p:notesMasterIdLst>
  <p:handoutMasterIdLst>
    <p:handoutMasterId r:id="rId48"/>
  </p:handoutMasterIdLst>
  <p:sldIdLst>
    <p:sldId id="256" r:id="rId7"/>
    <p:sldId id="257" r:id="rId8"/>
    <p:sldId id="258" r:id="rId9"/>
    <p:sldId id="260" r:id="rId10"/>
    <p:sldId id="261" r:id="rId11"/>
    <p:sldId id="262" r:id="rId12"/>
    <p:sldId id="263" r:id="rId13"/>
    <p:sldId id="264" r:id="rId14"/>
    <p:sldId id="259" r:id="rId15"/>
    <p:sldId id="266" r:id="rId16"/>
    <p:sldId id="267" r:id="rId17"/>
    <p:sldId id="265" r:id="rId18"/>
    <p:sldId id="268" r:id="rId19"/>
    <p:sldId id="269" r:id="rId20"/>
    <p:sldId id="270" r:id="rId21"/>
    <p:sldId id="271" r:id="rId22"/>
    <p:sldId id="272" r:id="rId23"/>
    <p:sldId id="274" r:id="rId24"/>
    <p:sldId id="275" r:id="rId25"/>
    <p:sldId id="273" r:id="rId26"/>
    <p:sldId id="287" r:id="rId27"/>
    <p:sldId id="295" r:id="rId28"/>
    <p:sldId id="288" r:id="rId29"/>
    <p:sldId id="276" r:id="rId30"/>
    <p:sldId id="296" r:id="rId31"/>
    <p:sldId id="277" r:id="rId32"/>
    <p:sldId id="278" r:id="rId33"/>
    <p:sldId id="280" r:id="rId34"/>
    <p:sldId id="286" r:id="rId35"/>
    <p:sldId id="281" r:id="rId36"/>
    <p:sldId id="282" r:id="rId37"/>
    <p:sldId id="283" r:id="rId38"/>
    <p:sldId id="284" r:id="rId39"/>
    <p:sldId id="285" r:id="rId40"/>
    <p:sldId id="289" r:id="rId41"/>
    <p:sldId id="290" r:id="rId42"/>
    <p:sldId id="291" r:id="rId43"/>
    <p:sldId id="292" r:id="rId44"/>
    <p:sldId id="293" r:id="rId45"/>
    <p:sldId id="29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00"/>
    <a:srgbClr val="FFFFFF"/>
    <a:srgbClr val="A0A0A0"/>
    <a:srgbClr val="D5D5D5"/>
    <a:srgbClr val="0066FF"/>
    <a:srgbClr val="242424"/>
    <a:srgbClr val="3C3C3C"/>
    <a:srgbClr val="C00000"/>
    <a:srgbClr val="7E7E7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40" autoAdjust="0"/>
    <p:restoredTop sz="86410" autoAdjust="0"/>
  </p:normalViewPr>
  <p:slideViewPr>
    <p:cSldViewPr snapToGrid="0">
      <p:cViewPr>
        <p:scale>
          <a:sx n="108" d="100"/>
          <a:sy n="108" d="100"/>
        </p:scale>
        <p:origin x="144" y="144"/>
      </p:cViewPr>
      <p:guideLst/>
    </p:cSldViewPr>
  </p:slideViewPr>
  <p:outlineViewPr>
    <p:cViewPr>
      <p:scale>
        <a:sx n="33" d="100"/>
        <a:sy n="33" d="100"/>
      </p:scale>
      <p:origin x="0" y="-41008"/>
    </p:cViewPr>
  </p:outlin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143" d="100"/>
          <a:sy n="143" d="100"/>
        </p:scale>
        <p:origin x="524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4D17B-76C2-C748-A49C-BC3B815A5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E1CCB5-B72F-1F49-A373-AF3E15B59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11EA0-A378-6145-BC83-40B1DED1AFDF}" type="datetimeFigureOut">
              <a:rPr lang="en-US" smtClean="0"/>
              <a:t>6/16/20</a:t>
            </a:fld>
            <a:endParaRPr lang="en-US"/>
          </a:p>
        </p:txBody>
      </p:sp>
      <p:sp>
        <p:nvSpPr>
          <p:cNvPr id="4" name="Footer Placeholder 3">
            <a:extLst>
              <a:ext uri="{FF2B5EF4-FFF2-40B4-BE49-F238E27FC236}">
                <a16:creationId xmlns:a16="http://schemas.microsoft.com/office/drawing/2014/main" id="{689794C9-8911-B346-A33D-513DC498C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12A814-F6E8-D94D-87AA-41B91D20A6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C08F6-26CF-5648-AD9E-DD6665824934}" type="slidenum">
              <a:rPr lang="en-US" smtClean="0"/>
              <a:t>‹#›</a:t>
            </a:fld>
            <a:endParaRPr lang="en-US"/>
          </a:p>
        </p:txBody>
      </p:sp>
    </p:spTree>
    <p:extLst>
      <p:ext uri="{BB962C8B-B14F-4D97-AF65-F5344CB8AC3E}">
        <p14:creationId xmlns:p14="http://schemas.microsoft.com/office/powerpoint/2010/main" val="95299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6/16/20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7B1F30-39B2-4CE2-8EF3-91F3179569A5}" type="slidenum">
              <a:rPr lang="en-US" smtClean="0"/>
              <a:t>1</a:t>
            </a:fld>
            <a:endParaRPr lang="en-US"/>
          </a:p>
        </p:txBody>
      </p:sp>
    </p:spTree>
    <p:extLst>
      <p:ext uri="{BB962C8B-B14F-4D97-AF65-F5344CB8AC3E}">
        <p14:creationId xmlns:p14="http://schemas.microsoft.com/office/powerpoint/2010/main" val="242551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then brought to the University’s single sign-on page, where you need to enter your </a:t>
            </a:r>
            <a:r>
              <a:rPr lang="en-US" u="sng" dirty="0"/>
              <a:t>myWSUID@wichita.edu</a:t>
            </a:r>
            <a:r>
              <a:rPr lang="en-US" dirty="0"/>
              <a:t> plus your </a:t>
            </a:r>
            <a:r>
              <a:rPr lang="en-US" u="sng" dirty="0"/>
              <a:t>password</a:t>
            </a:r>
            <a:r>
              <a:rPr lang="en-US" dirty="0"/>
              <a:t>. Click the Login </a:t>
            </a:r>
            <a:r>
              <a:rPr lang="en-US" u="sng" dirty="0"/>
              <a:t>button</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10</a:t>
            </a:fld>
            <a:endParaRPr lang="en-US"/>
          </a:p>
        </p:txBody>
      </p:sp>
    </p:spTree>
    <p:extLst>
      <p:ext uri="{BB962C8B-B14F-4D97-AF65-F5344CB8AC3E}">
        <p14:creationId xmlns:p14="http://schemas.microsoft.com/office/powerpoint/2010/main" val="117064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University’s standard dual-factor authentication screen proceed here as you normally would. (I’m going to click, “</a:t>
            </a:r>
            <a:r>
              <a:rPr lang="en-US" u="sng" dirty="0"/>
              <a:t>Send Me a Push</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11</a:t>
            </a:fld>
            <a:endParaRPr lang="en-US"/>
          </a:p>
        </p:txBody>
      </p:sp>
    </p:spTree>
    <p:extLst>
      <p:ext uri="{BB962C8B-B14F-4D97-AF65-F5344CB8AC3E}">
        <p14:creationId xmlns:p14="http://schemas.microsoft.com/office/powerpoint/2010/main" val="202817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select whichever of these three options you like, but I recommend choosing </a:t>
            </a:r>
            <a:r>
              <a:rPr lang="en-US" u="sng" dirty="0"/>
              <a:t>the 2</a:t>
            </a:r>
            <a:r>
              <a:rPr lang="en-US" u="sng" baseline="30000" dirty="0"/>
              <a:t>nd</a:t>
            </a:r>
            <a:r>
              <a:rPr lang="en-US" u="sng" dirty="0"/>
              <a:t> option and then click “Accept.” </a:t>
            </a:r>
            <a:r>
              <a:rPr lang="en-US" dirty="0"/>
              <a:t>You will need to do this step every time you login with a new </a:t>
            </a:r>
            <a:r>
              <a:rPr lang="en-US" u="sng" dirty="0"/>
              <a:t>browser</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12</a:t>
            </a:fld>
            <a:endParaRPr lang="en-US"/>
          </a:p>
        </p:txBody>
      </p:sp>
    </p:spTree>
    <p:extLst>
      <p:ext uri="{BB962C8B-B14F-4D97-AF65-F5344CB8AC3E}">
        <p14:creationId xmlns:p14="http://schemas.microsoft.com/office/powerpoint/2010/main" val="378600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you’re logged in to the Zoom web portal, there’s two main areas where you can change stuff. </a:t>
            </a:r>
            <a:r>
              <a:rPr lang="en-US" u="sng" dirty="0"/>
              <a:t>First is the Profile page, </a:t>
            </a:r>
            <a:r>
              <a:rPr lang="en-US" dirty="0"/>
              <a:t>which is the top link on the left sidebar. Here, you can change your profile picture, department name, or your name as it’s displayed to others. You can also use this page to verify that you’ve got the right license type, whether Basic or Licensed, and if you’re Licensed, you can also customize your Personal Meeting ID. I won’t really be talking about Personal Meeting IDs today, so if you have questions about that, you can talk to me about it </a:t>
            </a:r>
            <a:r>
              <a:rPr lang="en-US" u="sng" dirty="0"/>
              <a:t>later.</a:t>
            </a:r>
          </a:p>
        </p:txBody>
      </p:sp>
      <p:sp>
        <p:nvSpPr>
          <p:cNvPr id="4" name="Slide Number Placeholder 3"/>
          <p:cNvSpPr>
            <a:spLocks noGrp="1"/>
          </p:cNvSpPr>
          <p:nvPr>
            <p:ph type="sldNum" sz="quarter" idx="5"/>
          </p:nvPr>
        </p:nvSpPr>
        <p:spPr/>
        <p:txBody>
          <a:bodyPr/>
          <a:lstStyle/>
          <a:p>
            <a:fld id="{B37B1F30-39B2-4CE2-8EF3-91F3179569A5}" type="slidenum">
              <a:rPr lang="en-US" smtClean="0"/>
              <a:t>13</a:t>
            </a:fld>
            <a:endParaRPr lang="en-US"/>
          </a:p>
        </p:txBody>
      </p:sp>
    </p:spTree>
    <p:extLst>
      <p:ext uri="{BB962C8B-B14F-4D97-AF65-F5344CB8AC3E}">
        <p14:creationId xmlns:p14="http://schemas.microsoft.com/office/powerpoint/2010/main" val="920575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Settings page is where you will find a plethora of options to go through. We’ve already set the defaults for most of the recommended settings, but you should really go through all of them to see what all you can do, and what kind of control you have over your meetings. I do recommend enabling the “Only authenticated users can join meetings,” and the “Only authenticated users can join meetings from Web client options—both of those options ensure that the people who are joining your meeting are already logged in. If you’re bringing in people from outside the University who don’t have a Zoom account, you might need to disable that option at the meeting level, but I would enable this option here, so that ensures most of your meetings have this </a:t>
            </a:r>
            <a:r>
              <a:rPr lang="en-US"/>
              <a:t>option </a:t>
            </a:r>
            <a:r>
              <a:rPr lang="en-US" u="sng"/>
              <a:t>pre-selected.</a:t>
            </a:r>
            <a:endParaRPr lang="en-US" u="sng" dirty="0"/>
          </a:p>
        </p:txBody>
      </p:sp>
      <p:sp>
        <p:nvSpPr>
          <p:cNvPr id="4" name="Slide Number Placeholder 3"/>
          <p:cNvSpPr>
            <a:spLocks noGrp="1"/>
          </p:cNvSpPr>
          <p:nvPr>
            <p:ph type="sldNum" sz="quarter" idx="5"/>
          </p:nvPr>
        </p:nvSpPr>
        <p:spPr/>
        <p:txBody>
          <a:bodyPr/>
          <a:lstStyle/>
          <a:p>
            <a:fld id="{B37B1F30-39B2-4CE2-8EF3-91F3179569A5}" type="slidenum">
              <a:rPr lang="en-US" smtClean="0"/>
              <a:t>14</a:t>
            </a:fld>
            <a:endParaRPr lang="en-US"/>
          </a:p>
        </p:txBody>
      </p:sp>
    </p:spTree>
    <p:extLst>
      <p:ext uri="{BB962C8B-B14F-4D97-AF65-F5344CB8AC3E}">
        <p14:creationId xmlns:p14="http://schemas.microsoft.com/office/powerpoint/2010/main" val="423490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other settings to look at while you’re here in your Setting page in the web portal. There are things that are more or less optional, but I would highly recommend changing them. Things like auto-saving chats, which will produce a text file of all the messages posted in the chat box during the meeting. Polling, which I encourage faculty to use to increase engagement during your classes. And the Waiting Room, which is almost </a:t>
            </a:r>
            <a:r>
              <a:rPr lang="en-US" b="1" dirty="0"/>
              <a:t>a must</a:t>
            </a:r>
            <a:r>
              <a:rPr lang="en-US" dirty="0"/>
              <a:t>. Then there’s a few more than are just time-savers for when you are scheduling meetings. Let’s go take a look at that step </a:t>
            </a:r>
            <a:r>
              <a:rPr lang="en-US" u="sng" dirty="0"/>
              <a:t>next</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15</a:t>
            </a:fld>
            <a:endParaRPr lang="en-US"/>
          </a:p>
        </p:txBody>
      </p:sp>
    </p:spTree>
    <p:extLst>
      <p:ext uri="{BB962C8B-B14F-4D97-AF65-F5344CB8AC3E}">
        <p14:creationId xmlns:p14="http://schemas.microsoft.com/office/powerpoint/2010/main" val="250610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place we can change some settings is at the point that we’re actually scheduling the meeting. This will look slightly different whether you’re scheduling it from the Zoom app or from the Zoom web portal, but I’m going to be demonstrating it from the Windows client software. This is the Schedule Meeting window which pops up when you click “Schedule.” We start by entering the name of the meeting, and the start date &amp; time. You’ll need </a:t>
            </a:r>
            <a:r>
              <a:rPr lang="en-US" u="sng" dirty="0"/>
              <a:t>to check the “recurring meeting” </a:t>
            </a:r>
            <a:r>
              <a:rPr lang="en-US" dirty="0"/>
              <a:t>box if you want to re-use the meeting code multiple times. I’ll show you how to set that up later, but just know that this checkbox basically just makes it so the Meeting ID stays good for up to a year.</a:t>
            </a:r>
          </a:p>
          <a:p>
            <a:endParaRPr lang="en-US" dirty="0"/>
          </a:p>
          <a:p>
            <a:r>
              <a:rPr lang="en-US" dirty="0"/>
              <a:t>I recommend that you let the system generate the Meeting ID automatically, and let it choose a password automatically as well. For Video settings, I recommend that you have the Host video turned on and the Participants video turned off. Everyone can always choose to turn on or off their cameras during the meeting, but this just sets it up for what it is when they first join the meeting. For Audio, always select “Telephone and Computer Audio.</a:t>
            </a:r>
            <a:br>
              <a:rPr lang="en-US" dirty="0"/>
            </a:br>
            <a:br>
              <a:rPr lang="en-US" dirty="0"/>
            </a:br>
            <a:r>
              <a:rPr lang="en-US" dirty="0"/>
              <a:t>Next</a:t>
            </a:r>
            <a:r>
              <a:rPr lang="en-US" u="sng" dirty="0"/>
              <a:t>, open the Advanced Options drop down</a:t>
            </a:r>
            <a:r>
              <a:rPr lang="en-US" dirty="0"/>
              <a:t>. These are the settings I highly recommend. Only deviate from these settings if you have a really good reason to do so. Make sure Enable Waiting Room, Mute participants upon entry, and Only authenticated users can join are all checked. The Alternative Host is someone who is authorized to run your meeting completely in your absence. This is different from a co-host, who has some moderator functions.</a:t>
            </a:r>
          </a:p>
          <a:p>
            <a:endParaRPr lang="en-US" dirty="0"/>
          </a:p>
          <a:p>
            <a:r>
              <a:rPr lang="en-US" dirty="0"/>
              <a:t>OK—we’re finally ready to click “Schedule”. For most of you, you’re going to leave the “Calendar” option set to Outlook. All this really does is makes it a convenient way to create an Outlook calendar invitation. If you don’t use a digital calendar at all and just plan on putting the link into Blackboard, then just click “Other Calendars.” Then, click </a:t>
            </a:r>
            <a:r>
              <a:rPr lang="en-US" u="sng" dirty="0"/>
              <a:t>Schedule</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16</a:t>
            </a:fld>
            <a:endParaRPr lang="en-US"/>
          </a:p>
        </p:txBody>
      </p:sp>
    </p:spTree>
    <p:extLst>
      <p:ext uri="{BB962C8B-B14F-4D97-AF65-F5344CB8AC3E}">
        <p14:creationId xmlns:p14="http://schemas.microsoft.com/office/powerpoint/2010/main" val="416821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your meeting is already scheduled. The steps we do from here are really about communication of the meeting details. We’ll look very briefly at the Outlook calendar invitation settings, including recurring appointments, and also briefly look at posting the information in Blackboard.</a:t>
            </a:r>
          </a:p>
        </p:txBody>
      </p:sp>
      <p:sp>
        <p:nvSpPr>
          <p:cNvPr id="4" name="Slide Number Placeholder 3"/>
          <p:cNvSpPr>
            <a:spLocks noGrp="1"/>
          </p:cNvSpPr>
          <p:nvPr>
            <p:ph type="sldNum" sz="quarter" idx="5"/>
          </p:nvPr>
        </p:nvSpPr>
        <p:spPr/>
        <p:txBody>
          <a:bodyPr/>
          <a:lstStyle/>
          <a:p>
            <a:fld id="{B37B1F30-39B2-4CE2-8EF3-91F3179569A5}" type="slidenum">
              <a:rPr lang="en-US" smtClean="0"/>
              <a:t>17</a:t>
            </a:fld>
            <a:endParaRPr lang="en-US"/>
          </a:p>
        </p:txBody>
      </p:sp>
    </p:spTree>
    <p:extLst>
      <p:ext uri="{BB962C8B-B14F-4D97-AF65-F5344CB8AC3E}">
        <p14:creationId xmlns:p14="http://schemas.microsoft.com/office/powerpoint/2010/main" val="326575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click the Schedule button, Outlook will pop up with a calendar appointment window. Here’s the ribbon at the top of that window. Here you can set whatever settings you want for your Outlook calendar, but I’ll call your attention to </a:t>
            </a:r>
            <a:r>
              <a:rPr lang="en-US" u="sng" dirty="0"/>
              <a:t>the Recurrence button</a:t>
            </a:r>
            <a:r>
              <a:rPr lang="en-US" dirty="0"/>
              <a:t>. Here’s where you set up how the meeting reoccurs in your calendar. So again, the Meeting ID you setup in Zoom is always good if you click that “Recurring Meeting” checkbox. This part is just to make sure it shows up in your calendar correctly. So set your recurrence pattern the way you need it, including an end date, </a:t>
            </a:r>
            <a:r>
              <a:rPr lang="en-US" u="sng" dirty="0"/>
              <a:t>then click “OK.</a:t>
            </a:r>
            <a:r>
              <a:rPr lang="en-US" dirty="0"/>
              <a:t>”</a:t>
            </a:r>
          </a:p>
          <a:p>
            <a:endParaRPr lang="en-US" dirty="0"/>
          </a:p>
          <a:p>
            <a:r>
              <a:rPr lang="en-US" dirty="0"/>
              <a:t>On the main appointment window, you can rename your meeting for the invitation that goes out. This helps if you want the meeting name in Zoom to be one thing, but the name in the Outlook invitation something different. If you’re going to email this to your students, you’ll need to enter their addresses or create a distribution group in your contact, which I won’t be showing you. Finally, just make sure your link is both here in the Location field as well as down below in the body, then you’re ready to either Send it out, or just save it if you’re not going to email it. Next, we’ll quickly look at </a:t>
            </a:r>
            <a:r>
              <a:rPr lang="en-US" u="sng" dirty="0"/>
              <a:t>sharing the link in Blackboard</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18</a:t>
            </a:fld>
            <a:endParaRPr lang="en-US"/>
          </a:p>
        </p:txBody>
      </p:sp>
    </p:spTree>
    <p:extLst>
      <p:ext uri="{BB962C8B-B14F-4D97-AF65-F5344CB8AC3E}">
        <p14:creationId xmlns:p14="http://schemas.microsoft.com/office/powerpoint/2010/main" val="372853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Blackboard, just go to your course, and you can either create an Announcement with the body of the Zoom invitation, or post a new Item within a course module. This will be highly dependent on how your Blackboard course is organized. In addition to that, you can also create </a:t>
            </a:r>
            <a:r>
              <a:rPr lang="en-US" u="sng" dirty="0"/>
              <a:t>a calendar item within your course’s Calendar tool</a:t>
            </a:r>
            <a:r>
              <a:rPr lang="en-US" dirty="0"/>
              <a:t>. I don’t recommend </a:t>
            </a:r>
            <a:r>
              <a:rPr lang="en-US" i="1" dirty="0"/>
              <a:t>only</a:t>
            </a:r>
            <a:r>
              <a:rPr lang="en-US" i="0" dirty="0"/>
              <a:t> putting it here, as students are not well-trained to watch this calendar area.</a:t>
            </a:r>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19</a:t>
            </a:fld>
            <a:endParaRPr lang="en-US"/>
          </a:p>
        </p:txBody>
      </p:sp>
    </p:spTree>
    <p:extLst>
      <p:ext uri="{BB962C8B-B14F-4D97-AF65-F5344CB8AC3E}">
        <p14:creationId xmlns:p14="http://schemas.microsoft.com/office/powerpoint/2010/main" val="299717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morning—thank you all for attending this session about Best Practices for hosting Zoom meetings. My name is Ryan Corcoran, I’m the manager of Campus Media Services in the Media Resources Center, and I also have the dubious honor of being the University’s Zoom administrator for the past seven </a:t>
            </a:r>
            <a:r>
              <a:rPr lang="en-US" u="none" dirty="0"/>
              <a:t>years, so I’ve been using and teaching Zoom to folks for quite a while. But, while I feel like I know a lot about Zoom, I still manage to learn new things all the time, especially seeing creative ways that faculty use the tool with their </a:t>
            </a:r>
            <a:r>
              <a:rPr lang="en-US" u="sng" dirty="0"/>
              <a:t>students</a:t>
            </a:r>
            <a:r>
              <a:rPr lang="en-US" u="none"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2</a:t>
            </a:fld>
            <a:endParaRPr lang="en-US"/>
          </a:p>
        </p:txBody>
      </p:sp>
    </p:spTree>
    <p:extLst>
      <p:ext uri="{BB962C8B-B14F-4D97-AF65-F5344CB8AC3E}">
        <p14:creationId xmlns:p14="http://schemas.microsoft.com/office/powerpoint/2010/main" val="955192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think about whether you will need a co-host and make sure they’re invited to the meeting as well. A co-host is basically someone who can manage the logistics of your meeting for you. </a:t>
            </a:r>
            <a:r>
              <a:rPr lang="en-US" u="sng" dirty="0"/>
              <a:t>The main times you’re going to want a co-host is for the larger groups</a:t>
            </a:r>
            <a:r>
              <a:rPr lang="en-US" dirty="0"/>
              <a:t>, especially over 49, since Zoom can only show up to 49 camera feeds at once. Also, if intend on making your classes very interactive with lots of different people speaking, having a co-host is helpful for muting and unmuting microphones so you don’t have to worry about it. But, you may also want a co-host just for a little peace of mind to know that someone else is in there just watching for little hiccups.</a:t>
            </a:r>
          </a:p>
          <a:p>
            <a:endParaRPr lang="en-US" dirty="0"/>
          </a:p>
          <a:p>
            <a:r>
              <a:rPr lang="en-US" dirty="0"/>
              <a:t>If you’re lucky enough to have a GTA, you can ask them to be your meeting co-host. </a:t>
            </a:r>
            <a:r>
              <a:rPr lang="en-US" u="sng" dirty="0"/>
              <a:t>Otherwise, Campus Media Services </a:t>
            </a:r>
            <a:r>
              <a:rPr lang="en-US" dirty="0"/>
              <a:t>offers a service that’s currently free where you can invite in one of our student technicians to act as this meeting co-host for you. To request a co-host for your meeting, just go to Wichita.edu/av and click on the link for a “Zoom.us Co-Host Request.”</a:t>
            </a:r>
          </a:p>
        </p:txBody>
      </p:sp>
      <p:sp>
        <p:nvSpPr>
          <p:cNvPr id="4" name="Slide Number Placeholder 3"/>
          <p:cNvSpPr>
            <a:spLocks noGrp="1"/>
          </p:cNvSpPr>
          <p:nvPr>
            <p:ph type="sldNum" sz="quarter" idx="5"/>
          </p:nvPr>
        </p:nvSpPr>
        <p:spPr/>
        <p:txBody>
          <a:bodyPr/>
          <a:lstStyle/>
          <a:p>
            <a:fld id="{B37B1F30-39B2-4CE2-8EF3-91F3179569A5}" type="slidenum">
              <a:rPr lang="en-US" smtClean="0"/>
              <a:t>20</a:t>
            </a:fld>
            <a:endParaRPr lang="en-US"/>
          </a:p>
        </p:txBody>
      </p:sp>
    </p:spTree>
    <p:extLst>
      <p:ext uri="{BB962C8B-B14F-4D97-AF65-F5344CB8AC3E}">
        <p14:creationId xmlns:p14="http://schemas.microsoft.com/office/powerpoint/2010/main" val="29100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OK—just a couple more things that you’ll want to think about before your meeting. If you want to have some polling questions—and I highly recommend it for more engaging classes—I would suggest getting those polling questions setup ahead of time. </a:t>
            </a:r>
            <a:r>
              <a:rPr lang="en-US" u="sng" dirty="0"/>
              <a:t>To do this</a:t>
            </a:r>
            <a:r>
              <a:rPr lang="en-US" dirty="0"/>
              <a:t>, you’ll go to the Zoom web portal that we were in a little bit ago; then you’ll go to your Meetings tab and </a:t>
            </a:r>
            <a:r>
              <a:rPr lang="en-US" u="sng" dirty="0"/>
              <a:t>then click on the title of the </a:t>
            </a:r>
            <a:r>
              <a:rPr lang="en-US" dirty="0"/>
              <a:t>Meeting you want. Then, just scroll down to Poll and click ‘Add.’ It should be fairly intuitive from that point. Just remember to hit “Save” when you’re </a:t>
            </a:r>
            <a:r>
              <a:rPr lang="en-US" u="sng" dirty="0"/>
              <a:t>done</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21</a:t>
            </a:fld>
            <a:endParaRPr lang="en-US"/>
          </a:p>
        </p:txBody>
      </p:sp>
    </p:spTree>
    <p:extLst>
      <p:ext uri="{BB962C8B-B14F-4D97-AF65-F5344CB8AC3E}">
        <p14:creationId xmlns:p14="http://schemas.microsoft.com/office/powerpoint/2010/main" val="1807560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step of prep work, I promise. If you plan to use Breakout Rooms for small discussion groups, you can actually pre-set the number and name of those rooms ahead of time. Again, you’ll go to the Zoom web portal and find the Meeting you want to add the Breakout Rooms to, then click “Edit this Meeting. Check the box that says, “Breakout Room pre-assign” then the “Create Rooms” button. Then, you can add the email addresses of all the students you want to pre-assign to rooms, but it does have to be their Wichita State student email address. </a:t>
            </a:r>
          </a:p>
        </p:txBody>
      </p:sp>
      <p:sp>
        <p:nvSpPr>
          <p:cNvPr id="4" name="Slide Number Placeholder 3"/>
          <p:cNvSpPr>
            <a:spLocks noGrp="1"/>
          </p:cNvSpPr>
          <p:nvPr>
            <p:ph type="sldNum" sz="quarter" idx="5"/>
          </p:nvPr>
        </p:nvSpPr>
        <p:spPr/>
        <p:txBody>
          <a:bodyPr/>
          <a:lstStyle/>
          <a:p>
            <a:fld id="{B37B1F30-39B2-4CE2-8EF3-91F3179569A5}" type="slidenum">
              <a:rPr lang="en-US" smtClean="0"/>
              <a:t>22</a:t>
            </a:fld>
            <a:endParaRPr lang="en-US"/>
          </a:p>
        </p:txBody>
      </p:sp>
    </p:spTree>
    <p:extLst>
      <p:ext uri="{BB962C8B-B14F-4D97-AF65-F5344CB8AC3E}">
        <p14:creationId xmlns:p14="http://schemas.microsoft.com/office/powerpoint/2010/main" val="3153067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finally—all the prep work is done, and you’re ready to get the meeting started. Here’s what we’ll need to do to actually run your meeting </a:t>
            </a:r>
            <a:r>
              <a:rPr lang="en-US" u="sng" dirty="0"/>
              <a:t>smoothly</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23</a:t>
            </a:fld>
            <a:endParaRPr lang="en-US"/>
          </a:p>
        </p:txBody>
      </p:sp>
    </p:spTree>
    <p:extLst>
      <p:ext uri="{BB962C8B-B14F-4D97-AF65-F5344CB8AC3E}">
        <p14:creationId xmlns:p14="http://schemas.microsoft.com/office/powerpoint/2010/main" val="293730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you’ve got to start the meeting correctly. I highly recommend </a:t>
            </a:r>
            <a:r>
              <a:rPr lang="en-US" u="sng" dirty="0"/>
              <a:t>not just clicking the link in your calendar</a:t>
            </a:r>
            <a:r>
              <a:rPr lang="en-US" dirty="0"/>
              <a:t>. To make sure that you’re starting the right meeting and that you’ll come into the meeting as the host, open up your Zoom app, then go to the </a:t>
            </a:r>
            <a:r>
              <a:rPr lang="en-US" u="sng" dirty="0"/>
              <a:t>meetings tab. </a:t>
            </a:r>
            <a:r>
              <a:rPr lang="en-US" dirty="0"/>
              <a:t>Once there, select the meeting you want to start on the left, then </a:t>
            </a:r>
            <a:r>
              <a:rPr lang="en-US" u="sng" dirty="0"/>
              <a:t>click the “Start” </a:t>
            </a:r>
            <a:r>
              <a:rPr lang="en-US" dirty="0"/>
              <a:t>button under the meeting on the right hand side. This will ensure that you’re logged in to Zoom and that you’re starting the meeting as the host. If you start in Outlook or Blackboard and just click on the link, it’s possible you can join the meeting as a regular Participant and not have the full host </a:t>
            </a:r>
            <a:r>
              <a:rPr lang="en-US" u="sng" dirty="0"/>
              <a:t>controls</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24</a:t>
            </a:fld>
            <a:endParaRPr lang="en-US"/>
          </a:p>
        </p:txBody>
      </p:sp>
    </p:spTree>
    <p:extLst>
      <p:ext uri="{BB962C8B-B14F-4D97-AF65-F5344CB8AC3E}">
        <p14:creationId xmlns:p14="http://schemas.microsoft.com/office/powerpoint/2010/main" val="2192119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you’re in the meeting, we first have to make sure that your audio and video settings are correct. I do this every time, even if I just checked it in the Zoom app. First, for your audio, </a:t>
            </a:r>
            <a:r>
              <a:rPr lang="en-US" u="sng" dirty="0"/>
              <a:t>click the little carrot</a:t>
            </a:r>
            <a:r>
              <a:rPr lang="en-US" dirty="0"/>
              <a:t> next to the Mute or Unmute button in the lower left corner. Then, if you think you’re probably okay, </a:t>
            </a:r>
            <a:r>
              <a:rPr lang="en-US" u="sng" dirty="0"/>
              <a:t>just click the “Test </a:t>
            </a:r>
            <a:r>
              <a:rPr lang="en-US" dirty="0"/>
              <a:t>Speaker &amp; Microphone” link. Go through the little wizard. If you know you’re not okay, or if you had any issues with the wizard, click the </a:t>
            </a:r>
            <a:r>
              <a:rPr lang="en-US" u="sng" dirty="0"/>
              <a:t>“Audio Settings…” link.</a:t>
            </a:r>
            <a:r>
              <a:rPr lang="en-US" u="none" dirty="0"/>
              <a:t> That will open up a little settings </a:t>
            </a:r>
            <a:r>
              <a:rPr lang="en-US" u="sng" dirty="0"/>
              <a:t>window</a:t>
            </a:r>
            <a:r>
              <a:rPr lang="en-US" u="none" dirty="0"/>
              <a:t>.</a:t>
            </a:r>
            <a:endParaRPr lang="en-US" u="sng" dirty="0"/>
          </a:p>
        </p:txBody>
      </p:sp>
      <p:sp>
        <p:nvSpPr>
          <p:cNvPr id="4" name="Slide Number Placeholder 3"/>
          <p:cNvSpPr>
            <a:spLocks noGrp="1"/>
          </p:cNvSpPr>
          <p:nvPr>
            <p:ph type="sldNum" sz="quarter" idx="5"/>
          </p:nvPr>
        </p:nvSpPr>
        <p:spPr/>
        <p:txBody>
          <a:bodyPr/>
          <a:lstStyle/>
          <a:p>
            <a:fld id="{B37B1F30-39B2-4CE2-8EF3-91F3179569A5}" type="slidenum">
              <a:rPr lang="en-US" smtClean="0"/>
              <a:t>25</a:t>
            </a:fld>
            <a:endParaRPr lang="en-US"/>
          </a:p>
        </p:txBody>
      </p:sp>
    </p:spTree>
    <p:extLst>
      <p:ext uri="{BB962C8B-B14F-4D97-AF65-F5344CB8AC3E}">
        <p14:creationId xmlns:p14="http://schemas.microsoft.com/office/powerpoint/2010/main" val="2625603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Audio settings page, you just need to select your correct speaker and microphone from their respective drop-down boxes and then test them both. Keep testing and changing settings until it sounds like you want it. Also, I do recommend having all four of these boxes checked, but those are your </a:t>
            </a:r>
            <a:r>
              <a:rPr lang="en-US" u="sng" dirty="0"/>
              <a:t>preference</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26</a:t>
            </a:fld>
            <a:endParaRPr lang="en-US"/>
          </a:p>
        </p:txBody>
      </p:sp>
    </p:spTree>
    <p:extLst>
      <p:ext uri="{BB962C8B-B14F-4D97-AF65-F5344CB8AC3E}">
        <p14:creationId xmlns:p14="http://schemas.microsoft.com/office/powerpoint/2010/main" val="1119416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do the same thing for our Video settings—first, </a:t>
            </a:r>
            <a:r>
              <a:rPr lang="en-US" u="sng" dirty="0"/>
              <a:t>click the carrot </a:t>
            </a:r>
            <a:r>
              <a:rPr lang="en-US" dirty="0"/>
              <a:t>next to the Start or Stop Video button. You can see there what camera your computer is using. There’s also a link there to use a Virtual Background, if your computer supports it; we won’t really go into that here. So, we’re going to open up our </a:t>
            </a:r>
            <a:r>
              <a:rPr lang="en-US" u="sng" dirty="0"/>
              <a:t>Video Settings link</a:t>
            </a:r>
            <a:r>
              <a:rPr lang="en-US" dirty="0"/>
              <a:t>. This will bring up the Video Settings window, where again, we can select the camera we want to use under the drop down box, and there’s lots of options there to go through. What you see here are my own personal preferences—your settings may vary depending on your own preferences and your computer’s graphics capabilities.</a:t>
            </a:r>
          </a:p>
        </p:txBody>
      </p:sp>
      <p:sp>
        <p:nvSpPr>
          <p:cNvPr id="4" name="Slide Number Placeholder 3"/>
          <p:cNvSpPr>
            <a:spLocks noGrp="1"/>
          </p:cNvSpPr>
          <p:nvPr>
            <p:ph type="sldNum" sz="quarter" idx="5"/>
          </p:nvPr>
        </p:nvSpPr>
        <p:spPr/>
        <p:txBody>
          <a:bodyPr/>
          <a:lstStyle/>
          <a:p>
            <a:fld id="{B37B1F30-39B2-4CE2-8EF3-91F3179569A5}" type="slidenum">
              <a:rPr lang="en-US" smtClean="0"/>
              <a:t>27</a:t>
            </a:fld>
            <a:endParaRPr lang="en-US"/>
          </a:p>
        </p:txBody>
      </p:sp>
    </p:spTree>
    <p:extLst>
      <p:ext uri="{BB962C8B-B14F-4D97-AF65-F5344CB8AC3E}">
        <p14:creationId xmlns:p14="http://schemas.microsoft.com/office/powerpoint/2010/main" val="2494401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we’re going to look at your Security settings. We’ll click the Security button, which gives you a list of shortcuts to common security settings. If you’re not using a co-host and are concerned about unauthorized people joining the meeting, you </a:t>
            </a:r>
            <a:r>
              <a:rPr lang="en-US" u="sng" dirty="0"/>
              <a:t>can lock the meeting</a:t>
            </a:r>
            <a:r>
              <a:rPr lang="en-US" dirty="0"/>
              <a:t>. Just be aware that if someone accidentally drops out of the meeting, they won’t be able to get back in unless you unlock the meeting. Likewise, you can choose to let </a:t>
            </a:r>
            <a:r>
              <a:rPr lang="en-US" u="sng" dirty="0"/>
              <a:t>participants unmute themselves</a:t>
            </a:r>
            <a:r>
              <a:rPr lang="en-US" dirty="0"/>
              <a:t>—this is most useful for the smaller classes that are discussion-based. If you’ve got a large lecture-type class, probably leave that one off.</a:t>
            </a:r>
          </a:p>
          <a:p>
            <a:endParaRPr lang="en-US" dirty="0"/>
          </a:p>
          <a:p>
            <a:r>
              <a:rPr lang="en-US" dirty="0"/>
              <a:t>There are also some security-related settings under the Share Screen button—</a:t>
            </a:r>
            <a:r>
              <a:rPr lang="en-US" u="sng" dirty="0"/>
              <a:t>click the carrot </a:t>
            </a:r>
            <a:r>
              <a:rPr lang="en-US" dirty="0"/>
              <a:t>next to the Share Screen button, then click “</a:t>
            </a:r>
            <a:r>
              <a:rPr lang="en-US" u="sng" dirty="0"/>
              <a:t>Advanced Sharing Options</a:t>
            </a:r>
            <a:r>
              <a:rPr lang="en-US" dirty="0"/>
              <a:t>.” From that dialog box, I highly recommend setting this so that only One participant can share at a time, and that only the Host can share. If you ever do need a student to share content, you can either change that second option, or temporarily promote that student to a co-host.</a:t>
            </a:r>
          </a:p>
        </p:txBody>
      </p:sp>
      <p:sp>
        <p:nvSpPr>
          <p:cNvPr id="4" name="Slide Number Placeholder 3"/>
          <p:cNvSpPr>
            <a:spLocks noGrp="1"/>
          </p:cNvSpPr>
          <p:nvPr>
            <p:ph type="sldNum" sz="quarter" idx="5"/>
          </p:nvPr>
        </p:nvSpPr>
        <p:spPr/>
        <p:txBody>
          <a:bodyPr/>
          <a:lstStyle/>
          <a:p>
            <a:fld id="{B37B1F30-39B2-4CE2-8EF3-91F3179569A5}" type="slidenum">
              <a:rPr lang="en-US" smtClean="0"/>
              <a:t>28</a:t>
            </a:fld>
            <a:endParaRPr lang="en-US"/>
          </a:p>
        </p:txBody>
      </p:sp>
    </p:spTree>
    <p:extLst>
      <p:ext uri="{BB962C8B-B14F-4D97-AF65-F5344CB8AC3E}">
        <p14:creationId xmlns:p14="http://schemas.microsoft.com/office/powerpoint/2010/main" val="442801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before your class gets started, don’t forget to hit “Record,” if you are wanting to do that. </a:t>
            </a:r>
            <a:r>
              <a:rPr lang="en-US" u="sng" dirty="0"/>
              <a:t>Most of the time</a:t>
            </a:r>
            <a:r>
              <a:rPr lang="en-US" dirty="0"/>
              <a:t>, you’ll be recording locally to your computer—which we’ll talk about later. If you’re on </a:t>
            </a:r>
            <a:r>
              <a:rPr lang="en-US" u="sng" dirty="0"/>
              <a:t>a device that doesn’t allow for that</a:t>
            </a:r>
            <a:r>
              <a:rPr lang="en-US" dirty="0"/>
              <a:t>, like Chromebooks or iOS devices, you can also record to the Zoom cloud—just be aware that the recordings in the Zoom cloud are automatically deleted about 6 months after they’re </a:t>
            </a:r>
            <a:r>
              <a:rPr lang="en-US" u="sng" dirty="0"/>
              <a:t>created</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29</a:t>
            </a:fld>
            <a:endParaRPr lang="en-US"/>
          </a:p>
        </p:txBody>
      </p:sp>
    </p:spTree>
    <p:extLst>
      <p:ext uri="{BB962C8B-B14F-4D97-AF65-F5344CB8AC3E}">
        <p14:creationId xmlns:p14="http://schemas.microsoft.com/office/powerpoint/2010/main" val="43914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look at some of the most important aspects of hosting Zoom meetings, mostly from the angle of using it for live, synchronous classes. Most of what you’ll learn today is also transferrable to professional meetings as well, but we’ll just focus on classes. We’ll start with what you need to do before class, getting the meeting started and what to do during class, and then even look at a few things to do after class is </a:t>
            </a:r>
            <a:r>
              <a:rPr lang="en-US" u="sng" dirty="0"/>
              <a:t>over</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3</a:t>
            </a:fld>
            <a:endParaRPr lang="en-US"/>
          </a:p>
        </p:txBody>
      </p:sp>
    </p:spTree>
    <p:extLst>
      <p:ext uri="{BB962C8B-B14F-4D97-AF65-F5344CB8AC3E}">
        <p14:creationId xmlns:p14="http://schemas.microsoft.com/office/powerpoint/2010/main" val="2801752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tab</a:t>
            </a:r>
          </a:p>
          <a:p>
            <a:r>
              <a:rPr lang="en-US" dirty="0"/>
              <a:t>Mute All button</a:t>
            </a:r>
          </a:p>
          <a:p>
            <a:r>
              <a:rPr lang="en-US" dirty="0"/>
              <a:t>The “More” button</a:t>
            </a:r>
          </a:p>
          <a:p>
            <a:r>
              <a:rPr lang="en-US" dirty="0"/>
              <a:t>Allow Participants to Unmute Themselves</a:t>
            </a:r>
          </a:p>
          <a:p>
            <a:r>
              <a:rPr lang="en-US" dirty="0"/>
              <a:t>Yes button</a:t>
            </a:r>
          </a:p>
          <a:p>
            <a:r>
              <a:rPr lang="en-US" dirty="0"/>
              <a:t>No button</a:t>
            </a:r>
          </a:p>
        </p:txBody>
      </p:sp>
      <p:sp>
        <p:nvSpPr>
          <p:cNvPr id="4" name="Slide Number Placeholder 3"/>
          <p:cNvSpPr>
            <a:spLocks noGrp="1"/>
          </p:cNvSpPr>
          <p:nvPr>
            <p:ph type="sldNum" sz="quarter" idx="5"/>
          </p:nvPr>
        </p:nvSpPr>
        <p:spPr/>
        <p:txBody>
          <a:bodyPr/>
          <a:lstStyle/>
          <a:p>
            <a:fld id="{B37B1F30-39B2-4CE2-8EF3-91F3179569A5}" type="slidenum">
              <a:rPr lang="en-US" smtClean="0"/>
              <a:t>30</a:t>
            </a:fld>
            <a:endParaRPr lang="en-US"/>
          </a:p>
        </p:txBody>
      </p:sp>
    </p:spTree>
    <p:extLst>
      <p:ext uri="{BB962C8B-B14F-4D97-AF65-F5344CB8AC3E}">
        <p14:creationId xmlns:p14="http://schemas.microsoft.com/office/powerpoint/2010/main" val="3063078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button</a:t>
            </a:r>
          </a:p>
          <a:p>
            <a:r>
              <a:rPr lang="en-US" dirty="0"/>
              <a:t>“More” Button</a:t>
            </a:r>
          </a:p>
          <a:p>
            <a:r>
              <a:rPr lang="en-US" dirty="0"/>
              <a:t>Recommend Host Only</a:t>
            </a:r>
          </a:p>
        </p:txBody>
      </p:sp>
      <p:sp>
        <p:nvSpPr>
          <p:cNvPr id="4" name="Slide Number Placeholder 3"/>
          <p:cNvSpPr>
            <a:spLocks noGrp="1"/>
          </p:cNvSpPr>
          <p:nvPr>
            <p:ph type="sldNum" sz="quarter" idx="5"/>
          </p:nvPr>
        </p:nvSpPr>
        <p:spPr/>
        <p:txBody>
          <a:bodyPr/>
          <a:lstStyle/>
          <a:p>
            <a:fld id="{B37B1F30-39B2-4CE2-8EF3-91F3179569A5}" type="slidenum">
              <a:rPr lang="en-US" smtClean="0"/>
              <a:t>31</a:t>
            </a:fld>
            <a:endParaRPr lang="en-US"/>
          </a:p>
        </p:txBody>
      </p:sp>
    </p:spTree>
    <p:extLst>
      <p:ext uri="{BB962C8B-B14F-4D97-AF65-F5344CB8AC3E}">
        <p14:creationId xmlns:p14="http://schemas.microsoft.com/office/powerpoint/2010/main" val="1248200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we’re going to look at sharing content during a Zoom Meeting. First, </a:t>
            </a:r>
            <a:r>
              <a:rPr lang="en-US" u="sng" dirty="0"/>
              <a:t>click the “Share Screen</a:t>
            </a:r>
            <a:r>
              <a:rPr lang="en-US" dirty="0"/>
              <a:t>” button to open up a menu of what you can share through your meeting. Let me explain that there’s a difference between sharing your screen and sharing just one application that appears on that screen. If you share your screen (like </a:t>
            </a:r>
            <a:r>
              <a:rPr lang="en-US" b="1" dirty="0"/>
              <a:t>Screen 1, Screen 2, </a:t>
            </a:r>
            <a:r>
              <a:rPr lang="en-US" dirty="0"/>
              <a:t>etc.), then any pop-up window, notification, whatever, that shows up during your meeting will get shared with everyone in the meeting. So, if you’ve got your Outlook open—</a:t>
            </a:r>
            <a:r>
              <a:rPr lang="en-US" u="sng" dirty="0"/>
              <a:t>which you should not</a:t>
            </a:r>
            <a:r>
              <a:rPr lang="en-US" dirty="0"/>
              <a:t>—then any new email notification will show up as well, which could be a potential FERPA concern. But, sharing only the application has its pitfalls, too. If, for example, you’re sharing a PowerPoint presentation, but then want to share something within Google Chrome or Firefox, you have to remember to change what content you’re sharing, which can disturb your flow. Just something to be aware of. </a:t>
            </a:r>
          </a:p>
          <a:p>
            <a:endParaRPr lang="en-US" dirty="0"/>
          </a:p>
          <a:p>
            <a:r>
              <a:rPr lang="en-US" dirty="0"/>
              <a:t>Also, if you’ll be sharing video content of any kind, whether it’s a YouTube video or something in a PowerPoint, </a:t>
            </a:r>
            <a:r>
              <a:rPr lang="en-US" u="sng" dirty="0"/>
              <a:t>make sure that you check the “Optimize Screen Sharing for Video Clip” </a:t>
            </a:r>
            <a:r>
              <a:rPr lang="en-US" dirty="0"/>
              <a:t>checkbox.</a:t>
            </a:r>
          </a:p>
        </p:txBody>
      </p:sp>
      <p:sp>
        <p:nvSpPr>
          <p:cNvPr id="4" name="Slide Number Placeholder 3"/>
          <p:cNvSpPr>
            <a:spLocks noGrp="1"/>
          </p:cNvSpPr>
          <p:nvPr>
            <p:ph type="sldNum" sz="quarter" idx="5"/>
          </p:nvPr>
        </p:nvSpPr>
        <p:spPr/>
        <p:txBody>
          <a:bodyPr/>
          <a:lstStyle/>
          <a:p>
            <a:fld id="{B37B1F30-39B2-4CE2-8EF3-91F3179569A5}" type="slidenum">
              <a:rPr lang="en-US" smtClean="0"/>
              <a:t>32</a:t>
            </a:fld>
            <a:endParaRPr lang="en-US"/>
          </a:p>
        </p:txBody>
      </p:sp>
    </p:spTree>
    <p:extLst>
      <p:ext uri="{BB962C8B-B14F-4D97-AF65-F5344CB8AC3E}">
        <p14:creationId xmlns:p14="http://schemas.microsoft.com/office/powerpoint/2010/main" val="97642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click “Share,” the meeting controls will move to the top of whatever you chose to share. You’ll see a lot of the same buttons you saw before, they’ve just been moved a bit. There are a couple of new buttons that weren’t there before—Pause Share and Annotate. </a:t>
            </a:r>
            <a:r>
              <a:rPr lang="en-US" dirty="0" err="1"/>
              <a:t>Annotate’s</a:t>
            </a:r>
            <a:r>
              <a:rPr lang="en-US" dirty="0"/>
              <a:t> a cool feature that lets you draw or write on top of whatever it is you’re sharing. One thing to note </a:t>
            </a:r>
            <a:r>
              <a:rPr lang="en-US" u="sng" dirty="0"/>
              <a:t>about annotation</a:t>
            </a:r>
            <a:r>
              <a:rPr lang="en-US" dirty="0"/>
              <a:t>—It’s a very good idea to disable participants’ annotation. To do this, </a:t>
            </a:r>
            <a:r>
              <a:rPr lang="en-US" u="sng" dirty="0"/>
              <a:t>click the “More” button</a:t>
            </a:r>
            <a:r>
              <a:rPr lang="en-US" dirty="0"/>
              <a:t>, then “Disable </a:t>
            </a:r>
            <a:r>
              <a:rPr lang="en-US" u="sng" dirty="0"/>
              <a:t>participants annotation</a:t>
            </a:r>
            <a:r>
              <a:rPr lang="en-US" dirty="0"/>
              <a:t>.” Annotation is a very helpful tool for just about any class with shared content, even if </a:t>
            </a:r>
            <a:r>
              <a:rPr lang="en-US" u="sng" dirty="0"/>
              <a:t>you just use it for emphasis</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33</a:t>
            </a:fld>
            <a:endParaRPr lang="en-US"/>
          </a:p>
        </p:txBody>
      </p:sp>
    </p:spTree>
    <p:extLst>
      <p:ext uri="{BB962C8B-B14F-4D97-AF65-F5344CB8AC3E}">
        <p14:creationId xmlns:p14="http://schemas.microsoft.com/office/powerpoint/2010/main" val="1240697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34</a:t>
            </a:fld>
            <a:endParaRPr lang="en-US"/>
          </a:p>
        </p:txBody>
      </p:sp>
    </p:spTree>
    <p:extLst>
      <p:ext uri="{BB962C8B-B14F-4D97-AF65-F5344CB8AC3E}">
        <p14:creationId xmlns:p14="http://schemas.microsoft.com/office/powerpoint/2010/main" val="4196236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7B1F30-39B2-4CE2-8EF3-91F3179569A5}" type="slidenum">
              <a:rPr lang="en-US" smtClean="0"/>
              <a:t>35</a:t>
            </a:fld>
            <a:endParaRPr lang="en-US"/>
          </a:p>
        </p:txBody>
      </p:sp>
    </p:spTree>
    <p:extLst>
      <p:ext uri="{BB962C8B-B14F-4D97-AF65-F5344CB8AC3E}">
        <p14:creationId xmlns:p14="http://schemas.microsoft.com/office/powerpoint/2010/main" val="1146650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36</a:t>
            </a:fld>
            <a:endParaRPr lang="en-US"/>
          </a:p>
        </p:txBody>
      </p:sp>
    </p:spTree>
    <p:extLst>
      <p:ext uri="{BB962C8B-B14F-4D97-AF65-F5344CB8AC3E}">
        <p14:creationId xmlns:p14="http://schemas.microsoft.com/office/powerpoint/2010/main" val="1140795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37</a:t>
            </a:fld>
            <a:endParaRPr lang="en-US"/>
          </a:p>
        </p:txBody>
      </p:sp>
    </p:spTree>
    <p:extLst>
      <p:ext uri="{BB962C8B-B14F-4D97-AF65-F5344CB8AC3E}">
        <p14:creationId xmlns:p14="http://schemas.microsoft.com/office/powerpoint/2010/main" val="3355362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38</a:t>
            </a:fld>
            <a:endParaRPr lang="en-US"/>
          </a:p>
        </p:txBody>
      </p:sp>
    </p:spTree>
    <p:extLst>
      <p:ext uri="{BB962C8B-B14F-4D97-AF65-F5344CB8AC3E}">
        <p14:creationId xmlns:p14="http://schemas.microsoft.com/office/powerpoint/2010/main" val="3284388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39</a:t>
            </a:fld>
            <a:endParaRPr lang="en-US"/>
          </a:p>
        </p:txBody>
      </p:sp>
    </p:spTree>
    <p:extLst>
      <p:ext uri="{BB962C8B-B14F-4D97-AF65-F5344CB8AC3E}">
        <p14:creationId xmlns:p14="http://schemas.microsoft.com/office/powerpoint/2010/main" val="215324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going, let’s talk about your license. All Wichita State folks have a Basic license when they first sign in—this includes all students; anyone who can sign in with their </a:t>
            </a:r>
            <a:r>
              <a:rPr lang="en-US" dirty="0" err="1"/>
              <a:t>myWSU</a:t>
            </a:r>
            <a:r>
              <a:rPr lang="en-US" dirty="0"/>
              <a:t> ID like I’ll show you in a minute. The biggest difference between the Basic and the Licensed account that most folks care about is the fact that the </a:t>
            </a:r>
            <a:r>
              <a:rPr lang="en-US" b="1" dirty="0"/>
              <a:t>Basic account can only meet for 40 minutes </a:t>
            </a:r>
            <a:r>
              <a:rPr lang="en-US" dirty="0"/>
              <a:t>if they’re hosting a meeting with more than 2 participants. So if you’re going to be hosting live, synchronous classes with more than one student for more than 40 minutes at a time, you’re going to want a Licensed </a:t>
            </a:r>
            <a:r>
              <a:rPr lang="en-US" u="sng" dirty="0"/>
              <a:t>account</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4</a:t>
            </a:fld>
            <a:endParaRPr lang="en-US"/>
          </a:p>
        </p:txBody>
      </p:sp>
    </p:spTree>
    <p:extLst>
      <p:ext uri="{BB962C8B-B14F-4D97-AF65-F5344CB8AC3E}">
        <p14:creationId xmlns:p14="http://schemas.microsoft.com/office/powerpoint/2010/main" val="3165449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40</a:t>
            </a:fld>
            <a:endParaRPr lang="en-US"/>
          </a:p>
        </p:txBody>
      </p:sp>
    </p:spTree>
    <p:extLst>
      <p:ext uri="{BB962C8B-B14F-4D97-AF65-F5344CB8AC3E}">
        <p14:creationId xmlns:p14="http://schemas.microsoft.com/office/powerpoint/2010/main" val="324244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 can request a Licensed account? Basically, any Wichita State employee. We do ask that if you have student employees—like I do—or Teaching Assistants or similar type students that need to have Licensed accounts, that you request those Licensed account for them, so we know there’s a business need.</a:t>
            </a:r>
          </a:p>
          <a:p>
            <a:endParaRPr lang="en-US" dirty="0"/>
          </a:p>
          <a:p>
            <a:r>
              <a:rPr lang="en-US" dirty="0"/>
              <a:t>We do make exceptions for the students in leadership positions of student organizations as well, but they similarly need to be requested either by Student Involvement or the Organization’s </a:t>
            </a:r>
            <a:r>
              <a:rPr lang="en-US" u="sng" dirty="0"/>
              <a:t>sponsor.</a:t>
            </a:r>
          </a:p>
        </p:txBody>
      </p:sp>
      <p:sp>
        <p:nvSpPr>
          <p:cNvPr id="4" name="Slide Number Placeholder 3"/>
          <p:cNvSpPr>
            <a:spLocks noGrp="1"/>
          </p:cNvSpPr>
          <p:nvPr>
            <p:ph type="sldNum" sz="quarter" idx="5"/>
          </p:nvPr>
        </p:nvSpPr>
        <p:spPr/>
        <p:txBody>
          <a:bodyPr/>
          <a:lstStyle/>
          <a:p>
            <a:fld id="{B37B1F30-39B2-4CE2-8EF3-91F3179569A5}" type="slidenum">
              <a:rPr lang="en-US" smtClean="0"/>
              <a:t>5</a:t>
            </a:fld>
            <a:endParaRPr lang="en-US"/>
          </a:p>
        </p:txBody>
      </p:sp>
    </p:spTree>
    <p:extLst>
      <p:ext uri="{BB962C8B-B14F-4D97-AF65-F5344CB8AC3E}">
        <p14:creationId xmlns:p14="http://schemas.microsoft.com/office/powerpoint/2010/main" val="87624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Requesting a Licensed account is easy—simply go to Wichita.edu/av and follow the link for “Zoom.us Licensed Account Upgrade Request.” When you’re filling out that form, you can ignore the fields for funding, since right now, Licensed accounts are available at no cost. If that ever changes, it will be communicated well in </a:t>
            </a:r>
            <a:r>
              <a:rPr lang="en-US" u="sng" dirty="0"/>
              <a:t>advance</a:t>
            </a:r>
            <a:r>
              <a:rPr lang="en-US" dirty="0"/>
              <a:t>. </a:t>
            </a:r>
          </a:p>
        </p:txBody>
      </p:sp>
      <p:sp>
        <p:nvSpPr>
          <p:cNvPr id="4" name="Slide Number Placeholder 3"/>
          <p:cNvSpPr>
            <a:spLocks noGrp="1"/>
          </p:cNvSpPr>
          <p:nvPr>
            <p:ph type="sldNum" sz="quarter" idx="5"/>
          </p:nvPr>
        </p:nvSpPr>
        <p:spPr/>
        <p:txBody>
          <a:bodyPr/>
          <a:lstStyle/>
          <a:p>
            <a:fld id="{B37B1F30-39B2-4CE2-8EF3-91F3179569A5}" type="slidenum">
              <a:rPr lang="en-US" smtClean="0"/>
              <a:t>6</a:t>
            </a:fld>
            <a:endParaRPr lang="en-US"/>
          </a:p>
        </p:txBody>
      </p:sp>
    </p:spTree>
    <p:extLst>
      <p:ext uri="{BB962C8B-B14F-4D97-AF65-F5344CB8AC3E}">
        <p14:creationId xmlns:p14="http://schemas.microsoft.com/office/powerpoint/2010/main" val="281763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before you even schedule a meeting, you should check to make sure that you’ve reviewed all the settings that are available to you. </a:t>
            </a:r>
            <a:r>
              <a:rPr lang="en-US" u="sng" dirty="0"/>
              <a:t>There are two </a:t>
            </a:r>
            <a:r>
              <a:rPr lang="en-US" dirty="0"/>
              <a:t>main places where you will adjust settings: In your main account settings, and then individual meeting </a:t>
            </a:r>
            <a:r>
              <a:rPr lang="en-US" u="sng" dirty="0"/>
              <a:t>settings</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7</a:t>
            </a:fld>
            <a:endParaRPr lang="en-US"/>
          </a:p>
        </p:txBody>
      </p:sp>
    </p:spTree>
    <p:extLst>
      <p:ext uri="{BB962C8B-B14F-4D97-AF65-F5344CB8AC3E}">
        <p14:creationId xmlns:p14="http://schemas.microsoft.com/office/powerpoint/2010/main" val="2979360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I’ll show you how to get into your account settings to change your global meeting preferences. This is done through the Zoom web </a:t>
            </a:r>
            <a:r>
              <a:rPr lang="en-US" u="sng" dirty="0"/>
              <a:t>portal.</a:t>
            </a:r>
          </a:p>
        </p:txBody>
      </p:sp>
      <p:sp>
        <p:nvSpPr>
          <p:cNvPr id="4" name="Slide Number Placeholder 3"/>
          <p:cNvSpPr>
            <a:spLocks noGrp="1"/>
          </p:cNvSpPr>
          <p:nvPr>
            <p:ph type="sldNum" sz="quarter" idx="5"/>
          </p:nvPr>
        </p:nvSpPr>
        <p:spPr/>
        <p:txBody>
          <a:bodyPr/>
          <a:lstStyle/>
          <a:p>
            <a:fld id="{B37B1F30-39B2-4CE2-8EF3-91F3179569A5}" type="slidenum">
              <a:rPr lang="en-US" smtClean="0"/>
              <a:t>8</a:t>
            </a:fld>
            <a:endParaRPr lang="en-US"/>
          </a:p>
        </p:txBody>
      </p:sp>
    </p:spTree>
    <p:extLst>
      <p:ext uri="{BB962C8B-B14F-4D97-AF65-F5344CB8AC3E}">
        <p14:creationId xmlns:p14="http://schemas.microsoft.com/office/powerpoint/2010/main" val="976243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browser, visit the address: </a:t>
            </a:r>
            <a:r>
              <a:rPr lang="en-US" b="1" dirty="0"/>
              <a:t>wichitastate.zoom.us </a:t>
            </a:r>
            <a:r>
              <a:rPr lang="en-US" dirty="0"/>
              <a:t>and you should see this landing page. </a:t>
            </a:r>
            <a:r>
              <a:rPr lang="en-US" u="none" dirty="0"/>
              <a:t>First</a:t>
            </a:r>
            <a:r>
              <a:rPr lang="en-US" dirty="0"/>
              <a:t>, if you haven’t downloaded the software yet, you’ll want to do that first, which can be done right </a:t>
            </a:r>
            <a:r>
              <a:rPr lang="en-US" u="sng" dirty="0"/>
              <a:t>down here where it says, “Download Client.”</a:t>
            </a:r>
            <a:r>
              <a:rPr lang="en-US" dirty="0"/>
              <a:t> But, since you’re here, I’ll assume you have, so we’ll skip that step for now. Go ahead and </a:t>
            </a:r>
            <a:r>
              <a:rPr lang="en-US" u="sng" dirty="0"/>
              <a:t>click</a:t>
            </a:r>
            <a:r>
              <a:rPr lang="en-US" dirty="0"/>
              <a:t> the “Sign In” </a:t>
            </a:r>
            <a:r>
              <a:rPr lang="en-US" u="sng" dirty="0"/>
              <a:t>button</a:t>
            </a:r>
            <a:r>
              <a:rPr lang="en-US" dirty="0"/>
              <a:t>.</a:t>
            </a:r>
          </a:p>
        </p:txBody>
      </p:sp>
      <p:sp>
        <p:nvSpPr>
          <p:cNvPr id="4" name="Slide Number Placeholder 3"/>
          <p:cNvSpPr>
            <a:spLocks noGrp="1"/>
          </p:cNvSpPr>
          <p:nvPr>
            <p:ph type="sldNum" sz="quarter" idx="5"/>
          </p:nvPr>
        </p:nvSpPr>
        <p:spPr/>
        <p:txBody>
          <a:bodyPr/>
          <a:lstStyle/>
          <a:p>
            <a:fld id="{B37B1F30-39B2-4CE2-8EF3-91F3179569A5}" type="slidenum">
              <a:rPr lang="en-US" smtClean="0"/>
              <a:t>9</a:t>
            </a:fld>
            <a:endParaRPr lang="en-US"/>
          </a:p>
        </p:txBody>
      </p:sp>
    </p:spTree>
    <p:extLst>
      <p:ext uri="{BB962C8B-B14F-4D97-AF65-F5344CB8AC3E}">
        <p14:creationId xmlns:p14="http://schemas.microsoft.com/office/powerpoint/2010/main" val="3837139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37123"/>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7" y="22058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7" y="22058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6/16/20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82" y="52230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0479" y="2253272"/>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9" y="98027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6/16/20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40532"/>
            <a:ext cx="9613858" cy="109079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289069" y="2029098"/>
            <a:ext cx="9613859" cy="382555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6/16/20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883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6665"/>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69854" y="2902465"/>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6665"/>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90246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6665"/>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13688" y="290246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6/16/20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50479" y="427335"/>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46541" y="4161547"/>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46541" y="2200917"/>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46541" y="4737809"/>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611694" y="4161547"/>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611693" y="2200917"/>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610340" y="4737808"/>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96901" y="4161547"/>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96900" y="2200917"/>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96776" y="4737806"/>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6/16/20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C31D3DF6-BD92-5A42-BE5A-943C06AD7C35}"/>
              </a:ext>
            </a:extLst>
          </p:cNvPr>
          <p:cNvSpPr>
            <a:spLocks noGrp="1"/>
          </p:cNvSpPr>
          <p:nvPr>
            <p:ph type="ctrTitle"/>
          </p:nvPr>
        </p:nvSpPr>
        <p:spPr>
          <a:xfrm>
            <a:off x="1784498" y="4817347"/>
            <a:ext cx="8623004"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1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3C869FF0-5066-6F49-A2AD-291C7127A3A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1" name="Date Placeholder 3">
            <a:extLst>
              <a:ext uri="{FF2B5EF4-FFF2-40B4-BE49-F238E27FC236}">
                <a16:creationId xmlns:a16="http://schemas.microsoft.com/office/drawing/2014/main" id="{9AEA3B79-FFFA-3F4E-AED6-8DC169C2C2B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19404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19404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1920F5B-B3DB-0C44-9BED-10210066325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C774565B-8DCB-F54E-951B-1F6B6F9FB5B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7682-1B99-7642-9FA9-06F9EC3FFB3F}"/>
              </a:ext>
            </a:extLst>
          </p:cNvPr>
          <p:cNvSpPr>
            <a:spLocks noGrp="1"/>
          </p:cNvSpPr>
          <p:nvPr>
            <p:ph type="title"/>
          </p:nvPr>
        </p:nvSpPr>
        <p:spPr>
          <a:xfrm>
            <a:off x="1785458" y="4776588"/>
            <a:ext cx="9613861" cy="1080938"/>
          </a:xfrm>
          <a:prstGeom prst="rect">
            <a:avLst/>
          </a:prstGeom>
        </p:spPr>
        <p:txBody>
          <a:bodyPr vert="horz" lIns="91440" tIns="45720" rIns="91440" bIns="45720" rtlCol="0" anchor="ct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1622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100" y="2205811"/>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72" y="2898946"/>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4" y="2205811"/>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3" y="2898946"/>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8A7A8FE9-585F-BB46-8B19-21C1B7B1F074}"/>
              </a:ext>
            </a:extLst>
          </p:cNvPr>
          <p:cNvSpPr>
            <a:spLocks noGrp="1"/>
          </p:cNvSpPr>
          <p:nvPr>
            <p:ph type="ftr" sz="quarter" idx="10"/>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6" name="Date Placeholder 3">
            <a:extLst>
              <a:ext uri="{FF2B5EF4-FFF2-40B4-BE49-F238E27FC236}">
                <a16:creationId xmlns:a16="http://schemas.microsoft.com/office/drawing/2014/main" id="{4D2BF013-7795-A14D-9486-F9287C834E0D}"/>
              </a:ext>
            </a:extLst>
          </p:cNvPr>
          <p:cNvSpPr>
            <a:spLocks noGrp="1"/>
          </p:cNvSpPr>
          <p:nvPr>
            <p:ph type="dt" sz="half" idx="11"/>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BDE20223-3AB6-E444-A2ED-8C04880F22CD}"/>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2" name="Date Placeholder 3">
            <a:extLst>
              <a:ext uri="{FF2B5EF4-FFF2-40B4-BE49-F238E27FC236}">
                <a16:creationId xmlns:a16="http://schemas.microsoft.com/office/drawing/2014/main" id="{91DBE65F-820C-7C49-9F4C-2CC1F6C106DA}"/>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44814B0-031D-8E4D-8CAE-26017EFDE4B9}"/>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9" name="Date Placeholder 3">
            <a:extLst>
              <a:ext uri="{FF2B5EF4-FFF2-40B4-BE49-F238E27FC236}">
                <a16:creationId xmlns:a16="http://schemas.microsoft.com/office/drawing/2014/main" id="{A350EF3F-B941-164B-A93D-39C973034D3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1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2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2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8378D7DD-D468-B944-9D18-465561438C45}"/>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CA96BF22-4E8D-2E47-985F-350FA7959EBA}"/>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22"/>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8" y="22123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8" y="22123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a:extLst>
              <a:ext uri="{FF2B5EF4-FFF2-40B4-BE49-F238E27FC236}">
                <a16:creationId xmlns:a16="http://schemas.microsoft.com/office/drawing/2014/main" id="{EB94749D-49EA-8B47-B2C0-6731C49B6641}"/>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B8EC6930-8DF1-1C48-9F81-7839BC54EF33}"/>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932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69" y="2093924"/>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6" y="91729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7A1CBB8B-517C-6C45-B181-F4C6A1110CD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4F4DDC6B-C1C1-2946-8578-378E44A74F9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0121"/>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231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69854" y="289811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231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89811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231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89811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Footer Placeholder 4">
            <a:extLst>
              <a:ext uri="{FF2B5EF4-FFF2-40B4-BE49-F238E27FC236}">
                <a16:creationId xmlns:a16="http://schemas.microsoft.com/office/drawing/2014/main" id="{317053A7-5597-5E4D-88E5-F262E5C0685C}"/>
              </a:ext>
            </a:extLst>
          </p:cNvPr>
          <p:cNvSpPr>
            <a:spLocks noGrp="1"/>
          </p:cNvSpPr>
          <p:nvPr>
            <p:ph type="ftr" sz="quarter" idx="18"/>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0" name="Date Placeholder 3">
            <a:extLst>
              <a:ext uri="{FF2B5EF4-FFF2-40B4-BE49-F238E27FC236}">
                <a16:creationId xmlns:a16="http://schemas.microsoft.com/office/drawing/2014/main" id="{F0496F7C-31C5-0847-B001-E89A10F85A4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89070" y="480403"/>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85132" y="4188081"/>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85132" y="2227451"/>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85132" y="4764343"/>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0285" y="4188081"/>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0284" y="2227451"/>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931" y="4764342"/>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35492" y="4188081"/>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35491" y="2227451"/>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35367" y="4764340"/>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Footer Placeholder 4">
            <a:extLst>
              <a:ext uri="{FF2B5EF4-FFF2-40B4-BE49-F238E27FC236}">
                <a16:creationId xmlns:a16="http://schemas.microsoft.com/office/drawing/2014/main" id="{EAA8C81F-09A0-BB4F-8092-6FA03C56E601}"/>
              </a:ext>
            </a:extLst>
          </p:cNvPr>
          <p:cNvSpPr>
            <a:spLocks noGrp="1"/>
          </p:cNvSpPr>
          <p:nvPr>
            <p:ph type="ftr" sz="quarter" idx="2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31" name="Date Placeholder 3">
            <a:extLst>
              <a:ext uri="{FF2B5EF4-FFF2-40B4-BE49-F238E27FC236}">
                <a16:creationId xmlns:a16="http://schemas.microsoft.com/office/drawing/2014/main" id="{76145F4F-A42F-5D49-AF1B-15C45C255CB4}"/>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AC26-EE7F-8A46-9B58-4A741C4AAA9F}"/>
              </a:ext>
            </a:extLst>
          </p:cNvPr>
          <p:cNvSpPr>
            <a:spLocks noGrp="1"/>
          </p:cNvSpPr>
          <p:nvPr>
            <p:ph type="ctrTitle"/>
          </p:nvPr>
        </p:nvSpPr>
        <p:spPr>
          <a:xfrm>
            <a:off x="1989909" y="4807130"/>
            <a:ext cx="9144000" cy="961867"/>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68936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95400" y="2211462"/>
            <a:ext cx="96138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6/16/20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525-E200-8848-A3FE-27C36BA7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BC1BD-0EEC-DD45-9E89-E277B93D0EF3}"/>
              </a:ext>
            </a:extLst>
          </p:cNvPr>
          <p:cNvSpPr>
            <a:spLocks noGrp="1"/>
          </p:cNvSpPr>
          <p:nvPr>
            <p:ph idx="1"/>
          </p:nvPr>
        </p:nvSpPr>
        <p:spPr>
          <a:xfrm>
            <a:off x="1295400"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97CC-02D7-3543-8FCF-24CB3D07B806}"/>
              </a:ext>
            </a:extLst>
          </p:cNvPr>
          <p:cNvSpPr>
            <a:spLocks noGrp="1"/>
          </p:cNvSpPr>
          <p:nvPr>
            <p:ph type="dt" sz="half" idx="10"/>
          </p:nvPr>
        </p:nvSpPr>
        <p:spPr/>
        <p:txBody>
          <a:bodyPr/>
          <a:lstStyle/>
          <a:p>
            <a:fld id="{1BE4BFFB-1703-D34A-92E3-5D0E0CC27281}" type="datetimeFigureOut">
              <a:rPr lang="en-US" smtClean="0"/>
              <a:t>6/16/20</a:t>
            </a:fld>
            <a:endParaRPr lang="en-US"/>
          </a:p>
        </p:txBody>
      </p:sp>
      <p:sp>
        <p:nvSpPr>
          <p:cNvPr id="6" name="Slide Number Placeholder 5">
            <a:extLst>
              <a:ext uri="{FF2B5EF4-FFF2-40B4-BE49-F238E27FC236}">
                <a16:creationId xmlns:a16="http://schemas.microsoft.com/office/drawing/2014/main" id="{8B666932-885E-6C4E-99A1-22BAE572DD59}"/>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8432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550-616E-EC40-AD21-4C4E5DC95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981D-7D40-B648-8B81-0DEAB3CA5607}"/>
              </a:ext>
            </a:extLst>
          </p:cNvPr>
          <p:cNvSpPr>
            <a:spLocks noGrp="1"/>
          </p:cNvSpPr>
          <p:nvPr>
            <p:ph sz="half" idx="1"/>
          </p:nvPr>
        </p:nvSpPr>
        <p:spPr>
          <a:xfrm>
            <a:off x="1181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11C1-582C-5048-95AF-1B329614B80E}"/>
              </a:ext>
            </a:extLst>
          </p:cNvPr>
          <p:cNvSpPr>
            <a:spLocks noGrp="1"/>
          </p:cNvSpPr>
          <p:nvPr>
            <p:ph sz="half" idx="2"/>
          </p:nvPr>
        </p:nvSpPr>
        <p:spPr>
          <a:xfrm>
            <a:off x="6515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F5FA2-40BF-994E-88CC-2DA6BB0F4574}"/>
              </a:ext>
            </a:extLst>
          </p:cNvPr>
          <p:cNvSpPr>
            <a:spLocks noGrp="1"/>
          </p:cNvSpPr>
          <p:nvPr>
            <p:ph type="dt" sz="half" idx="10"/>
          </p:nvPr>
        </p:nvSpPr>
        <p:spPr/>
        <p:txBody>
          <a:bodyPr/>
          <a:lstStyle/>
          <a:p>
            <a:fld id="{1BE4BFFB-1703-D34A-92E3-5D0E0CC27281}" type="datetimeFigureOut">
              <a:rPr lang="en-US" smtClean="0"/>
              <a:t>6/16/20</a:t>
            </a:fld>
            <a:endParaRPr lang="en-US"/>
          </a:p>
        </p:txBody>
      </p:sp>
      <p:sp>
        <p:nvSpPr>
          <p:cNvPr id="7" name="Slide Number Placeholder 6">
            <a:extLst>
              <a:ext uri="{FF2B5EF4-FFF2-40B4-BE49-F238E27FC236}">
                <a16:creationId xmlns:a16="http://schemas.microsoft.com/office/drawing/2014/main" id="{CDC497C3-859A-0B46-B22A-6B7DA6887D80}"/>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826827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269-90A1-844E-8082-ACF20374B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3B05-B40F-F148-8019-546A2C7A5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D7ED0-4CF2-CB43-8707-7A070DF0A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CC5FC-1E94-A149-AAF6-07951E853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1944A-DEBB-8F46-BDEC-2B363C378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1C58-4512-8D45-B762-A5CCADA6508A}"/>
              </a:ext>
            </a:extLst>
          </p:cNvPr>
          <p:cNvSpPr>
            <a:spLocks noGrp="1"/>
          </p:cNvSpPr>
          <p:nvPr>
            <p:ph type="dt" sz="half" idx="10"/>
          </p:nvPr>
        </p:nvSpPr>
        <p:spPr/>
        <p:txBody>
          <a:bodyPr/>
          <a:lstStyle/>
          <a:p>
            <a:fld id="{1BE4BFFB-1703-D34A-92E3-5D0E0CC27281}" type="datetimeFigureOut">
              <a:rPr lang="en-US" smtClean="0"/>
              <a:t>6/16/20</a:t>
            </a:fld>
            <a:endParaRPr lang="en-US"/>
          </a:p>
        </p:txBody>
      </p:sp>
      <p:sp>
        <p:nvSpPr>
          <p:cNvPr id="9" name="Slide Number Placeholder 8">
            <a:extLst>
              <a:ext uri="{FF2B5EF4-FFF2-40B4-BE49-F238E27FC236}">
                <a16:creationId xmlns:a16="http://schemas.microsoft.com/office/drawing/2014/main" id="{3BB444F1-3798-E542-A9ED-1821173B199C}"/>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6514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D4A4-6F9D-FD4A-A300-ADD165E04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044C4-8274-A140-A5BA-B251FD8C709F}"/>
              </a:ext>
            </a:extLst>
          </p:cNvPr>
          <p:cNvSpPr>
            <a:spLocks noGrp="1"/>
          </p:cNvSpPr>
          <p:nvPr>
            <p:ph type="dt" sz="half" idx="10"/>
          </p:nvPr>
        </p:nvSpPr>
        <p:spPr/>
        <p:txBody>
          <a:bodyPr/>
          <a:lstStyle/>
          <a:p>
            <a:fld id="{1BE4BFFB-1703-D34A-92E3-5D0E0CC27281}" type="datetimeFigureOut">
              <a:rPr lang="en-US" smtClean="0"/>
              <a:t>6/16/20</a:t>
            </a:fld>
            <a:endParaRPr lang="en-US"/>
          </a:p>
        </p:txBody>
      </p:sp>
      <p:sp>
        <p:nvSpPr>
          <p:cNvPr id="5" name="Slide Number Placeholder 4">
            <a:extLst>
              <a:ext uri="{FF2B5EF4-FFF2-40B4-BE49-F238E27FC236}">
                <a16:creationId xmlns:a16="http://schemas.microsoft.com/office/drawing/2014/main" id="{948F8533-DC82-8E46-B8C1-282B63769E34}"/>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21628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E7CD8-8DA9-F746-B860-44D1CBE3B1D4}"/>
              </a:ext>
            </a:extLst>
          </p:cNvPr>
          <p:cNvSpPr>
            <a:spLocks noGrp="1"/>
          </p:cNvSpPr>
          <p:nvPr>
            <p:ph type="dt" sz="half" idx="10"/>
          </p:nvPr>
        </p:nvSpPr>
        <p:spPr/>
        <p:txBody>
          <a:bodyPr/>
          <a:lstStyle/>
          <a:p>
            <a:fld id="{1BE4BFFB-1703-D34A-92E3-5D0E0CC27281}" type="datetimeFigureOut">
              <a:rPr lang="en-US" smtClean="0"/>
              <a:t>6/16/20</a:t>
            </a:fld>
            <a:endParaRPr lang="en-US"/>
          </a:p>
        </p:txBody>
      </p:sp>
      <p:sp>
        <p:nvSpPr>
          <p:cNvPr id="4" name="Slide Number Placeholder 3">
            <a:extLst>
              <a:ext uri="{FF2B5EF4-FFF2-40B4-BE49-F238E27FC236}">
                <a16:creationId xmlns:a16="http://schemas.microsoft.com/office/drawing/2014/main" id="{028AE698-DAFF-BF49-9FB8-9B91A6045687}"/>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68890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A9B-8E72-CB40-8203-E3CF5537732E}"/>
              </a:ext>
            </a:extLst>
          </p:cNvPr>
          <p:cNvSpPr>
            <a:spLocks noGrp="1"/>
          </p:cNvSpPr>
          <p:nvPr>
            <p:ph type="title"/>
          </p:nvPr>
        </p:nvSpPr>
        <p:spPr>
          <a:xfrm>
            <a:off x="1295400" y="383178"/>
            <a:ext cx="7099663" cy="1178922"/>
          </a:xfrm>
        </p:spPr>
        <p:txBody>
          <a:bodyPr anchor="ctr"/>
          <a:lstStyle>
            <a:lvl1pPr algn="l">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93E44FA-A19C-4F43-829F-1607B46C354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AFA5-084D-9F4E-BEE7-79BEC8341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0C7DA-4E4E-BE45-9D86-B30CBF202A5A}"/>
              </a:ext>
            </a:extLst>
          </p:cNvPr>
          <p:cNvSpPr>
            <a:spLocks noGrp="1"/>
          </p:cNvSpPr>
          <p:nvPr>
            <p:ph type="dt" sz="half" idx="10"/>
          </p:nvPr>
        </p:nvSpPr>
        <p:spPr/>
        <p:txBody>
          <a:bodyPr/>
          <a:lstStyle/>
          <a:p>
            <a:fld id="{1BE4BFFB-1703-D34A-92E3-5D0E0CC27281}" type="datetimeFigureOut">
              <a:rPr lang="en-US" smtClean="0"/>
              <a:t>6/16/20</a:t>
            </a:fld>
            <a:endParaRPr lang="en-US"/>
          </a:p>
        </p:txBody>
      </p:sp>
      <p:sp>
        <p:nvSpPr>
          <p:cNvPr id="6" name="Footer Placeholder 5">
            <a:extLst>
              <a:ext uri="{FF2B5EF4-FFF2-40B4-BE49-F238E27FC236}">
                <a16:creationId xmlns:a16="http://schemas.microsoft.com/office/drawing/2014/main" id="{8CFB631B-FF5E-6544-A5DC-384E69DB8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31AD57-6512-214E-807B-890FF03C8D4E}"/>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1948314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63C5-DD12-304A-9569-DA8FFA7CE4EC}"/>
              </a:ext>
            </a:extLst>
          </p:cNvPr>
          <p:cNvSpPr>
            <a:spLocks noGrp="1"/>
          </p:cNvSpPr>
          <p:nvPr>
            <p:ph type="title"/>
          </p:nvPr>
        </p:nvSpPr>
        <p:spPr>
          <a:xfrm>
            <a:off x="1295400" y="457200"/>
            <a:ext cx="8861561" cy="1096962"/>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20C12-57B4-8940-AD6E-826B3E8FB78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6486E-C151-614C-8B50-1581733B9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837E-C27B-184E-9B7C-00EB70ABBD27}"/>
              </a:ext>
            </a:extLst>
          </p:cNvPr>
          <p:cNvSpPr>
            <a:spLocks noGrp="1"/>
          </p:cNvSpPr>
          <p:nvPr>
            <p:ph type="dt" sz="half" idx="10"/>
          </p:nvPr>
        </p:nvSpPr>
        <p:spPr/>
        <p:txBody>
          <a:bodyPr/>
          <a:lstStyle/>
          <a:p>
            <a:fld id="{1BE4BFFB-1703-D34A-92E3-5D0E0CC27281}" type="datetimeFigureOut">
              <a:rPr lang="en-US" smtClean="0"/>
              <a:t>6/16/20</a:t>
            </a:fld>
            <a:endParaRPr lang="en-US"/>
          </a:p>
        </p:txBody>
      </p:sp>
      <p:sp>
        <p:nvSpPr>
          <p:cNvPr id="6" name="Footer Placeholder 5">
            <a:extLst>
              <a:ext uri="{FF2B5EF4-FFF2-40B4-BE49-F238E27FC236}">
                <a16:creationId xmlns:a16="http://schemas.microsoft.com/office/drawing/2014/main" id="{6310AF3E-4FF3-AA4C-8C89-63F1CCB9C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BA14F5-687A-6B45-BBDA-15874E66592A}"/>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99401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906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89070" y="1915885"/>
            <a:ext cx="9613860" cy="3994177"/>
          </a:xfrm>
        </p:spPr>
        <p:txBody>
          <a:bodyPr>
            <a:normAutofit/>
          </a:bodyPr>
          <a:lstStyle>
            <a:lvl1pPr marL="0" indent="0" algn="l">
              <a:buNone/>
              <a:defRPr sz="2000">
                <a:solidFill>
                  <a:schemeClr val="bg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6/16/20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11462"/>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11462"/>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6/16/20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097" y="219404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69" y="2887179"/>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1" y="2194044"/>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0" y="2887179"/>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6/16/20</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6/16/20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6/16/20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8826"/>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666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666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6/16/20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484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9068" y="2211462"/>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4" name="Date Placeholder 3"/>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4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816" userDrawn="1">
          <p15:clr>
            <a:srgbClr val="F26B43"/>
          </p15:clr>
        </p15:guide>
        <p15:guide id="3" pos="864" userDrawn="1">
          <p15:clr>
            <a:srgbClr val="F26B43"/>
          </p15:clr>
        </p15:guide>
        <p15:guide id="4" pos="26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7123"/>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585" y="2199926"/>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974F45A-1308-344D-BBA0-F9C3AC1B4BF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1" name="Date Placeholder 3">
            <a:extLst>
              <a:ext uri="{FF2B5EF4-FFF2-40B4-BE49-F238E27FC236}">
                <a16:creationId xmlns:a16="http://schemas.microsoft.com/office/drawing/2014/main" id="{E46504DF-58DE-A24C-A8D5-CCDA9733256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6/16/20</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74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7110-93D8-8B45-BBFA-8963D5857989}"/>
              </a:ext>
            </a:extLst>
          </p:cNvPr>
          <p:cNvSpPr>
            <a:spLocks noGrp="1"/>
          </p:cNvSpPr>
          <p:nvPr>
            <p:ph type="title"/>
          </p:nvPr>
        </p:nvSpPr>
        <p:spPr>
          <a:xfrm>
            <a:off x="1295400" y="400593"/>
            <a:ext cx="10515600" cy="1109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E1BA71-CC52-704B-A62A-E748FD1F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8926-1C9E-B948-B496-A0D8B41D8264}"/>
              </a:ext>
            </a:extLst>
          </p:cNvPr>
          <p:cNvSpPr>
            <a:spLocks noGrp="1"/>
          </p:cNvSpPr>
          <p:nvPr>
            <p:ph type="dt" sz="half" idx="2"/>
          </p:nvPr>
        </p:nvSpPr>
        <p:spPr>
          <a:xfrm>
            <a:off x="1295400" y="6492874"/>
            <a:ext cx="2971800" cy="365125"/>
          </a:xfrm>
          <a:prstGeom prst="rect">
            <a:avLst/>
          </a:prstGeom>
        </p:spPr>
        <p:txBody>
          <a:bodyPr vert="horz" lIns="91440" tIns="45720" rIns="91440" bIns="45720" rtlCol="0" anchor="ctr"/>
          <a:lstStyle>
            <a:lvl1pPr algn="r">
              <a:defRPr sz="1200">
                <a:solidFill>
                  <a:schemeClr val="bg2"/>
                </a:solidFill>
              </a:defRPr>
            </a:lvl1pPr>
          </a:lstStyle>
          <a:p>
            <a:fld id="{1BE4BFFB-1703-D34A-92E3-5D0E0CC27281}" type="datetimeFigureOut">
              <a:rPr lang="en-US" smtClean="0"/>
              <a:pPr/>
              <a:t>6/16/20</a:t>
            </a:fld>
            <a:endParaRPr lang="en-US"/>
          </a:p>
        </p:txBody>
      </p:sp>
      <p:sp>
        <p:nvSpPr>
          <p:cNvPr id="6" name="Slide Number Placeholder 5">
            <a:extLst>
              <a:ext uri="{FF2B5EF4-FFF2-40B4-BE49-F238E27FC236}">
                <a16:creationId xmlns:a16="http://schemas.microsoft.com/office/drawing/2014/main" id="{4E254B54-484C-EA4B-948E-00BA58BDB72A}"/>
              </a:ext>
            </a:extLst>
          </p:cNvPr>
          <p:cNvSpPr>
            <a:spLocks noGrp="1"/>
          </p:cNvSpPr>
          <p:nvPr>
            <p:ph type="sldNum" sz="quarter" idx="4"/>
          </p:nvPr>
        </p:nvSpPr>
        <p:spPr>
          <a:xfrm>
            <a:off x="609600" y="6492875"/>
            <a:ext cx="571500" cy="365125"/>
          </a:xfrm>
          <a:prstGeom prst="rect">
            <a:avLst/>
          </a:prstGeom>
        </p:spPr>
        <p:txBody>
          <a:bodyPr vert="horz" lIns="91440" tIns="45720" rIns="91440" bIns="45720" rtlCol="0" anchor="ctr"/>
          <a:lstStyle>
            <a:lvl1pPr algn="l">
              <a:defRPr sz="1200">
                <a:solidFill>
                  <a:schemeClr val="bg2"/>
                </a:solidFill>
              </a:defRPr>
            </a:lvl1pPr>
          </a:lstStyle>
          <a:p>
            <a:fld id="{61777B99-755A-8F49-8EAD-56A6BB67BA26}" type="slidenum">
              <a:rPr lang="en-US" smtClean="0"/>
              <a:pPr/>
              <a:t>‹#›</a:t>
            </a:fld>
            <a:endParaRPr lang="en-US"/>
          </a:p>
        </p:txBody>
      </p:sp>
    </p:spTree>
    <p:extLst>
      <p:ext uri="{BB962C8B-B14F-4D97-AF65-F5344CB8AC3E}">
        <p14:creationId xmlns:p14="http://schemas.microsoft.com/office/powerpoint/2010/main" val="2234359133"/>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9" r:id="rId4"/>
    <p:sldLayoutId id="2147483750" r:id="rId5"/>
    <p:sldLayoutId id="2147483751" r:id="rId6"/>
    <p:sldLayoutId id="2147483752" r:id="rId7"/>
    <p:sldLayoutId id="2147483753" r:id="rId8"/>
    <p:sldLayoutId id="2147483754" r:id="rId9"/>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44" userDrawn="1">
          <p15:clr>
            <a:srgbClr val="F26B43"/>
          </p15:clr>
        </p15:guide>
        <p15:guide id="3" pos="816" userDrawn="1">
          <p15:clr>
            <a:srgbClr val="F26B43"/>
          </p15:clr>
        </p15:guide>
        <p15:guide id="4" pos="26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www.wichita.edu/av/"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wichitastate.zoom.us/"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ichitastate.zoom.us/"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sv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s://wichitastate.zoom.us/"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hyperlink" Target="http://www.wichita.edu/av"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5" Type="http://schemas.openxmlformats.org/officeDocument/2006/relationships/image" Target="../media/image52.jpe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www.wichita.edu/av"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5275-7F65-4491-A973-49306A41D100}"/>
              </a:ext>
            </a:extLst>
          </p:cNvPr>
          <p:cNvSpPr>
            <a:spLocks noGrp="1"/>
          </p:cNvSpPr>
          <p:nvPr>
            <p:ph type="title"/>
          </p:nvPr>
        </p:nvSpPr>
        <p:spPr/>
        <p:txBody>
          <a:bodyPr/>
          <a:lstStyle/>
          <a:p>
            <a:r>
              <a:rPr lang="en-US" dirty="0"/>
              <a:t>Zoom Best Practices – Before Class - 6</a:t>
            </a:r>
          </a:p>
        </p:txBody>
      </p:sp>
      <p:pic>
        <p:nvPicPr>
          <p:cNvPr id="6" name="Picture 5" descr="Screenshot of the Wichita State University single sign-on screen, with fields for myWSUID@wichita.edu and Password. Highlighted is the Login button.">
            <a:extLst>
              <a:ext uri="{FF2B5EF4-FFF2-40B4-BE49-F238E27FC236}">
                <a16:creationId xmlns:a16="http://schemas.microsoft.com/office/drawing/2014/main" id="{24CA25C7-5038-43F0-937D-B12A4B10D664}"/>
              </a:ext>
            </a:extLst>
          </p:cNvPr>
          <p:cNvPicPr>
            <a:picLocks noChangeAspect="1"/>
          </p:cNvPicPr>
          <p:nvPr/>
        </p:nvPicPr>
        <p:blipFill>
          <a:blip r:embed="rId3"/>
          <a:stretch>
            <a:fillRect/>
          </a:stretch>
        </p:blipFill>
        <p:spPr>
          <a:xfrm>
            <a:off x="0" y="-138897"/>
            <a:ext cx="12192000" cy="6559774"/>
          </a:xfrm>
          <a:prstGeom prst="rect">
            <a:avLst/>
          </a:prstGeom>
        </p:spPr>
      </p:pic>
      <p:sp>
        <p:nvSpPr>
          <p:cNvPr id="8" name="Wave 7" descr="Your MyWSU ID email address">
            <a:extLst>
              <a:ext uri="{FF2B5EF4-FFF2-40B4-BE49-F238E27FC236}">
                <a16:creationId xmlns:a16="http://schemas.microsoft.com/office/drawing/2014/main" id="{814DFC07-A298-493C-A2E2-60C52B2DB286}"/>
              </a:ext>
            </a:extLst>
          </p:cNvPr>
          <p:cNvSpPr/>
          <p:nvPr/>
        </p:nvSpPr>
        <p:spPr>
          <a:xfrm>
            <a:off x="3870960" y="2001520"/>
            <a:ext cx="2082800" cy="203200"/>
          </a:xfrm>
          <a:prstGeom prst="wave">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85F371-1880-4EC8-B378-11AA6BF21AB3}"/>
              </a:ext>
            </a:extLst>
          </p:cNvPr>
          <p:cNvSpPr txBox="1"/>
          <p:nvPr/>
        </p:nvSpPr>
        <p:spPr>
          <a:xfrm>
            <a:off x="4022434" y="2253734"/>
            <a:ext cx="4095406" cy="307777"/>
          </a:xfrm>
          <a:prstGeom prst="rect">
            <a:avLst/>
          </a:prstGeom>
          <a:noFill/>
        </p:spPr>
        <p:txBody>
          <a:bodyPr wrap="square" rtlCol="0">
            <a:spAutoFit/>
          </a:bodyPr>
          <a:lstStyle/>
          <a:p>
            <a:r>
              <a:rPr lang="en-US" sz="1400" dirty="0">
                <a:solidFill>
                  <a:schemeClr val="tx2">
                    <a:lumMod val="50000"/>
                  </a:schemeClr>
                </a:solidFill>
                <a:latin typeface="Calibri" panose="020F0502020204030204" pitchFamily="34" charset="0"/>
                <a:cs typeface="Calibri" panose="020F0502020204030204" pitchFamily="34" charset="0"/>
              </a:rPr>
              <a:t>a123z978@wichita.edu</a:t>
            </a:r>
          </a:p>
        </p:txBody>
      </p:sp>
      <p:sp>
        <p:nvSpPr>
          <p:cNvPr id="10" name="TextBox 9">
            <a:extLst>
              <a:ext uri="{FF2B5EF4-FFF2-40B4-BE49-F238E27FC236}">
                <a16:creationId xmlns:a16="http://schemas.microsoft.com/office/drawing/2014/main" id="{2FB989CE-49DA-4441-9458-3F4F286D5C51}"/>
              </a:ext>
            </a:extLst>
          </p:cNvPr>
          <p:cNvSpPr txBox="1"/>
          <p:nvPr/>
        </p:nvSpPr>
        <p:spPr>
          <a:xfrm>
            <a:off x="4022434" y="2987101"/>
            <a:ext cx="4095406" cy="307777"/>
          </a:xfrm>
          <a:prstGeom prst="rect">
            <a:avLst/>
          </a:prstGeom>
          <a:noFill/>
        </p:spPr>
        <p:txBody>
          <a:bodyPr wrap="square" rtlCol="0">
            <a:spAutoFit/>
          </a:bodyPr>
          <a:lstStyle/>
          <a:p>
            <a:r>
              <a:rPr lang="en-US" sz="1400" dirty="0">
                <a:solidFill>
                  <a:schemeClr val="tx2">
                    <a:lumMod val="50000"/>
                  </a:schemeClr>
                </a:solidFill>
                <a:latin typeface="Calibri" panose="020F0502020204030204" pitchFamily="34" charset="0"/>
                <a:cs typeface="Calibri" panose="020F0502020204030204" pitchFamily="34" charset="0"/>
              </a:rPr>
              <a:t>************</a:t>
            </a:r>
          </a:p>
        </p:txBody>
      </p:sp>
      <p:sp>
        <p:nvSpPr>
          <p:cNvPr id="11" name="Rectangle 10" descr="Login Button">
            <a:hlinkHover r:id="" action="ppaction://noaction" highlightClick="1"/>
            <a:extLst>
              <a:ext uri="{FF2B5EF4-FFF2-40B4-BE49-F238E27FC236}">
                <a16:creationId xmlns:a16="http://schemas.microsoft.com/office/drawing/2014/main" id="{55D70B08-E7B0-4B8B-BABF-6F948DEADD04}"/>
              </a:ext>
            </a:extLst>
          </p:cNvPr>
          <p:cNvSpPr/>
          <p:nvPr/>
        </p:nvSpPr>
        <p:spPr>
          <a:xfrm>
            <a:off x="3952240" y="4185920"/>
            <a:ext cx="4297680" cy="426720"/>
          </a:xfrm>
          <a:prstGeom prst="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332351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1901"/>
                            </p:stCondLst>
                            <p:childTnLst>
                              <p:par>
                                <p:cTn id="13" presetID="1" presetClass="entr" presetSubtype="0" fill="hold" grpId="0" nodeType="afterEffect">
                                  <p:stCondLst>
                                    <p:cond delay="0"/>
                                  </p:stCondLst>
                                  <p:iterate type="lt">
                                    <p:tmAbs val="100"/>
                                  </p:iterate>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3002"/>
                            </p:stCondLst>
                            <p:childTnLst>
                              <p:par>
                                <p:cTn id="16" presetID="1" presetClass="entr" presetSubtype="0"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childTnLst>
                                </p:cTn>
                              </p:par>
                              <p:par>
                                <p:cTn id="18" presetID="26" presetClass="emph" presetSubtype="0" repeatCount="indefinite" fill="hold" grpId="1" nodeType="withEffect">
                                  <p:stCondLst>
                                    <p:cond delay="0"/>
                                  </p:stCondLst>
                                  <p:endCondLst>
                                    <p:cond evt="onNext" delay="0">
                                      <p:tgtEl>
                                        <p:sldTgt/>
                                      </p:tgtEl>
                                    </p:cond>
                                  </p:end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5275-7F65-4491-A973-49306A41D100}"/>
              </a:ext>
            </a:extLst>
          </p:cNvPr>
          <p:cNvSpPr>
            <a:spLocks noGrp="1"/>
          </p:cNvSpPr>
          <p:nvPr>
            <p:ph type="title"/>
          </p:nvPr>
        </p:nvSpPr>
        <p:spPr/>
        <p:txBody>
          <a:bodyPr/>
          <a:lstStyle/>
          <a:p>
            <a:r>
              <a:rPr lang="en-US" dirty="0"/>
              <a:t>Zoom Best Practices – Before Class - 7</a:t>
            </a:r>
          </a:p>
        </p:txBody>
      </p:sp>
      <p:pic>
        <p:nvPicPr>
          <p:cNvPr id="3" name="Picture 2" descr="Screenshot of the Wichita State University's dual-factor authentication screen by Duo.">
            <a:extLst>
              <a:ext uri="{FF2B5EF4-FFF2-40B4-BE49-F238E27FC236}">
                <a16:creationId xmlns:a16="http://schemas.microsoft.com/office/drawing/2014/main" id="{D9A94D64-86F9-47CE-AA3A-033AE0B95002}"/>
              </a:ext>
            </a:extLst>
          </p:cNvPr>
          <p:cNvPicPr>
            <a:picLocks noChangeAspect="1"/>
          </p:cNvPicPr>
          <p:nvPr/>
        </p:nvPicPr>
        <p:blipFill>
          <a:blip r:embed="rId3"/>
          <a:stretch>
            <a:fillRect/>
          </a:stretch>
        </p:blipFill>
        <p:spPr>
          <a:xfrm>
            <a:off x="0" y="-124202"/>
            <a:ext cx="12192000" cy="6545079"/>
          </a:xfrm>
          <a:prstGeom prst="rect">
            <a:avLst/>
          </a:prstGeom>
        </p:spPr>
      </p:pic>
      <p:sp>
        <p:nvSpPr>
          <p:cNvPr id="4" name="TextBox 3">
            <a:extLst>
              <a:ext uri="{FF2B5EF4-FFF2-40B4-BE49-F238E27FC236}">
                <a16:creationId xmlns:a16="http://schemas.microsoft.com/office/drawing/2014/main" id="{63C5BF79-9FAA-4E8A-9EF0-BA19CE5309B0}"/>
              </a:ext>
            </a:extLst>
          </p:cNvPr>
          <p:cNvSpPr txBox="1"/>
          <p:nvPr/>
        </p:nvSpPr>
        <p:spPr>
          <a:xfrm>
            <a:off x="5707380" y="2977515"/>
            <a:ext cx="571500" cy="169277"/>
          </a:xfrm>
          <a:prstGeom prst="rect">
            <a:avLst/>
          </a:prstGeom>
          <a:solidFill>
            <a:schemeClr val="tx1"/>
          </a:solidFill>
          <a:ln>
            <a:noFill/>
          </a:ln>
        </p:spPr>
        <p:txBody>
          <a:bodyPr wrap="square" lIns="0" tIns="0" rIns="0" bIns="0" rtlCol="0">
            <a:spAutoFit/>
          </a:bodyPr>
          <a:lstStyle/>
          <a:p>
            <a:r>
              <a:rPr lang="en-US" sz="1100" dirty="0">
                <a:solidFill>
                  <a:srgbClr val="7E7E7E"/>
                </a:solidFill>
                <a:latin typeface="Calibri" panose="020F0502020204030204" pitchFamily="34" charset="0"/>
                <a:cs typeface="Calibri" panose="020F0502020204030204" pitchFamily="34" charset="0"/>
              </a:rPr>
              <a:t>XXXX)</a:t>
            </a:r>
          </a:p>
        </p:txBody>
      </p:sp>
    </p:spTree>
    <p:extLst>
      <p:ext uri="{BB962C8B-B14F-4D97-AF65-F5344CB8AC3E}">
        <p14:creationId xmlns:p14="http://schemas.microsoft.com/office/powerpoint/2010/main" val="130556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42FE-032E-4576-88DE-59FC85B24F27}"/>
              </a:ext>
            </a:extLst>
          </p:cNvPr>
          <p:cNvSpPr>
            <a:spLocks noGrp="1"/>
          </p:cNvSpPr>
          <p:nvPr>
            <p:ph type="title"/>
          </p:nvPr>
        </p:nvSpPr>
        <p:spPr/>
        <p:txBody>
          <a:bodyPr/>
          <a:lstStyle/>
          <a:p>
            <a:r>
              <a:rPr lang="en-US" dirty="0"/>
              <a:t>Zoom Best Practices – Before Class - 8</a:t>
            </a:r>
          </a:p>
        </p:txBody>
      </p:sp>
      <p:pic>
        <p:nvPicPr>
          <p:cNvPr id="6" name="Picture 5" descr="Screenshot of the Zoom-Wichita State University information sharing consent page, with the &quot;Accept&quot; button highlighted.">
            <a:extLst>
              <a:ext uri="{FF2B5EF4-FFF2-40B4-BE49-F238E27FC236}">
                <a16:creationId xmlns:a16="http://schemas.microsoft.com/office/drawing/2014/main" id="{7A25CA7D-2371-4A7E-8476-FEE59BAD416D}"/>
              </a:ext>
            </a:extLst>
          </p:cNvPr>
          <p:cNvPicPr>
            <a:picLocks noChangeAspect="1"/>
          </p:cNvPicPr>
          <p:nvPr/>
        </p:nvPicPr>
        <p:blipFill rotWithShape="1">
          <a:blip r:embed="rId3"/>
          <a:srcRect b="4493"/>
          <a:stretch/>
        </p:blipFill>
        <p:spPr>
          <a:xfrm>
            <a:off x="0" y="-560644"/>
            <a:ext cx="12192000" cy="6981521"/>
          </a:xfrm>
          <a:prstGeom prst="rect">
            <a:avLst/>
          </a:prstGeom>
        </p:spPr>
      </p:pic>
      <p:cxnSp>
        <p:nvCxnSpPr>
          <p:cNvPr id="8" name="Connector: Curved 7">
            <a:extLst>
              <a:ext uri="{FF2B5EF4-FFF2-40B4-BE49-F238E27FC236}">
                <a16:creationId xmlns:a16="http://schemas.microsoft.com/office/drawing/2014/main" id="{77CDE5D9-AC8E-4D5F-8A52-B1F34C4F1CB8}"/>
              </a:ext>
              <a:ext uri="{C183D7F6-B498-43B3-948B-1728B52AA6E4}">
                <adec:decorative xmlns:adec="http://schemas.microsoft.com/office/drawing/2017/decorative" val="1"/>
              </a:ext>
            </a:extLst>
          </p:cNvPr>
          <p:cNvCxnSpPr/>
          <p:nvPr/>
        </p:nvCxnSpPr>
        <p:spPr>
          <a:xfrm>
            <a:off x="3349256" y="4465674"/>
            <a:ext cx="2746743" cy="1499191"/>
          </a:xfrm>
          <a:prstGeom prst="curvedConnector3">
            <a:avLst>
              <a:gd name="adj1" fmla="val -27419"/>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descr="Accept button">
            <a:hlinkHover r:id="" action="ppaction://noaction" highlightClick="1"/>
            <a:extLst>
              <a:ext uri="{FF2B5EF4-FFF2-40B4-BE49-F238E27FC236}">
                <a16:creationId xmlns:a16="http://schemas.microsoft.com/office/drawing/2014/main" id="{138BE969-5259-419A-A08C-96F71AFDAFC9}"/>
              </a:ext>
            </a:extLst>
          </p:cNvPr>
          <p:cNvSpPr/>
          <p:nvPr/>
        </p:nvSpPr>
        <p:spPr>
          <a:xfrm>
            <a:off x="6216974" y="5833967"/>
            <a:ext cx="502803" cy="205326"/>
          </a:xfrm>
          <a:prstGeom prst="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14292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26" presetClass="emph" presetSubtype="0" repeatCount="indefinite" fill="hold" grpId="1" nodeType="withEffect">
                                  <p:stCondLst>
                                    <p:cond delay="0"/>
                                  </p:stCondLst>
                                  <p:endCondLst>
                                    <p:cond evt="onNext" delay="0">
                                      <p:tgtEl>
                                        <p:sldTgt/>
                                      </p:tgtEl>
                                    </p:cond>
                                  </p:end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descr="Account Settings&#13;&#10;Profile Page&#13;&#10;Change your profile picture, department, display name&#13;&#10;Customize your Personal Meeting ID (if Licensed)&#13;&#10;Verify your Zoom license type (Basic or Licensed)&#13;&#10;">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Check your settings</a:t>
            </a:r>
          </a:p>
          <a:p>
            <a:pPr marL="0" indent="0">
              <a:buNone/>
            </a:pPr>
            <a:r>
              <a:rPr lang="en-US" sz="3200" i="1" dirty="0"/>
              <a:t>Account Settings</a:t>
            </a:r>
          </a:p>
          <a:p>
            <a:r>
              <a:rPr lang="en-US" sz="2800" dirty="0"/>
              <a:t>Profile Page</a:t>
            </a:r>
          </a:p>
          <a:p>
            <a:pPr marL="800100" lvl="1" indent="-342900">
              <a:buFont typeface="Arial" panose="020B0604020202020204" pitchFamily="34" charset="0"/>
              <a:buChar char="—"/>
            </a:pPr>
            <a:r>
              <a:rPr lang="en-US" sz="2800" dirty="0"/>
              <a:t>Change your profile picture, department, display name</a:t>
            </a:r>
          </a:p>
          <a:p>
            <a:pPr lvl="1">
              <a:buFont typeface="Arial" panose="020B0604020202020204" pitchFamily="34" charset="0"/>
              <a:buChar char="—"/>
            </a:pPr>
            <a:r>
              <a:rPr lang="en-US" sz="2800" dirty="0"/>
              <a:t>Customize your Personal Meeting ID (if Licensed)</a:t>
            </a:r>
          </a:p>
          <a:p>
            <a:pPr lvl="1">
              <a:buFont typeface="Arial" panose="020B0604020202020204" pitchFamily="34" charset="0"/>
              <a:buChar char="—"/>
            </a:pPr>
            <a:r>
              <a:rPr lang="en-US" sz="2800" dirty="0"/>
              <a:t>Verify your Zoom license type (Basic or Licensed)</a:t>
            </a:r>
          </a:p>
        </p:txBody>
      </p:sp>
      <p:sp>
        <p:nvSpPr>
          <p:cNvPr id="5" name="Content Placeholder 5" descr="Account Settings&#13;&#10;Profile Page&#13;&#10;Change your profile picture, department, display name&#13;&#10;Customize your Personal Meeting ID (if Licensed)&#13;&#10;Verify your Zoom license type (Basic or Licensed)&#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grpSp>
        <p:nvGrpSpPr>
          <p:cNvPr id="9" name="Group 8" descr="PERSONAL dropdown menu">
            <a:extLst>
              <a:ext uri="{FF2B5EF4-FFF2-40B4-BE49-F238E27FC236}">
                <a16:creationId xmlns:a16="http://schemas.microsoft.com/office/drawing/2014/main" id="{4CAF4250-74FC-4269-B405-98211C8849A7}"/>
              </a:ext>
            </a:extLst>
          </p:cNvPr>
          <p:cNvGrpSpPr/>
          <p:nvPr/>
        </p:nvGrpSpPr>
        <p:grpSpPr>
          <a:xfrm>
            <a:off x="8998706" y="699784"/>
            <a:ext cx="2810267" cy="2867425"/>
            <a:chOff x="8998706" y="699784"/>
            <a:chExt cx="2810267" cy="2867425"/>
          </a:xfrm>
        </p:grpSpPr>
        <p:pic>
          <p:nvPicPr>
            <p:cNvPr id="2" name="Picture 1" descr="Screenshot of the Zoom.us account navigation page. Settings button is highlighted.">
              <a:extLst>
                <a:ext uri="{FF2B5EF4-FFF2-40B4-BE49-F238E27FC236}">
                  <a16:creationId xmlns:a16="http://schemas.microsoft.com/office/drawing/2014/main" id="{0F1EEA48-C3BC-4A78-BB13-9A403DE59619}"/>
                </a:ext>
              </a:extLst>
            </p:cNvPr>
            <p:cNvPicPr>
              <a:picLocks noChangeAspect="1"/>
            </p:cNvPicPr>
            <p:nvPr/>
          </p:nvPicPr>
          <p:blipFill>
            <a:blip r:embed="rId3"/>
            <a:stretch>
              <a:fillRect/>
            </a:stretch>
          </p:blipFill>
          <p:spPr>
            <a:xfrm>
              <a:off x="8998706" y="699784"/>
              <a:ext cx="2810267" cy="2867425"/>
            </a:xfrm>
            <a:prstGeom prst="rect">
              <a:avLst/>
            </a:prstGeom>
            <a:ln>
              <a:solidFill>
                <a:schemeClr val="bg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F9E6EBA9-E753-4A80-B1B5-72AC87D60504}"/>
                </a:ext>
              </a:extLst>
            </p:cNvPr>
            <p:cNvPicPr>
              <a:picLocks noChangeAspect="1"/>
            </p:cNvPicPr>
            <p:nvPr/>
          </p:nvPicPr>
          <p:blipFill rotWithShape="1">
            <a:blip r:embed="rId4"/>
            <a:srcRect l="3894" t="6236"/>
            <a:stretch/>
          </p:blipFill>
          <p:spPr>
            <a:xfrm>
              <a:off x="9109456" y="2825165"/>
              <a:ext cx="2645915" cy="482343"/>
            </a:xfrm>
            <a:prstGeom prst="rect">
              <a:avLst/>
            </a:prstGeom>
          </p:spPr>
        </p:pic>
        <p:pic>
          <p:nvPicPr>
            <p:cNvPr id="8" name="Picture 7">
              <a:extLst>
                <a:ext uri="{FF2B5EF4-FFF2-40B4-BE49-F238E27FC236}">
                  <a16:creationId xmlns:a16="http://schemas.microsoft.com/office/drawing/2014/main" id="{F84A6661-3DFF-479C-9B58-1D0AFDC016B2}"/>
                </a:ext>
              </a:extLst>
            </p:cNvPr>
            <p:cNvPicPr>
              <a:picLocks noChangeAspect="1"/>
            </p:cNvPicPr>
            <p:nvPr/>
          </p:nvPicPr>
          <p:blipFill>
            <a:blip r:embed="rId5"/>
            <a:stretch>
              <a:fillRect/>
            </a:stretch>
          </p:blipFill>
          <p:spPr>
            <a:xfrm>
              <a:off x="9100958" y="1188626"/>
              <a:ext cx="2562583" cy="485843"/>
            </a:xfrm>
            <a:prstGeom prst="rect">
              <a:avLst/>
            </a:prstGeom>
          </p:spPr>
        </p:pic>
      </p:grpSp>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- 9</a:t>
            </a:r>
          </a:p>
        </p:txBody>
      </p:sp>
    </p:spTree>
    <p:extLst>
      <p:ext uri="{BB962C8B-B14F-4D97-AF65-F5344CB8AC3E}">
        <p14:creationId xmlns:p14="http://schemas.microsoft.com/office/powerpoint/2010/main" val="24992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descr="Account Settings&#13;&#10;Settings Page&#13;&#10;Most recommended settings are already on by default.&#13;&#10;Recommend enabling “Only authenticated users can join meetings,” and “Only authenticated users can join meetings from Web client.”&#13;&#10;">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Check your settings</a:t>
            </a:r>
          </a:p>
          <a:p>
            <a:pPr marL="0" indent="0">
              <a:buNone/>
            </a:pPr>
            <a:r>
              <a:rPr lang="en-US" sz="3200" i="1" dirty="0"/>
              <a:t>Account Settings</a:t>
            </a:r>
          </a:p>
          <a:p>
            <a:r>
              <a:rPr lang="en-US" sz="2800" dirty="0"/>
              <a:t>Settings Page</a:t>
            </a:r>
          </a:p>
          <a:p>
            <a:pPr lvl="1">
              <a:buFont typeface="Arial" panose="020B0604020202020204" pitchFamily="34" charset="0"/>
              <a:buChar char="—"/>
            </a:pPr>
            <a:r>
              <a:rPr lang="en-US" sz="2400" dirty="0"/>
              <a:t>Most recommended settings are already on by default.</a:t>
            </a:r>
          </a:p>
          <a:p>
            <a:pPr marL="747713" lvl="1" indent="-290513">
              <a:buFont typeface="Arial" panose="020B0604020202020204" pitchFamily="34" charset="0"/>
              <a:buChar char="—"/>
            </a:pPr>
            <a:r>
              <a:rPr lang="en-US" sz="2400" dirty="0"/>
              <a:t>Recommend enabling “Only authenticated users can join meetings,” and “Only authenticated users can join meetings from Web client.”</a:t>
            </a:r>
          </a:p>
          <a:p>
            <a:pPr marL="457200" lvl="1" indent="0">
              <a:buNone/>
            </a:pPr>
            <a:endParaRPr lang="en-US" sz="2400" dirty="0"/>
          </a:p>
        </p:txBody>
      </p:sp>
      <p:sp>
        <p:nvSpPr>
          <p:cNvPr id="5" name="Content Placeholder 5" descr="Account Settings&#13;&#10;Settings Page&#13;&#10;Most recommended settings are already on by default.&#13;&#10;Recommend enabling “Only authenticated users can join meetings,” and “Only authenticated users can join meetings from Web client.”&#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7" name="Picture 6" descr="Screenshot of the Zoom.us account navigation page. Settings button is highlighted.">
            <a:extLst>
              <a:ext uri="{FF2B5EF4-FFF2-40B4-BE49-F238E27FC236}">
                <a16:creationId xmlns:a16="http://schemas.microsoft.com/office/drawing/2014/main" id="{3C3D3028-7384-4B0B-A30C-545527603D33}"/>
              </a:ext>
            </a:extLst>
          </p:cNvPr>
          <p:cNvPicPr>
            <a:picLocks noChangeAspect="1"/>
          </p:cNvPicPr>
          <p:nvPr/>
        </p:nvPicPr>
        <p:blipFill>
          <a:blip r:embed="rId3"/>
          <a:stretch>
            <a:fillRect/>
          </a:stretch>
        </p:blipFill>
        <p:spPr>
          <a:xfrm>
            <a:off x="8998706" y="699784"/>
            <a:ext cx="2810267" cy="2867425"/>
          </a:xfrm>
          <a:prstGeom prst="rect">
            <a:avLst/>
          </a:prstGeom>
          <a:ln>
            <a:solidFill>
              <a:schemeClr val="bg1"/>
            </a:solidFill>
          </a:ln>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- 10</a:t>
            </a:r>
          </a:p>
        </p:txBody>
      </p:sp>
    </p:spTree>
    <p:extLst>
      <p:ext uri="{BB962C8B-B14F-4D97-AF65-F5344CB8AC3E}">
        <p14:creationId xmlns:p14="http://schemas.microsoft.com/office/powerpoint/2010/main" val="279447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descr="Account Settings&#13;&#10;Settings Page&#13;&#10;Settings you should consider on your own:&#13;&#10;Auto saving chats? (Default: Off)&#13;&#10;Polling? (Default: Off)&#13;&#10;Waiting Room? (Default: Off)&#13;&#10;Settings that are time savers when creating meetings:&#13;&#10;Host/Participants video on? (Default: Off)&#13;&#10;Join before host? (Default: On)&#13;&#10;Mute participants on entry? (Default: Off)&#13;&#10;">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Autofit/>
          </a:bodyPr>
          <a:lstStyle/>
          <a:p>
            <a:pPr marL="0" indent="0">
              <a:spcAft>
                <a:spcPts val="1200"/>
              </a:spcAft>
              <a:buNone/>
            </a:pPr>
            <a:r>
              <a:rPr lang="en-US" b="1" dirty="0"/>
              <a:t>Check your settings</a:t>
            </a:r>
          </a:p>
          <a:p>
            <a:pPr marL="0" indent="0">
              <a:buNone/>
            </a:pPr>
            <a:r>
              <a:rPr lang="en-US" sz="3200" i="1" dirty="0"/>
              <a:t>Account Settings</a:t>
            </a:r>
          </a:p>
          <a:p>
            <a:r>
              <a:rPr lang="en-US" sz="2800" dirty="0"/>
              <a:t>Settings Page</a:t>
            </a:r>
          </a:p>
          <a:p>
            <a:pPr lvl="1">
              <a:buFont typeface="Arial" panose="020B0604020202020204" pitchFamily="34" charset="0"/>
              <a:buChar char="—"/>
            </a:pPr>
            <a:r>
              <a:rPr lang="en-US" sz="2400" dirty="0"/>
              <a:t>Settings you should consider on your own:</a:t>
            </a:r>
          </a:p>
          <a:p>
            <a:pPr lvl="2">
              <a:buFont typeface="Arial" panose="020B0604020202020204" pitchFamily="34" charset="0"/>
              <a:buChar char="—"/>
            </a:pPr>
            <a:r>
              <a:rPr lang="en-US" sz="2000" dirty="0"/>
              <a:t>Auto saving chats? (Default: Off)</a:t>
            </a:r>
          </a:p>
          <a:p>
            <a:pPr lvl="2">
              <a:buFont typeface="Arial" panose="020B0604020202020204" pitchFamily="34" charset="0"/>
              <a:buChar char="—"/>
            </a:pPr>
            <a:r>
              <a:rPr lang="en-US" sz="2000" dirty="0"/>
              <a:t>Polling? (Default: Off)</a:t>
            </a:r>
          </a:p>
          <a:p>
            <a:pPr lvl="2">
              <a:buFont typeface="Arial" panose="020B0604020202020204" pitchFamily="34" charset="0"/>
              <a:buChar char="—"/>
            </a:pPr>
            <a:r>
              <a:rPr lang="en-US" sz="2000" dirty="0"/>
              <a:t>Waiting Room? (Default: Off)</a:t>
            </a:r>
          </a:p>
          <a:p>
            <a:pPr lvl="1">
              <a:buFont typeface="Arial" panose="020B0604020202020204" pitchFamily="34" charset="0"/>
              <a:buChar char="—"/>
            </a:pPr>
            <a:r>
              <a:rPr lang="en-US" sz="2400" dirty="0"/>
              <a:t>Settings that are time savers when creating meetings:</a:t>
            </a:r>
          </a:p>
          <a:p>
            <a:pPr lvl="2">
              <a:buFont typeface="Arial" panose="020B0604020202020204" pitchFamily="34" charset="0"/>
              <a:buChar char="—"/>
            </a:pPr>
            <a:r>
              <a:rPr lang="en-US" sz="2000" dirty="0"/>
              <a:t>Host/Participants video on? (Default: Off)</a:t>
            </a:r>
          </a:p>
          <a:p>
            <a:pPr lvl="2">
              <a:buFont typeface="Arial" panose="020B0604020202020204" pitchFamily="34" charset="0"/>
              <a:buChar char="—"/>
            </a:pPr>
            <a:r>
              <a:rPr lang="en-US" sz="2000" dirty="0"/>
              <a:t>Join before host? (Default: On)</a:t>
            </a:r>
          </a:p>
          <a:p>
            <a:pPr lvl="2">
              <a:buFont typeface="Arial" panose="020B0604020202020204" pitchFamily="34" charset="0"/>
              <a:buChar char="—"/>
            </a:pPr>
            <a:r>
              <a:rPr lang="en-US" sz="2000" dirty="0"/>
              <a:t>Mute participants on entry? (Default: Off)</a:t>
            </a:r>
          </a:p>
          <a:p>
            <a:pPr marL="457200" lvl="1" indent="0">
              <a:buNone/>
            </a:pPr>
            <a:endParaRPr lang="en-US" sz="2400" dirty="0"/>
          </a:p>
        </p:txBody>
      </p:sp>
      <p:sp>
        <p:nvSpPr>
          <p:cNvPr id="5" name="Content Placeholder 5" descr="Account Settings&#13;&#10;Settings Page&#13;&#10;Settings you should consider on your own:&#13;&#10;Auto saving chats? (Default: Off)&#13;&#10;Polling? (Default: Off)&#13;&#10;Waiting Room? (Default: Off)&#13;&#10;Settings that are time savers when creating meetings:&#13;&#10;Host/Participants video on? (Default: Off)&#13;&#10;Join before host? (Default: On)&#13;&#10;Mute participants on entry? (Default: Off)&#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7" name="Picture 6" descr="Screenshot of the Zoom.us account navigation page. Settings button is highlighted.">
            <a:extLst>
              <a:ext uri="{FF2B5EF4-FFF2-40B4-BE49-F238E27FC236}">
                <a16:creationId xmlns:a16="http://schemas.microsoft.com/office/drawing/2014/main" id="{D085BFCF-5E57-4270-A26C-96CBF95DC1A2}"/>
              </a:ext>
            </a:extLst>
          </p:cNvPr>
          <p:cNvPicPr>
            <a:picLocks noChangeAspect="1"/>
          </p:cNvPicPr>
          <p:nvPr/>
        </p:nvPicPr>
        <p:blipFill>
          <a:blip r:embed="rId3"/>
          <a:stretch>
            <a:fillRect/>
          </a:stretch>
        </p:blipFill>
        <p:spPr>
          <a:xfrm>
            <a:off x="8998706" y="699784"/>
            <a:ext cx="2810267" cy="2867425"/>
          </a:xfrm>
          <a:prstGeom prst="rect">
            <a:avLst/>
          </a:prstGeom>
          <a:ln>
            <a:solidFill>
              <a:schemeClr val="bg1"/>
            </a:solidFill>
          </a:ln>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- 11</a:t>
            </a:r>
          </a:p>
        </p:txBody>
      </p:sp>
    </p:spTree>
    <p:extLst>
      <p:ext uri="{BB962C8B-B14F-4D97-AF65-F5344CB8AC3E}">
        <p14:creationId xmlns:p14="http://schemas.microsoft.com/office/powerpoint/2010/main" val="40823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- 12</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Check your settings</a:t>
            </a:r>
          </a:p>
          <a:p>
            <a:pPr marL="0" indent="0">
              <a:buNone/>
            </a:pPr>
            <a:r>
              <a:rPr lang="en-US" sz="3200" i="1" dirty="0"/>
              <a:t>Meeting Settings</a:t>
            </a:r>
          </a:p>
        </p:txBody>
      </p:sp>
      <p:sp>
        <p:nvSpPr>
          <p:cNvPr id="5" name="Content Placeholder 5" descr="Meeting Settings&#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3" name="Picture 2" descr="Screenshot of the Zoom &quot;Schedule Meeting&quot; window, with example settings selected.">
            <a:extLst>
              <a:ext uri="{FF2B5EF4-FFF2-40B4-BE49-F238E27FC236}">
                <a16:creationId xmlns:a16="http://schemas.microsoft.com/office/drawing/2014/main" id="{91F32D5A-693E-4937-A63B-8524EC96429A}"/>
              </a:ext>
            </a:extLst>
          </p:cNvPr>
          <p:cNvPicPr>
            <a:picLocks noChangeAspect="1"/>
          </p:cNvPicPr>
          <p:nvPr/>
        </p:nvPicPr>
        <p:blipFill>
          <a:blip r:embed="rId3"/>
          <a:stretch>
            <a:fillRect/>
          </a:stretch>
        </p:blipFill>
        <p:spPr>
          <a:xfrm>
            <a:off x="7638097" y="1390465"/>
            <a:ext cx="3851931" cy="4921174"/>
          </a:xfrm>
          <a:prstGeom prst="rect">
            <a:avLst/>
          </a:prstGeom>
          <a:ln>
            <a:solidFill>
              <a:schemeClr val="bg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E803972-3077-4D69-8C0E-52BD4F37750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88499" y="3757139"/>
            <a:ext cx="5391902" cy="2229161"/>
          </a:xfrm>
          <a:prstGeom prst="rect">
            <a:avLst/>
          </a:prstGeom>
          <a:ln>
            <a:solidFill>
              <a:schemeClr val="bg1"/>
            </a:solidFill>
          </a:ln>
          <a:effectLst>
            <a:outerShdw blurRad="50800" dist="38100" dir="2700000" algn="tl" rotWithShape="0">
              <a:prstClr val="black">
                <a:alpha val="40000"/>
              </a:prstClr>
            </a:outerShdw>
          </a:effectLst>
        </p:spPr>
      </p:pic>
      <p:pic>
        <p:nvPicPr>
          <p:cNvPr id="9" name="Graphic 8" descr="Arrow: Slight curve">
            <a:extLst>
              <a:ext uri="{FF2B5EF4-FFF2-40B4-BE49-F238E27FC236}">
                <a16:creationId xmlns:a16="http://schemas.microsoft.com/office/drawing/2014/main" id="{B1F43176-039A-4840-9E96-CFF0E7979B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9120" y="2585720"/>
            <a:ext cx="914400" cy="914400"/>
          </a:xfrm>
          <a:prstGeom prst="rect">
            <a:avLst/>
          </a:prstGeom>
        </p:spPr>
      </p:pic>
      <p:pic>
        <p:nvPicPr>
          <p:cNvPr id="10" name="Graphic 9" descr="Arrow: Slight curve">
            <a:extLst>
              <a:ext uri="{FF2B5EF4-FFF2-40B4-BE49-F238E27FC236}">
                <a16:creationId xmlns:a16="http://schemas.microsoft.com/office/drawing/2014/main" id="{50F67053-427F-48B1-AEA5-D458796D88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01996" flipH="1">
            <a:off x="6228785" y="5156555"/>
            <a:ext cx="1666240" cy="1112195"/>
          </a:xfrm>
          <a:prstGeom prst="rect">
            <a:avLst/>
          </a:prstGeom>
        </p:spPr>
      </p:pic>
      <p:sp>
        <p:nvSpPr>
          <p:cNvPr id="11" name="Rectangle 10">
            <a:hlinkHover r:id="" action="ppaction://noaction" highlightClick="1"/>
            <a:extLst>
              <a:ext uri="{FF2B5EF4-FFF2-40B4-BE49-F238E27FC236}">
                <a16:creationId xmlns:a16="http://schemas.microsoft.com/office/drawing/2014/main" id="{524080EC-7ABF-466B-8760-17EB9EE55BAA}"/>
              </a:ext>
              <a:ext uri="{C183D7F6-B498-43B3-948B-1728B52AA6E4}">
                <adec:decorative xmlns:adec="http://schemas.microsoft.com/office/drawing/2017/decorative" val="1"/>
              </a:ext>
            </a:extLst>
          </p:cNvPr>
          <p:cNvSpPr/>
          <p:nvPr/>
        </p:nvSpPr>
        <p:spPr>
          <a:xfrm>
            <a:off x="7832414" y="5752687"/>
            <a:ext cx="925506" cy="190913"/>
          </a:xfrm>
          <a:prstGeom prst="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2" name="Rectangle 1">
            <a:extLst>
              <a:ext uri="{FF2B5EF4-FFF2-40B4-BE49-F238E27FC236}">
                <a16:creationId xmlns:a16="http://schemas.microsoft.com/office/drawing/2014/main" id="{A4F1AA6F-F793-4BF9-B2F3-491EB6AA9BD0}"/>
              </a:ext>
              <a:ext uri="{C183D7F6-B498-43B3-948B-1728B52AA6E4}">
                <adec:decorative xmlns:adec="http://schemas.microsoft.com/office/drawing/2017/decorative" val="1"/>
              </a:ext>
            </a:extLst>
          </p:cNvPr>
          <p:cNvSpPr/>
          <p:nvPr/>
        </p:nvSpPr>
        <p:spPr>
          <a:xfrm>
            <a:off x="7731760" y="5262880"/>
            <a:ext cx="3352800" cy="44916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21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26" presetClass="emph" presetSubtype="0" repeatCount="indefinite" fill="hold" grpId="1" nodeType="withEffect">
                                  <p:stCondLst>
                                    <p:cond delay="0"/>
                                  </p:stCondLst>
                                  <p:endCondLst>
                                    <p:cond evt="onNext" delay="0">
                                      <p:tgtEl>
                                        <p:sldTgt/>
                                      </p:tgtEl>
                                    </p:cond>
                                  </p:endCondLst>
                                  <p:childTnLst>
                                    <p:animEffect transition="out" filter="fade">
                                      <p:cBhvr>
                                        <p:cTn id="20" dur="500" tmFilter="0, 0; .2, .5; .8, .5; 1, 0"/>
                                        <p:tgtEl>
                                          <p:spTgt spid="11"/>
                                        </p:tgtEl>
                                      </p:cBhvr>
                                    </p:animEffect>
                                    <p:animScale>
                                      <p:cBhvr>
                                        <p:cTn id="21" dur="250" autoRev="1" fill="hold"/>
                                        <p:tgtEl>
                                          <p:spTgt spid="11"/>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P spid="11" grpId="1"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- 13</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Communicate Your Meeting</a:t>
            </a:r>
          </a:p>
          <a:p>
            <a:pPr marL="0" indent="0">
              <a:buNone/>
            </a:pPr>
            <a:r>
              <a:rPr lang="en-US" sz="3200" i="1" dirty="0"/>
              <a:t>Your meeting is scheduled—now what?</a:t>
            </a:r>
          </a:p>
          <a:p>
            <a:pPr marL="742950" indent="-742950">
              <a:buFont typeface="+mj-lt"/>
              <a:buAutoNum type="arabicPeriod"/>
            </a:pPr>
            <a:r>
              <a:rPr lang="en-US" sz="2800" dirty="0"/>
              <a:t>Set Outlook invitation settings for your calendar.</a:t>
            </a:r>
          </a:p>
          <a:p>
            <a:pPr marL="742950" indent="-742950">
              <a:buFont typeface="+mj-lt"/>
              <a:buAutoNum type="arabicPeriod"/>
            </a:pPr>
            <a:r>
              <a:rPr lang="en-US" sz="2800" dirty="0"/>
              <a:t>Set recurring pattern, if any.</a:t>
            </a:r>
          </a:p>
          <a:p>
            <a:pPr marL="742950" indent="-742950">
              <a:buFont typeface="+mj-lt"/>
              <a:buAutoNum type="arabicPeriod"/>
            </a:pPr>
            <a:r>
              <a:rPr lang="en-US" sz="2800" dirty="0"/>
              <a:t>Either send Outlook calendar invite or post in Blackboard. (Please no Twitter!)</a:t>
            </a:r>
            <a:endParaRPr lang="en-US" sz="3200" dirty="0"/>
          </a:p>
        </p:txBody>
      </p:sp>
      <p:sp>
        <p:nvSpPr>
          <p:cNvPr id="5" name="Content Placeholder 5" descr="Your meeting is scheduled—now what?&#13;&#10;Set Outlook invitation settings for your calendar.&#13;&#10;Set recurring pattern, if any.&#13;&#10;Either send Outlook calendar invite or post in Blackboard. (Please no Twitter!)&#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Tree>
    <p:extLst>
      <p:ext uri="{BB962C8B-B14F-4D97-AF65-F5344CB8AC3E}">
        <p14:creationId xmlns:p14="http://schemas.microsoft.com/office/powerpoint/2010/main" val="406592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7D9965-769B-4DFE-93FE-4DAD8F2282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9553" y="4101187"/>
            <a:ext cx="6982152" cy="2076345"/>
          </a:xfrm>
          <a:prstGeom prst="rect">
            <a:avLst/>
          </a:prstGeom>
          <a:ln>
            <a:solidFill>
              <a:schemeClr val="bg1"/>
            </a:solidFill>
          </a:ln>
          <a:effectLst>
            <a:outerShdw blurRad="50800" dist="38100" dir="2700000" algn="tl" rotWithShape="0">
              <a:prstClr val="black">
                <a:alpha val="40000"/>
              </a:prstClr>
            </a:outerShdw>
          </a:effectLst>
        </p:spPr>
      </p:pic>
      <p:sp>
        <p:nvSpPr>
          <p:cNvPr id="5" name="Title 3">
            <a:extLst>
              <a:ext uri="{FF2B5EF4-FFF2-40B4-BE49-F238E27FC236}">
                <a16:creationId xmlns:a16="http://schemas.microsoft.com/office/drawing/2014/main" id="{8B575BF2-5FAE-42C2-8645-E10B7FDA7DBF}"/>
              </a:ext>
            </a:extLst>
          </p:cNvPr>
          <p:cNvSpPr>
            <a:spLocks noGrp="1"/>
          </p:cNvSpPr>
          <p:nvPr>
            <p:ph type="title"/>
          </p:nvPr>
        </p:nvSpPr>
        <p:spPr>
          <a:xfrm>
            <a:off x="1289069" y="437123"/>
            <a:ext cx="9613861" cy="1080938"/>
          </a:xfrm>
        </p:spPr>
        <p:txBody>
          <a:bodyPr/>
          <a:lstStyle/>
          <a:p>
            <a:r>
              <a:rPr lang="en-US" dirty="0"/>
              <a:t>Zoom Best Practices – Before Class -</a:t>
            </a:r>
            <a:r>
              <a:rPr lang="en-US" baseline="0" dirty="0"/>
              <a:t> 14</a:t>
            </a:r>
            <a:endParaRPr lang="en-US" dirty="0"/>
          </a:p>
        </p:txBody>
      </p:sp>
      <p:sp>
        <p:nvSpPr>
          <p:cNvPr id="6" name="Content Placeholder 5">
            <a:extLst>
              <a:ext uri="{FF2B5EF4-FFF2-40B4-BE49-F238E27FC236}">
                <a16:creationId xmlns:a16="http://schemas.microsoft.com/office/drawing/2014/main" id="{F26D2FD2-0E47-4C73-86CE-73545BCA701B}"/>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Communicate Your Meeting - Outlook</a:t>
            </a:r>
          </a:p>
        </p:txBody>
      </p:sp>
      <p:pic>
        <p:nvPicPr>
          <p:cNvPr id="4" name="Picture 3">
            <a:extLst>
              <a:ext uri="{FF2B5EF4-FFF2-40B4-BE49-F238E27FC236}">
                <a16:creationId xmlns:a16="http://schemas.microsoft.com/office/drawing/2014/main" id="{583B0A67-81EE-492F-8199-38860A70A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9359" y="2425103"/>
            <a:ext cx="8777718" cy="1201624"/>
          </a:xfrm>
          <a:prstGeom prst="rect">
            <a:avLst/>
          </a:prstGeom>
          <a:ln>
            <a:solidFill>
              <a:schemeClr val="bg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E35A48F-657B-4142-AE46-7D3207BBBFC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281705" y="2371449"/>
            <a:ext cx="4610743" cy="3839111"/>
          </a:xfrm>
          <a:prstGeom prst="rect">
            <a:avLst/>
          </a:prstGeom>
          <a:ln>
            <a:solidFill>
              <a:schemeClr val="bg1"/>
            </a:solidFill>
          </a:ln>
          <a:effectLst>
            <a:outerShdw blurRad="50800" dist="38100" dir="2700000" algn="tl" rotWithShape="0">
              <a:prstClr val="black">
                <a:alpha val="40000"/>
              </a:prstClr>
            </a:outerShdw>
          </a:effectLst>
        </p:spPr>
      </p:pic>
      <p:pic>
        <p:nvPicPr>
          <p:cNvPr id="8" name="Graphic 7" descr="Arrow: Slight curve">
            <a:extLst>
              <a:ext uri="{FF2B5EF4-FFF2-40B4-BE49-F238E27FC236}">
                <a16:creationId xmlns:a16="http://schemas.microsoft.com/office/drawing/2014/main" id="{2D8C7621-6ED5-4ECD-B4DB-0039200388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42133">
            <a:off x="6541477" y="3141551"/>
            <a:ext cx="914400" cy="914400"/>
          </a:xfrm>
          <a:prstGeom prst="rect">
            <a:avLst/>
          </a:prstGeom>
        </p:spPr>
      </p:pic>
      <p:sp>
        <p:nvSpPr>
          <p:cNvPr id="10" name="Oval 9">
            <a:extLst>
              <a:ext uri="{FF2B5EF4-FFF2-40B4-BE49-F238E27FC236}">
                <a16:creationId xmlns:a16="http://schemas.microsoft.com/office/drawing/2014/main" id="{A40622AB-BBD9-4ECE-AA21-91CC802A73E5}"/>
              </a:ext>
              <a:ext uri="{C183D7F6-B498-43B3-948B-1728B52AA6E4}">
                <adec:decorative xmlns:adec="http://schemas.microsoft.com/office/drawing/2017/decorative" val="1"/>
              </a:ext>
            </a:extLst>
          </p:cNvPr>
          <p:cNvSpPr/>
          <p:nvPr/>
        </p:nvSpPr>
        <p:spPr>
          <a:xfrm>
            <a:off x="809359" y="4744720"/>
            <a:ext cx="2065921" cy="3962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pic>
        <p:nvPicPr>
          <p:cNvPr id="11" name="Graphic 10" descr="Arrow: Slight curve">
            <a:extLst>
              <a:ext uri="{FF2B5EF4-FFF2-40B4-BE49-F238E27FC236}">
                <a16:creationId xmlns:a16="http://schemas.microsoft.com/office/drawing/2014/main" id="{67B64249-916A-401B-81E2-ABF562DD85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461410">
            <a:off x="-21489" y="3690944"/>
            <a:ext cx="914400" cy="914400"/>
          </a:xfrm>
          <a:prstGeom prst="rect">
            <a:avLst/>
          </a:prstGeom>
        </p:spPr>
      </p:pic>
      <p:pic>
        <p:nvPicPr>
          <p:cNvPr id="12" name="Graphic 11" descr="Arrow: Slight curve">
            <a:extLst>
              <a:ext uri="{FF2B5EF4-FFF2-40B4-BE49-F238E27FC236}">
                <a16:creationId xmlns:a16="http://schemas.microsoft.com/office/drawing/2014/main" id="{ADB06701-0376-4210-9F83-FA354FD0D5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424936" flipH="1">
            <a:off x="45355" y="2695156"/>
            <a:ext cx="1240968" cy="876718"/>
          </a:xfrm>
          <a:prstGeom prst="rect">
            <a:avLst/>
          </a:prstGeom>
        </p:spPr>
      </p:pic>
      <p:sp>
        <p:nvSpPr>
          <p:cNvPr id="13" name="Oval 12">
            <a:extLst>
              <a:ext uri="{FF2B5EF4-FFF2-40B4-BE49-F238E27FC236}">
                <a16:creationId xmlns:a16="http://schemas.microsoft.com/office/drawing/2014/main" id="{77660CC7-A032-4319-9C67-CF12194E17FD}"/>
              </a:ext>
              <a:ext uri="{C183D7F6-B498-43B3-948B-1728B52AA6E4}">
                <adec:decorative xmlns:adec="http://schemas.microsoft.com/office/drawing/2017/decorative" val="1"/>
              </a:ext>
            </a:extLst>
          </p:cNvPr>
          <p:cNvSpPr/>
          <p:nvPr/>
        </p:nvSpPr>
        <p:spPr>
          <a:xfrm>
            <a:off x="1375039" y="5814320"/>
            <a:ext cx="3887841" cy="3962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Tree>
    <p:extLst>
      <p:ext uri="{BB962C8B-B14F-4D97-AF65-F5344CB8AC3E}">
        <p14:creationId xmlns:p14="http://schemas.microsoft.com/office/powerpoint/2010/main" val="64865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B575BF2-5FAE-42C2-8645-E10B7FDA7DBF}"/>
              </a:ext>
            </a:extLst>
          </p:cNvPr>
          <p:cNvSpPr>
            <a:spLocks noGrp="1"/>
          </p:cNvSpPr>
          <p:nvPr>
            <p:ph type="title"/>
          </p:nvPr>
        </p:nvSpPr>
        <p:spPr>
          <a:xfrm>
            <a:off x="1289069" y="437123"/>
            <a:ext cx="9613861" cy="1080938"/>
          </a:xfrm>
        </p:spPr>
        <p:txBody>
          <a:bodyPr/>
          <a:lstStyle/>
          <a:p>
            <a:r>
              <a:rPr lang="en-US" dirty="0"/>
              <a:t>Zoom Best Practices – Before Class - 15</a:t>
            </a:r>
          </a:p>
        </p:txBody>
      </p:sp>
      <p:sp>
        <p:nvSpPr>
          <p:cNvPr id="6" name="Content Placeholder 5">
            <a:extLst>
              <a:ext uri="{FF2B5EF4-FFF2-40B4-BE49-F238E27FC236}">
                <a16:creationId xmlns:a16="http://schemas.microsoft.com/office/drawing/2014/main" id="{F26D2FD2-0E47-4C73-86CE-73545BCA701B}"/>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Communicate Your Meeting - Blackboard</a:t>
            </a:r>
          </a:p>
        </p:txBody>
      </p:sp>
      <p:pic>
        <p:nvPicPr>
          <p:cNvPr id="2" name="Picture 1">
            <a:extLst>
              <a:ext uri="{FF2B5EF4-FFF2-40B4-BE49-F238E27FC236}">
                <a16:creationId xmlns:a16="http://schemas.microsoft.com/office/drawing/2014/main" id="{A2190C90-9FE6-4857-957D-072118CE46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8305" y="2434180"/>
            <a:ext cx="7139295" cy="3618932"/>
          </a:xfrm>
          <a:prstGeom prst="rect">
            <a:avLst/>
          </a:prstGeom>
          <a:ln>
            <a:solidFill>
              <a:schemeClr val="bg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CA824BC2-79EA-484C-B243-C8B3DEF3F6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24400" y="2381288"/>
            <a:ext cx="7139295" cy="3846636"/>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976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DD6839-EA84-4D5D-88CE-3E55A8A650AB}"/>
              </a:ext>
            </a:extLst>
          </p:cNvPr>
          <p:cNvSpPr>
            <a:spLocks noGrp="1"/>
          </p:cNvSpPr>
          <p:nvPr>
            <p:ph type="ctrTitle"/>
          </p:nvPr>
        </p:nvSpPr>
        <p:spPr/>
        <p:txBody>
          <a:bodyPr/>
          <a:lstStyle/>
          <a:p>
            <a:r>
              <a:rPr lang="en-US" dirty="0"/>
              <a:t>Zoom Best Practices</a:t>
            </a:r>
          </a:p>
        </p:txBody>
      </p:sp>
    </p:spTree>
    <p:extLst>
      <p:ext uri="{BB962C8B-B14F-4D97-AF65-F5344CB8AC3E}">
        <p14:creationId xmlns:p14="http://schemas.microsoft.com/office/powerpoint/2010/main" val="416673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- 16</a:t>
            </a:r>
          </a:p>
        </p:txBody>
      </p:sp>
      <p:sp>
        <p:nvSpPr>
          <p:cNvPr id="6" name="Content Placeholder 5" descr="Communicate Your Meeting – Co-Host&#13;&#10;Do you need/want a co-host?&#13;&#10;Large classes (&gt;40-50)&#13;&#10;Very interactive (lots of muting/unmuting, e.g.)&#13;&#10;Want some peace of mind&#13;&#10;&#13;&#10;wichita.edu/av – “Zoom.us Co-Host Request”&#13;&#10;">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Communicate Your Meeting – Co-Host</a:t>
            </a:r>
          </a:p>
          <a:p>
            <a:pPr marL="0" indent="0">
              <a:buNone/>
            </a:pPr>
            <a:r>
              <a:rPr lang="en-US" sz="3200" i="1" dirty="0"/>
              <a:t>Do you need/want a co-host?</a:t>
            </a:r>
          </a:p>
          <a:p>
            <a:pPr>
              <a:buFont typeface="Arial" panose="020B0604020202020204" pitchFamily="34" charset="0"/>
              <a:buChar char="—"/>
            </a:pPr>
            <a:r>
              <a:rPr lang="en-US" sz="2800" dirty="0"/>
              <a:t>Large classes (&gt;40-50)</a:t>
            </a:r>
          </a:p>
          <a:p>
            <a:pPr>
              <a:buFont typeface="Arial" panose="020B0604020202020204" pitchFamily="34" charset="0"/>
              <a:buChar char="—"/>
            </a:pPr>
            <a:r>
              <a:rPr lang="en-US" sz="2800" dirty="0"/>
              <a:t>Very interactive (lots of muting/unmuting, e.g.)</a:t>
            </a:r>
          </a:p>
          <a:p>
            <a:pPr>
              <a:buFont typeface="Arial" panose="020B0604020202020204" pitchFamily="34" charset="0"/>
              <a:buChar char="—"/>
            </a:pPr>
            <a:r>
              <a:rPr lang="en-US" sz="2800" dirty="0"/>
              <a:t>Want some peace of mind</a:t>
            </a:r>
          </a:p>
          <a:p>
            <a:endParaRPr lang="en-US" sz="3200" dirty="0"/>
          </a:p>
          <a:p>
            <a:pPr marL="0" indent="0">
              <a:buNone/>
            </a:pPr>
            <a:r>
              <a:rPr lang="en-US" sz="3200" dirty="0">
                <a:hlinkClick r:id="rId3"/>
              </a:rPr>
              <a:t>wichita.edu/av </a:t>
            </a:r>
            <a:r>
              <a:rPr lang="en-US" sz="3200" dirty="0"/>
              <a:t>– “Zoom.us Co-Host Request”</a:t>
            </a:r>
          </a:p>
        </p:txBody>
      </p:sp>
      <p:sp>
        <p:nvSpPr>
          <p:cNvPr id="5" name="Content Placeholder 5" descr="Communicate Your Meeting – Co-Host&#13;&#10;Do you need/want a co-host?&#13;&#10;Large classes (&gt;40-50)&#13;&#10;Very interactive (lots of muting/unmuting, e.g.)&#13;&#10;Want some peace of mind&#13;&#10;&#13;&#10;wichita.edu/av – “Zoom.us Co-Host Request”&#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Tree>
    <p:extLst>
      <p:ext uri="{BB962C8B-B14F-4D97-AF65-F5344CB8AC3E}">
        <p14:creationId xmlns:p14="http://schemas.microsoft.com/office/powerpoint/2010/main" val="324404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- 17</a:t>
            </a:r>
          </a:p>
        </p:txBody>
      </p:sp>
      <p:sp>
        <p:nvSpPr>
          <p:cNvPr id="6" name="Content Placeholder 5" descr="Go to web portal at https://wichitastate.zoom.us &amp; go to “Meetings”&#13;&#10;Click on the title of the Meeting to which you want to add polls, scroll down to “Poll” and click “Add.”&#13;&#10;">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Setup Polling Questions in Advance</a:t>
            </a:r>
          </a:p>
          <a:p>
            <a:pPr marL="400050" indent="-400050">
              <a:spcAft>
                <a:spcPts val="1200"/>
              </a:spcAft>
              <a:buFont typeface="Arial" panose="020B0604020202020204" pitchFamily="34" charset="0"/>
              <a:buChar char="—"/>
            </a:pPr>
            <a:r>
              <a:rPr lang="en-US" sz="2800" dirty="0"/>
              <a:t>Go to web portal at </a:t>
            </a:r>
            <a:r>
              <a:rPr lang="en-US" sz="2800" dirty="0">
                <a:hlinkClick r:id="rId3"/>
              </a:rPr>
              <a:t>https://wichitastate.zoom.us</a:t>
            </a:r>
            <a:r>
              <a:rPr lang="en-US" sz="2800" dirty="0"/>
              <a:t> &amp; go to “Meetings”</a:t>
            </a:r>
          </a:p>
          <a:p>
            <a:pPr marL="400050" indent="-400050">
              <a:spcAft>
                <a:spcPts val="1200"/>
              </a:spcAft>
              <a:buFont typeface="Arial" panose="020B0604020202020204" pitchFamily="34" charset="0"/>
              <a:buChar char="—"/>
            </a:pPr>
            <a:r>
              <a:rPr lang="en-US" sz="2800" dirty="0"/>
              <a:t>Click on the title of the Meeting to which you want to add polls, scroll down to “Poll” and click “Add.”</a:t>
            </a:r>
          </a:p>
        </p:txBody>
      </p:sp>
      <p:sp>
        <p:nvSpPr>
          <p:cNvPr id="5" name="Content Placeholder 5" descr="Go to web portal at https://wichitastate.zoom.us &amp; go to “Meetings”&#13;&#10;Click on the title of the Meeting to which you want to add polls, scroll down to “Poll” and click “Add.”&#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Tree>
    <p:extLst>
      <p:ext uri="{BB962C8B-B14F-4D97-AF65-F5344CB8AC3E}">
        <p14:creationId xmlns:p14="http://schemas.microsoft.com/office/powerpoint/2010/main" val="392445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- 18</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Setup Breakout Rooms in Advance</a:t>
            </a:r>
          </a:p>
          <a:p>
            <a:pPr marL="400050" indent="-400050">
              <a:spcAft>
                <a:spcPts val="1200"/>
              </a:spcAft>
              <a:buFont typeface="Arial" panose="020B0604020202020204" pitchFamily="34" charset="0"/>
              <a:buChar char="—"/>
            </a:pPr>
            <a:r>
              <a:rPr lang="en-US" sz="2800" dirty="0"/>
              <a:t>Go to web portal at </a:t>
            </a:r>
            <a:r>
              <a:rPr lang="en-US" sz="2800" dirty="0">
                <a:hlinkClick r:id="rId3"/>
              </a:rPr>
              <a:t>https://wichitastate.zoom.us</a:t>
            </a:r>
            <a:r>
              <a:rPr lang="en-US" sz="2800" dirty="0"/>
              <a:t> &amp; go to “Meetings”</a:t>
            </a:r>
          </a:p>
          <a:p>
            <a:pPr marL="400050" indent="-400050">
              <a:spcAft>
                <a:spcPts val="1200"/>
              </a:spcAft>
              <a:buFont typeface="Arial" panose="020B0604020202020204" pitchFamily="34" charset="0"/>
              <a:buChar char="—"/>
            </a:pPr>
            <a:r>
              <a:rPr lang="en-US" sz="2800" dirty="0"/>
              <a:t>Click on the title of the Meeting to which you want to add polls, scroll down and click “Edit this Meeting.”</a:t>
            </a:r>
          </a:p>
          <a:p>
            <a:pPr marL="400050" indent="-400050">
              <a:spcAft>
                <a:spcPts val="1200"/>
              </a:spcAft>
              <a:buFont typeface="Arial" panose="020B0604020202020204" pitchFamily="34" charset="0"/>
              <a:buChar char="—"/>
            </a:pPr>
            <a:r>
              <a:rPr lang="en-US" sz="2800" dirty="0"/>
              <a:t>Check “Breakout Room pre-assign” then </a:t>
            </a:r>
            <a:br>
              <a:rPr lang="en-US" sz="2800" dirty="0"/>
            </a:br>
            <a:r>
              <a:rPr lang="en-US" sz="2800" dirty="0"/>
              <a:t>“+Create Rooms”</a:t>
            </a:r>
          </a:p>
          <a:p>
            <a:pPr marL="400050" indent="-400050">
              <a:spcAft>
                <a:spcPts val="1200"/>
              </a:spcAft>
              <a:buFont typeface="Arial" panose="020B0604020202020204" pitchFamily="34" charset="0"/>
              <a:buChar char="—"/>
            </a:pPr>
            <a:r>
              <a:rPr lang="en-US" sz="2800" dirty="0"/>
              <a:t>Importing names by .csv is possible, but tricky.</a:t>
            </a:r>
          </a:p>
        </p:txBody>
      </p:sp>
      <p:sp>
        <p:nvSpPr>
          <p:cNvPr id="5" name="Content Placeholder 5" descr="Setup Breakout Rooms in Advance&#13;&#10;Go to web portal at https://wichitastate.zoom.us &amp; go to “Meetings”&#13;&#10;Click on the title of the Meeting to which you want to add polls, scroll down and click “Edit this Meeting.”&#13;&#10;Check “Breakout Room pre-assign” then “+Create Rooms”&#13;&#10;Importing names by .csv is possible, but tricky.&#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Tree>
    <p:extLst>
      <p:ext uri="{BB962C8B-B14F-4D97-AF65-F5344CB8AC3E}">
        <p14:creationId xmlns:p14="http://schemas.microsoft.com/office/powerpoint/2010/main" val="37774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Ready to Meet?</a:t>
            </a:r>
          </a:p>
        </p:txBody>
      </p:sp>
      <p:sp>
        <p:nvSpPr>
          <p:cNvPr id="5" name="Content Placeholder 5" descr="Ready to meet?&#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
        <p:nvSpPr>
          <p:cNvPr id="3" name="Content Placeholder 2" descr="Ready to meet?&#13;&#10;">
            <a:extLst>
              <a:ext uri="{FF2B5EF4-FFF2-40B4-BE49-F238E27FC236}">
                <a16:creationId xmlns:a16="http://schemas.microsoft.com/office/drawing/2014/main" id="{3D31038C-1383-476C-B8C1-09BAE4CE3853}"/>
              </a:ext>
            </a:extLst>
          </p:cNvPr>
          <p:cNvSpPr>
            <a:spLocks noGrp="1"/>
          </p:cNvSpPr>
          <p:nvPr>
            <p:ph idx="1"/>
          </p:nvPr>
        </p:nvSpPr>
        <p:spPr/>
        <p:txBody>
          <a:bodyPr anchor="ctr">
            <a:normAutofit/>
          </a:bodyPr>
          <a:lstStyle/>
          <a:p>
            <a:pPr marL="0" indent="0" algn="ctr">
              <a:buNone/>
            </a:pPr>
            <a:r>
              <a:rPr lang="en-US" sz="4400" b="1" i="1" dirty="0"/>
              <a:t>Ready to meet?</a:t>
            </a:r>
          </a:p>
        </p:txBody>
      </p:sp>
    </p:spTree>
    <p:extLst>
      <p:ext uri="{BB962C8B-B14F-4D97-AF65-F5344CB8AC3E}">
        <p14:creationId xmlns:p14="http://schemas.microsoft.com/office/powerpoint/2010/main" val="102226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During Class - 1</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Starting the Meeting</a:t>
            </a:r>
          </a:p>
          <a:p>
            <a:pPr marL="0" indent="0">
              <a:spcAft>
                <a:spcPts val="1200"/>
              </a:spcAft>
              <a:buNone/>
            </a:pPr>
            <a:endParaRPr lang="en-US" dirty="0"/>
          </a:p>
        </p:txBody>
      </p:sp>
      <p:sp>
        <p:nvSpPr>
          <p:cNvPr id="5" name="Content Placeholder 5">
            <a:extLst>
              <a:ext uri="{FF2B5EF4-FFF2-40B4-BE49-F238E27FC236}">
                <a16:creationId xmlns:a16="http://schemas.microsoft.com/office/drawing/2014/main" id="{DFA585DD-C49A-46A5-87FE-31453FAE4131}"/>
              </a:ext>
              <a:ext uri="{C183D7F6-B498-43B3-948B-1728B52AA6E4}">
                <adec:decorative xmlns:adec="http://schemas.microsoft.com/office/drawing/2017/decorative" val="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9" name="Picture 8">
            <a:extLst>
              <a:ext uri="{FF2B5EF4-FFF2-40B4-BE49-F238E27FC236}">
                <a16:creationId xmlns:a16="http://schemas.microsoft.com/office/drawing/2014/main" id="{694C861F-76F9-4A2A-A776-BF104BFFD6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43633" y="2440323"/>
            <a:ext cx="6050887" cy="4243768"/>
          </a:xfrm>
          <a:prstGeom prst="rect">
            <a:avLst/>
          </a:prstGeom>
          <a:effectLst>
            <a:outerShdw blurRad="50800" dist="38100" algn="l" rotWithShape="0">
              <a:prstClr val="black">
                <a:alpha val="40000"/>
              </a:prstClr>
            </a:outerShdw>
          </a:effectLst>
        </p:spPr>
      </p:pic>
      <p:sp>
        <p:nvSpPr>
          <p:cNvPr id="10" name="TextBox 9">
            <a:extLst>
              <a:ext uri="{FF2B5EF4-FFF2-40B4-BE49-F238E27FC236}">
                <a16:creationId xmlns:a16="http://schemas.microsoft.com/office/drawing/2014/main" id="{CAE12DD9-74EA-44A9-8203-4048EA74B464}"/>
              </a:ext>
            </a:extLst>
          </p:cNvPr>
          <p:cNvSpPr txBox="1"/>
          <p:nvPr/>
        </p:nvSpPr>
        <p:spPr>
          <a:xfrm>
            <a:off x="7430567" y="3838575"/>
            <a:ext cx="4281011" cy="830997"/>
          </a:xfrm>
          <a:prstGeom prst="rect">
            <a:avLst/>
          </a:prstGeom>
          <a:noFill/>
        </p:spPr>
        <p:txBody>
          <a:bodyPr wrap="square" rtlCol="0">
            <a:spAutoFit/>
          </a:bodyPr>
          <a:lstStyle/>
          <a:p>
            <a:r>
              <a:rPr lang="en-US" sz="2400" dirty="0">
                <a:solidFill>
                  <a:schemeClr val="bg1"/>
                </a:solidFill>
              </a:rPr>
              <a:t>Start the Meeting from Zoom,</a:t>
            </a:r>
          </a:p>
          <a:p>
            <a:r>
              <a:rPr lang="en-US" sz="2400" dirty="0">
                <a:solidFill>
                  <a:schemeClr val="bg1"/>
                </a:solidFill>
              </a:rPr>
              <a:t>NOT Outlook/Blackboard</a:t>
            </a:r>
          </a:p>
        </p:txBody>
      </p:sp>
      <p:sp>
        <p:nvSpPr>
          <p:cNvPr id="11" name="Oval 10">
            <a:extLst>
              <a:ext uri="{FF2B5EF4-FFF2-40B4-BE49-F238E27FC236}">
                <a16:creationId xmlns:a16="http://schemas.microsoft.com/office/drawing/2014/main" id="{6E99BB02-C98C-42F6-A5F8-7E04D81DDD59}"/>
              </a:ext>
              <a:ext uri="{C183D7F6-B498-43B3-948B-1728B52AA6E4}">
                <adec:decorative xmlns:adec="http://schemas.microsoft.com/office/drawing/2017/decorative" val="1"/>
              </a:ext>
            </a:extLst>
          </p:cNvPr>
          <p:cNvSpPr/>
          <p:nvPr/>
        </p:nvSpPr>
        <p:spPr>
          <a:xfrm>
            <a:off x="4339433" y="2706572"/>
            <a:ext cx="546892"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
        <p:nvSpPr>
          <p:cNvPr id="12" name="Oval 11">
            <a:extLst>
              <a:ext uri="{FF2B5EF4-FFF2-40B4-BE49-F238E27FC236}">
                <a16:creationId xmlns:a16="http://schemas.microsoft.com/office/drawing/2014/main" id="{BF8C88BB-E394-4E14-8FA0-6CF472CAD295}"/>
              </a:ext>
              <a:ext uri="{C183D7F6-B498-43B3-948B-1728B52AA6E4}">
                <adec:decorative xmlns:adec="http://schemas.microsoft.com/office/drawing/2017/decorative" val="1"/>
              </a:ext>
            </a:extLst>
          </p:cNvPr>
          <p:cNvSpPr/>
          <p:nvPr/>
        </p:nvSpPr>
        <p:spPr>
          <a:xfrm>
            <a:off x="4210050" y="5002097"/>
            <a:ext cx="762000"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Tree>
    <p:extLst>
      <p:ext uri="{BB962C8B-B14F-4D97-AF65-F5344CB8AC3E}">
        <p14:creationId xmlns:p14="http://schemas.microsoft.com/office/powerpoint/2010/main" val="5132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During Class - 2</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Troubleshoot Audio/Video</a:t>
            </a:r>
          </a:p>
          <a:p>
            <a:pPr marL="0" indent="0">
              <a:spcAft>
                <a:spcPts val="1200"/>
              </a:spcAft>
              <a:buNone/>
            </a:pPr>
            <a:endParaRPr lang="en-US" dirty="0"/>
          </a:p>
        </p:txBody>
      </p:sp>
      <p:sp>
        <p:nvSpPr>
          <p:cNvPr id="5" name="Content Placeholder 5">
            <a:extLst>
              <a:ext uri="{FF2B5EF4-FFF2-40B4-BE49-F238E27FC236}">
                <a16:creationId xmlns:a16="http://schemas.microsoft.com/office/drawing/2014/main" id="{DFA585DD-C49A-46A5-87FE-31453FAE4131}"/>
              </a:ext>
              <a:ext uri="{C183D7F6-B498-43B3-948B-1728B52AA6E4}">
                <adec:decorative xmlns:adec="http://schemas.microsoft.com/office/drawing/2017/decorative" val="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2" name="Picture 1" descr="Zoom main menu bar">
            <a:extLst>
              <a:ext uri="{FF2B5EF4-FFF2-40B4-BE49-F238E27FC236}">
                <a16:creationId xmlns:a16="http://schemas.microsoft.com/office/drawing/2014/main" id="{7EB4476C-EBED-410E-90EB-53A88FF49ECC}"/>
              </a:ext>
            </a:extLst>
          </p:cNvPr>
          <p:cNvPicPr>
            <a:picLocks noChangeAspect="1"/>
          </p:cNvPicPr>
          <p:nvPr/>
        </p:nvPicPr>
        <p:blipFill>
          <a:blip r:embed="rId3"/>
          <a:stretch>
            <a:fillRect/>
          </a:stretch>
        </p:blipFill>
        <p:spPr>
          <a:xfrm>
            <a:off x="294464" y="5741635"/>
            <a:ext cx="11603069" cy="495369"/>
          </a:xfrm>
          <a:prstGeom prst="rect">
            <a:avLst/>
          </a:prstGeom>
        </p:spPr>
      </p:pic>
      <p:pic>
        <p:nvPicPr>
          <p:cNvPr id="3" name="Picture 2" descr="Zoom audio settings menu">
            <a:extLst>
              <a:ext uri="{FF2B5EF4-FFF2-40B4-BE49-F238E27FC236}">
                <a16:creationId xmlns:a16="http://schemas.microsoft.com/office/drawing/2014/main" id="{75989538-665F-42B5-B3C6-939DCD9FB576}"/>
              </a:ext>
            </a:extLst>
          </p:cNvPr>
          <p:cNvPicPr>
            <a:picLocks noChangeAspect="1"/>
          </p:cNvPicPr>
          <p:nvPr/>
        </p:nvPicPr>
        <p:blipFill>
          <a:blip r:embed="rId4"/>
          <a:stretch>
            <a:fillRect/>
          </a:stretch>
        </p:blipFill>
        <p:spPr>
          <a:xfrm>
            <a:off x="294464" y="1846000"/>
            <a:ext cx="3705742" cy="4401164"/>
          </a:xfrm>
          <a:prstGeom prst="rect">
            <a:avLst/>
          </a:prstGeom>
        </p:spPr>
      </p:pic>
      <p:sp>
        <p:nvSpPr>
          <p:cNvPr id="7" name="Oval 6" descr="Test Speaker and Microphone option">
            <a:extLst>
              <a:ext uri="{FF2B5EF4-FFF2-40B4-BE49-F238E27FC236}">
                <a16:creationId xmlns:a16="http://schemas.microsoft.com/office/drawing/2014/main" id="{36D05DDA-3870-42F9-9960-47715809CE11}"/>
              </a:ext>
            </a:extLst>
          </p:cNvPr>
          <p:cNvSpPr/>
          <p:nvPr/>
        </p:nvSpPr>
        <p:spPr>
          <a:xfrm>
            <a:off x="926091" y="4686354"/>
            <a:ext cx="2065921"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
        <p:nvSpPr>
          <p:cNvPr id="8" name="Oval 7" descr="Audio settings option">
            <a:extLst>
              <a:ext uri="{FF2B5EF4-FFF2-40B4-BE49-F238E27FC236}">
                <a16:creationId xmlns:a16="http://schemas.microsoft.com/office/drawing/2014/main" id="{AD5FBBC5-3BBD-459C-95B2-F9FEE259F857}"/>
              </a:ext>
            </a:extLst>
          </p:cNvPr>
          <p:cNvSpPr/>
          <p:nvPr/>
        </p:nvSpPr>
        <p:spPr>
          <a:xfrm>
            <a:off x="903393" y="5364047"/>
            <a:ext cx="2065921"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Tree>
    <p:extLst>
      <p:ext uri="{BB962C8B-B14F-4D97-AF65-F5344CB8AC3E}">
        <p14:creationId xmlns:p14="http://schemas.microsoft.com/office/powerpoint/2010/main" val="202489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45166E-A027-4388-9E50-929DDDF8241D}"/>
              </a:ext>
              <a:ext uri="{C183D7F6-B498-43B3-948B-1728B52AA6E4}">
                <adec:decorative xmlns:adec="http://schemas.microsoft.com/office/drawing/2017/decorative" val="1"/>
              </a:ext>
            </a:extLst>
          </p:cNvPr>
          <p:cNvSpPr/>
          <p:nvPr/>
        </p:nvSpPr>
        <p:spPr>
          <a:xfrm>
            <a:off x="0" y="0"/>
            <a:ext cx="12192000" cy="6420877"/>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5">
            <a:extLst>
              <a:ext uri="{FF2B5EF4-FFF2-40B4-BE49-F238E27FC236}">
                <a16:creationId xmlns:a16="http://schemas.microsoft.com/office/drawing/2014/main" id="{DFA585DD-C49A-46A5-87FE-31453FAE4131}"/>
              </a:ext>
              <a:ext uri="{C183D7F6-B498-43B3-948B-1728B52AA6E4}">
                <adec:decorative xmlns:adec="http://schemas.microsoft.com/office/drawing/2017/decorative" val="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2" name="Picture 1" descr="Zoom menu bar">
            <a:extLst>
              <a:ext uri="{FF2B5EF4-FFF2-40B4-BE49-F238E27FC236}">
                <a16:creationId xmlns:a16="http://schemas.microsoft.com/office/drawing/2014/main" id="{7EB4476C-EBED-410E-90EB-53A88FF49ECC}"/>
              </a:ext>
            </a:extLst>
          </p:cNvPr>
          <p:cNvPicPr>
            <a:picLocks noChangeAspect="1"/>
          </p:cNvPicPr>
          <p:nvPr/>
        </p:nvPicPr>
        <p:blipFill>
          <a:blip r:embed="rId3"/>
          <a:stretch>
            <a:fillRect/>
          </a:stretch>
        </p:blipFill>
        <p:spPr>
          <a:xfrm>
            <a:off x="294464" y="5741635"/>
            <a:ext cx="11603069" cy="495369"/>
          </a:xfrm>
          <a:prstGeom prst="rect">
            <a:avLst/>
          </a:prstGeom>
        </p:spPr>
      </p:pic>
      <p:pic>
        <p:nvPicPr>
          <p:cNvPr id="7" name="Picture 6" descr="Zoom settings popup">
            <a:extLst>
              <a:ext uri="{FF2B5EF4-FFF2-40B4-BE49-F238E27FC236}">
                <a16:creationId xmlns:a16="http://schemas.microsoft.com/office/drawing/2014/main" id="{20259F63-971F-4A12-8A2C-6788BA9B2A7A}"/>
              </a:ext>
            </a:extLst>
          </p:cNvPr>
          <p:cNvPicPr>
            <a:picLocks noChangeAspect="1"/>
          </p:cNvPicPr>
          <p:nvPr/>
        </p:nvPicPr>
        <p:blipFill>
          <a:blip r:embed="rId4"/>
          <a:stretch>
            <a:fillRect/>
          </a:stretch>
        </p:blipFill>
        <p:spPr>
          <a:xfrm>
            <a:off x="2333872" y="318379"/>
            <a:ext cx="6993819" cy="5239383"/>
          </a:xfrm>
          <a:prstGeom prst="rect">
            <a:avLst/>
          </a:prstGeom>
        </p:spPr>
      </p:pic>
      <p:sp>
        <p:nvSpPr>
          <p:cNvPr id="3" name="Title 2">
            <a:extLst>
              <a:ext uri="{FF2B5EF4-FFF2-40B4-BE49-F238E27FC236}">
                <a16:creationId xmlns:a16="http://schemas.microsoft.com/office/drawing/2014/main" id="{2694F61F-0DF2-7E46-A502-80BD1A6C29D4}"/>
              </a:ext>
            </a:extLst>
          </p:cNvPr>
          <p:cNvSpPr>
            <a:spLocks noGrp="1"/>
          </p:cNvSpPr>
          <p:nvPr>
            <p:ph type="title"/>
          </p:nvPr>
        </p:nvSpPr>
        <p:spPr>
          <a:xfrm>
            <a:off x="1526135" y="-1394964"/>
            <a:ext cx="9613861" cy="1080938"/>
          </a:xfrm>
        </p:spPr>
        <p:txBody>
          <a:bodyPr/>
          <a:lstStyle/>
          <a:p>
            <a:r>
              <a:rPr lang="en-US" dirty="0"/>
              <a:t>Zoom</a:t>
            </a:r>
            <a:r>
              <a:rPr lang="en-US" baseline="0" dirty="0"/>
              <a:t> Best Practices – During Class - 3</a:t>
            </a:r>
            <a:endParaRPr lang="en-US" dirty="0"/>
          </a:p>
        </p:txBody>
      </p:sp>
    </p:spTree>
    <p:extLst>
      <p:ext uri="{BB962C8B-B14F-4D97-AF65-F5344CB8AC3E}">
        <p14:creationId xmlns:p14="http://schemas.microsoft.com/office/powerpoint/2010/main" val="89441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45166E-A027-4388-9E50-929DDDF8241D}"/>
              </a:ext>
              <a:ext uri="{C183D7F6-B498-43B3-948B-1728B52AA6E4}">
                <adec:decorative xmlns:adec="http://schemas.microsoft.com/office/drawing/2017/decorative" val="1"/>
              </a:ext>
            </a:extLst>
          </p:cNvPr>
          <p:cNvSpPr/>
          <p:nvPr/>
        </p:nvSpPr>
        <p:spPr>
          <a:xfrm>
            <a:off x="0" y="0"/>
            <a:ext cx="12192000" cy="6420877"/>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5">
            <a:extLst>
              <a:ext uri="{FF2B5EF4-FFF2-40B4-BE49-F238E27FC236}">
                <a16:creationId xmlns:a16="http://schemas.microsoft.com/office/drawing/2014/main" id="{DFA585DD-C49A-46A5-87FE-31453FAE4131}"/>
              </a:ext>
              <a:ext uri="{C183D7F6-B498-43B3-948B-1728B52AA6E4}">
                <adec:decorative xmlns:adec="http://schemas.microsoft.com/office/drawing/2017/decorative" val="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2" name="Picture 1" descr="Main Zoom menu bar">
            <a:extLst>
              <a:ext uri="{FF2B5EF4-FFF2-40B4-BE49-F238E27FC236}">
                <a16:creationId xmlns:a16="http://schemas.microsoft.com/office/drawing/2014/main" id="{7EB4476C-EBED-410E-90EB-53A88FF49ECC}"/>
              </a:ext>
            </a:extLst>
          </p:cNvPr>
          <p:cNvPicPr>
            <a:picLocks noChangeAspect="1"/>
          </p:cNvPicPr>
          <p:nvPr/>
        </p:nvPicPr>
        <p:blipFill>
          <a:blip r:embed="rId3"/>
          <a:stretch>
            <a:fillRect/>
          </a:stretch>
        </p:blipFill>
        <p:spPr>
          <a:xfrm>
            <a:off x="294464" y="5741635"/>
            <a:ext cx="11603069" cy="495369"/>
          </a:xfrm>
          <a:prstGeom prst="rect">
            <a:avLst/>
          </a:prstGeom>
        </p:spPr>
      </p:pic>
      <p:pic>
        <p:nvPicPr>
          <p:cNvPr id="8" name="Picture 7" descr="Zoom video selection menu">
            <a:extLst>
              <a:ext uri="{FF2B5EF4-FFF2-40B4-BE49-F238E27FC236}">
                <a16:creationId xmlns:a16="http://schemas.microsoft.com/office/drawing/2014/main" id="{B603845D-A1CF-408A-921D-2F15680ED270}"/>
              </a:ext>
            </a:extLst>
          </p:cNvPr>
          <p:cNvPicPr>
            <a:picLocks noChangeAspect="1"/>
          </p:cNvPicPr>
          <p:nvPr/>
        </p:nvPicPr>
        <p:blipFill rotWithShape="1">
          <a:blip r:embed="rId4"/>
          <a:srcRect r="1010" b="967"/>
          <a:stretch/>
        </p:blipFill>
        <p:spPr>
          <a:xfrm>
            <a:off x="278669" y="4180327"/>
            <a:ext cx="4026632" cy="2056677"/>
          </a:xfrm>
          <a:prstGeom prst="rect">
            <a:avLst/>
          </a:prstGeom>
        </p:spPr>
      </p:pic>
      <p:sp>
        <p:nvSpPr>
          <p:cNvPr id="10" name="Oval 9" descr="Video Settings option">
            <a:extLst>
              <a:ext uri="{FF2B5EF4-FFF2-40B4-BE49-F238E27FC236}">
                <a16:creationId xmlns:a16="http://schemas.microsoft.com/office/drawing/2014/main" id="{9353BF5A-F6B1-47C2-9C9F-B073D3A5E032}"/>
              </a:ext>
            </a:extLst>
          </p:cNvPr>
          <p:cNvSpPr/>
          <p:nvPr/>
        </p:nvSpPr>
        <p:spPr>
          <a:xfrm>
            <a:off x="1846113" y="5391202"/>
            <a:ext cx="2065921"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grpSp>
        <p:nvGrpSpPr>
          <p:cNvPr id="12" name="Group 11" descr="Zoom advanced video settings panel">
            <a:extLst>
              <a:ext uri="{FF2B5EF4-FFF2-40B4-BE49-F238E27FC236}">
                <a16:creationId xmlns:a16="http://schemas.microsoft.com/office/drawing/2014/main" id="{5FC1D200-FE6A-4726-9FB0-1679C0A81702}"/>
              </a:ext>
            </a:extLst>
          </p:cNvPr>
          <p:cNvGrpSpPr/>
          <p:nvPr/>
        </p:nvGrpSpPr>
        <p:grpSpPr>
          <a:xfrm>
            <a:off x="3527043" y="792379"/>
            <a:ext cx="4984497" cy="3785550"/>
            <a:chOff x="3527043" y="792379"/>
            <a:chExt cx="4984497" cy="3785550"/>
          </a:xfrm>
          <a:effectLst>
            <a:outerShdw blurRad="50800" dist="38100" dir="2700000" algn="tl" rotWithShape="0">
              <a:prstClr val="black">
                <a:alpha val="40000"/>
              </a:prstClr>
            </a:outerShdw>
          </a:effectLst>
        </p:grpSpPr>
        <p:grpSp>
          <p:nvGrpSpPr>
            <p:cNvPr id="6" name="Group 5">
              <a:extLst>
                <a:ext uri="{FF2B5EF4-FFF2-40B4-BE49-F238E27FC236}">
                  <a16:creationId xmlns:a16="http://schemas.microsoft.com/office/drawing/2014/main" id="{0B0C68E3-CDA8-40CA-BFA9-098C3ECA137D}"/>
                </a:ext>
              </a:extLst>
            </p:cNvPr>
            <p:cNvGrpSpPr/>
            <p:nvPr/>
          </p:nvGrpSpPr>
          <p:grpSpPr>
            <a:xfrm>
              <a:off x="3527043" y="792379"/>
              <a:ext cx="4984497" cy="3785550"/>
              <a:chOff x="3527043" y="792379"/>
              <a:chExt cx="4984497" cy="3785550"/>
            </a:xfrm>
          </p:grpSpPr>
          <p:pic>
            <p:nvPicPr>
              <p:cNvPr id="3" name="Picture 2">
                <a:extLst>
                  <a:ext uri="{FF2B5EF4-FFF2-40B4-BE49-F238E27FC236}">
                    <a16:creationId xmlns:a16="http://schemas.microsoft.com/office/drawing/2014/main" id="{9C9BDFD8-C1FA-43C9-84D0-C9DAACB81753}"/>
                  </a:ext>
                </a:extLst>
              </p:cNvPr>
              <p:cNvPicPr>
                <a:picLocks noChangeAspect="1"/>
              </p:cNvPicPr>
              <p:nvPr/>
            </p:nvPicPr>
            <p:blipFill rotWithShape="1">
              <a:blip r:embed="rId5"/>
              <a:srcRect l="2266" r="318"/>
              <a:stretch/>
            </p:blipFill>
            <p:spPr>
              <a:xfrm>
                <a:off x="3528060" y="792379"/>
                <a:ext cx="4983480" cy="1590897"/>
              </a:xfrm>
              <a:prstGeom prst="rect">
                <a:avLst/>
              </a:prstGeom>
            </p:spPr>
          </p:pic>
          <p:pic>
            <p:nvPicPr>
              <p:cNvPr id="4" name="Picture 3">
                <a:extLst>
                  <a:ext uri="{FF2B5EF4-FFF2-40B4-BE49-F238E27FC236}">
                    <a16:creationId xmlns:a16="http://schemas.microsoft.com/office/drawing/2014/main" id="{36C46FE0-F76F-4F05-B8B6-4EE6127F2ACE}"/>
                  </a:ext>
                </a:extLst>
              </p:cNvPr>
              <p:cNvPicPr>
                <a:picLocks noChangeAspect="1"/>
              </p:cNvPicPr>
              <p:nvPr/>
            </p:nvPicPr>
            <p:blipFill>
              <a:blip r:embed="rId6"/>
              <a:stretch>
                <a:fillRect/>
              </a:stretch>
            </p:blipFill>
            <p:spPr>
              <a:xfrm>
                <a:off x="3527043" y="2377347"/>
                <a:ext cx="4982270" cy="2200582"/>
              </a:xfrm>
              <a:prstGeom prst="rect">
                <a:avLst/>
              </a:prstGeom>
            </p:spPr>
          </p:pic>
        </p:grpSp>
        <p:sp>
          <p:nvSpPr>
            <p:cNvPr id="11" name="Rectangle 10">
              <a:extLst>
                <a:ext uri="{FF2B5EF4-FFF2-40B4-BE49-F238E27FC236}">
                  <a16:creationId xmlns:a16="http://schemas.microsoft.com/office/drawing/2014/main" id="{6B04A060-63D1-4C87-89EB-620FAD9B7C63}"/>
                </a:ext>
              </a:extLst>
            </p:cNvPr>
            <p:cNvSpPr/>
            <p:nvPr/>
          </p:nvSpPr>
          <p:spPr>
            <a:xfrm>
              <a:off x="3527043" y="792379"/>
              <a:ext cx="4982270" cy="378555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BF65F48B-E667-934F-BEED-2D2D947F4E4D}"/>
              </a:ext>
            </a:extLst>
          </p:cNvPr>
          <p:cNvSpPr>
            <a:spLocks noGrp="1"/>
          </p:cNvSpPr>
          <p:nvPr>
            <p:ph type="title"/>
          </p:nvPr>
        </p:nvSpPr>
        <p:spPr>
          <a:xfrm>
            <a:off x="1837300" y="-2272576"/>
            <a:ext cx="9613861" cy="1080938"/>
          </a:xfrm>
        </p:spPr>
        <p:txBody>
          <a:bodyPr/>
          <a:lstStyle/>
          <a:p>
            <a:r>
              <a:rPr lang="en-US" dirty="0"/>
              <a:t>Zoom</a:t>
            </a:r>
            <a:r>
              <a:rPr lang="en-US" baseline="0" dirty="0"/>
              <a:t> Best Practices – During Class - 4</a:t>
            </a:r>
            <a:endParaRPr lang="en-US" dirty="0"/>
          </a:p>
        </p:txBody>
      </p:sp>
    </p:spTree>
    <p:extLst>
      <p:ext uri="{BB962C8B-B14F-4D97-AF65-F5344CB8AC3E}">
        <p14:creationId xmlns:p14="http://schemas.microsoft.com/office/powerpoint/2010/main" val="171461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Check Your Settings</a:t>
            </a:r>
          </a:p>
          <a:p>
            <a:pPr marL="0" indent="0">
              <a:spcAft>
                <a:spcPts val="1200"/>
              </a:spcAft>
              <a:buNone/>
            </a:pPr>
            <a:endParaRPr lang="en-US" dirty="0"/>
          </a:p>
        </p:txBody>
      </p:sp>
      <p:sp>
        <p:nvSpPr>
          <p:cNvPr id="5" name="Content Placeholder 5">
            <a:extLst>
              <a:ext uri="{FF2B5EF4-FFF2-40B4-BE49-F238E27FC236}">
                <a16:creationId xmlns:a16="http://schemas.microsoft.com/office/drawing/2014/main" id="{DFA585DD-C49A-46A5-87FE-31453FAE4131}"/>
              </a:ext>
              <a:ext uri="{C183D7F6-B498-43B3-948B-1728B52AA6E4}">
                <adec:decorative xmlns:adec="http://schemas.microsoft.com/office/drawing/2017/decorative" val="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2" name="Picture 1" descr="Zoom main menu bar">
            <a:extLst>
              <a:ext uri="{FF2B5EF4-FFF2-40B4-BE49-F238E27FC236}">
                <a16:creationId xmlns:a16="http://schemas.microsoft.com/office/drawing/2014/main" id="{7EB4476C-EBED-410E-90EB-53A88FF49ECC}"/>
              </a:ext>
            </a:extLst>
          </p:cNvPr>
          <p:cNvPicPr>
            <a:picLocks noChangeAspect="1"/>
          </p:cNvPicPr>
          <p:nvPr/>
        </p:nvPicPr>
        <p:blipFill>
          <a:blip r:embed="rId3"/>
          <a:stretch>
            <a:fillRect/>
          </a:stretch>
        </p:blipFill>
        <p:spPr>
          <a:xfrm>
            <a:off x="294464" y="5741635"/>
            <a:ext cx="11603069" cy="495369"/>
          </a:xfrm>
          <a:prstGeom prst="rect">
            <a:avLst/>
          </a:prstGeom>
        </p:spPr>
      </p:pic>
      <p:pic>
        <p:nvPicPr>
          <p:cNvPr id="9" name="Picture 8" descr="Zoom Security menu">
            <a:extLst>
              <a:ext uri="{FF2B5EF4-FFF2-40B4-BE49-F238E27FC236}">
                <a16:creationId xmlns:a16="http://schemas.microsoft.com/office/drawing/2014/main" id="{BDAC5DB6-A135-426F-A5DA-28F744C413E5}"/>
              </a:ext>
            </a:extLst>
          </p:cNvPr>
          <p:cNvPicPr>
            <a:picLocks noChangeAspect="1"/>
          </p:cNvPicPr>
          <p:nvPr/>
        </p:nvPicPr>
        <p:blipFill rotWithShape="1">
          <a:blip r:embed="rId4"/>
          <a:srcRect l="15683" b="1057"/>
          <a:stretch/>
        </p:blipFill>
        <p:spPr>
          <a:xfrm>
            <a:off x="2743200" y="3816350"/>
            <a:ext cx="1895632" cy="2413000"/>
          </a:xfrm>
          <a:prstGeom prst="rect">
            <a:avLst/>
          </a:prstGeom>
        </p:spPr>
      </p:pic>
      <p:sp>
        <p:nvSpPr>
          <p:cNvPr id="10" name="Rectangle 9" descr="Lock Menu option">
            <a:extLst>
              <a:ext uri="{FF2B5EF4-FFF2-40B4-BE49-F238E27FC236}">
                <a16:creationId xmlns:a16="http://schemas.microsoft.com/office/drawing/2014/main" id="{140064ED-D589-490B-B58A-78B6F47A7A7F}"/>
              </a:ext>
            </a:extLst>
          </p:cNvPr>
          <p:cNvSpPr/>
          <p:nvPr/>
        </p:nvSpPr>
        <p:spPr>
          <a:xfrm>
            <a:off x="2930525" y="3943350"/>
            <a:ext cx="165100" cy="152400"/>
          </a:xfrm>
          <a:prstGeom prst="rect">
            <a:avLst/>
          </a:prstGeom>
          <a:solidFill>
            <a:srgbClr val="24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Unmute Themselves option">
            <a:extLst>
              <a:ext uri="{FF2B5EF4-FFF2-40B4-BE49-F238E27FC236}">
                <a16:creationId xmlns:a16="http://schemas.microsoft.com/office/drawing/2014/main" id="{BA609AAA-B6D7-49A3-A3CC-73B4928D4D78}"/>
              </a:ext>
            </a:extLst>
          </p:cNvPr>
          <p:cNvSpPr/>
          <p:nvPr/>
        </p:nvSpPr>
        <p:spPr>
          <a:xfrm>
            <a:off x="2955925" y="5464346"/>
            <a:ext cx="165100" cy="152400"/>
          </a:xfrm>
          <a:prstGeom prst="rect">
            <a:avLst/>
          </a:prstGeom>
          <a:solidFill>
            <a:srgbClr val="24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re Screen button">
            <a:extLst>
              <a:ext uri="{FF2B5EF4-FFF2-40B4-BE49-F238E27FC236}">
                <a16:creationId xmlns:a16="http://schemas.microsoft.com/office/drawing/2014/main" id="{350B4E33-2555-4590-A469-AF76E043452C}"/>
              </a:ext>
            </a:extLst>
          </p:cNvPr>
          <p:cNvPicPr>
            <a:picLocks noChangeAspect="1"/>
          </p:cNvPicPr>
          <p:nvPr/>
        </p:nvPicPr>
        <p:blipFill>
          <a:blip r:embed="rId5"/>
          <a:stretch>
            <a:fillRect/>
          </a:stretch>
        </p:blipFill>
        <p:spPr>
          <a:xfrm>
            <a:off x="5086204" y="5754824"/>
            <a:ext cx="1028844" cy="485843"/>
          </a:xfrm>
          <a:prstGeom prst="rect">
            <a:avLst/>
          </a:prstGeom>
        </p:spPr>
      </p:pic>
      <p:pic>
        <p:nvPicPr>
          <p:cNvPr id="7" name="Picture 6" descr="Share Screen menu">
            <a:extLst>
              <a:ext uri="{FF2B5EF4-FFF2-40B4-BE49-F238E27FC236}">
                <a16:creationId xmlns:a16="http://schemas.microsoft.com/office/drawing/2014/main" id="{959A746E-9B82-4AA5-982C-532871480C27}"/>
              </a:ext>
            </a:extLst>
          </p:cNvPr>
          <p:cNvPicPr>
            <a:picLocks noChangeAspect="1"/>
          </p:cNvPicPr>
          <p:nvPr/>
        </p:nvPicPr>
        <p:blipFill>
          <a:blip r:embed="rId6"/>
          <a:stretch>
            <a:fillRect/>
          </a:stretch>
        </p:blipFill>
        <p:spPr>
          <a:xfrm>
            <a:off x="5887743" y="4783648"/>
            <a:ext cx="2943636" cy="943107"/>
          </a:xfrm>
          <a:prstGeom prst="rect">
            <a:avLst/>
          </a:prstGeom>
          <a:effectLst>
            <a:outerShdw blurRad="50800" dist="38100" dir="2700000" algn="tl" rotWithShape="0">
              <a:prstClr val="black">
                <a:alpha val="40000"/>
              </a:prstClr>
            </a:outerShdw>
          </a:effectLst>
        </p:spPr>
      </p:pic>
      <p:sp>
        <p:nvSpPr>
          <p:cNvPr id="12" name="Oval 11" descr="Advanced Sharing Options toggle">
            <a:extLst>
              <a:ext uri="{FF2B5EF4-FFF2-40B4-BE49-F238E27FC236}">
                <a16:creationId xmlns:a16="http://schemas.microsoft.com/office/drawing/2014/main" id="{D8EA4274-2902-4773-A0AE-BA9432935F3A}"/>
              </a:ext>
            </a:extLst>
          </p:cNvPr>
          <p:cNvSpPr/>
          <p:nvPr/>
        </p:nvSpPr>
        <p:spPr>
          <a:xfrm>
            <a:off x="5969959" y="5381066"/>
            <a:ext cx="2065921"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pic>
        <p:nvPicPr>
          <p:cNvPr id="13" name="Picture 12" descr="Advanced Sharing Options dialogue box">
            <a:extLst>
              <a:ext uri="{FF2B5EF4-FFF2-40B4-BE49-F238E27FC236}">
                <a16:creationId xmlns:a16="http://schemas.microsoft.com/office/drawing/2014/main" id="{CEF8C5D8-8CF9-4512-A433-EF471A7D29A8}"/>
              </a:ext>
            </a:extLst>
          </p:cNvPr>
          <p:cNvPicPr>
            <a:picLocks noChangeAspect="1"/>
          </p:cNvPicPr>
          <p:nvPr/>
        </p:nvPicPr>
        <p:blipFill>
          <a:blip r:embed="rId7"/>
          <a:stretch>
            <a:fillRect/>
          </a:stretch>
        </p:blipFill>
        <p:spPr>
          <a:xfrm>
            <a:off x="5278184" y="2616032"/>
            <a:ext cx="5096586" cy="2400635"/>
          </a:xfrm>
          <a:prstGeom prst="rect">
            <a:avLst/>
          </a:prstGeom>
          <a:ln>
            <a:solidFill>
              <a:schemeClr val="bg1"/>
            </a:solidFill>
          </a:ln>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During Class - 5</a:t>
            </a:r>
          </a:p>
        </p:txBody>
      </p:sp>
    </p:spTree>
    <p:extLst>
      <p:ext uri="{BB962C8B-B14F-4D97-AF65-F5344CB8AC3E}">
        <p14:creationId xmlns:p14="http://schemas.microsoft.com/office/powerpoint/2010/main" val="3953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500"/>
                                        <p:tgtEl>
                                          <p:spTgt spid="12"/>
                                        </p:tgtEl>
                                      </p:cBhvr>
                                    </p:animEffect>
                                  </p:childTnLst>
                                </p:cTn>
                              </p:par>
                            </p:childTnLst>
                          </p:cTn>
                        </p:par>
                        <p:par>
                          <p:cTn id="36" fill="hold">
                            <p:stCondLst>
                              <p:cond delay="500"/>
                            </p:stCondLst>
                            <p:childTnLst>
                              <p:par>
                                <p:cTn id="37" presetID="1" presetClass="entr" presetSubtype="0" fill="hold" nodeType="afterEffect">
                                  <p:stCondLst>
                                    <p:cond delay="1500"/>
                                  </p:stCondLst>
                                  <p:childTnLst>
                                    <p:set>
                                      <p:cBhvr>
                                        <p:cTn id="38" dur="1" fill="hold">
                                          <p:stCondLst>
                                            <p:cond delay="0"/>
                                          </p:stCondLst>
                                        </p:cTn>
                                        <p:tgtEl>
                                          <p:spTgt spid="13"/>
                                        </p:tgtEl>
                                        <p:attrNameLst>
                                          <p:attrName>style.visibility</p:attrName>
                                        </p:attrNameLst>
                                      </p:cBhvr>
                                      <p:to>
                                        <p:strVal val="visible"/>
                                      </p:to>
                                    </p:set>
                                  </p:childTnLst>
                                </p:cTn>
                              </p:par>
                            </p:childTnLst>
                          </p:cTn>
                        </p:par>
                        <p:par>
                          <p:cTn id="39" fill="hold">
                            <p:stCondLst>
                              <p:cond delay="2000"/>
                            </p:stCondLst>
                            <p:childTnLst>
                              <p:par>
                                <p:cTn id="40" presetID="1" presetClass="exit" presetSubtype="0" fill="hold" nodeType="after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animBg="1"/>
      <p:bldP spid="1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During Class - 6</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8" y="1767840"/>
            <a:ext cx="9931381" cy="4485316"/>
          </a:xfrm>
        </p:spPr>
        <p:txBody>
          <a:bodyPr>
            <a:noAutofit/>
          </a:bodyPr>
          <a:lstStyle/>
          <a:p>
            <a:pPr marL="0" indent="0">
              <a:spcAft>
                <a:spcPts val="1200"/>
              </a:spcAft>
              <a:buNone/>
            </a:pPr>
            <a:r>
              <a:rPr lang="en-US" b="1" dirty="0"/>
              <a:t>Check Your Settings</a:t>
            </a:r>
          </a:p>
          <a:p>
            <a:pPr marL="0" indent="0">
              <a:spcAft>
                <a:spcPts val="1200"/>
              </a:spcAft>
              <a:buNone/>
            </a:pPr>
            <a:r>
              <a:rPr lang="en-US" sz="3200" dirty="0"/>
              <a:t>Don’t forget to hit “Record” (if you want to)</a:t>
            </a:r>
          </a:p>
          <a:p>
            <a:pPr marL="400050" indent="-400050">
              <a:lnSpc>
                <a:spcPct val="100000"/>
              </a:lnSpc>
              <a:spcBef>
                <a:spcPts val="0"/>
              </a:spcBef>
              <a:buFont typeface="Arial" panose="020B0604020202020204" pitchFamily="34" charset="0"/>
              <a:buChar char="—"/>
            </a:pPr>
            <a:r>
              <a:rPr lang="en-US" sz="2800" dirty="0"/>
              <a:t>Record locally to your computer (more later!)</a:t>
            </a:r>
          </a:p>
          <a:p>
            <a:pPr marL="400050" indent="-400050">
              <a:lnSpc>
                <a:spcPct val="100000"/>
              </a:lnSpc>
              <a:spcBef>
                <a:spcPts val="0"/>
              </a:spcBef>
              <a:buFont typeface="Arial" panose="020B0604020202020204" pitchFamily="34" charset="0"/>
              <a:buChar char="—"/>
            </a:pPr>
            <a:r>
              <a:rPr lang="en-US" sz="2800" dirty="0"/>
              <a:t>Cloud recording available for iOS/Android/Chromebooks</a:t>
            </a:r>
          </a:p>
          <a:p>
            <a:pPr marL="400050" indent="-400050">
              <a:lnSpc>
                <a:spcPct val="100000"/>
              </a:lnSpc>
              <a:spcBef>
                <a:spcPts val="0"/>
              </a:spcBef>
              <a:buFont typeface="Arial" panose="020B0604020202020204" pitchFamily="34" charset="0"/>
              <a:buChar char="—"/>
            </a:pPr>
            <a:r>
              <a:rPr lang="en-US" sz="2800" dirty="0"/>
              <a:t>Cloud recordings will be deleted ~6 months later</a:t>
            </a:r>
          </a:p>
        </p:txBody>
      </p:sp>
      <p:sp>
        <p:nvSpPr>
          <p:cNvPr id="5" name="Content Placeholder 5">
            <a:extLst>
              <a:ext uri="{FF2B5EF4-FFF2-40B4-BE49-F238E27FC236}">
                <a16:creationId xmlns:a16="http://schemas.microsoft.com/office/drawing/2014/main" id="{DFA585DD-C49A-46A5-87FE-31453FAE4131}"/>
              </a:ext>
              <a:ext uri="{C183D7F6-B498-43B3-948B-1728B52AA6E4}">
                <adec:decorative xmlns:adec="http://schemas.microsoft.com/office/drawing/2017/decorative" val="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2" name="Picture 1" descr="Zoom main menu bar">
            <a:extLst>
              <a:ext uri="{FF2B5EF4-FFF2-40B4-BE49-F238E27FC236}">
                <a16:creationId xmlns:a16="http://schemas.microsoft.com/office/drawing/2014/main" id="{7EB4476C-EBED-410E-90EB-53A88FF49ECC}"/>
              </a:ext>
            </a:extLst>
          </p:cNvPr>
          <p:cNvPicPr>
            <a:picLocks noChangeAspect="1"/>
          </p:cNvPicPr>
          <p:nvPr/>
        </p:nvPicPr>
        <p:blipFill>
          <a:blip r:embed="rId3"/>
          <a:stretch>
            <a:fillRect/>
          </a:stretch>
        </p:blipFill>
        <p:spPr>
          <a:xfrm>
            <a:off x="294464" y="5741635"/>
            <a:ext cx="11603069" cy="495369"/>
          </a:xfrm>
          <a:prstGeom prst="rect">
            <a:avLst/>
          </a:prstGeom>
        </p:spPr>
      </p:pic>
      <p:sp>
        <p:nvSpPr>
          <p:cNvPr id="14" name="Rectangle: Rounded Corners 13" descr="Record button">
            <a:extLst>
              <a:ext uri="{FF2B5EF4-FFF2-40B4-BE49-F238E27FC236}">
                <a16:creationId xmlns:a16="http://schemas.microsoft.com/office/drawing/2014/main" id="{1947B133-63E1-4168-8DF3-290386B9E7CF}"/>
              </a:ext>
            </a:extLst>
          </p:cNvPr>
          <p:cNvSpPr/>
          <p:nvPr/>
        </p:nvSpPr>
        <p:spPr>
          <a:xfrm>
            <a:off x="6070600" y="5741635"/>
            <a:ext cx="781050" cy="495369"/>
          </a:xfrm>
          <a:prstGeom prst="roundRect">
            <a:avLst/>
          </a:prstGeom>
          <a:solidFill>
            <a:srgbClr val="A0A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339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Overview </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307586" y="2199926"/>
            <a:ext cx="7058202" cy="4093870"/>
          </a:xfrm>
        </p:spPr>
        <p:txBody>
          <a:bodyPr/>
          <a:lstStyle/>
          <a:p>
            <a:pPr marL="0" indent="0">
              <a:spcAft>
                <a:spcPts val="1200"/>
              </a:spcAft>
              <a:buNone/>
            </a:pPr>
            <a:r>
              <a:rPr lang="en-US" b="1" dirty="0"/>
              <a:t>Before Class</a:t>
            </a:r>
            <a:br>
              <a:rPr lang="en-US" dirty="0"/>
            </a:br>
            <a:r>
              <a:rPr lang="en-US" dirty="0"/>
              <a:t>	</a:t>
            </a:r>
            <a:r>
              <a:rPr lang="en-US" sz="2800" i="1" dirty="0"/>
              <a:t>If you fail to plan, plan to fail.</a:t>
            </a:r>
            <a:endParaRPr lang="en-US" sz="3200" i="1" dirty="0"/>
          </a:p>
          <a:p>
            <a:pPr marL="0" indent="0">
              <a:spcAft>
                <a:spcPts val="1200"/>
              </a:spcAft>
              <a:buNone/>
            </a:pPr>
            <a:r>
              <a:rPr lang="en-US" b="1" dirty="0"/>
              <a:t>During Class</a:t>
            </a:r>
            <a:br>
              <a:rPr lang="en-US" dirty="0"/>
            </a:br>
            <a:r>
              <a:rPr lang="en-US" dirty="0"/>
              <a:t>	</a:t>
            </a:r>
            <a:r>
              <a:rPr lang="en-US" sz="2800" i="1" dirty="0"/>
              <a:t>Systematically managing the chaos.</a:t>
            </a:r>
          </a:p>
          <a:p>
            <a:pPr marL="0" indent="0">
              <a:buNone/>
            </a:pPr>
            <a:r>
              <a:rPr lang="en-US" b="1" dirty="0"/>
              <a:t>After Class</a:t>
            </a:r>
            <a:br>
              <a:rPr lang="en-US" dirty="0"/>
            </a:br>
            <a:r>
              <a:rPr lang="en-US" dirty="0"/>
              <a:t>	</a:t>
            </a:r>
            <a:r>
              <a:rPr lang="en-US" sz="2800" i="1" dirty="0"/>
              <a:t>You mean there’s still stuff to do?</a:t>
            </a:r>
            <a:endParaRPr lang="en-US" i="1" dirty="0"/>
          </a:p>
        </p:txBody>
      </p:sp>
      <p:pic>
        <p:nvPicPr>
          <p:cNvPr id="8" name="Picture 7" descr="An image of the Zoom.us official logo.">
            <a:extLst>
              <a:ext uri="{FF2B5EF4-FFF2-40B4-BE49-F238E27FC236}">
                <a16:creationId xmlns:a16="http://schemas.microsoft.com/office/drawing/2014/main" id="{665AB9B0-FF3C-4731-97D8-D0492E4948DD}"/>
              </a:ext>
            </a:extLst>
          </p:cNvPr>
          <p:cNvPicPr>
            <a:picLocks noChangeAspect="1"/>
          </p:cNvPicPr>
          <p:nvPr/>
        </p:nvPicPr>
        <p:blipFill>
          <a:blip r:embed="rId3"/>
          <a:stretch>
            <a:fillRect/>
          </a:stretch>
        </p:blipFill>
        <p:spPr>
          <a:xfrm>
            <a:off x="8639174" y="2199926"/>
            <a:ext cx="3068658" cy="3073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530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During Class - 7</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Manage Participants &amp; Chat</a:t>
            </a:r>
          </a:p>
          <a:p>
            <a:pPr marL="0" indent="0">
              <a:spcAft>
                <a:spcPts val="1200"/>
              </a:spcAft>
              <a:buNone/>
            </a:pPr>
            <a:r>
              <a:rPr lang="en-US" sz="3200" dirty="0"/>
              <a:t>Participants listed alphabetically</a:t>
            </a:r>
          </a:p>
          <a:p>
            <a:pPr marL="0" indent="0">
              <a:spcAft>
                <a:spcPts val="1200"/>
              </a:spcAft>
              <a:buNone/>
            </a:pPr>
            <a:r>
              <a:rPr lang="en-US" sz="3200" dirty="0"/>
              <a:t>Participants with Raised Hand &amp; </a:t>
            </a:r>
            <a:br>
              <a:rPr lang="en-US" sz="3200" dirty="0"/>
            </a:br>
            <a:r>
              <a:rPr lang="en-US" sz="3200" dirty="0"/>
              <a:t>unmuted participants float to top</a:t>
            </a:r>
          </a:p>
        </p:txBody>
      </p:sp>
      <p:sp>
        <p:nvSpPr>
          <p:cNvPr id="5" name="Content Placeholder 5">
            <a:extLst>
              <a:ext uri="{FF2B5EF4-FFF2-40B4-BE49-F238E27FC236}">
                <a16:creationId xmlns:a16="http://schemas.microsoft.com/office/drawing/2014/main" id="{DFA585DD-C49A-46A5-87FE-31453FAE4131}"/>
              </a:ext>
              <a:ext uri="{C183D7F6-B498-43B3-948B-1728B52AA6E4}">
                <adec:decorative xmlns:adec="http://schemas.microsoft.com/office/drawing/2017/decorative" val="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2" name="Picture 1" descr="Zoom menu bar">
            <a:extLst>
              <a:ext uri="{FF2B5EF4-FFF2-40B4-BE49-F238E27FC236}">
                <a16:creationId xmlns:a16="http://schemas.microsoft.com/office/drawing/2014/main" id="{7EB4476C-EBED-410E-90EB-53A88FF49ECC}"/>
              </a:ext>
            </a:extLst>
          </p:cNvPr>
          <p:cNvPicPr>
            <a:picLocks noChangeAspect="1"/>
          </p:cNvPicPr>
          <p:nvPr/>
        </p:nvPicPr>
        <p:blipFill>
          <a:blip r:embed="rId3"/>
          <a:stretch>
            <a:fillRect/>
          </a:stretch>
        </p:blipFill>
        <p:spPr>
          <a:xfrm>
            <a:off x="294464" y="5741635"/>
            <a:ext cx="11603069" cy="495369"/>
          </a:xfrm>
          <a:prstGeom prst="rect">
            <a:avLst/>
          </a:prstGeom>
        </p:spPr>
      </p:pic>
      <p:pic>
        <p:nvPicPr>
          <p:cNvPr id="8" name="Picture 7">
            <a:extLst>
              <a:ext uri="{FF2B5EF4-FFF2-40B4-BE49-F238E27FC236}">
                <a16:creationId xmlns:a16="http://schemas.microsoft.com/office/drawing/2014/main" id="{A51EB931-E0AF-42AD-A78A-BF5A2ABB0E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8949" y="251568"/>
            <a:ext cx="3648584" cy="6001588"/>
          </a:xfrm>
          <a:prstGeom prst="rect">
            <a:avLst/>
          </a:prstGeom>
          <a:effectLst>
            <a:outerShdw blurRad="50800" dist="38100" algn="l" rotWithShape="0">
              <a:prstClr val="black">
                <a:alpha val="40000"/>
              </a:prstClr>
            </a:outerShdw>
          </a:effectLst>
        </p:spPr>
      </p:pic>
      <p:pic>
        <p:nvPicPr>
          <p:cNvPr id="14" name="Picture 13" descr="Meeting options in Participants panel">
            <a:extLst>
              <a:ext uri="{FF2B5EF4-FFF2-40B4-BE49-F238E27FC236}">
                <a16:creationId xmlns:a16="http://schemas.microsoft.com/office/drawing/2014/main" id="{FCE48221-1052-488A-B177-51F6D4870EC1}"/>
              </a:ext>
            </a:extLst>
          </p:cNvPr>
          <p:cNvPicPr>
            <a:picLocks noChangeAspect="1"/>
          </p:cNvPicPr>
          <p:nvPr/>
        </p:nvPicPr>
        <p:blipFill>
          <a:blip r:embed="rId5"/>
          <a:stretch>
            <a:fillRect/>
          </a:stretch>
        </p:blipFill>
        <p:spPr>
          <a:xfrm>
            <a:off x="8879655" y="3834062"/>
            <a:ext cx="2734057" cy="1305107"/>
          </a:xfrm>
          <a:prstGeom prst="rect">
            <a:avLst/>
          </a:prstGeom>
          <a:ln>
            <a:solidFill>
              <a:schemeClr val="bg1"/>
            </a:solidFill>
          </a:ln>
          <a:effectLst>
            <a:outerShdw blurRad="50800" dist="38100" algn="l" rotWithShape="0">
              <a:prstClr val="black">
                <a:alpha val="40000"/>
              </a:prstClr>
            </a:outerShdw>
          </a:effectLst>
        </p:spPr>
      </p:pic>
      <p:sp>
        <p:nvSpPr>
          <p:cNvPr id="15" name="Rectangle: Rounded Corners 14" descr="Participants button">
            <a:extLst>
              <a:ext uri="{FF2B5EF4-FFF2-40B4-BE49-F238E27FC236}">
                <a16:creationId xmlns:a16="http://schemas.microsoft.com/office/drawing/2014/main" id="{87559FE3-79BF-446B-BFB3-B2A89368377A}"/>
              </a:ext>
            </a:extLst>
          </p:cNvPr>
          <p:cNvSpPr/>
          <p:nvPr/>
        </p:nvSpPr>
        <p:spPr>
          <a:xfrm>
            <a:off x="3575050" y="5741635"/>
            <a:ext cx="781050" cy="495369"/>
          </a:xfrm>
          <a:prstGeom prst="roundRect">
            <a:avLst/>
          </a:prstGeom>
          <a:solidFill>
            <a:srgbClr val="A0A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descr="Mute all button">
            <a:extLst>
              <a:ext uri="{FF2B5EF4-FFF2-40B4-BE49-F238E27FC236}">
                <a16:creationId xmlns:a16="http://schemas.microsoft.com/office/drawing/2014/main" id="{87DDA91B-486E-42CC-A528-F10DA733B305}"/>
              </a:ext>
            </a:extLst>
          </p:cNvPr>
          <p:cNvSpPr/>
          <p:nvPr/>
        </p:nvSpPr>
        <p:spPr>
          <a:xfrm>
            <a:off x="9675038" y="5841809"/>
            <a:ext cx="964387"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
        <p:nvSpPr>
          <p:cNvPr id="18" name="Oval 17" descr="More options button">
            <a:extLst>
              <a:ext uri="{FF2B5EF4-FFF2-40B4-BE49-F238E27FC236}">
                <a16:creationId xmlns:a16="http://schemas.microsoft.com/office/drawing/2014/main" id="{1E760216-914D-4276-B2C8-84BC88AC6F36}"/>
              </a:ext>
            </a:extLst>
          </p:cNvPr>
          <p:cNvSpPr/>
          <p:nvPr/>
        </p:nvSpPr>
        <p:spPr>
          <a:xfrm>
            <a:off x="10913288" y="5841809"/>
            <a:ext cx="507188"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
        <p:nvSpPr>
          <p:cNvPr id="19" name="Rectangle 18">
            <a:extLst>
              <a:ext uri="{FF2B5EF4-FFF2-40B4-BE49-F238E27FC236}">
                <a16:creationId xmlns:a16="http://schemas.microsoft.com/office/drawing/2014/main" id="{23B5EC28-F67E-410A-B099-249667EA1C20}"/>
              </a:ext>
              <a:ext uri="{C183D7F6-B498-43B3-948B-1728B52AA6E4}">
                <adec:decorative xmlns:adec="http://schemas.microsoft.com/office/drawing/2017/decorative" val="1"/>
              </a:ext>
            </a:extLst>
          </p:cNvPr>
          <p:cNvSpPr/>
          <p:nvPr/>
        </p:nvSpPr>
        <p:spPr>
          <a:xfrm>
            <a:off x="8910638" y="4122778"/>
            <a:ext cx="147637" cy="166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Remove Attendee button">
            <a:extLst>
              <a:ext uri="{FF2B5EF4-FFF2-40B4-BE49-F238E27FC236}">
                <a16:creationId xmlns:a16="http://schemas.microsoft.com/office/drawing/2014/main" id="{79ED49DA-40DB-44BF-9E07-EF09468C5DEC}"/>
              </a:ext>
            </a:extLst>
          </p:cNvPr>
          <p:cNvPicPr>
            <a:picLocks noChangeAspect="1"/>
          </p:cNvPicPr>
          <p:nvPr/>
        </p:nvPicPr>
        <p:blipFill>
          <a:blip r:embed="rId6"/>
          <a:stretch>
            <a:fillRect/>
          </a:stretch>
        </p:blipFill>
        <p:spPr>
          <a:xfrm>
            <a:off x="11039455" y="757218"/>
            <a:ext cx="285790" cy="276264"/>
          </a:xfrm>
          <a:prstGeom prst="rect">
            <a:avLst/>
          </a:prstGeom>
        </p:spPr>
      </p:pic>
      <p:pic>
        <p:nvPicPr>
          <p:cNvPr id="21" name="Picture 20" descr="Remove Attendee button">
            <a:extLst>
              <a:ext uri="{FF2B5EF4-FFF2-40B4-BE49-F238E27FC236}">
                <a16:creationId xmlns:a16="http://schemas.microsoft.com/office/drawing/2014/main" id="{6FC879CD-3FB4-47E0-94F8-2FB13797D6B4}"/>
              </a:ext>
            </a:extLst>
          </p:cNvPr>
          <p:cNvPicPr>
            <a:picLocks noChangeAspect="1"/>
          </p:cNvPicPr>
          <p:nvPr/>
        </p:nvPicPr>
        <p:blipFill>
          <a:blip r:embed="rId7"/>
          <a:stretch>
            <a:fillRect/>
          </a:stretch>
        </p:blipFill>
        <p:spPr>
          <a:xfrm>
            <a:off x="11025165" y="742928"/>
            <a:ext cx="314369" cy="304843"/>
          </a:xfrm>
          <a:prstGeom prst="rect">
            <a:avLst/>
          </a:prstGeom>
        </p:spPr>
      </p:pic>
      <p:sp>
        <p:nvSpPr>
          <p:cNvPr id="22" name="Oval 21" descr="Yes command button">
            <a:extLst>
              <a:ext uri="{FF2B5EF4-FFF2-40B4-BE49-F238E27FC236}">
                <a16:creationId xmlns:a16="http://schemas.microsoft.com/office/drawing/2014/main" id="{9B431098-041D-469B-BDDB-6D84F6DA3940}"/>
              </a:ext>
            </a:extLst>
          </p:cNvPr>
          <p:cNvSpPr/>
          <p:nvPr/>
        </p:nvSpPr>
        <p:spPr>
          <a:xfrm>
            <a:off x="8408214" y="5222684"/>
            <a:ext cx="411936"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
        <p:nvSpPr>
          <p:cNvPr id="23" name="Oval 22" descr="No command button">
            <a:extLst>
              <a:ext uri="{FF2B5EF4-FFF2-40B4-BE49-F238E27FC236}">
                <a16:creationId xmlns:a16="http://schemas.microsoft.com/office/drawing/2014/main" id="{BD40AF7B-9E68-4AD2-B0B1-8A09BBE873B3}"/>
              </a:ext>
            </a:extLst>
          </p:cNvPr>
          <p:cNvSpPr/>
          <p:nvPr/>
        </p:nvSpPr>
        <p:spPr>
          <a:xfrm>
            <a:off x="8981770" y="5230901"/>
            <a:ext cx="411936"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pic>
        <p:nvPicPr>
          <p:cNvPr id="24" name="Graphic 23" descr="Arrow: Slight curve">
            <a:extLst>
              <a:ext uri="{FF2B5EF4-FFF2-40B4-BE49-F238E27FC236}">
                <a16:creationId xmlns:a16="http://schemas.microsoft.com/office/drawing/2014/main" id="{24D9E51B-A5FE-4A77-8E82-7AF3025490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424936" flipH="1">
            <a:off x="10161955" y="1039337"/>
            <a:ext cx="1240968" cy="876718"/>
          </a:xfrm>
          <a:prstGeom prst="rect">
            <a:avLst/>
          </a:prstGeom>
        </p:spPr>
      </p:pic>
    </p:spTree>
    <p:extLst>
      <p:ext uri="{BB962C8B-B14F-4D97-AF65-F5344CB8AC3E}">
        <p14:creationId xmlns:p14="http://schemas.microsoft.com/office/powerpoint/2010/main" val="22857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21"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heel(1)">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heel(1)">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2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par>
                                <p:cTn id="57" presetID="21" presetClass="entr" presetSubtype="1"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heel(1)">
                                      <p:cBhvr>
                                        <p:cTn id="59" dur="500"/>
                                        <p:tgtEl>
                                          <p:spTgt spid="23"/>
                                        </p:tgtEl>
                                      </p:cBhvr>
                                    </p:animEffect>
                                  </p:childTnLst>
                                </p:cTn>
                              </p:par>
                              <p:par>
                                <p:cTn id="60" presetID="1"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5" grpId="0" animBg="1"/>
      <p:bldP spid="17" grpId="0" animBg="1"/>
      <p:bldP spid="17" grpId="1" animBg="1"/>
      <p:bldP spid="18" grpId="0" animBg="1"/>
      <p:bldP spid="19" grpId="0" animBg="1"/>
      <p:bldP spid="22" grpId="0" animBg="1"/>
      <p:bldP spid="22" grpId="1"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During Class - 8</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Manage Participants &amp; Chat</a:t>
            </a:r>
          </a:p>
          <a:p>
            <a:pPr marL="0" indent="0">
              <a:spcAft>
                <a:spcPts val="1200"/>
              </a:spcAft>
              <a:buNone/>
            </a:pPr>
            <a:endParaRPr lang="en-US" dirty="0"/>
          </a:p>
        </p:txBody>
      </p:sp>
      <p:sp>
        <p:nvSpPr>
          <p:cNvPr id="5" name="Content Placeholder 5">
            <a:extLst>
              <a:ext uri="{FF2B5EF4-FFF2-40B4-BE49-F238E27FC236}">
                <a16:creationId xmlns:a16="http://schemas.microsoft.com/office/drawing/2014/main" id="{DFA585DD-C49A-46A5-87FE-31453FAE4131}"/>
              </a:ext>
              <a:ext uri="{C183D7F6-B498-43B3-948B-1728B52AA6E4}">
                <adec:decorative xmlns:adec="http://schemas.microsoft.com/office/drawing/2017/decorative" val="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2" name="Picture 1" descr="Chat message box">
            <a:extLst>
              <a:ext uri="{FF2B5EF4-FFF2-40B4-BE49-F238E27FC236}">
                <a16:creationId xmlns:a16="http://schemas.microsoft.com/office/drawing/2014/main" id="{7EB4476C-EBED-410E-90EB-53A88FF49ECC}"/>
              </a:ext>
            </a:extLst>
          </p:cNvPr>
          <p:cNvPicPr>
            <a:picLocks noChangeAspect="1"/>
          </p:cNvPicPr>
          <p:nvPr/>
        </p:nvPicPr>
        <p:blipFill>
          <a:blip r:embed="rId3"/>
          <a:stretch>
            <a:fillRect/>
          </a:stretch>
        </p:blipFill>
        <p:spPr>
          <a:xfrm>
            <a:off x="294464" y="5741635"/>
            <a:ext cx="11603069" cy="495369"/>
          </a:xfrm>
          <a:prstGeom prst="rect">
            <a:avLst/>
          </a:prstGeom>
        </p:spPr>
      </p:pic>
      <p:sp>
        <p:nvSpPr>
          <p:cNvPr id="7" name="Rectangle: Rounded Corners 6" descr="Chat button - opens the chat popup">
            <a:extLst>
              <a:ext uri="{FF2B5EF4-FFF2-40B4-BE49-F238E27FC236}">
                <a16:creationId xmlns:a16="http://schemas.microsoft.com/office/drawing/2014/main" id="{8BA3CB1C-CA0D-4906-B56C-461ABCCB1BE1}"/>
              </a:ext>
            </a:extLst>
          </p:cNvPr>
          <p:cNvSpPr/>
          <p:nvPr/>
        </p:nvSpPr>
        <p:spPr>
          <a:xfrm>
            <a:off x="4375150" y="5741635"/>
            <a:ext cx="781050" cy="495369"/>
          </a:xfrm>
          <a:prstGeom prst="roundRect">
            <a:avLst/>
          </a:prstGeom>
          <a:solidFill>
            <a:srgbClr val="A0A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Zoom Group Chat box">
            <a:extLst>
              <a:ext uri="{FF2B5EF4-FFF2-40B4-BE49-F238E27FC236}">
                <a16:creationId xmlns:a16="http://schemas.microsoft.com/office/drawing/2014/main" id="{168E2EDA-E300-4CF0-BB8D-626AB8837CB6}"/>
              </a:ext>
            </a:extLst>
          </p:cNvPr>
          <p:cNvPicPr>
            <a:picLocks noChangeAspect="1"/>
          </p:cNvPicPr>
          <p:nvPr/>
        </p:nvPicPr>
        <p:blipFill>
          <a:blip r:embed="rId4"/>
          <a:stretch>
            <a:fillRect/>
          </a:stretch>
        </p:blipFill>
        <p:spPr>
          <a:xfrm>
            <a:off x="8248949" y="244943"/>
            <a:ext cx="3648584" cy="5992061"/>
          </a:xfrm>
          <a:prstGeom prst="rect">
            <a:avLst/>
          </a:prstGeom>
          <a:effectLst>
            <a:outerShdw blurRad="50800" dist="38100" algn="l" rotWithShape="0">
              <a:prstClr val="black">
                <a:alpha val="40000"/>
              </a:prstClr>
            </a:outerShdw>
          </a:effectLst>
        </p:spPr>
      </p:pic>
      <p:sp>
        <p:nvSpPr>
          <p:cNvPr id="8" name="Oval 7" descr="Additional option button">
            <a:extLst>
              <a:ext uri="{FF2B5EF4-FFF2-40B4-BE49-F238E27FC236}">
                <a16:creationId xmlns:a16="http://schemas.microsoft.com/office/drawing/2014/main" id="{7435B35D-0B6B-49C7-93E2-DEE1ED9A2672}"/>
              </a:ext>
            </a:extLst>
          </p:cNvPr>
          <p:cNvSpPr/>
          <p:nvPr/>
        </p:nvSpPr>
        <p:spPr>
          <a:xfrm>
            <a:off x="11380013" y="5394134"/>
            <a:ext cx="507188"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pic>
        <p:nvPicPr>
          <p:cNvPr id="9" name="Picture 8" descr="Chat Audience option menu">
            <a:extLst>
              <a:ext uri="{FF2B5EF4-FFF2-40B4-BE49-F238E27FC236}">
                <a16:creationId xmlns:a16="http://schemas.microsoft.com/office/drawing/2014/main" id="{21AE007A-DB6B-47F2-8B53-9BA0125604C1}"/>
              </a:ext>
            </a:extLst>
          </p:cNvPr>
          <p:cNvPicPr>
            <a:picLocks noChangeAspect="1"/>
          </p:cNvPicPr>
          <p:nvPr/>
        </p:nvPicPr>
        <p:blipFill>
          <a:blip r:embed="rId5"/>
          <a:stretch>
            <a:fillRect/>
          </a:stretch>
        </p:blipFill>
        <p:spPr>
          <a:xfrm>
            <a:off x="9823604" y="4059401"/>
            <a:ext cx="1810003" cy="120984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67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500"/>
                                        <p:tgtEl>
                                          <p:spTgt spid="8"/>
                                        </p:tgtEl>
                                      </p:cBhvr>
                                    </p:animEffec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During Class - 9</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Sharing Content</a:t>
            </a:r>
          </a:p>
          <a:p>
            <a:pPr marL="0" indent="0">
              <a:spcAft>
                <a:spcPts val="1200"/>
              </a:spcAft>
              <a:buNone/>
            </a:pPr>
            <a:endParaRPr lang="en-US" dirty="0"/>
          </a:p>
        </p:txBody>
      </p:sp>
      <p:sp>
        <p:nvSpPr>
          <p:cNvPr id="5" name="Content Placeholder 5">
            <a:extLst>
              <a:ext uri="{FF2B5EF4-FFF2-40B4-BE49-F238E27FC236}">
                <a16:creationId xmlns:a16="http://schemas.microsoft.com/office/drawing/2014/main" id="{DFA585DD-C49A-46A5-87FE-31453FAE4131}"/>
              </a:ext>
              <a:ext uri="{C183D7F6-B498-43B3-948B-1728B52AA6E4}">
                <adec:decorative xmlns:adec="http://schemas.microsoft.com/office/drawing/2017/decorative" val="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2" name="Picture 1" descr="Zoom main menu bar">
            <a:extLst>
              <a:ext uri="{FF2B5EF4-FFF2-40B4-BE49-F238E27FC236}">
                <a16:creationId xmlns:a16="http://schemas.microsoft.com/office/drawing/2014/main" id="{7EB4476C-EBED-410E-90EB-53A88FF49ECC}"/>
              </a:ext>
            </a:extLst>
          </p:cNvPr>
          <p:cNvPicPr>
            <a:picLocks noChangeAspect="1"/>
          </p:cNvPicPr>
          <p:nvPr/>
        </p:nvPicPr>
        <p:blipFill>
          <a:blip r:embed="rId3"/>
          <a:stretch>
            <a:fillRect/>
          </a:stretch>
        </p:blipFill>
        <p:spPr>
          <a:xfrm>
            <a:off x="294464" y="5741635"/>
            <a:ext cx="11603069" cy="495369"/>
          </a:xfrm>
          <a:prstGeom prst="rect">
            <a:avLst/>
          </a:prstGeom>
        </p:spPr>
      </p:pic>
      <p:sp>
        <p:nvSpPr>
          <p:cNvPr id="7" name="Rectangle: Rounded Corners 6" descr="Share screen button">
            <a:extLst>
              <a:ext uri="{FF2B5EF4-FFF2-40B4-BE49-F238E27FC236}">
                <a16:creationId xmlns:a16="http://schemas.microsoft.com/office/drawing/2014/main" id="{8BA3CB1C-CA0D-4906-B56C-461ABCCB1BE1}"/>
              </a:ext>
            </a:extLst>
          </p:cNvPr>
          <p:cNvSpPr/>
          <p:nvPr/>
        </p:nvSpPr>
        <p:spPr>
          <a:xfrm>
            <a:off x="5194300" y="5741635"/>
            <a:ext cx="863600" cy="495369"/>
          </a:xfrm>
          <a:prstGeom prst="roundRect">
            <a:avLst/>
          </a:prstGeom>
          <a:solidFill>
            <a:srgbClr val="A0A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hare screen options dialogue box">
            <a:extLst>
              <a:ext uri="{FF2B5EF4-FFF2-40B4-BE49-F238E27FC236}">
                <a16:creationId xmlns:a16="http://schemas.microsoft.com/office/drawing/2014/main" id="{B6023333-4802-4167-917A-E02B77FBA88C}"/>
              </a:ext>
            </a:extLst>
          </p:cNvPr>
          <p:cNvPicPr>
            <a:picLocks noChangeAspect="1"/>
          </p:cNvPicPr>
          <p:nvPr/>
        </p:nvPicPr>
        <p:blipFill>
          <a:blip r:embed="rId4"/>
          <a:stretch>
            <a:fillRect/>
          </a:stretch>
        </p:blipFill>
        <p:spPr>
          <a:xfrm>
            <a:off x="4067336" y="744980"/>
            <a:ext cx="7830197" cy="4871766"/>
          </a:xfrm>
          <a:prstGeom prst="rect">
            <a:avLst/>
          </a:prstGeom>
          <a:ln>
            <a:solidFill>
              <a:schemeClr val="bg1"/>
            </a:solidFill>
          </a:ln>
          <a:effectLst>
            <a:outerShdw blurRad="50800" dist="38100" algn="l" rotWithShape="0">
              <a:prstClr val="black">
                <a:alpha val="40000"/>
              </a:prstClr>
            </a:outerShdw>
          </a:effectLst>
        </p:spPr>
      </p:pic>
      <p:sp>
        <p:nvSpPr>
          <p:cNvPr id="11" name="Rectangle: Rounded Corners 10" descr="Share computer sound toggle">
            <a:extLst>
              <a:ext uri="{FF2B5EF4-FFF2-40B4-BE49-F238E27FC236}">
                <a16:creationId xmlns:a16="http://schemas.microsoft.com/office/drawing/2014/main" id="{EE13FCBC-2D57-4038-9227-9884FF4AF1FC}"/>
              </a:ext>
            </a:extLst>
          </p:cNvPr>
          <p:cNvSpPr/>
          <p:nvPr/>
        </p:nvSpPr>
        <p:spPr>
          <a:xfrm>
            <a:off x="4105276" y="5405438"/>
            <a:ext cx="128588" cy="123825"/>
          </a:xfrm>
          <a:prstGeom prst="roundRect">
            <a:avLst/>
          </a:prstGeom>
          <a:solidFill>
            <a:schemeClr val="tx1"/>
          </a:solid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descr="Optimize Screen Sharing for Video Clip toggle">
            <a:extLst>
              <a:ext uri="{FF2B5EF4-FFF2-40B4-BE49-F238E27FC236}">
                <a16:creationId xmlns:a16="http://schemas.microsoft.com/office/drawing/2014/main" id="{2E4A36D8-C913-42AD-A650-1C4351E4C4B8}"/>
              </a:ext>
            </a:extLst>
          </p:cNvPr>
          <p:cNvSpPr/>
          <p:nvPr/>
        </p:nvSpPr>
        <p:spPr>
          <a:xfrm>
            <a:off x="5505450" y="5407197"/>
            <a:ext cx="134939" cy="123825"/>
          </a:xfrm>
          <a:prstGeom prst="roundRect">
            <a:avLst/>
          </a:prstGeom>
          <a:solidFill>
            <a:schemeClr val="tx1"/>
          </a:solid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3BF680-8D1E-4459-B351-2D896D8D4094}"/>
              </a:ext>
              <a:ext uri="{C183D7F6-B498-43B3-948B-1728B52AA6E4}">
                <adec:decorative xmlns:adec="http://schemas.microsoft.com/office/drawing/2017/decorative" val="1"/>
              </a:ext>
            </a:extLst>
          </p:cNvPr>
          <p:cNvSpPr/>
          <p:nvPr/>
        </p:nvSpPr>
        <p:spPr>
          <a:xfrm rot="18900000">
            <a:off x="8775055" y="3640519"/>
            <a:ext cx="183731" cy="1778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291A99-2F05-4FF3-BCC0-D348759DA350}"/>
              </a:ext>
              <a:ext uri="{C183D7F6-B498-43B3-948B-1728B52AA6E4}">
                <adec:decorative xmlns:adec="http://schemas.microsoft.com/office/drawing/2017/decorative" val="1"/>
              </a:ext>
            </a:extLst>
          </p:cNvPr>
          <p:cNvSpPr/>
          <p:nvPr/>
        </p:nvSpPr>
        <p:spPr>
          <a:xfrm rot="2700000">
            <a:off x="8793572" y="3660838"/>
            <a:ext cx="183731" cy="1778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0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1"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1" grpId="1" animBg="1"/>
      <p:bldP spid="12" grpId="0" animBg="1"/>
      <p:bldP spid="12" grpId="1"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During Class - 10</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Sharing Content</a:t>
            </a:r>
          </a:p>
          <a:p>
            <a:pPr marL="0" indent="0">
              <a:spcAft>
                <a:spcPts val="1200"/>
              </a:spcAft>
              <a:buNone/>
            </a:pPr>
            <a:r>
              <a:rPr lang="en-US" dirty="0"/>
              <a:t>Meeting controls move to top of</a:t>
            </a:r>
            <a:br>
              <a:rPr lang="en-US" dirty="0"/>
            </a:br>
            <a:r>
              <a:rPr lang="en-US" dirty="0"/>
              <a:t>shared content</a:t>
            </a:r>
            <a:br>
              <a:rPr lang="en-US" dirty="0"/>
            </a:br>
            <a:endParaRPr lang="en-US" dirty="0"/>
          </a:p>
          <a:p>
            <a:pPr marL="0" indent="0">
              <a:spcAft>
                <a:spcPts val="1200"/>
              </a:spcAft>
              <a:buNone/>
            </a:pPr>
            <a:r>
              <a:rPr lang="en-US" dirty="0"/>
              <a:t>Disable participants annotation</a:t>
            </a:r>
          </a:p>
        </p:txBody>
      </p:sp>
      <p:sp>
        <p:nvSpPr>
          <p:cNvPr id="5" name="Content Placeholder 5">
            <a:extLst>
              <a:ext uri="{FF2B5EF4-FFF2-40B4-BE49-F238E27FC236}">
                <a16:creationId xmlns:a16="http://schemas.microsoft.com/office/drawing/2014/main" id="{DFA585DD-C49A-46A5-87FE-31453FAE4131}"/>
              </a:ext>
              <a:ext uri="{C183D7F6-B498-43B3-948B-1728B52AA6E4}">
                <adec:decorative xmlns:adec="http://schemas.microsoft.com/office/drawing/2017/decorative" val="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16" name="Picture 15" descr="Zoom main menu bar">
            <a:extLst>
              <a:ext uri="{FF2B5EF4-FFF2-40B4-BE49-F238E27FC236}">
                <a16:creationId xmlns:a16="http://schemas.microsoft.com/office/drawing/2014/main" id="{E2D1E73F-270C-4F6C-A48F-D66D0D5F2B09}"/>
              </a:ext>
            </a:extLst>
          </p:cNvPr>
          <p:cNvPicPr>
            <a:picLocks noChangeAspect="1"/>
          </p:cNvPicPr>
          <p:nvPr/>
        </p:nvPicPr>
        <p:blipFill rotWithShape="1">
          <a:blip r:embed="rId3"/>
          <a:srcRect t="2506"/>
          <a:stretch/>
        </p:blipFill>
        <p:spPr>
          <a:xfrm>
            <a:off x="2552155" y="-2323"/>
            <a:ext cx="7811590" cy="743003"/>
          </a:xfrm>
          <a:prstGeom prst="rect">
            <a:avLst/>
          </a:prstGeom>
        </p:spPr>
      </p:pic>
      <p:pic>
        <p:nvPicPr>
          <p:cNvPr id="3" name="Picture 2" descr="Zoom main menu bar more menu">
            <a:extLst>
              <a:ext uri="{FF2B5EF4-FFF2-40B4-BE49-F238E27FC236}">
                <a16:creationId xmlns:a16="http://schemas.microsoft.com/office/drawing/2014/main" id="{1ED3E969-7F27-44BA-994C-1598FEA6811B}"/>
              </a:ext>
            </a:extLst>
          </p:cNvPr>
          <p:cNvPicPr>
            <a:picLocks noChangeAspect="1"/>
          </p:cNvPicPr>
          <p:nvPr/>
        </p:nvPicPr>
        <p:blipFill>
          <a:blip r:embed="rId4"/>
          <a:stretch>
            <a:fillRect/>
          </a:stretch>
        </p:blipFill>
        <p:spPr>
          <a:xfrm>
            <a:off x="8758558" y="604844"/>
            <a:ext cx="3210373" cy="3801005"/>
          </a:xfrm>
          <a:prstGeom prst="rect">
            <a:avLst/>
          </a:prstGeom>
          <a:ln>
            <a:solidFill>
              <a:schemeClr val="bg1"/>
            </a:solidFill>
          </a:ln>
          <a:effectLst>
            <a:outerShdw blurRad="50800" dist="38100" algn="l" rotWithShape="0">
              <a:prstClr val="black">
                <a:alpha val="40000"/>
              </a:prstClr>
            </a:outerShdw>
          </a:effectLst>
        </p:spPr>
      </p:pic>
      <p:sp>
        <p:nvSpPr>
          <p:cNvPr id="17" name="Rectangle: Rounded Corners 16">
            <a:extLst>
              <a:ext uri="{FF2B5EF4-FFF2-40B4-BE49-F238E27FC236}">
                <a16:creationId xmlns:a16="http://schemas.microsoft.com/office/drawing/2014/main" id="{AF2DDF3E-2450-41E0-8275-A7034B4A0393}"/>
              </a:ext>
              <a:ext uri="{C183D7F6-B498-43B3-948B-1728B52AA6E4}">
                <adec:decorative xmlns:adec="http://schemas.microsoft.com/office/drawing/2017/decorative" val="1"/>
              </a:ext>
            </a:extLst>
          </p:cNvPr>
          <p:cNvSpPr/>
          <p:nvPr/>
        </p:nvSpPr>
        <p:spPr>
          <a:xfrm>
            <a:off x="9715500" y="17946"/>
            <a:ext cx="648244" cy="495369"/>
          </a:xfrm>
          <a:prstGeom prst="roundRect">
            <a:avLst/>
          </a:prstGeom>
          <a:solidFill>
            <a:srgbClr val="A0A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descr="Disable participants annomation option">
            <a:extLst>
              <a:ext uri="{FF2B5EF4-FFF2-40B4-BE49-F238E27FC236}">
                <a16:creationId xmlns:a16="http://schemas.microsoft.com/office/drawing/2014/main" id="{C63734B6-4FD0-4488-A17A-9BAEFAC745BF}"/>
              </a:ext>
            </a:extLst>
          </p:cNvPr>
          <p:cNvSpPr/>
          <p:nvPr/>
        </p:nvSpPr>
        <p:spPr>
          <a:xfrm>
            <a:off x="8836838" y="2050157"/>
            <a:ext cx="1974037"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
        <p:nvSpPr>
          <p:cNvPr id="8" name="Arrow: Circular 7">
            <a:extLst>
              <a:ext uri="{FF2B5EF4-FFF2-40B4-BE49-F238E27FC236}">
                <a16:creationId xmlns:a16="http://schemas.microsoft.com/office/drawing/2014/main" id="{B03E3703-7804-4B2B-B048-E8A5699FFF0F}"/>
              </a:ext>
              <a:ext uri="{C183D7F6-B498-43B3-948B-1728B52AA6E4}">
                <adec:decorative xmlns:adec="http://schemas.microsoft.com/office/drawing/2017/decorative" val="1"/>
              </a:ext>
            </a:extLst>
          </p:cNvPr>
          <p:cNvSpPr/>
          <p:nvPr/>
        </p:nvSpPr>
        <p:spPr>
          <a:xfrm rot="17845523">
            <a:off x="472130" y="341553"/>
            <a:ext cx="2908187" cy="2704472"/>
          </a:xfrm>
          <a:prstGeom prst="circularArrow">
            <a:avLst>
              <a:gd name="adj1" fmla="val 2881"/>
              <a:gd name="adj2" fmla="val 890247"/>
              <a:gd name="adj3" fmla="val 20424764"/>
              <a:gd name="adj4" fmla="val 10827315"/>
              <a:gd name="adj5" fmla="val 542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Shape 12">
            <a:extLst>
              <a:ext uri="{FF2B5EF4-FFF2-40B4-BE49-F238E27FC236}">
                <a16:creationId xmlns:a16="http://schemas.microsoft.com/office/drawing/2014/main" id="{607C9111-0BEC-46D0-9036-F773F94CA505}"/>
              </a:ext>
              <a:ext uri="{C183D7F6-B498-43B3-948B-1728B52AA6E4}">
                <adec:decorative xmlns:adec="http://schemas.microsoft.com/office/drawing/2017/decorative" val="1"/>
              </a:ext>
            </a:extLst>
          </p:cNvPr>
          <p:cNvSpPr/>
          <p:nvPr/>
        </p:nvSpPr>
        <p:spPr>
          <a:xfrm>
            <a:off x="1425248" y="4829175"/>
            <a:ext cx="1337002" cy="171795"/>
          </a:xfrm>
          <a:custGeom>
            <a:avLst/>
            <a:gdLst>
              <a:gd name="connsiteX0" fmla="*/ 13027 w 1337002"/>
              <a:gd name="connsiteY0" fmla="*/ 0 h 171795"/>
              <a:gd name="connsiteX1" fmla="*/ 241627 w 1337002"/>
              <a:gd name="connsiteY1" fmla="*/ 9525 h 171795"/>
              <a:gd name="connsiteX2" fmla="*/ 394027 w 1337002"/>
              <a:gd name="connsiteY2" fmla="*/ 19050 h 171795"/>
              <a:gd name="connsiteX3" fmla="*/ 679777 w 1337002"/>
              <a:gd name="connsiteY3" fmla="*/ 28575 h 171795"/>
              <a:gd name="connsiteX4" fmla="*/ 784552 w 1337002"/>
              <a:gd name="connsiteY4" fmla="*/ 47625 h 171795"/>
              <a:gd name="connsiteX5" fmla="*/ 870277 w 1337002"/>
              <a:gd name="connsiteY5" fmla="*/ 57150 h 171795"/>
              <a:gd name="connsiteX6" fmla="*/ 936952 w 1337002"/>
              <a:gd name="connsiteY6" fmla="*/ 66675 h 171795"/>
              <a:gd name="connsiteX7" fmla="*/ 1079827 w 1337002"/>
              <a:gd name="connsiteY7" fmla="*/ 76200 h 171795"/>
              <a:gd name="connsiteX8" fmla="*/ 51127 w 1337002"/>
              <a:gd name="connsiteY8" fmla="*/ 66675 h 171795"/>
              <a:gd name="connsiteX9" fmla="*/ 813127 w 1337002"/>
              <a:gd name="connsiteY9" fmla="*/ 76200 h 171795"/>
              <a:gd name="connsiteX10" fmla="*/ 1022677 w 1337002"/>
              <a:gd name="connsiteY10" fmla="*/ 95250 h 171795"/>
              <a:gd name="connsiteX11" fmla="*/ 1079827 w 1337002"/>
              <a:gd name="connsiteY11" fmla="*/ 104775 h 171795"/>
              <a:gd name="connsiteX12" fmla="*/ 1317952 w 1337002"/>
              <a:gd name="connsiteY12" fmla="*/ 123825 h 171795"/>
              <a:gd name="connsiteX13" fmla="*/ 365452 w 1337002"/>
              <a:gd name="connsiteY13" fmla="*/ 114300 h 171795"/>
              <a:gd name="connsiteX14" fmla="*/ 1203652 w 1337002"/>
              <a:gd name="connsiteY14" fmla="*/ 161925 h 171795"/>
              <a:gd name="connsiteX15" fmla="*/ 1337002 w 1337002"/>
              <a:gd name="connsiteY15" fmla="*/ 171450 h 17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7002" h="171795">
                <a:moveTo>
                  <a:pt x="13027" y="0"/>
                </a:moveTo>
                <a:lnTo>
                  <a:pt x="241627" y="9525"/>
                </a:lnTo>
                <a:cubicBezTo>
                  <a:pt x="292463" y="12067"/>
                  <a:pt x="343176" y="16839"/>
                  <a:pt x="394027" y="19050"/>
                </a:cubicBezTo>
                <a:cubicBezTo>
                  <a:pt x="489240" y="23190"/>
                  <a:pt x="584527" y="25400"/>
                  <a:pt x="679777" y="28575"/>
                </a:cubicBezTo>
                <a:cubicBezTo>
                  <a:pt x="715693" y="35758"/>
                  <a:pt x="747992" y="42750"/>
                  <a:pt x="784552" y="47625"/>
                </a:cubicBezTo>
                <a:cubicBezTo>
                  <a:pt x="813051" y="51425"/>
                  <a:pt x="841748" y="53584"/>
                  <a:pt x="870277" y="57150"/>
                </a:cubicBezTo>
                <a:cubicBezTo>
                  <a:pt x="892554" y="59935"/>
                  <a:pt x="914594" y="64642"/>
                  <a:pt x="936952" y="66675"/>
                </a:cubicBezTo>
                <a:cubicBezTo>
                  <a:pt x="984487" y="70996"/>
                  <a:pt x="1127558" y="76200"/>
                  <a:pt x="1079827" y="76200"/>
                </a:cubicBezTo>
                <a:lnTo>
                  <a:pt x="51127" y="66675"/>
                </a:lnTo>
                <a:cubicBezTo>
                  <a:pt x="-202893" y="66675"/>
                  <a:pt x="559127" y="73025"/>
                  <a:pt x="813127" y="76200"/>
                </a:cubicBezTo>
                <a:cubicBezTo>
                  <a:pt x="882977" y="82550"/>
                  <a:pt x="953493" y="83719"/>
                  <a:pt x="1022677" y="95250"/>
                </a:cubicBezTo>
                <a:cubicBezTo>
                  <a:pt x="1041727" y="98425"/>
                  <a:pt x="1060604" y="102915"/>
                  <a:pt x="1079827" y="104775"/>
                </a:cubicBezTo>
                <a:cubicBezTo>
                  <a:pt x="1159085" y="112445"/>
                  <a:pt x="1397574" y="122763"/>
                  <a:pt x="1317952" y="123825"/>
                </a:cubicBezTo>
                <a:lnTo>
                  <a:pt x="365452" y="114300"/>
                </a:lnTo>
                <a:cubicBezTo>
                  <a:pt x="878549" y="169275"/>
                  <a:pt x="421541" y="126905"/>
                  <a:pt x="1203652" y="161925"/>
                </a:cubicBezTo>
                <a:cubicBezTo>
                  <a:pt x="1486573" y="174593"/>
                  <a:pt x="1055585" y="171450"/>
                  <a:pt x="1337002" y="17145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20" name="Oval 19" descr="Stop Share button">
            <a:extLst>
              <a:ext uri="{FF2B5EF4-FFF2-40B4-BE49-F238E27FC236}">
                <a16:creationId xmlns:a16="http://schemas.microsoft.com/office/drawing/2014/main" id="{2A741A1C-5557-4652-B61F-CA731FDA1600}"/>
              </a:ext>
            </a:extLst>
          </p:cNvPr>
          <p:cNvSpPr/>
          <p:nvPr/>
        </p:nvSpPr>
        <p:spPr>
          <a:xfrm>
            <a:off x="7134226" y="438284"/>
            <a:ext cx="1056510"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Tree>
    <p:extLst>
      <p:ext uri="{BB962C8B-B14F-4D97-AF65-F5344CB8AC3E}">
        <p14:creationId xmlns:p14="http://schemas.microsoft.com/office/powerpoint/2010/main" val="40655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7" grpId="0" animBg="1"/>
      <p:bldP spid="18" grpId="0" animBg="1"/>
      <p:bldP spid="8" grpId="0" animBg="1"/>
      <p:bldP spid="13"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During Class - 11</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Ending the Meeting</a:t>
            </a:r>
          </a:p>
          <a:p>
            <a:pPr marL="0" indent="0">
              <a:spcAft>
                <a:spcPts val="1200"/>
              </a:spcAft>
              <a:buNone/>
            </a:pPr>
            <a:r>
              <a:rPr lang="en-US" sz="3200" dirty="0"/>
              <a:t>Use “Leave Meeting” if you need to change something on your computer and come back in.</a:t>
            </a:r>
          </a:p>
          <a:p>
            <a:pPr marL="0" indent="0">
              <a:spcAft>
                <a:spcPts val="1200"/>
              </a:spcAft>
              <a:buNone/>
            </a:pPr>
            <a:r>
              <a:rPr lang="en-US" sz="3200" dirty="0"/>
              <a:t>Use “End Meeting for All” if you’re ready to close the door and shut off the lights.</a:t>
            </a:r>
          </a:p>
          <a:p>
            <a:pPr marL="0" indent="0">
              <a:spcAft>
                <a:spcPts val="1200"/>
              </a:spcAft>
              <a:buNone/>
            </a:pPr>
            <a:r>
              <a:rPr lang="en-US" sz="3200" dirty="0"/>
              <a:t>Recurring Meetings can always be reopened.</a:t>
            </a:r>
          </a:p>
        </p:txBody>
      </p:sp>
      <p:sp>
        <p:nvSpPr>
          <p:cNvPr id="5" name="Content Placeholder 5" descr="Ending the Meeting&#13;&#10;Use “Leave Meeting” if you need to change something on your computer and come back in.&#13;&#10;Use “End Meeting for All” if you’re ready to close the door and shut off the lights.&#13;&#10;Recurring Meetings can always be reopened.&#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12" name="Picture 11" descr="Zoom main menu bar">
            <a:extLst>
              <a:ext uri="{FF2B5EF4-FFF2-40B4-BE49-F238E27FC236}">
                <a16:creationId xmlns:a16="http://schemas.microsoft.com/office/drawing/2014/main" id="{5187A4D9-5603-4E7E-A66B-E2EA76FA1690}"/>
              </a:ext>
            </a:extLst>
          </p:cNvPr>
          <p:cNvPicPr>
            <a:picLocks noChangeAspect="1"/>
          </p:cNvPicPr>
          <p:nvPr/>
        </p:nvPicPr>
        <p:blipFill>
          <a:blip r:embed="rId3"/>
          <a:stretch>
            <a:fillRect/>
          </a:stretch>
        </p:blipFill>
        <p:spPr>
          <a:xfrm>
            <a:off x="294464" y="5741635"/>
            <a:ext cx="11603069" cy="495369"/>
          </a:xfrm>
          <a:prstGeom prst="rect">
            <a:avLst/>
          </a:prstGeom>
        </p:spPr>
      </p:pic>
      <p:sp>
        <p:nvSpPr>
          <p:cNvPr id="14" name="Oval 13" descr="Zoom main menu bar End button">
            <a:extLst>
              <a:ext uri="{FF2B5EF4-FFF2-40B4-BE49-F238E27FC236}">
                <a16:creationId xmlns:a16="http://schemas.microsoft.com/office/drawing/2014/main" id="{F681C375-C7BD-4653-BEC5-B52DE2DC6BA6}"/>
              </a:ext>
            </a:extLst>
          </p:cNvPr>
          <p:cNvSpPr/>
          <p:nvPr/>
        </p:nvSpPr>
        <p:spPr>
          <a:xfrm>
            <a:off x="10953830" y="5843588"/>
            <a:ext cx="1076246" cy="33311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pic>
        <p:nvPicPr>
          <p:cNvPr id="2" name="Picture 1" descr="Zoom End Meeting options">
            <a:extLst>
              <a:ext uri="{FF2B5EF4-FFF2-40B4-BE49-F238E27FC236}">
                <a16:creationId xmlns:a16="http://schemas.microsoft.com/office/drawing/2014/main" id="{B9D30D72-A162-4526-ABDF-05BE249AA6FB}"/>
              </a:ext>
            </a:extLst>
          </p:cNvPr>
          <p:cNvPicPr>
            <a:picLocks noChangeAspect="1"/>
          </p:cNvPicPr>
          <p:nvPr/>
        </p:nvPicPr>
        <p:blipFill>
          <a:blip r:embed="rId4"/>
          <a:stretch>
            <a:fillRect/>
          </a:stretch>
        </p:blipFill>
        <p:spPr>
          <a:xfrm>
            <a:off x="9602938" y="4797468"/>
            <a:ext cx="2305372" cy="91452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3429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Now What?</a:t>
            </a:r>
          </a:p>
        </p:txBody>
      </p:sp>
      <p:sp>
        <p:nvSpPr>
          <p:cNvPr id="5" name="Content Placeholder 5" descr="Whew!    —Now What?&#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
        <p:nvSpPr>
          <p:cNvPr id="3" name="Content Placeholder 2" descr="Whew!    —Now What?&#13;&#10;">
            <a:extLst>
              <a:ext uri="{FF2B5EF4-FFF2-40B4-BE49-F238E27FC236}">
                <a16:creationId xmlns:a16="http://schemas.microsoft.com/office/drawing/2014/main" id="{3D31038C-1383-476C-B8C1-09BAE4CE3853}"/>
              </a:ext>
            </a:extLst>
          </p:cNvPr>
          <p:cNvSpPr>
            <a:spLocks noGrp="1"/>
          </p:cNvSpPr>
          <p:nvPr>
            <p:ph idx="1"/>
          </p:nvPr>
        </p:nvSpPr>
        <p:spPr/>
        <p:txBody>
          <a:bodyPr anchor="ctr">
            <a:normAutofit/>
          </a:bodyPr>
          <a:lstStyle/>
          <a:p>
            <a:pPr marL="0" indent="0" algn="ctr">
              <a:buNone/>
            </a:pPr>
            <a:r>
              <a:rPr lang="en-US" sz="4400" b="1" i="1" dirty="0"/>
              <a:t>Whew!    —Now What?</a:t>
            </a:r>
          </a:p>
        </p:txBody>
      </p:sp>
    </p:spTree>
    <p:extLst>
      <p:ext uri="{BB962C8B-B14F-4D97-AF65-F5344CB8AC3E}">
        <p14:creationId xmlns:p14="http://schemas.microsoft.com/office/powerpoint/2010/main" val="397231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After Class - 1</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8" y="1767840"/>
            <a:ext cx="9817081" cy="4485316"/>
          </a:xfrm>
        </p:spPr>
        <p:txBody>
          <a:bodyPr>
            <a:normAutofit/>
          </a:bodyPr>
          <a:lstStyle/>
          <a:p>
            <a:pPr marL="0" indent="0">
              <a:spcAft>
                <a:spcPts val="1200"/>
              </a:spcAft>
              <a:buNone/>
            </a:pPr>
            <a:r>
              <a:rPr lang="en-US" b="1" dirty="0"/>
              <a:t>Where did my recording go?</a:t>
            </a:r>
          </a:p>
          <a:p>
            <a:pPr marL="400050" indent="-400050">
              <a:spcAft>
                <a:spcPts val="1200"/>
              </a:spcAft>
              <a:buFont typeface="Arial" panose="020B0604020202020204" pitchFamily="34" charset="0"/>
              <a:buChar char="—"/>
            </a:pPr>
            <a:r>
              <a:rPr lang="en-US" sz="2800" dirty="0"/>
              <a:t>Video starts processing immediately after meeting end.</a:t>
            </a:r>
          </a:p>
          <a:p>
            <a:pPr marL="400050" indent="-400050">
              <a:spcAft>
                <a:spcPts val="1200"/>
              </a:spcAft>
              <a:buFont typeface="Arial" panose="020B0604020202020204" pitchFamily="34" charset="0"/>
              <a:buChar char="—"/>
            </a:pPr>
            <a:r>
              <a:rPr lang="en-US" sz="2800" dirty="0"/>
              <a:t>Default location is: Documents&gt;Zoom&gt;</a:t>
            </a:r>
            <a:r>
              <a:rPr lang="en-US" sz="2800" i="1" dirty="0" err="1"/>
              <a:t>MeetingName</a:t>
            </a:r>
            <a:endParaRPr lang="en-US" sz="2800" i="1" dirty="0"/>
          </a:p>
          <a:p>
            <a:pPr marL="857250" lvl="1" indent="-400050">
              <a:spcAft>
                <a:spcPts val="1200"/>
              </a:spcAft>
              <a:buFont typeface="Arial" panose="020B0604020202020204" pitchFamily="34" charset="0"/>
              <a:buChar char="—"/>
            </a:pPr>
            <a:r>
              <a:rPr lang="en-US" sz="2400" i="1" dirty="0"/>
              <a:t>Cloud Recordings are in your web portal, under “Recordings”</a:t>
            </a:r>
          </a:p>
          <a:p>
            <a:pPr marL="400050" indent="-400050">
              <a:spcAft>
                <a:spcPts val="1200"/>
              </a:spcAft>
              <a:buFont typeface="Arial" panose="020B0604020202020204" pitchFamily="34" charset="0"/>
              <a:buChar char="—"/>
            </a:pPr>
            <a:r>
              <a:rPr lang="en-US" sz="2800" dirty="0"/>
              <a:t>If processing was interrupted, go to Meetings tab, toggle to “Recorded.” Click the meeting, then “Convert” on the right.</a:t>
            </a:r>
          </a:p>
        </p:txBody>
      </p:sp>
      <p:sp>
        <p:nvSpPr>
          <p:cNvPr id="5" name="Content Placeholder 5" descr="Where did my recording go?&#13;&#10;Video starts processing immediately after meeting end.&#13;&#10;Default location is: Documents&gt;Zoom&gt;MeetingName&#13;&#10;Cloud Recordings are in your web portal, under “Recordings”&#13;&#10;If processing was interrupted, go to Meetings tab, toggle to “Recorded.” Click the meeting, then “Convert” on the right.&#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Tree>
    <p:extLst>
      <p:ext uri="{BB962C8B-B14F-4D97-AF65-F5344CB8AC3E}">
        <p14:creationId xmlns:p14="http://schemas.microsoft.com/office/powerpoint/2010/main" val="291480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After Class - 2</a:t>
            </a:r>
          </a:p>
        </p:txBody>
      </p:sp>
      <p:sp>
        <p:nvSpPr>
          <p:cNvPr id="6" name="Content Placeholder 5" descr="Where should my recording go?&#13;&#10;Upload to your class’s Panopto folder&#13;&#10;You can request a “Personal” folder in Panopto for video shared between classes&#13;&#10;Videos with any students visible/audible, etc., should NOT be uploaded to YouTube, Vimeo, et al.&#13;&#10;But 1:1 interviews with guest speakers can!&#13;&#10;Share Panopto video in your Blackboard course&#13;&#10;">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Where </a:t>
            </a:r>
            <a:r>
              <a:rPr lang="en-US" b="1" i="1" dirty="0"/>
              <a:t>should</a:t>
            </a:r>
            <a:r>
              <a:rPr lang="en-US" b="1" dirty="0"/>
              <a:t> my recording go?</a:t>
            </a:r>
          </a:p>
          <a:p>
            <a:pPr marL="400050" indent="-400050">
              <a:lnSpc>
                <a:spcPct val="100000"/>
              </a:lnSpc>
              <a:spcBef>
                <a:spcPts val="600"/>
              </a:spcBef>
              <a:buFont typeface="Arial" panose="020B0604020202020204" pitchFamily="34" charset="0"/>
              <a:buChar char="—"/>
            </a:pPr>
            <a:r>
              <a:rPr lang="en-US" sz="2800" dirty="0"/>
              <a:t>Upload to your class’s Panopto folder</a:t>
            </a:r>
          </a:p>
          <a:p>
            <a:pPr marL="400050" indent="-400050">
              <a:lnSpc>
                <a:spcPct val="100000"/>
              </a:lnSpc>
              <a:spcBef>
                <a:spcPts val="600"/>
              </a:spcBef>
              <a:buFont typeface="Arial" panose="020B0604020202020204" pitchFamily="34" charset="0"/>
              <a:buChar char="—"/>
            </a:pPr>
            <a:r>
              <a:rPr lang="en-US" sz="2800" dirty="0"/>
              <a:t>You can request a “Personal” folder in Panopto for video shared between classes</a:t>
            </a:r>
          </a:p>
          <a:p>
            <a:pPr marL="400050" indent="-400050">
              <a:lnSpc>
                <a:spcPct val="100000"/>
              </a:lnSpc>
              <a:spcBef>
                <a:spcPts val="600"/>
              </a:spcBef>
              <a:buFont typeface="Arial" panose="020B0604020202020204" pitchFamily="34" charset="0"/>
              <a:buChar char="—"/>
            </a:pPr>
            <a:r>
              <a:rPr lang="en-US" sz="2800" dirty="0"/>
              <a:t>Videos with any students visible/audible, etc., should NOT be uploaded to YouTube, Vimeo, et al.</a:t>
            </a:r>
          </a:p>
          <a:p>
            <a:pPr lvl="1">
              <a:lnSpc>
                <a:spcPct val="100000"/>
              </a:lnSpc>
              <a:spcBef>
                <a:spcPts val="600"/>
              </a:spcBef>
              <a:buFont typeface="Arial" panose="020B0604020202020204" pitchFamily="34" charset="0"/>
              <a:buChar char="—"/>
            </a:pPr>
            <a:r>
              <a:rPr lang="en-US" sz="2400" dirty="0"/>
              <a:t>But 1:1 interviews with guest speakers can!</a:t>
            </a:r>
            <a:endParaRPr lang="en-US" sz="2800" dirty="0"/>
          </a:p>
          <a:p>
            <a:pPr>
              <a:lnSpc>
                <a:spcPct val="100000"/>
              </a:lnSpc>
              <a:spcBef>
                <a:spcPts val="600"/>
              </a:spcBef>
              <a:buFont typeface="Arial" panose="020B0604020202020204" pitchFamily="34" charset="0"/>
              <a:buChar char="—"/>
            </a:pPr>
            <a:r>
              <a:rPr lang="en-US" sz="2800" dirty="0"/>
              <a:t>Share Panopto video in your Blackboard course</a:t>
            </a:r>
          </a:p>
        </p:txBody>
      </p:sp>
      <p:sp>
        <p:nvSpPr>
          <p:cNvPr id="5" name="Content Placeholder 5" descr="Where should my recording go?&#13;&#10;Upload to your class’s Panopto folder&#13;&#10;You can request a “Personal” folder in Panopto for video shared between classes&#13;&#10;Videos with any students visible/audible, etc., should NOT be uploaded to YouTube, Vimeo, et al.&#13;&#10;But 1:1 interviews with guest speakers can!&#13;&#10;Share Panopto video in your Blackboard course&#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Tree>
    <p:extLst>
      <p:ext uri="{BB962C8B-B14F-4D97-AF65-F5344CB8AC3E}">
        <p14:creationId xmlns:p14="http://schemas.microsoft.com/office/powerpoint/2010/main" val="427253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After Class - 3</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What about attendance?</a:t>
            </a:r>
          </a:p>
          <a:p>
            <a:pPr marL="400050" indent="-400050">
              <a:lnSpc>
                <a:spcPct val="100000"/>
              </a:lnSpc>
              <a:spcBef>
                <a:spcPts val="600"/>
              </a:spcBef>
              <a:buFont typeface="Arial" panose="020B0604020202020204" pitchFamily="34" charset="0"/>
              <a:buChar char="—"/>
            </a:pPr>
            <a:r>
              <a:rPr lang="en-US" sz="2800" dirty="0"/>
              <a:t>Go to web portal at </a:t>
            </a:r>
            <a:r>
              <a:rPr lang="en-US" sz="2800" dirty="0">
                <a:hlinkClick r:id="rId3"/>
              </a:rPr>
              <a:t>https://wichitastate.zoom.us/</a:t>
            </a:r>
            <a:r>
              <a:rPr lang="en-US" sz="2800" dirty="0"/>
              <a:t> &amp; click on “Reports,” then “Usage Reports”</a:t>
            </a:r>
          </a:p>
          <a:p>
            <a:pPr marL="400050" indent="-400050">
              <a:lnSpc>
                <a:spcPct val="100000"/>
              </a:lnSpc>
              <a:spcBef>
                <a:spcPts val="600"/>
              </a:spcBef>
              <a:buFont typeface="Arial" panose="020B0604020202020204" pitchFamily="34" charset="0"/>
              <a:buChar char="—"/>
            </a:pPr>
            <a:r>
              <a:rPr lang="en-US" sz="2800" dirty="0"/>
              <a:t>Find the meeting for which you want to see attendance &amp; click the linked number of Participants.</a:t>
            </a:r>
          </a:p>
        </p:txBody>
      </p:sp>
      <p:sp>
        <p:nvSpPr>
          <p:cNvPr id="5" name="Content Placeholder 5" descr="What about attendance?&#13;&#10;Go to web portal at https://wichitastate.zoom.us/ &amp; click on “Reports,” then “Usage Reports”&#13;&#10;Find the meeting for which you want to see attendance &amp; click the linked number of Participants">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grpSp>
        <p:nvGrpSpPr>
          <p:cNvPr id="10" name="Group 9">
            <a:extLst>
              <a:ext uri="{FF2B5EF4-FFF2-40B4-BE49-F238E27FC236}">
                <a16:creationId xmlns:a16="http://schemas.microsoft.com/office/drawing/2014/main" id="{787D5D57-F538-49EC-AF21-48BB2910E741}"/>
              </a:ext>
              <a:ext uri="{C183D7F6-B498-43B3-948B-1728B52AA6E4}">
                <adec:decorative xmlns:adec="http://schemas.microsoft.com/office/drawing/2017/decorative" val="1"/>
              </a:ext>
            </a:extLst>
          </p:cNvPr>
          <p:cNvGrpSpPr/>
          <p:nvPr/>
        </p:nvGrpSpPr>
        <p:grpSpPr>
          <a:xfrm>
            <a:off x="1785125" y="4419615"/>
            <a:ext cx="6825476" cy="2210048"/>
            <a:chOff x="1785125" y="4419615"/>
            <a:chExt cx="6825476" cy="2210048"/>
          </a:xfrm>
        </p:grpSpPr>
        <p:pic>
          <p:nvPicPr>
            <p:cNvPr id="2" name="Picture 1">
              <a:extLst>
                <a:ext uri="{FF2B5EF4-FFF2-40B4-BE49-F238E27FC236}">
                  <a16:creationId xmlns:a16="http://schemas.microsoft.com/office/drawing/2014/main" id="{D74DAF15-B8EB-4CBB-94B7-B17FE261A2BC}"/>
                </a:ext>
              </a:extLst>
            </p:cNvPr>
            <p:cNvPicPr>
              <a:picLocks noChangeAspect="1"/>
            </p:cNvPicPr>
            <p:nvPr/>
          </p:nvPicPr>
          <p:blipFill>
            <a:blip r:embed="rId4"/>
            <a:stretch>
              <a:fillRect/>
            </a:stretch>
          </p:blipFill>
          <p:spPr>
            <a:xfrm>
              <a:off x="1785125" y="4419615"/>
              <a:ext cx="6825476" cy="2210048"/>
            </a:xfrm>
            <a:prstGeom prst="rect">
              <a:avLst/>
            </a:prstGeom>
            <a:effectLst>
              <a:outerShdw blurRad="50800" dist="38100" algn="l" rotWithShape="0">
                <a:prstClr val="black">
                  <a:alpha val="40000"/>
                </a:prstClr>
              </a:outerShdw>
            </a:effectLst>
          </p:spPr>
        </p:pic>
        <p:sp>
          <p:nvSpPr>
            <p:cNvPr id="7" name="Rectangle 6">
              <a:extLst>
                <a:ext uri="{FF2B5EF4-FFF2-40B4-BE49-F238E27FC236}">
                  <a16:creationId xmlns:a16="http://schemas.microsoft.com/office/drawing/2014/main" id="{F4CA76C9-C5C9-457F-AF56-AA4BC4AE4EEE}"/>
                </a:ext>
              </a:extLst>
            </p:cNvPr>
            <p:cNvSpPr/>
            <p:nvPr/>
          </p:nvSpPr>
          <p:spPr>
            <a:xfrm>
              <a:off x="3089275" y="6293795"/>
              <a:ext cx="352425" cy="75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3F4C7E-6EAD-4D9C-8BC4-F88E412E0EFE}"/>
                </a:ext>
              </a:extLst>
            </p:cNvPr>
            <p:cNvSpPr/>
            <p:nvPr/>
          </p:nvSpPr>
          <p:spPr>
            <a:xfrm>
              <a:off x="3089275" y="6405556"/>
              <a:ext cx="352425" cy="75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Arrow: Circular 8">
            <a:extLst>
              <a:ext uri="{FF2B5EF4-FFF2-40B4-BE49-F238E27FC236}">
                <a16:creationId xmlns:a16="http://schemas.microsoft.com/office/drawing/2014/main" id="{5661D644-61DD-4712-A949-70DB76173616}"/>
              </a:ext>
              <a:ext uri="{C183D7F6-B498-43B3-948B-1728B52AA6E4}">
                <adec:decorative xmlns:adec="http://schemas.microsoft.com/office/drawing/2017/decorative" val="1"/>
              </a:ext>
            </a:extLst>
          </p:cNvPr>
          <p:cNvSpPr/>
          <p:nvPr/>
        </p:nvSpPr>
        <p:spPr>
          <a:xfrm rot="8100000">
            <a:off x="7400522" y="3951480"/>
            <a:ext cx="3218349" cy="2704472"/>
          </a:xfrm>
          <a:prstGeom prst="circularArrow">
            <a:avLst>
              <a:gd name="adj1" fmla="val 2881"/>
              <a:gd name="adj2" fmla="val 890247"/>
              <a:gd name="adj3" fmla="val 20424764"/>
              <a:gd name="adj4" fmla="val 11093098"/>
              <a:gd name="adj5" fmla="val 542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886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What to do differently next time?</a:t>
            </a:r>
          </a:p>
          <a:p>
            <a:pPr marL="400050" indent="-400050">
              <a:lnSpc>
                <a:spcPct val="100000"/>
              </a:lnSpc>
              <a:spcBef>
                <a:spcPts val="600"/>
              </a:spcBef>
              <a:buFont typeface="Arial" panose="020B0604020202020204" pitchFamily="34" charset="0"/>
              <a:buChar char="—"/>
            </a:pPr>
            <a:r>
              <a:rPr lang="en-US" sz="2800" dirty="0"/>
              <a:t>You can edit Recurring meetings without changing the Meeting ID or Password.</a:t>
            </a:r>
          </a:p>
          <a:p>
            <a:pPr marL="400050" indent="-400050">
              <a:lnSpc>
                <a:spcPct val="100000"/>
              </a:lnSpc>
              <a:spcBef>
                <a:spcPts val="600"/>
              </a:spcBef>
              <a:buFont typeface="Arial" panose="020B0604020202020204" pitchFamily="34" charset="0"/>
              <a:buChar char="—"/>
            </a:pPr>
            <a:r>
              <a:rPr lang="en-US" sz="2800" dirty="0"/>
              <a:t>Write down what you want to change for meetings</a:t>
            </a:r>
            <a:br>
              <a:rPr lang="en-US" sz="2800" dirty="0"/>
            </a:br>
            <a:r>
              <a:rPr lang="en-US" sz="2800" dirty="0"/>
              <a:t>you haven’t scheduled yet</a:t>
            </a:r>
          </a:p>
          <a:p>
            <a:pPr marL="400050" indent="-400050">
              <a:lnSpc>
                <a:spcPct val="100000"/>
              </a:lnSpc>
              <a:spcBef>
                <a:spcPts val="600"/>
              </a:spcBef>
              <a:buFont typeface="Arial" panose="020B0604020202020204" pitchFamily="34" charset="0"/>
              <a:buChar char="—"/>
            </a:pPr>
            <a:r>
              <a:rPr lang="en-US" sz="2800" dirty="0"/>
              <a:t>Ask questions: </a:t>
            </a:r>
          </a:p>
          <a:p>
            <a:pPr marL="857250" lvl="1" indent="-400050">
              <a:lnSpc>
                <a:spcPct val="100000"/>
              </a:lnSpc>
              <a:spcBef>
                <a:spcPts val="600"/>
              </a:spcBef>
              <a:buFont typeface="Arial" panose="020B0604020202020204" pitchFamily="34" charset="0"/>
              <a:buChar char="—"/>
            </a:pPr>
            <a:r>
              <a:rPr lang="en-US" sz="2400" dirty="0">
                <a:hlinkClick r:id="rId3"/>
              </a:rPr>
              <a:t>http://www.wichita.edu/av</a:t>
            </a:r>
            <a:r>
              <a:rPr lang="en-US" sz="2400" dirty="0"/>
              <a:t> </a:t>
            </a:r>
          </a:p>
          <a:p>
            <a:pPr marL="857250" lvl="1" indent="-400050">
              <a:lnSpc>
                <a:spcPct val="100000"/>
              </a:lnSpc>
              <a:spcBef>
                <a:spcPts val="600"/>
              </a:spcBef>
              <a:buFont typeface="Arial" panose="020B0604020202020204" pitchFamily="34" charset="0"/>
              <a:buChar char="—"/>
            </a:pPr>
            <a:r>
              <a:rPr lang="en-US" sz="2400" dirty="0"/>
              <a:t>      WSU Media Resources Center on Facebook</a:t>
            </a:r>
          </a:p>
          <a:p>
            <a:pPr marL="857250" lvl="1" indent="-400050">
              <a:lnSpc>
                <a:spcPct val="100000"/>
              </a:lnSpc>
              <a:spcBef>
                <a:spcPts val="600"/>
              </a:spcBef>
              <a:buFont typeface="Arial" panose="020B0604020202020204" pitchFamily="34" charset="0"/>
              <a:buChar char="—"/>
            </a:pPr>
            <a:endParaRPr lang="en-US" sz="2400" dirty="0"/>
          </a:p>
        </p:txBody>
      </p:sp>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After Class - 4</a:t>
            </a:r>
          </a:p>
        </p:txBody>
      </p:sp>
      <p:pic>
        <p:nvPicPr>
          <p:cNvPr id="1028" name="Picture 4">
            <a:extLst>
              <a:ext uri="{FF2B5EF4-FFF2-40B4-BE49-F238E27FC236}">
                <a16:creationId xmlns:a16="http://schemas.microsoft.com/office/drawing/2014/main" id="{9F3AE040-A684-4B7E-A79A-3744B4A1FA7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5310188"/>
            <a:ext cx="452437" cy="45243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descr="What to do differently next time?&#13;&#10;You can edit Recurring meetings without changing the Meeting ID or Password.&#13;&#10;Write down what you want to change for meetingsyou haven’t scheduled yet&#13;&#10;Ask questions: &#13;&#10;http://www.wichita.edu/av &#13;&#10;      WSU Media Resources Center on Facebook&#13;&#10;&#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pic>
        <p:nvPicPr>
          <p:cNvPr id="1026" name="Picture 2" descr="beige sticky note, post it, postit, sticky notes, adhesive note, HD wallpaper">
            <a:extLst>
              <a:ext uri="{FF2B5EF4-FFF2-40B4-BE49-F238E27FC236}">
                <a16:creationId xmlns:a16="http://schemas.microsoft.com/office/drawing/2014/main" id="{D3D83514-155C-4CCC-8973-D44D5639A30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8250" y="3886200"/>
            <a:ext cx="2878138" cy="2783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376224-83CA-4BD3-832D-04B1E4ADC176}"/>
              </a:ext>
            </a:extLst>
          </p:cNvPr>
          <p:cNvSpPr txBox="1"/>
          <p:nvPr/>
        </p:nvSpPr>
        <p:spPr>
          <a:xfrm rot="342514">
            <a:off x="9476242" y="4255733"/>
            <a:ext cx="1642154" cy="400110"/>
          </a:xfrm>
          <a:prstGeom prst="rect">
            <a:avLst/>
          </a:prstGeom>
          <a:noFill/>
        </p:spPr>
        <p:txBody>
          <a:bodyPr wrap="square" rtlCol="0">
            <a:spAutoFit/>
          </a:bodyPr>
          <a:lstStyle/>
          <a:p>
            <a:r>
              <a:rPr lang="en-US" sz="2000" b="1" dirty="0">
                <a:solidFill>
                  <a:schemeClr val="bg1"/>
                </a:solidFill>
                <a:latin typeface="Ink Free" panose="03080402000500000000" pitchFamily="66" charset="0"/>
              </a:rPr>
              <a:t>Next time…</a:t>
            </a:r>
          </a:p>
        </p:txBody>
      </p:sp>
    </p:spTree>
    <p:extLst>
      <p:ext uri="{BB962C8B-B14F-4D97-AF65-F5344CB8AC3E}">
        <p14:creationId xmlns:p14="http://schemas.microsoft.com/office/powerpoint/2010/main" val="218035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70434"/>
            <a:ext cx="7058202" cy="4523362"/>
          </a:xfrm>
        </p:spPr>
        <p:txBody>
          <a:bodyPr/>
          <a:lstStyle/>
          <a:p>
            <a:pPr marL="0" indent="0">
              <a:spcAft>
                <a:spcPts val="1200"/>
              </a:spcAft>
              <a:buNone/>
            </a:pPr>
            <a:r>
              <a:rPr lang="en-US" b="1" dirty="0"/>
              <a:t>Basic </a:t>
            </a:r>
            <a:r>
              <a:rPr lang="en-US" b="1" i="1" dirty="0"/>
              <a:t>vs.</a:t>
            </a:r>
            <a:r>
              <a:rPr lang="en-US" b="1" dirty="0"/>
              <a:t> Licensed</a:t>
            </a:r>
            <a:br>
              <a:rPr lang="en-US" dirty="0"/>
            </a:br>
            <a:r>
              <a:rPr lang="en-US" dirty="0"/>
              <a:t>	</a:t>
            </a:r>
            <a:endParaRPr lang="en-US" i="1" dirty="0"/>
          </a:p>
        </p:txBody>
      </p:sp>
      <p:graphicFrame>
        <p:nvGraphicFramePr>
          <p:cNvPr id="2" name="Table 2">
            <a:extLst>
              <a:ext uri="{FF2B5EF4-FFF2-40B4-BE49-F238E27FC236}">
                <a16:creationId xmlns:a16="http://schemas.microsoft.com/office/drawing/2014/main" id="{7B2AA838-E6E9-4141-8118-8F5D0EF54739}"/>
              </a:ext>
            </a:extLst>
          </p:cNvPr>
          <p:cNvGraphicFramePr>
            <a:graphicFrameLocks noGrp="1"/>
          </p:cNvGraphicFramePr>
          <p:nvPr>
            <p:extLst>
              <p:ext uri="{D42A27DB-BD31-4B8C-83A1-F6EECF244321}">
                <p14:modId xmlns:p14="http://schemas.microsoft.com/office/powerpoint/2010/main" val="3386362684"/>
              </p:ext>
            </p:extLst>
          </p:nvPr>
        </p:nvGraphicFramePr>
        <p:xfrm>
          <a:off x="1307586" y="2626287"/>
          <a:ext cx="10274814" cy="2966720"/>
        </p:xfrm>
        <a:graphic>
          <a:graphicData uri="http://schemas.openxmlformats.org/drawingml/2006/table">
            <a:tbl>
              <a:tblPr firstRow="1" firstCol="1" bandRow="1">
                <a:noFill/>
                <a:tableStyleId>{5C22544A-7EE6-4342-B048-85BDC9FD1C3A}</a:tableStyleId>
              </a:tblPr>
              <a:tblGrid>
                <a:gridCol w="1526746">
                  <a:extLst>
                    <a:ext uri="{9D8B030D-6E8A-4147-A177-3AD203B41FA5}">
                      <a16:colId xmlns:a16="http://schemas.microsoft.com/office/drawing/2014/main" val="1966978562"/>
                    </a:ext>
                  </a:extLst>
                </a:gridCol>
                <a:gridCol w="1941622">
                  <a:extLst>
                    <a:ext uri="{9D8B030D-6E8A-4147-A177-3AD203B41FA5}">
                      <a16:colId xmlns:a16="http://schemas.microsoft.com/office/drawing/2014/main" val="881177184"/>
                    </a:ext>
                  </a:extLst>
                </a:gridCol>
                <a:gridCol w="2971928">
                  <a:extLst>
                    <a:ext uri="{9D8B030D-6E8A-4147-A177-3AD203B41FA5}">
                      <a16:colId xmlns:a16="http://schemas.microsoft.com/office/drawing/2014/main" val="3744403539"/>
                    </a:ext>
                  </a:extLst>
                </a:gridCol>
                <a:gridCol w="1653293">
                  <a:extLst>
                    <a:ext uri="{9D8B030D-6E8A-4147-A177-3AD203B41FA5}">
                      <a16:colId xmlns:a16="http://schemas.microsoft.com/office/drawing/2014/main" val="1032864338"/>
                    </a:ext>
                  </a:extLst>
                </a:gridCol>
                <a:gridCol w="2181225">
                  <a:extLst>
                    <a:ext uri="{9D8B030D-6E8A-4147-A177-3AD203B41FA5}">
                      <a16:colId xmlns:a16="http://schemas.microsoft.com/office/drawing/2014/main" val="607115761"/>
                    </a:ext>
                  </a:extLst>
                </a:gridCol>
              </a:tblGrid>
              <a:tr h="370840">
                <a:tc>
                  <a:txBody>
                    <a:bodyPr/>
                    <a:lstStyle/>
                    <a:p>
                      <a:r>
                        <a:rPr lang="en-US" dirty="0"/>
                        <a:t>Basic (1:1)</a:t>
                      </a:r>
                    </a:p>
                  </a:txBody>
                  <a:tcPr/>
                </a:tc>
                <a:tc>
                  <a:txBody>
                    <a:bodyPr/>
                    <a:lstStyle/>
                    <a:p>
                      <a:pPr algn="ctr"/>
                      <a:r>
                        <a:rPr lang="en-US" dirty="0"/>
                        <a:t>Licensed (1:1)</a:t>
                      </a:r>
                    </a:p>
                  </a:txBody>
                  <a:tcPr/>
                </a:tc>
                <a:tc>
                  <a:txBody>
                    <a:bodyPr/>
                    <a:lstStyle/>
                    <a:p>
                      <a:pPr algn="ctr"/>
                      <a:r>
                        <a:rPr lang="en-US" dirty="0"/>
                        <a:t>Feature</a:t>
                      </a:r>
                    </a:p>
                  </a:txBody>
                  <a:tcPr/>
                </a:tc>
                <a:tc>
                  <a:txBody>
                    <a:bodyPr/>
                    <a:lstStyle/>
                    <a:p>
                      <a:pPr algn="ctr"/>
                      <a:r>
                        <a:rPr lang="en-US" dirty="0"/>
                        <a:t>Basic (1:x&gt;1)</a:t>
                      </a:r>
                    </a:p>
                  </a:txBody>
                  <a:tcPr/>
                </a:tc>
                <a:tc>
                  <a:txBody>
                    <a:bodyPr/>
                    <a:lstStyle/>
                    <a:p>
                      <a:pPr algn="ctr"/>
                      <a:r>
                        <a:rPr lang="en-US" dirty="0"/>
                        <a:t>Licensed (1:x&gt;1)</a:t>
                      </a:r>
                    </a:p>
                  </a:txBody>
                  <a:tcPr/>
                </a:tc>
                <a:extLst>
                  <a:ext uri="{0D108BD9-81ED-4DB2-BD59-A6C34878D82A}">
                    <a16:rowId xmlns:a16="http://schemas.microsoft.com/office/drawing/2014/main" val="452243193"/>
                  </a:ext>
                </a:extLst>
              </a:tr>
              <a:tr h="370840">
                <a:tc>
                  <a:txBody>
                    <a:bodyPr/>
                    <a:lstStyle/>
                    <a:p>
                      <a:r>
                        <a:rPr lang="en-US" sz="1800" b="0" kern="1200" dirty="0">
                          <a:solidFill>
                            <a:schemeClr val="dk1"/>
                          </a:solidFill>
                          <a:latin typeface="+mn-lt"/>
                          <a:ea typeface="+mn-ea"/>
                          <a:cs typeface="+mn-cs"/>
                        </a:rPr>
                        <a:t>1</a:t>
                      </a:r>
                    </a:p>
                  </a:txBody>
                  <a:tcPr>
                    <a:solidFill>
                      <a:srgbClr val="D5D8E8"/>
                    </a:solidFill>
                  </a:tcPr>
                </a:tc>
                <a:tc>
                  <a:txBody>
                    <a:bodyPr/>
                    <a:lstStyle/>
                    <a:p>
                      <a:r>
                        <a:rPr lang="en-US" dirty="0"/>
                        <a:t>1</a:t>
                      </a:r>
                    </a:p>
                  </a:txBody>
                  <a:tcPr/>
                </a:tc>
                <a:tc>
                  <a:txBody>
                    <a:bodyPr/>
                    <a:lstStyle/>
                    <a:p>
                      <a:pPr marL="0" algn="ctr" defTabSz="914400" rtl="0" eaLnBrk="1" latinLnBrk="0" hangingPunct="1"/>
                      <a:r>
                        <a:rPr lang="en-US" sz="1800" b="1" kern="1200" dirty="0">
                          <a:solidFill>
                            <a:schemeClr val="lt1"/>
                          </a:solidFill>
                          <a:latin typeface="+mn-lt"/>
                          <a:ea typeface="+mn-ea"/>
                          <a:cs typeface="+mn-cs"/>
                        </a:rPr>
                        <a:t># of participants</a:t>
                      </a:r>
                    </a:p>
                  </a:txBody>
                  <a:tcPr>
                    <a:solidFill>
                      <a:srgbClr val="7182C0"/>
                    </a:solidFill>
                  </a:tcPr>
                </a:tc>
                <a:tc>
                  <a:txBody>
                    <a:bodyPr/>
                    <a:lstStyle/>
                    <a:p>
                      <a:r>
                        <a:rPr lang="en-US" dirty="0"/>
                        <a:t>100</a:t>
                      </a:r>
                    </a:p>
                  </a:txBody>
                  <a:tcPr>
                    <a:lnB w="12700" cap="flat" cmpd="sng" algn="ctr">
                      <a:solidFill>
                        <a:srgbClr val="C00000"/>
                      </a:solidFill>
                      <a:prstDash val="solid"/>
                      <a:round/>
                      <a:headEnd type="none" w="med" len="med"/>
                      <a:tailEnd type="none" w="med" len="med"/>
                    </a:lnB>
                  </a:tcPr>
                </a:tc>
                <a:tc>
                  <a:txBody>
                    <a:bodyPr/>
                    <a:lstStyle/>
                    <a:p>
                      <a:r>
                        <a:rPr lang="en-US" dirty="0"/>
                        <a:t>300</a:t>
                      </a:r>
                    </a:p>
                  </a:txBody>
                  <a:tcPr/>
                </a:tc>
                <a:extLst>
                  <a:ext uri="{0D108BD9-81ED-4DB2-BD59-A6C34878D82A}">
                    <a16:rowId xmlns:a16="http://schemas.microsoft.com/office/drawing/2014/main" val="1405128614"/>
                  </a:ext>
                </a:extLst>
              </a:tr>
              <a:tr h="370840">
                <a:tc>
                  <a:txBody>
                    <a:bodyPr/>
                    <a:lstStyle/>
                    <a:p>
                      <a:r>
                        <a:rPr lang="en-US" sz="1800" b="0" kern="1200" dirty="0">
                          <a:solidFill>
                            <a:schemeClr val="dk1"/>
                          </a:solidFill>
                          <a:latin typeface="+mn-lt"/>
                          <a:ea typeface="+mn-ea"/>
                          <a:cs typeface="+mn-cs"/>
                        </a:rPr>
                        <a:t>Unlimited</a:t>
                      </a:r>
                    </a:p>
                  </a:txBody>
                  <a:tcPr>
                    <a:solidFill>
                      <a:srgbClr val="EBEDF4"/>
                    </a:solidFill>
                  </a:tcPr>
                </a:tc>
                <a:tc>
                  <a:txBody>
                    <a:bodyPr/>
                    <a:lstStyle/>
                    <a:p>
                      <a:r>
                        <a:rPr lang="en-US" dirty="0"/>
                        <a:t>Unlimited</a:t>
                      </a:r>
                    </a:p>
                  </a:txBody>
                  <a:tcPr/>
                </a:tc>
                <a:tc>
                  <a:txBody>
                    <a:bodyPr/>
                    <a:lstStyle/>
                    <a:p>
                      <a:pPr marL="0" algn="ctr" defTabSz="914400" rtl="0" eaLnBrk="1" latinLnBrk="0" hangingPunct="1"/>
                      <a:r>
                        <a:rPr lang="en-US" sz="1800" b="1" kern="1200" dirty="0">
                          <a:solidFill>
                            <a:schemeClr val="lt1"/>
                          </a:solidFill>
                          <a:latin typeface="+mn-lt"/>
                          <a:ea typeface="+mn-ea"/>
                          <a:cs typeface="+mn-cs"/>
                        </a:rPr>
                        <a:t>Time Limit</a:t>
                      </a:r>
                    </a:p>
                  </a:txBody>
                  <a:tcPr>
                    <a:lnR w="12700" cap="flat" cmpd="sng" algn="ctr">
                      <a:solidFill>
                        <a:srgbClr val="C00000"/>
                      </a:solidFill>
                      <a:prstDash val="solid"/>
                      <a:round/>
                      <a:headEnd type="none" w="med" len="med"/>
                      <a:tailEnd type="none" w="med" len="med"/>
                    </a:lnR>
                    <a:solidFill>
                      <a:srgbClr val="7182C0"/>
                    </a:solidFill>
                  </a:tcPr>
                </a:tc>
                <a:tc>
                  <a:txBody>
                    <a:bodyPr/>
                    <a:lstStyle/>
                    <a:p>
                      <a:r>
                        <a:rPr lang="en-US" dirty="0"/>
                        <a:t>40 minutes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en-US" dirty="0"/>
                        <a:t>Unlimited</a:t>
                      </a:r>
                    </a:p>
                  </a:txBody>
                  <a:tcPr>
                    <a:lnL w="1270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275419284"/>
                  </a:ext>
                </a:extLst>
              </a:tr>
              <a:tr h="370840">
                <a:tc>
                  <a:txBody>
                    <a:bodyPr/>
                    <a:lstStyle/>
                    <a:p>
                      <a:r>
                        <a:rPr lang="en-US" sz="1800" b="0" kern="1200" dirty="0">
                          <a:solidFill>
                            <a:schemeClr val="dk1"/>
                          </a:solidFill>
                          <a:latin typeface="+mn-lt"/>
                          <a:ea typeface="+mn-ea"/>
                          <a:cs typeface="+mn-cs"/>
                        </a:rPr>
                        <a:t>N/A</a:t>
                      </a:r>
                    </a:p>
                  </a:txBody>
                  <a:tcPr>
                    <a:solidFill>
                      <a:srgbClr val="D5D8E8"/>
                    </a:solidFill>
                  </a:tcPr>
                </a:tc>
                <a:tc>
                  <a:txBody>
                    <a:bodyPr/>
                    <a:lstStyle/>
                    <a:p>
                      <a:r>
                        <a:rPr lang="en-US" dirty="0"/>
                        <a:t>N/A</a:t>
                      </a:r>
                    </a:p>
                  </a:txBody>
                  <a:tcPr/>
                </a:tc>
                <a:tc>
                  <a:txBody>
                    <a:bodyPr/>
                    <a:lstStyle/>
                    <a:p>
                      <a:pPr marL="0" algn="ctr" defTabSz="914400" rtl="0" eaLnBrk="1" latinLnBrk="0" hangingPunct="1"/>
                      <a:r>
                        <a:rPr lang="en-US" sz="1800" b="1" kern="1200" dirty="0">
                          <a:solidFill>
                            <a:schemeClr val="lt1"/>
                          </a:solidFill>
                          <a:latin typeface="+mn-lt"/>
                          <a:ea typeface="+mn-ea"/>
                          <a:cs typeface="+mn-cs"/>
                        </a:rPr>
                        <a:t>Webinar Feature?</a:t>
                      </a:r>
                    </a:p>
                  </a:txBody>
                  <a:tcPr>
                    <a:solidFill>
                      <a:srgbClr val="7182C0"/>
                    </a:solidFill>
                  </a:tcPr>
                </a:tc>
                <a:tc>
                  <a:txBody>
                    <a:bodyPr/>
                    <a:lstStyle/>
                    <a:p>
                      <a:r>
                        <a:rPr lang="en-US" dirty="0"/>
                        <a:t>No</a:t>
                      </a:r>
                    </a:p>
                  </a:txBody>
                  <a:tcPr>
                    <a:lnT w="12700" cap="flat" cmpd="sng" algn="ctr">
                      <a:solidFill>
                        <a:srgbClr val="C00000"/>
                      </a:solidFill>
                      <a:prstDash val="solid"/>
                      <a:round/>
                      <a:headEnd type="none" w="med" len="med"/>
                      <a:tailEnd type="none" w="med" len="med"/>
                    </a:lnT>
                  </a:tcPr>
                </a:tc>
                <a:tc>
                  <a:txBody>
                    <a:bodyPr/>
                    <a:lstStyle/>
                    <a:p>
                      <a:r>
                        <a:rPr lang="en-US" dirty="0"/>
                        <a:t>Yes (Extra Fee)</a:t>
                      </a:r>
                    </a:p>
                  </a:txBody>
                  <a:tcPr/>
                </a:tc>
                <a:extLst>
                  <a:ext uri="{0D108BD9-81ED-4DB2-BD59-A6C34878D82A}">
                    <a16:rowId xmlns:a16="http://schemas.microsoft.com/office/drawing/2014/main" val="1973136373"/>
                  </a:ext>
                </a:extLst>
              </a:tr>
              <a:tr h="370840">
                <a:tc>
                  <a:txBody>
                    <a:bodyPr/>
                    <a:lstStyle/>
                    <a:p>
                      <a:r>
                        <a:rPr lang="en-US" sz="1800" b="0" kern="1200" dirty="0">
                          <a:solidFill>
                            <a:schemeClr val="dk1"/>
                          </a:solidFill>
                          <a:latin typeface="+mn-lt"/>
                          <a:ea typeface="+mn-ea"/>
                          <a:cs typeface="+mn-cs"/>
                        </a:rPr>
                        <a:t>No</a:t>
                      </a:r>
                    </a:p>
                  </a:txBody>
                  <a:tcPr>
                    <a:solidFill>
                      <a:srgbClr val="EBEDF4"/>
                    </a:solidFill>
                  </a:tcPr>
                </a:tc>
                <a:tc>
                  <a:txBody>
                    <a:bodyPr/>
                    <a:lstStyle/>
                    <a:p>
                      <a:r>
                        <a:rPr lang="en-US" dirty="0"/>
                        <a:t>Yes</a:t>
                      </a:r>
                    </a:p>
                  </a:txBody>
                  <a:tcPr/>
                </a:tc>
                <a:tc>
                  <a:txBody>
                    <a:bodyPr/>
                    <a:lstStyle/>
                    <a:p>
                      <a:pPr marL="0" algn="ctr" defTabSz="914400" rtl="0" eaLnBrk="1" latinLnBrk="0" hangingPunct="1"/>
                      <a:r>
                        <a:rPr lang="en-US" sz="1800" b="1" kern="1200" dirty="0">
                          <a:solidFill>
                            <a:schemeClr val="lt1"/>
                          </a:solidFill>
                          <a:latin typeface="+mn-lt"/>
                          <a:ea typeface="+mn-ea"/>
                          <a:cs typeface="+mn-cs"/>
                        </a:rPr>
                        <a:t>Customize Meeting ID</a:t>
                      </a:r>
                    </a:p>
                  </a:txBody>
                  <a:tcPr>
                    <a:solidFill>
                      <a:srgbClr val="7182C0"/>
                    </a:solidFill>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1780371752"/>
                  </a:ext>
                </a:extLst>
              </a:tr>
              <a:tr h="370840">
                <a:tc>
                  <a:txBody>
                    <a:bodyPr/>
                    <a:lstStyle/>
                    <a:p>
                      <a:r>
                        <a:rPr lang="en-US" sz="1800" b="0" kern="1200" dirty="0">
                          <a:solidFill>
                            <a:schemeClr val="dk1"/>
                          </a:solidFill>
                          <a:latin typeface="+mn-lt"/>
                          <a:ea typeface="+mn-ea"/>
                          <a:cs typeface="+mn-cs"/>
                        </a:rPr>
                        <a:t>No</a:t>
                      </a:r>
                    </a:p>
                  </a:txBody>
                  <a:tcPr>
                    <a:solidFill>
                      <a:srgbClr val="D5D8E8"/>
                    </a:solidFill>
                  </a:tcPr>
                </a:tc>
                <a:tc>
                  <a:txBody>
                    <a:bodyPr/>
                    <a:lstStyle/>
                    <a:p>
                      <a:r>
                        <a:rPr lang="en-US" dirty="0"/>
                        <a:t>Yes</a:t>
                      </a:r>
                    </a:p>
                  </a:txBody>
                  <a:tcPr/>
                </a:tc>
                <a:tc>
                  <a:txBody>
                    <a:bodyPr/>
                    <a:lstStyle/>
                    <a:p>
                      <a:pPr marL="0" algn="ctr" defTabSz="914400" rtl="0" eaLnBrk="1" latinLnBrk="0" hangingPunct="1"/>
                      <a:r>
                        <a:rPr lang="en-US" sz="1800" b="1" kern="1200" dirty="0">
                          <a:solidFill>
                            <a:schemeClr val="lt1"/>
                          </a:solidFill>
                          <a:latin typeface="+mn-lt"/>
                          <a:ea typeface="+mn-ea"/>
                          <a:cs typeface="+mn-cs"/>
                        </a:rPr>
                        <a:t>Record to Zoom Cloud</a:t>
                      </a:r>
                    </a:p>
                  </a:txBody>
                  <a:tcPr>
                    <a:solidFill>
                      <a:srgbClr val="7182C0"/>
                    </a:solidFill>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1157694858"/>
                  </a:ext>
                </a:extLst>
              </a:tr>
              <a:tr h="370840">
                <a:tc>
                  <a:txBody>
                    <a:bodyPr/>
                    <a:lstStyle/>
                    <a:p>
                      <a:r>
                        <a:rPr lang="en-US" sz="1800" b="0" kern="1200" dirty="0">
                          <a:solidFill>
                            <a:schemeClr val="dk1"/>
                          </a:solidFill>
                          <a:latin typeface="+mn-lt"/>
                          <a:ea typeface="+mn-ea"/>
                          <a:cs typeface="+mn-cs"/>
                        </a:rPr>
                        <a:t>No</a:t>
                      </a:r>
                    </a:p>
                  </a:txBody>
                  <a:tcPr>
                    <a:solidFill>
                      <a:srgbClr val="EBEDF4"/>
                    </a:solidFill>
                  </a:tcPr>
                </a:tc>
                <a:tc>
                  <a:txBody>
                    <a:bodyPr/>
                    <a:lstStyle/>
                    <a:p>
                      <a:r>
                        <a:rPr lang="en-US" dirty="0"/>
                        <a:t>Yes</a:t>
                      </a:r>
                    </a:p>
                  </a:txBody>
                  <a:tcPr/>
                </a:tc>
                <a:tc>
                  <a:txBody>
                    <a:bodyPr/>
                    <a:lstStyle/>
                    <a:p>
                      <a:pPr marL="0" algn="ctr" defTabSz="914400" rtl="0" eaLnBrk="1" latinLnBrk="0" hangingPunct="1"/>
                      <a:r>
                        <a:rPr lang="en-US" sz="1800" b="1" kern="1200" dirty="0">
                          <a:solidFill>
                            <a:schemeClr val="lt1"/>
                          </a:solidFill>
                          <a:latin typeface="+mn-lt"/>
                          <a:ea typeface="+mn-ea"/>
                          <a:cs typeface="+mn-cs"/>
                        </a:rPr>
                        <a:t>Be an Alternative Host</a:t>
                      </a:r>
                    </a:p>
                  </a:txBody>
                  <a:tcPr>
                    <a:solidFill>
                      <a:srgbClr val="7182C0"/>
                    </a:solidFill>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4170218057"/>
                  </a:ext>
                </a:extLst>
              </a:tr>
              <a:tr h="370840">
                <a:tc>
                  <a:txBody>
                    <a:bodyPr/>
                    <a:lstStyle/>
                    <a:p>
                      <a:r>
                        <a:rPr lang="en-US" sz="1800" b="0" kern="1200" dirty="0">
                          <a:solidFill>
                            <a:schemeClr val="dk1"/>
                          </a:solidFill>
                          <a:latin typeface="+mn-lt"/>
                          <a:ea typeface="+mn-ea"/>
                          <a:cs typeface="+mn-cs"/>
                        </a:rPr>
                        <a:t>No</a:t>
                      </a:r>
                    </a:p>
                  </a:txBody>
                  <a:tcPr>
                    <a:solidFill>
                      <a:srgbClr val="D5D8E8"/>
                    </a:solidFill>
                  </a:tcPr>
                </a:tc>
                <a:tc>
                  <a:txBody>
                    <a:bodyPr/>
                    <a:lstStyle/>
                    <a:p>
                      <a:r>
                        <a:rPr lang="en-US" dirty="0"/>
                        <a:t>Yes</a:t>
                      </a:r>
                    </a:p>
                  </a:txBody>
                  <a:tcPr/>
                </a:tc>
                <a:tc>
                  <a:txBody>
                    <a:bodyPr/>
                    <a:lstStyle/>
                    <a:p>
                      <a:pPr marL="0" algn="ctr" defTabSz="914400" rtl="0" eaLnBrk="1" latinLnBrk="0" hangingPunct="1"/>
                      <a:r>
                        <a:rPr lang="en-US" sz="1800" b="1" kern="1200" dirty="0">
                          <a:solidFill>
                            <a:schemeClr val="lt1"/>
                          </a:solidFill>
                          <a:latin typeface="+mn-lt"/>
                          <a:ea typeface="+mn-ea"/>
                          <a:cs typeface="+mn-cs"/>
                        </a:rPr>
                        <a:t>Schedule Delegate</a:t>
                      </a:r>
                    </a:p>
                  </a:txBody>
                  <a:tcPr>
                    <a:solidFill>
                      <a:srgbClr val="7182C0"/>
                    </a:solidFill>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1326950057"/>
                  </a:ext>
                </a:extLst>
              </a:tr>
            </a:tbl>
          </a:graphicData>
        </a:graphic>
      </p:graphicFrame>
    </p:spTree>
    <p:extLst>
      <p:ext uri="{BB962C8B-B14F-4D97-AF65-F5344CB8AC3E}">
        <p14:creationId xmlns:p14="http://schemas.microsoft.com/office/powerpoint/2010/main" val="338713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DD6839-EA84-4D5D-88CE-3E55A8A650AB}"/>
              </a:ext>
            </a:extLst>
          </p:cNvPr>
          <p:cNvSpPr>
            <a:spLocks noGrp="1"/>
          </p:cNvSpPr>
          <p:nvPr>
            <p:ph type="ctrTitle"/>
          </p:nvPr>
        </p:nvSpPr>
        <p:spPr/>
        <p:txBody>
          <a:bodyPr/>
          <a:lstStyle/>
          <a:p>
            <a:r>
              <a:rPr lang="en-US" dirty="0"/>
              <a:t>Zoom Best Practices – End</a:t>
            </a:r>
          </a:p>
        </p:txBody>
      </p:sp>
    </p:spTree>
    <p:extLst>
      <p:ext uri="{BB962C8B-B14F-4D97-AF65-F5344CB8AC3E}">
        <p14:creationId xmlns:p14="http://schemas.microsoft.com/office/powerpoint/2010/main" val="255094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- 1</a:t>
            </a:r>
          </a:p>
        </p:txBody>
      </p:sp>
      <p:sp>
        <p:nvSpPr>
          <p:cNvPr id="6" name="Content Placeholder 5">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Basic </a:t>
            </a:r>
            <a:r>
              <a:rPr lang="en-US" b="1" i="1" dirty="0"/>
              <a:t>vs.</a:t>
            </a:r>
            <a:r>
              <a:rPr lang="en-US" b="1" dirty="0"/>
              <a:t> Licensed</a:t>
            </a:r>
          </a:p>
          <a:p>
            <a:pPr marL="0" indent="0">
              <a:buNone/>
            </a:pPr>
            <a:r>
              <a:rPr lang="en-US" sz="3200" i="1" dirty="0"/>
              <a:t>Who can request Licensed accounts?</a:t>
            </a:r>
          </a:p>
          <a:p>
            <a:r>
              <a:rPr lang="en-US" sz="3200" dirty="0"/>
              <a:t>Faculty &amp; Staff</a:t>
            </a:r>
          </a:p>
          <a:p>
            <a:pPr marL="862013" lvl="1" indent="-404813">
              <a:spcAft>
                <a:spcPts val="1200"/>
              </a:spcAft>
              <a:buFont typeface="Arial" panose="020B0604020202020204" pitchFamily="34" charset="0"/>
              <a:buChar char="—"/>
            </a:pPr>
            <a:r>
              <a:rPr lang="en-US" dirty="0"/>
              <a:t>TAs, Student Employees should be requested by supervisor</a:t>
            </a:r>
          </a:p>
          <a:p>
            <a:r>
              <a:rPr lang="en-US" sz="3200" dirty="0"/>
              <a:t>Leaders of Student Organizations</a:t>
            </a:r>
          </a:p>
          <a:p>
            <a:pPr marL="862013" lvl="1" indent="-404813">
              <a:spcAft>
                <a:spcPts val="1200"/>
              </a:spcAft>
              <a:buFont typeface="Arial" panose="020B0604020202020204" pitchFamily="34" charset="0"/>
              <a:buChar char="—"/>
            </a:pPr>
            <a:r>
              <a:rPr lang="en-US" dirty="0"/>
              <a:t>Need to be requested by Student Involvement or Organization’s sponsor</a:t>
            </a:r>
          </a:p>
        </p:txBody>
      </p:sp>
      <p:sp>
        <p:nvSpPr>
          <p:cNvPr id="5" name="Content Placeholder 5" descr="Basic vs. Licensed&#13;&#10;Who can request Licensed accounts?&#13;&#10;Faculty &amp; Staff&#13;&#10;TAs, Student Employees should be requested by supervisor&#13;&#10;Leaders of Student Organizations&#13;&#10;Need to be requested by Student Involvement or Organization’s sponsor&#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Tree>
    <p:extLst>
      <p:ext uri="{BB962C8B-B14F-4D97-AF65-F5344CB8AC3E}">
        <p14:creationId xmlns:p14="http://schemas.microsoft.com/office/powerpoint/2010/main" val="135543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- 2</a:t>
            </a:r>
          </a:p>
        </p:txBody>
      </p:sp>
      <p:sp>
        <p:nvSpPr>
          <p:cNvPr id="6" name="Content Placeholder 5" descr="Basic vs. Licensed&#13;&#10;How do I request a Licensed account?&#13;&#10;&#9;Visit: http://www.wichita.edu/av, click on“Zoom.us Licensed Account Upgrade Request”&#13;&#10;">
            <a:extLst>
              <a:ext uri="{FF2B5EF4-FFF2-40B4-BE49-F238E27FC236}">
                <a16:creationId xmlns:a16="http://schemas.microsoft.com/office/drawing/2014/main" id="{4F6FAF2E-B765-4BF7-A2FD-873EF7BCEF2D}"/>
              </a:ext>
            </a:extLst>
          </p:cNvPr>
          <p:cNvSpPr>
            <a:spLocks noGrp="1"/>
          </p:cNvSpPr>
          <p:nvPr>
            <p:ph idx="1"/>
          </p:nvPr>
        </p:nvSpPr>
        <p:spPr>
          <a:xfrm>
            <a:off x="1289069" y="1770434"/>
            <a:ext cx="9197348" cy="4523362"/>
          </a:xfrm>
        </p:spPr>
        <p:txBody>
          <a:bodyPr>
            <a:normAutofit/>
          </a:bodyPr>
          <a:lstStyle/>
          <a:p>
            <a:pPr marL="0" indent="0">
              <a:spcAft>
                <a:spcPts val="1200"/>
              </a:spcAft>
              <a:buNone/>
            </a:pPr>
            <a:r>
              <a:rPr lang="en-US" b="1" dirty="0"/>
              <a:t>Basic </a:t>
            </a:r>
            <a:r>
              <a:rPr lang="en-US" b="1" i="1" dirty="0"/>
              <a:t>vs.</a:t>
            </a:r>
            <a:r>
              <a:rPr lang="en-US" b="1" dirty="0"/>
              <a:t> Licensed</a:t>
            </a:r>
          </a:p>
          <a:p>
            <a:pPr marL="0" indent="0">
              <a:buNone/>
            </a:pPr>
            <a:r>
              <a:rPr lang="en-US" sz="3200" i="1" dirty="0"/>
              <a:t>How do I request a Licensed account?</a:t>
            </a:r>
          </a:p>
          <a:p>
            <a:pPr marL="914400" indent="-914400">
              <a:buNone/>
            </a:pPr>
            <a:r>
              <a:rPr lang="en-US" sz="3500" dirty="0"/>
              <a:t>	</a:t>
            </a:r>
            <a:r>
              <a:rPr lang="en-US" sz="2800" dirty="0"/>
              <a:t>Visit: </a:t>
            </a:r>
            <a:r>
              <a:rPr lang="en-US" sz="2800" dirty="0">
                <a:hlinkClick r:id="rId3"/>
              </a:rPr>
              <a:t>http://www.wichita.edu/av</a:t>
            </a:r>
            <a:r>
              <a:rPr lang="en-US" sz="2800" dirty="0"/>
              <a:t>, click on</a:t>
            </a:r>
            <a:br>
              <a:rPr lang="en-US" sz="2800" dirty="0"/>
            </a:br>
            <a:r>
              <a:rPr lang="en-US" sz="2800" dirty="0"/>
              <a:t>“Zoom.us Licensed Account Upgrade Request”</a:t>
            </a:r>
          </a:p>
        </p:txBody>
      </p:sp>
      <p:sp>
        <p:nvSpPr>
          <p:cNvPr id="5" name="Content Placeholder 5" descr="Basic vs. Licensed&#13;&#10;How do I request a Licensed account?&#13;&#10;&#9;Visit: http://www.wichita.edu/av, click on“Zoom.us Licensed Account Upgrade Request”&#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grpSp>
        <p:nvGrpSpPr>
          <p:cNvPr id="3" name="Group 2" descr="@shockers.wichita.edu accounts (including TAs) will be reverted to Basic accounts after the end of each term.&#13;&#10;">
            <a:extLst>
              <a:ext uri="{FF2B5EF4-FFF2-40B4-BE49-F238E27FC236}">
                <a16:creationId xmlns:a16="http://schemas.microsoft.com/office/drawing/2014/main" id="{10E5DEB8-829E-4587-9786-1315121C97CD}"/>
              </a:ext>
            </a:extLst>
          </p:cNvPr>
          <p:cNvGrpSpPr/>
          <p:nvPr/>
        </p:nvGrpSpPr>
        <p:grpSpPr>
          <a:xfrm>
            <a:off x="2219589" y="4647905"/>
            <a:ext cx="7752820" cy="1036300"/>
            <a:chOff x="1878860" y="4739345"/>
            <a:chExt cx="7752820" cy="1036300"/>
          </a:xfrm>
        </p:grpSpPr>
        <p:sp>
          <p:nvSpPr>
            <p:cNvPr id="8" name="Rectangle: Rounded Corners 7" descr="@shockers.wichita.edu accounts (including TAs) will be reverted to Basic accounts after the end of each term.&#13;&#10;">
              <a:extLst>
                <a:ext uri="{FF2B5EF4-FFF2-40B4-BE49-F238E27FC236}">
                  <a16:creationId xmlns:a16="http://schemas.microsoft.com/office/drawing/2014/main" id="{3195C94A-4666-4B0E-83F3-DFE0F9018471}"/>
                </a:ext>
              </a:extLst>
            </p:cNvPr>
            <p:cNvSpPr/>
            <p:nvPr/>
          </p:nvSpPr>
          <p:spPr>
            <a:xfrm>
              <a:off x="1878860" y="4739346"/>
              <a:ext cx="7752820" cy="1036299"/>
            </a:xfrm>
            <a:prstGeom prst="roundRect">
              <a:avLst>
                <a:gd name="adj" fmla="val 5000"/>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txBody>
            <a:bodyPr anchor="ctr"/>
            <a:lstStyle/>
            <a:p>
              <a:pPr marL="346075" algn="ctr"/>
              <a:r>
                <a:rPr lang="en-US" dirty="0"/>
                <a:t>@shockers.wichita.edu accounts (including TAs) will be reverted to Basic accounts after the end of each term.</a:t>
              </a:r>
              <a:endParaRPr lang="en-US" sz="2400" dirty="0"/>
            </a:p>
          </p:txBody>
        </p:sp>
        <p:sp>
          <p:nvSpPr>
            <p:cNvPr id="9" name="Rectangle: Rounded Corners 4">
              <a:extLst>
                <a:ext uri="{FF2B5EF4-FFF2-40B4-BE49-F238E27FC236}">
                  <a16:creationId xmlns:a16="http://schemas.microsoft.com/office/drawing/2014/main" id="{00972E25-C609-42E3-8F8E-AC9F0C71BB68}"/>
                </a:ext>
              </a:extLst>
            </p:cNvPr>
            <p:cNvSpPr txBox="1"/>
            <p:nvPr/>
          </p:nvSpPr>
          <p:spPr>
            <a:xfrm rot="16200000">
              <a:off x="1712803" y="4905404"/>
              <a:ext cx="849765" cy="517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kern="1200" dirty="0"/>
                <a:t>Note</a:t>
              </a:r>
            </a:p>
          </p:txBody>
        </p:sp>
      </p:grpSp>
    </p:spTree>
    <p:extLst>
      <p:ext uri="{BB962C8B-B14F-4D97-AF65-F5344CB8AC3E}">
        <p14:creationId xmlns:p14="http://schemas.microsoft.com/office/powerpoint/2010/main" val="69558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- 3</a:t>
            </a:r>
          </a:p>
        </p:txBody>
      </p:sp>
      <p:sp>
        <p:nvSpPr>
          <p:cNvPr id="6" name="Content Placeholder 5" descr="Check your settings&#13;&#10;What settings should I set?&#13;&#10;Two places to change settings:&#13;&#10;Account Settings (stuff for all meetings)&#13;&#10;Meeting Settings (stuff for this meeting)&#13;&#10;">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Check your settings</a:t>
            </a:r>
          </a:p>
          <a:p>
            <a:pPr marL="0" indent="0">
              <a:buNone/>
            </a:pPr>
            <a:r>
              <a:rPr lang="en-US" sz="3200" i="1" dirty="0"/>
              <a:t>What settings should I set?</a:t>
            </a:r>
          </a:p>
          <a:p>
            <a:pPr marL="0" indent="0">
              <a:buNone/>
            </a:pPr>
            <a:r>
              <a:rPr lang="en-US" sz="3200" dirty="0"/>
              <a:t>Two places to change settings:</a:t>
            </a:r>
          </a:p>
          <a:p>
            <a:pPr marL="742950" indent="-742950">
              <a:buFont typeface="+mj-lt"/>
              <a:buAutoNum type="arabicPeriod"/>
            </a:pPr>
            <a:r>
              <a:rPr lang="en-US" sz="3200" dirty="0"/>
              <a:t>Account Settings (stuff for </a:t>
            </a:r>
            <a:r>
              <a:rPr lang="en-US" sz="3200" i="1" dirty="0"/>
              <a:t>all</a:t>
            </a:r>
            <a:r>
              <a:rPr lang="en-US" sz="3200" dirty="0"/>
              <a:t> meetings)</a:t>
            </a:r>
          </a:p>
          <a:p>
            <a:pPr marL="742950" indent="-742950">
              <a:buFont typeface="+mj-lt"/>
              <a:buAutoNum type="arabicPeriod"/>
            </a:pPr>
            <a:r>
              <a:rPr lang="en-US" sz="3200" dirty="0"/>
              <a:t>Meeting Settings (stuff for </a:t>
            </a:r>
            <a:r>
              <a:rPr lang="en-US" sz="3200" i="1" dirty="0"/>
              <a:t>this</a:t>
            </a:r>
            <a:r>
              <a:rPr lang="en-US" sz="3200" dirty="0"/>
              <a:t> meeting)</a:t>
            </a:r>
            <a:endParaRPr lang="en-US" dirty="0"/>
          </a:p>
        </p:txBody>
      </p:sp>
      <p:sp>
        <p:nvSpPr>
          <p:cNvPr id="5" name="Content Placeholder 5" descr="Check your settings&#13;&#10;What settings should I set?&#13;&#10;Two places to change settings:&#13;&#10;Account Settings (stuff for all meetings)&#13;&#10;Meeting Settings (stuff for this meeting)&#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Tree>
    <p:extLst>
      <p:ext uri="{BB962C8B-B14F-4D97-AF65-F5344CB8AC3E}">
        <p14:creationId xmlns:p14="http://schemas.microsoft.com/office/powerpoint/2010/main" val="244806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996B9-F764-4AF9-A400-62D4C82ECF33}"/>
              </a:ext>
            </a:extLst>
          </p:cNvPr>
          <p:cNvSpPr>
            <a:spLocks noGrp="1"/>
          </p:cNvSpPr>
          <p:nvPr>
            <p:ph type="title"/>
          </p:nvPr>
        </p:nvSpPr>
        <p:spPr/>
        <p:txBody>
          <a:bodyPr/>
          <a:lstStyle/>
          <a:p>
            <a:r>
              <a:rPr lang="en-US" dirty="0"/>
              <a:t>Zoom Best Practices – Before Class - 4</a:t>
            </a:r>
          </a:p>
        </p:txBody>
      </p:sp>
      <p:sp>
        <p:nvSpPr>
          <p:cNvPr id="6" name="Content Placeholder 5" descr="Check your settings&#13;&#10;Account Settings&#13;&#10;">
            <a:extLst>
              <a:ext uri="{FF2B5EF4-FFF2-40B4-BE49-F238E27FC236}">
                <a16:creationId xmlns:a16="http://schemas.microsoft.com/office/drawing/2014/main" id="{4F6FAF2E-B765-4BF7-A2FD-873EF7BCEF2D}"/>
              </a:ext>
            </a:extLst>
          </p:cNvPr>
          <p:cNvSpPr>
            <a:spLocks noGrp="1"/>
          </p:cNvSpPr>
          <p:nvPr>
            <p:ph idx="1"/>
          </p:nvPr>
        </p:nvSpPr>
        <p:spPr>
          <a:xfrm>
            <a:off x="1289069" y="1767840"/>
            <a:ext cx="9197348" cy="4485316"/>
          </a:xfrm>
        </p:spPr>
        <p:txBody>
          <a:bodyPr>
            <a:normAutofit/>
          </a:bodyPr>
          <a:lstStyle/>
          <a:p>
            <a:pPr marL="0" indent="0">
              <a:spcAft>
                <a:spcPts val="1200"/>
              </a:spcAft>
              <a:buNone/>
            </a:pPr>
            <a:r>
              <a:rPr lang="en-US" b="1" dirty="0"/>
              <a:t>Check your settings</a:t>
            </a:r>
          </a:p>
          <a:p>
            <a:pPr marL="0" indent="0">
              <a:buNone/>
            </a:pPr>
            <a:r>
              <a:rPr lang="en-US" sz="3200" i="1" dirty="0"/>
              <a:t>Account Settings</a:t>
            </a:r>
            <a:endParaRPr lang="en-US" dirty="0"/>
          </a:p>
        </p:txBody>
      </p:sp>
      <p:sp>
        <p:nvSpPr>
          <p:cNvPr id="5" name="Content Placeholder 5" descr="Account Settings&#13;&#10;">
            <a:extLst>
              <a:ext uri="{FF2B5EF4-FFF2-40B4-BE49-F238E27FC236}">
                <a16:creationId xmlns:a16="http://schemas.microsoft.com/office/drawing/2014/main" id="{DFA585DD-C49A-46A5-87FE-31453FAE4131}"/>
              </a:ext>
            </a:extLst>
          </p:cNvPr>
          <p:cNvSpPr txBox="1">
            <a:spLocks/>
          </p:cNvSpPr>
          <p:nvPr/>
        </p:nvSpPr>
        <p:spPr>
          <a:xfrm>
            <a:off x="1307586" y="2383276"/>
            <a:ext cx="9324746" cy="391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Aft>
                <a:spcPts val="1200"/>
              </a:spcAft>
              <a:buFont typeface="Arial" panose="020B0604020202020204" pitchFamily="34" charset="0"/>
              <a:buNone/>
            </a:pPr>
            <a:endParaRPr lang="en-US" i="1" dirty="0"/>
          </a:p>
        </p:txBody>
      </p:sp>
    </p:spTree>
    <p:extLst>
      <p:ext uri="{BB962C8B-B14F-4D97-AF65-F5344CB8AC3E}">
        <p14:creationId xmlns:p14="http://schemas.microsoft.com/office/powerpoint/2010/main" val="347503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5275-7F65-4491-A973-49306A41D100}"/>
              </a:ext>
            </a:extLst>
          </p:cNvPr>
          <p:cNvSpPr>
            <a:spLocks noGrp="1"/>
          </p:cNvSpPr>
          <p:nvPr>
            <p:ph type="title"/>
          </p:nvPr>
        </p:nvSpPr>
        <p:spPr/>
        <p:txBody>
          <a:bodyPr/>
          <a:lstStyle/>
          <a:p>
            <a:r>
              <a:rPr lang="en-US" dirty="0"/>
              <a:t>Zoom Best Practices – Before Class</a:t>
            </a:r>
            <a:r>
              <a:rPr lang="en-US" baseline="0" dirty="0"/>
              <a:t> - 5</a:t>
            </a:r>
            <a:endParaRPr lang="en-US" dirty="0"/>
          </a:p>
        </p:txBody>
      </p:sp>
      <p:sp>
        <p:nvSpPr>
          <p:cNvPr id="3" name="Content Placeholder 2">
            <a:extLst>
              <a:ext uri="{FF2B5EF4-FFF2-40B4-BE49-F238E27FC236}">
                <a16:creationId xmlns:a16="http://schemas.microsoft.com/office/drawing/2014/main" id="{EE502617-E1BC-4BE4-A854-1643DF9F3BFF}"/>
              </a:ext>
            </a:extLst>
          </p:cNvPr>
          <p:cNvSpPr>
            <a:spLocks noGrp="1"/>
          </p:cNvSpPr>
          <p:nvPr>
            <p:ph idx="1"/>
          </p:nvPr>
        </p:nvSpPr>
        <p:spPr/>
        <p:txBody>
          <a:bodyPr/>
          <a:lstStyle/>
          <a:p>
            <a:endParaRPr lang="en-US"/>
          </a:p>
        </p:txBody>
      </p:sp>
      <p:pic>
        <p:nvPicPr>
          <p:cNvPr id="4" name="Picture 3" descr="Screenshot of the wichitastate.zoom.us main landing page, with three buttons: Join, Host, and Sign in. The Sign in button is highlighted. Inset is the URL to the website.">
            <a:extLst>
              <a:ext uri="{FF2B5EF4-FFF2-40B4-BE49-F238E27FC236}">
                <a16:creationId xmlns:a16="http://schemas.microsoft.com/office/drawing/2014/main" id="{8C0C58B0-1394-4280-98A0-AEA1E9A5414B}"/>
              </a:ext>
            </a:extLst>
          </p:cNvPr>
          <p:cNvPicPr>
            <a:picLocks noChangeAspect="1"/>
          </p:cNvPicPr>
          <p:nvPr/>
        </p:nvPicPr>
        <p:blipFill>
          <a:blip r:embed="rId3"/>
          <a:stretch>
            <a:fillRect/>
          </a:stretch>
        </p:blipFill>
        <p:spPr>
          <a:xfrm>
            <a:off x="0" y="-72111"/>
            <a:ext cx="12191822" cy="6492240"/>
          </a:xfrm>
          <a:prstGeom prst="rect">
            <a:avLst/>
          </a:prstGeom>
        </p:spPr>
      </p:pic>
      <p:sp>
        <p:nvSpPr>
          <p:cNvPr id="5" name="Rectangle 4" descr="Sign In button">
            <a:hlinkHover r:id="" action="ppaction://noaction" highlightClick="1"/>
            <a:extLst>
              <a:ext uri="{FF2B5EF4-FFF2-40B4-BE49-F238E27FC236}">
                <a16:creationId xmlns:a16="http://schemas.microsoft.com/office/drawing/2014/main" id="{DC804463-F215-429A-BFE4-0F725C4F4568}"/>
              </a:ext>
            </a:extLst>
          </p:cNvPr>
          <p:cNvSpPr/>
          <p:nvPr/>
        </p:nvSpPr>
        <p:spPr>
          <a:xfrm>
            <a:off x="5852160" y="4348480"/>
            <a:ext cx="1117600" cy="477520"/>
          </a:xfrm>
          <a:prstGeom prst="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pic>
        <p:nvPicPr>
          <p:cNvPr id="6" name="Picture 5" descr="Web browser address">
            <a:extLst>
              <a:ext uri="{FF2B5EF4-FFF2-40B4-BE49-F238E27FC236}">
                <a16:creationId xmlns:a16="http://schemas.microsoft.com/office/drawing/2014/main" id="{2A10AA1B-E196-4140-94CF-07B7ADC2A23F}"/>
              </a:ext>
            </a:extLst>
          </p:cNvPr>
          <p:cNvPicPr>
            <a:picLocks noChangeAspect="1"/>
          </p:cNvPicPr>
          <p:nvPr/>
        </p:nvPicPr>
        <p:blipFill>
          <a:blip r:embed="rId4"/>
          <a:stretch>
            <a:fillRect/>
          </a:stretch>
        </p:blipFill>
        <p:spPr>
          <a:xfrm>
            <a:off x="5677764" y="103701"/>
            <a:ext cx="6239746" cy="333422"/>
          </a:xfrm>
          <a:prstGeom prst="rect">
            <a:avLst/>
          </a:prstGeom>
          <a:effectLst>
            <a:outerShdw blurRad="50800" dist="38100" dir="2700000" algn="tl" rotWithShape="0">
              <a:prstClr val="black">
                <a:alpha val="40000"/>
              </a:prstClr>
            </a:outerShdw>
          </a:effectLst>
        </p:spPr>
      </p:pic>
      <p:sp>
        <p:nvSpPr>
          <p:cNvPr id="7" name="Oval 6" descr="Download Client Button">
            <a:extLst>
              <a:ext uri="{FF2B5EF4-FFF2-40B4-BE49-F238E27FC236}">
                <a16:creationId xmlns:a16="http://schemas.microsoft.com/office/drawing/2014/main" id="{6C71F76F-51DD-4F93-99B7-E1091AA20BE2}"/>
              </a:ext>
            </a:extLst>
          </p:cNvPr>
          <p:cNvSpPr/>
          <p:nvPr/>
        </p:nvSpPr>
        <p:spPr>
          <a:xfrm>
            <a:off x="5246739" y="5944870"/>
            <a:ext cx="1325512" cy="3962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endParaRPr>
          </a:p>
        </p:txBody>
      </p:sp>
    </p:spTree>
    <p:extLst>
      <p:ext uri="{BB962C8B-B14F-4D97-AF65-F5344CB8AC3E}">
        <p14:creationId xmlns:p14="http://schemas.microsoft.com/office/powerpoint/2010/main" val="56862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26" presetClass="emph" presetSubtype="0" repeatCount="indefinite" fill="hold" grpId="1" nodeType="with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theme/theme1.xml><?xml version="1.0" encoding="utf-8"?>
<a:theme xmlns:a="http://schemas.openxmlformats.org/drawingml/2006/main" name="Gray">
  <a:themeElements>
    <a:clrScheme name="ARC GRAY">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Blue">
  <a:themeElements>
    <a:clrScheme name="ARC BLU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2416D0"/>
      </a:hlink>
      <a:folHlink>
        <a:srgbClr val="0E00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White">
  <a:themeElements>
    <a:clrScheme name="ARC WHIT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0052FF"/>
      </a:hlink>
      <a:folHlink>
        <a:srgbClr val="7A4A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8EA746B4CD9D4B96657C65912BA53A" ma:contentTypeVersion="15" ma:contentTypeDescription="Create a new document." ma:contentTypeScope="" ma:versionID="9fb9664e18cab7ba2d93f4c294488461">
  <xsd:schema xmlns:xsd="http://www.w3.org/2001/XMLSchema" xmlns:xs="http://www.w3.org/2001/XMLSchema" xmlns:p="http://schemas.microsoft.com/office/2006/metadata/properties" xmlns:ns3="c145c42a-23f4-4786-be9b-63d4b2b23755" xmlns:ns4="998cc126-ec8f-4d11-bfe3-226fcdae8243" targetNamespace="http://schemas.microsoft.com/office/2006/metadata/properties" ma:root="true" ma:fieldsID="676fa22acf1e7dc88ca262feeaaff036" ns3:_="" ns4:_="">
    <xsd:import namespace="c145c42a-23f4-4786-be9b-63d4b2b23755"/>
    <xsd:import namespace="998cc126-ec8f-4d11-bfe3-226fcdae824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5c42a-23f4-4786-be9b-63d4b2b2375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98cc126-ec8f-4d11-bfe3-226fcdae824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EC48B5-F004-4064-A4ED-DFC6991AADF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A950344-A96A-4489-B883-0C0828A07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5c42a-23f4-4786-be9b-63d4b2b23755"/>
    <ds:schemaRef ds:uri="998cc126-ec8f-4d11-bfe3-226fcdae8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E56E9-2C2B-4B32-BE35-B63F0FAAA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12574</TotalTime>
  <Words>4877</Words>
  <Application>Microsoft Macintosh PowerPoint</Application>
  <PresentationFormat>Widescreen</PresentationFormat>
  <Paragraphs>288</Paragraphs>
  <Slides>40</Slides>
  <Notes>40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40</vt:i4>
      </vt:variant>
    </vt:vector>
  </HeadingPairs>
  <TitlesOfParts>
    <vt:vector size="46" baseType="lpstr">
      <vt:lpstr>Arial</vt:lpstr>
      <vt:lpstr>Calibri</vt:lpstr>
      <vt:lpstr>Ink Free</vt:lpstr>
      <vt:lpstr>Gray</vt:lpstr>
      <vt:lpstr>Blue</vt:lpstr>
      <vt:lpstr>White</vt:lpstr>
      <vt:lpstr>PowerPoint Presentation</vt:lpstr>
      <vt:lpstr>Zoom Best Practices</vt:lpstr>
      <vt:lpstr>Zoom Best Practices – Overview </vt:lpstr>
      <vt:lpstr>Zoom Best Practices – Before Class</vt:lpstr>
      <vt:lpstr>Zoom Best Practices – Before Class - 1</vt:lpstr>
      <vt:lpstr>Zoom Best Practices – Before Class - 2</vt:lpstr>
      <vt:lpstr>Zoom Best Practices – Before Class - 3</vt:lpstr>
      <vt:lpstr>Zoom Best Practices – Before Class - 4</vt:lpstr>
      <vt:lpstr>Zoom Best Practices – Before Class - 5</vt:lpstr>
      <vt:lpstr>Zoom Best Practices – Before Class - 6</vt:lpstr>
      <vt:lpstr>Zoom Best Practices – Before Class - 7</vt:lpstr>
      <vt:lpstr>Zoom Best Practices – Before Class - 8</vt:lpstr>
      <vt:lpstr>Zoom Best Practices – Before Class - 9</vt:lpstr>
      <vt:lpstr>Zoom Best Practices – Before Class - 10</vt:lpstr>
      <vt:lpstr>Zoom Best Practices – Before Class - 11</vt:lpstr>
      <vt:lpstr>Zoom Best Practices – Before Class - 12</vt:lpstr>
      <vt:lpstr>Zoom Best Practices – Before Class - 13</vt:lpstr>
      <vt:lpstr>Zoom Best Practices – Before Class - 14</vt:lpstr>
      <vt:lpstr>Zoom Best Practices – Before Class - 15</vt:lpstr>
      <vt:lpstr>Zoom Best Practices – Before Class - 16</vt:lpstr>
      <vt:lpstr>Zoom Best Practices – Before Class - 17</vt:lpstr>
      <vt:lpstr>Zoom Best Practices – Before Class - 18</vt:lpstr>
      <vt:lpstr>Zoom Best Practices – Ready to Meet?</vt:lpstr>
      <vt:lpstr>Zoom Best Practices – During Class - 1</vt:lpstr>
      <vt:lpstr>Zoom Best Practices – During Class - 2</vt:lpstr>
      <vt:lpstr>Zoom Best Practices – During Class - 3</vt:lpstr>
      <vt:lpstr>Zoom Best Practices – During Class - 4</vt:lpstr>
      <vt:lpstr>Zoom Best Practices – During Class - 5</vt:lpstr>
      <vt:lpstr>Zoom Best Practices – During Class - 6</vt:lpstr>
      <vt:lpstr>Zoom Best Practices – During Class - 7</vt:lpstr>
      <vt:lpstr>Zoom Best Practices – During Class - 8</vt:lpstr>
      <vt:lpstr>Zoom Best Practices – During Class - 9</vt:lpstr>
      <vt:lpstr>Zoom Best Practices – During Class - 10</vt:lpstr>
      <vt:lpstr>Zoom Best Practices – During Class - 11</vt:lpstr>
      <vt:lpstr>Zoom Best Practices – Now What?</vt:lpstr>
      <vt:lpstr>Zoom Best Practices – After Class - 1</vt:lpstr>
      <vt:lpstr>Zoom Best Practices – After Class - 2</vt:lpstr>
      <vt:lpstr>Zoom Best Practices – After Class - 3</vt:lpstr>
      <vt:lpstr>Zoom Best Practices – After Class - 4</vt:lpstr>
      <vt:lpstr>Zoom Best Practices –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Webster, Jeremy</cp:lastModifiedBy>
  <cp:revision>96</cp:revision>
  <dcterms:created xsi:type="dcterms:W3CDTF">2014-04-17T23:07:25Z</dcterms:created>
  <dcterms:modified xsi:type="dcterms:W3CDTF">2020-06-17T14:38:20Z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0x0101003A8EA746B4CD9D4B96657C65912BA53A</vt:lpwstr>
  </property>
</Properties>
</file>