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76" r:id="rId2"/>
    <p:sldId id="277" r:id="rId3"/>
    <p:sldId id="257" r:id="rId4"/>
    <p:sldId id="258" r:id="rId5"/>
    <p:sldId id="278" r:id="rId6"/>
    <p:sldId id="259" r:id="rId7"/>
    <p:sldId id="260" r:id="rId8"/>
    <p:sldId id="279" r:id="rId9"/>
    <p:sldId id="262" r:id="rId10"/>
    <p:sldId id="263" r:id="rId11"/>
    <p:sldId id="280" r:id="rId12"/>
    <p:sldId id="281" r:id="rId13"/>
    <p:sldId id="264" r:id="rId14"/>
    <p:sldId id="265" r:id="rId15"/>
    <p:sldId id="266" r:id="rId16"/>
    <p:sldId id="267" r:id="rId17"/>
    <p:sldId id="268" r:id="rId18"/>
    <p:sldId id="270" r:id="rId19"/>
    <p:sldId id="282" r:id="rId20"/>
    <p:sldId id="283" r:id="rId21"/>
    <p:sldId id="284" r:id="rId22"/>
    <p:sldId id="285" r:id="rId23"/>
    <p:sldId id="269" r:id="rId24"/>
    <p:sldId id="274" r:id="rId25"/>
    <p:sldId id="27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7"/>
    <p:restoredTop sz="86450"/>
  </p:normalViewPr>
  <p:slideViewPr>
    <p:cSldViewPr snapToGrid="0" snapToObjects="1">
      <p:cViewPr varScale="1">
        <p:scale>
          <a:sx n="88" d="100"/>
          <a:sy n="88" d="100"/>
        </p:scale>
        <p:origin x="66" y="285"/>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9" d="100"/>
          <a:sy n="79" d="100"/>
        </p:scale>
        <p:origin x="35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549EA-A729-3D45-8B4D-22B7EBF5C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7E04D-ECCF-9144-940C-119F342EF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3F512-30E2-3F46-8010-5659AF98CC34}" type="datetimeFigureOut">
              <a:rPr lang="en-US" smtClean="0"/>
              <a:t>8/12/2018</a:t>
            </a:fld>
            <a:endParaRPr lang="en-US"/>
          </a:p>
        </p:txBody>
      </p:sp>
      <p:sp>
        <p:nvSpPr>
          <p:cNvPr id="4" name="Footer Placeholder 3">
            <a:extLst>
              <a:ext uri="{FF2B5EF4-FFF2-40B4-BE49-F238E27FC236}">
                <a16:creationId xmlns:a16="http://schemas.microsoft.com/office/drawing/2014/main" id="{AA0344F1-5767-0541-B208-C6A9788E8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6DBA68-A779-A547-8605-413DDCAEB5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A2CB1-9001-FD49-B675-3F6AB6B0DB25}" type="slidenum">
              <a:rPr lang="en-US" smtClean="0"/>
              <a:t>‹#›</a:t>
            </a:fld>
            <a:endParaRPr lang="en-US"/>
          </a:p>
        </p:txBody>
      </p:sp>
    </p:spTree>
    <p:extLst>
      <p:ext uri="{BB962C8B-B14F-4D97-AF65-F5344CB8AC3E}">
        <p14:creationId xmlns:p14="http://schemas.microsoft.com/office/powerpoint/2010/main" val="322108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9FAA-CE99-9243-980C-708A50330DCB}" type="datetimeFigureOut">
              <a:rPr lang="en-US" smtClean="0"/>
              <a:t>8/12/2018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AF33-FE8D-0F43-AD85-A52C3F99EDA1}" type="slidenum">
              <a:rPr lang="en-US" smtClean="0"/>
              <a:t>‹#›</a:t>
            </a:fld>
            <a:endParaRPr lang="en-US"/>
          </a:p>
        </p:txBody>
      </p:sp>
    </p:spTree>
    <p:extLst>
      <p:ext uri="{BB962C8B-B14F-4D97-AF65-F5344CB8AC3E}">
        <p14:creationId xmlns:p14="http://schemas.microsoft.com/office/powerpoint/2010/main" val="3776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Preparing</a:t>
            </a:r>
            <a:r>
              <a:rPr lang="en-US" baseline="0" dirty="0"/>
              <a:t> to Teach your First Ever College Class.</a:t>
            </a:r>
          </a:p>
          <a:p>
            <a:endParaRPr lang="en-US" baseline="0" dirty="0"/>
          </a:p>
          <a:p>
            <a:r>
              <a:rPr lang="en-US" baseline="0" dirty="0"/>
              <a:t>My name is John Jones, and in the next 45 minutes or so we’re going to talk about your first classroom experience.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a:t>
            </a:fld>
            <a:endParaRPr lang="en-US"/>
          </a:p>
        </p:txBody>
      </p:sp>
    </p:spTree>
    <p:extLst>
      <p:ext uri="{BB962C8B-B14F-4D97-AF65-F5344CB8AC3E}">
        <p14:creationId xmlns:p14="http://schemas.microsoft.com/office/powerpoint/2010/main" val="91284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of course, your student have a responsibility to you as well.  They’re responsible to come to class, to do the work, to complete the assignments.  To be appropriately respectful and to engage with the process.  Some may need a little help having those responsibilities explained to them, but we’ll talk about that later. </a:t>
            </a:r>
            <a:endParaRPr lang="en-US" dirty="0"/>
          </a:p>
          <a:p>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10</a:t>
            </a:fld>
            <a:endParaRPr lang="en-US"/>
          </a:p>
        </p:txBody>
      </p:sp>
    </p:spTree>
    <p:extLst>
      <p:ext uri="{BB962C8B-B14F-4D97-AF65-F5344CB8AC3E}">
        <p14:creationId xmlns:p14="http://schemas.microsoft.com/office/powerpoint/2010/main" val="49646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briefly about Imposter syndrome.  This is probably the most prevalent</a:t>
            </a:r>
            <a:r>
              <a:rPr lang="en-US" baseline="0" dirty="0"/>
              <a:t> problem faced by new graduate students and new faculty – with the possible exception of the risk of caffeine poisoning.  </a:t>
            </a:r>
          </a:p>
          <a:p>
            <a:endParaRPr lang="en-US" baseline="0" dirty="0"/>
          </a:p>
          <a:p>
            <a:r>
              <a:rPr lang="en-US" baseline="0" dirty="0"/>
              <a:t>This is a thing that around 80 percent of us in this room deal with regularly, if the studies I’ve seen are correct. Many of us feel like we don’t belong, that any minute now someone’s going to figure out that it was a mistake to put you here in the first place, and so on.  </a:t>
            </a:r>
          </a:p>
          <a:p>
            <a:endParaRPr lang="en-US" baseline="0" dirty="0"/>
          </a:p>
          <a:p>
            <a:r>
              <a:rPr lang="en-US" baseline="0" dirty="0"/>
              <a:t>I still have those feelings, and I’ve been around a while. If that’s a feeling you have, it’s important to take a step back and understand that it’s a normal feeling – but don’t give that feeling too much power over how you interact with the world.  </a:t>
            </a:r>
          </a:p>
          <a:p>
            <a:r>
              <a:rPr lang="en-US" dirty="0"/>
              <a:t> </a:t>
            </a:r>
          </a:p>
        </p:txBody>
      </p:sp>
      <p:sp>
        <p:nvSpPr>
          <p:cNvPr id="4" name="Slide Number Placeholder 3"/>
          <p:cNvSpPr>
            <a:spLocks noGrp="1"/>
          </p:cNvSpPr>
          <p:nvPr>
            <p:ph type="sldNum" sz="quarter" idx="10"/>
          </p:nvPr>
        </p:nvSpPr>
        <p:spPr/>
        <p:txBody>
          <a:bodyPr/>
          <a:lstStyle/>
          <a:p>
            <a:fld id="{D8050ED4-C052-469E-9210-386A95000F4E}" type="slidenum">
              <a:rPr lang="en-US" smtClean="0"/>
              <a:t>11</a:t>
            </a:fld>
            <a:endParaRPr lang="en-US"/>
          </a:p>
        </p:txBody>
      </p:sp>
    </p:spTree>
    <p:extLst>
      <p:ext uri="{BB962C8B-B14F-4D97-AF65-F5344CB8AC3E}">
        <p14:creationId xmlns:p14="http://schemas.microsoft.com/office/powerpoint/2010/main" val="2773714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finally, we can talk about what we’re here to talk about – getting read</a:t>
            </a:r>
            <a:r>
              <a:rPr lang="en-US" baseline="0" dirty="0"/>
              <a:t>y for that first day.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12</a:t>
            </a:fld>
            <a:endParaRPr lang="en-US"/>
          </a:p>
        </p:txBody>
      </p:sp>
    </p:spTree>
    <p:extLst>
      <p:ext uri="{BB962C8B-B14F-4D97-AF65-F5344CB8AC3E}">
        <p14:creationId xmlns:p14="http://schemas.microsoft.com/office/powerpoint/2010/main" val="93919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what we’re going to talk about in this first</a:t>
            </a:r>
            <a:r>
              <a:rPr lang="en-US" baseline="0" dirty="0"/>
              <a:t> section is about getting yourself organized and getting all of your resources and ideas together for the start of the term.  It’s possible that you’re like me, and not really a natural organizer. A lot of us are messy desk, messy thought people, because that’s how we naturally operate. It’s how we are most comfortable. </a:t>
            </a:r>
          </a:p>
          <a:p>
            <a:endParaRPr lang="en-US" baseline="0" dirty="0"/>
          </a:p>
          <a:p>
            <a:r>
              <a:rPr lang="en-US" baseline="0" dirty="0"/>
              <a:t>But when it comes to our classes, we are not organizing just for ourselves. Because when we start out teaching we usually start out teaching lower-division courses, our students are not very familiar with how classes work, and need a lot of guidance and help finding things – and the irony there is that as new teachers, you’re not so used to how things work yourself. So, it’s a good idea to be very intentional about how you organize things, and how clearly you can mark the path for your students.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13</a:t>
            </a:fld>
            <a:endParaRPr lang="en-US"/>
          </a:p>
        </p:txBody>
      </p:sp>
    </p:spTree>
    <p:extLst>
      <p:ext uri="{BB962C8B-B14F-4D97-AF65-F5344CB8AC3E}">
        <p14:creationId xmlns:p14="http://schemas.microsoft.com/office/powerpoint/2010/main" val="104663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syllabus</a:t>
            </a:r>
            <a:r>
              <a:rPr lang="en-US" baseline="0" dirty="0"/>
              <a:t> for your course is the single most important document you’ll give to your students all term.  At WSU we have a template for you to use to create your syllabus that includes a lot of critical information and language. It’s also a great idea to take a look at the syllabi that other instructors are using – from WSU and from other institutions.  A little googling should help you find a ton of examples out there, but always remember that you need to bring those ideas back to the main WSU template, so you’re sure you’re including all the important details WSU needs you to provide.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14</a:t>
            </a:fld>
            <a:endParaRPr lang="en-US"/>
          </a:p>
        </p:txBody>
      </p:sp>
    </p:spTree>
    <p:extLst>
      <p:ext uri="{BB962C8B-B14F-4D97-AF65-F5344CB8AC3E}">
        <p14:creationId xmlns:p14="http://schemas.microsoft.com/office/powerpoint/2010/main" val="3566791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push for clear, stated objectives on campus has only been a general requirement for the past few years, although there are programs that have had the need for these sorts of objectives for decades, depending upon the sort of accreditation they may have to go through. So you may be walking into an environment where everyone gets it, or you may be walking into a place where the idea of stated objectives for classes is new and a little challenging.  </a:t>
            </a:r>
          </a:p>
          <a:p>
            <a:endParaRPr lang="en-US" baseline="0" dirty="0"/>
          </a:p>
          <a:p>
            <a:r>
              <a:rPr lang="en-US" baseline="0" dirty="0"/>
              <a:t>In the end, being clear about the things that we expect our students to get from our classes, and from individual units within those classes, is not a bad thing.  It makes our work transparent, and that’s especially useful for students who are new to college life and trying to figure things out. </a:t>
            </a:r>
          </a:p>
          <a:p>
            <a:endParaRPr lang="en-US" baseline="0" dirty="0"/>
          </a:p>
          <a:p>
            <a:r>
              <a:rPr lang="en-US" baseline="0" dirty="0"/>
              <a:t>When you write your objectives, make sure they’re something that is measurable.  There’s some good guidance and training on objectives that we will link from the conference web site, so make sure you check those out if you need some help writing your objectives.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15</a:t>
            </a:fld>
            <a:endParaRPr lang="en-US"/>
          </a:p>
        </p:txBody>
      </p:sp>
    </p:spTree>
    <p:extLst>
      <p:ext uri="{BB962C8B-B14F-4D97-AF65-F5344CB8AC3E}">
        <p14:creationId xmlns:p14="http://schemas.microsoft.com/office/powerpoint/2010/main" val="363826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or may not be</a:t>
            </a:r>
            <a:r>
              <a:rPr lang="en-US" baseline="0" dirty="0"/>
              <a:t> able to select your own textbook for the class. Many of us are walking into situations where the department has made decisions about what will be used, and that decision has already been made for you. </a:t>
            </a:r>
          </a:p>
          <a:p>
            <a:endParaRPr lang="en-US" baseline="0" dirty="0"/>
          </a:p>
          <a:p>
            <a:r>
              <a:rPr lang="en-US" baseline="0" dirty="0"/>
              <a:t>But at some point, if not right away, you’ll be put in a position where you get to choose the textbook that you’re going to use for your class.  And there are a lot of things to take into consideration as you select your text. </a:t>
            </a:r>
          </a:p>
          <a:p>
            <a:endParaRPr lang="en-US" baseline="0" dirty="0"/>
          </a:p>
          <a:p>
            <a:r>
              <a:rPr lang="en-US" baseline="0" dirty="0"/>
              <a:t>First, is this the right version of the content.  And, right away, you can see how this needs to follow from the objectives we wrote for the course. I can’t make a decision about whether this is the right content for the course if I am not clear on what the objective needs to be.  </a:t>
            </a:r>
          </a:p>
          <a:p>
            <a:endParaRPr lang="en-US" baseline="0" dirty="0"/>
          </a:p>
          <a:p>
            <a:r>
              <a:rPr lang="en-US" baseline="0" dirty="0"/>
              <a:t>Another consideration is access to the content.  I’m using access in a very broad way here – and there are two big categories I want you to consider. </a:t>
            </a:r>
          </a:p>
          <a:p>
            <a:endParaRPr lang="en-US" baseline="0" dirty="0"/>
          </a:p>
          <a:p>
            <a:r>
              <a:rPr lang="en-US" baseline="0" dirty="0"/>
              <a:t>The first is financial access. Textbooks are a major expense for students. The textbook marketplace is incredibly competitive and troubled, and textbook manufacturers are doing some very interesting things to try to stay in business. I can’t tell you what the right choice is for your discipline – we see some faculty selecting older editions of textbooks because they’re less expensive.  We see others selecting new editions because they come with new online tools that support learning, even if that means greater expense to the students. And there are faculty who choose to use Open Educational Resources, or OERs – which are open source textbooks, usually written collaboratively and available with a creative commons license that makes them free to students. I can’t </a:t>
            </a:r>
            <a:r>
              <a:rPr lang="en-US" baseline="0" dirty="0" err="1"/>
              <a:t>tel</a:t>
            </a:r>
            <a:r>
              <a:rPr lang="en-US" baseline="0" dirty="0"/>
              <a:t> you what the right choice is on that spectrum, but it’s important to keep all of those factors in mind. </a:t>
            </a:r>
          </a:p>
          <a:p>
            <a:endParaRPr lang="en-US" baseline="0" dirty="0"/>
          </a:p>
          <a:p>
            <a:r>
              <a:rPr lang="en-US" baseline="0" dirty="0"/>
              <a:t>Access also means accessibility, and that’s something that if you’re not already hearing all over the place around here, you will be soon.  WSU has a major effort going on right now to make all of our courses and non-course offerings accessible to all. That is an incredibly challenging undertaking, and it’s something that we all have a part to play in.  Textbooks create an especially challenging accessibility problem for us, because there are some subject matter areas where accessible textbooks have simply not been offered yet by the publishers.  But what we need for you to do, as you select your textbooks, is to make those choices with an eye towards accessibility.  If there are two roughly equivalent products, and one is accessible and one is not, please choose the accessible one.  More importantly, whenever you speak to publisher reps about the texts they provide, please make sure that you’re as relentless talking to them about the accessibility of their products as we are pestering you about the accessibility of your classes.  You need to know what is accessible about the texts you’re choosing, and what is not, so you can work around things and be ready to have conversations about the accessibility of your class when the time comes.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16</a:t>
            </a:fld>
            <a:endParaRPr lang="en-US"/>
          </a:p>
        </p:txBody>
      </p:sp>
    </p:spTree>
    <p:extLst>
      <p:ext uri="{BB962C8B-B14F-4D97-AF65-F5344CB8AC3E}">
        <p14:creationId xmlns:p14="http://schemas.microsoft.com/office/powerpoint/2010/main" val="4017932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again, many of you may have schedules that are prepared for you, but at some point in the future you’re going to be making your own schedule for a class.  You’ll need to know important dates in the campus academic calendar –holidays, drop dates, and so on. And there may be special dates for your department as well.  </a:t>
            </a:r>
          </a:p>
          <a:p>
            <a:endParaRPr lang="en-US" baseline="0" dirty="0"/>
          </a:p>
          <a:p>
            <a:r>
              <a:rPr lang="en-US" baseline="0" dirty="0"/>
              <a:t>Beyond that, we like to recommend that your course schedule follow a predictable pattern. If your schedule is built around weekly units, always have a quiz on Friday, always have the final assignment due by midnight on Sunday night, and so on.  </a:t>
            </a:r>
          </a:p>
          <a:p>
            <a:endParaRPr lang="en-US" baseline="0" dirty="0"/>
          </a:p>
          <a:p>
            <a:r>
              <a:rPr lang="en-US" baseline="0" dirty="0"/>
              <a:t>And as you think about those patterns, also think about how the schedule you create will make work and problems for you.  Your students will probably need help in the 24 hours before a major assignment is due – so if you don’t want to work on Sundays, don’t make assignments due at midnight on Sunday night.  </a:t>
            </a:r>
          </a:p>
          <a:p>
            <a:endParaRPr lang="en-US" baseline="0" dirty="0"/>
          </a:p>
          <a:p>
            <a:r>
              <a:rPr lang="en-US" baseline="0" dirty="0"/>
              <a:t>And, finally, we want to encourage you to take advantage of the tools that are available in blackboard – things like comprehension quizzes and turning in assignments can be handled in Blackboard rather than using class time for that.  We have some classes, called hybrids, that “flip” the class, and provide lecture content online so that time in the classroom is spent on interactive work with students, rather than less-interactive lectures.  Think about what’s right for your class, and remember it can grown and change as you find out more about your own teaching style, etc.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17</a:t>
            </a:fld>
            <a:endParaRPr lang="en-US"/>
          </a:p>
        </p:txBody>
      </p:sp>
    </p:spTree>
    <p:extLst>
      <p:ext uri="{BB962C8B-B14F-4D97-AF65-F5344CB8AC3E}">
        <p14:creationId xmlns:p14="http://schemas.microsoft.com/office/powerpoint/2010/main" val="256830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build</a:t>
            </a:r>
            <a:r>
              <a:rPr lang="en-US" baseline="0" dirty="0"/>
              <a:t> out your plan for your course, you’re going to obviously need to think about what your students are going to do – how do they demonstrate the things your objectives say they will be able to demonstrate – and how do you measure their success? And do so without spending all of your time grading?</a:t>
            </a:r>
          </a:p>
          <a:p>
            <a:endParaRPr lang="en-US" baseline="0" dirty="0"/>
          </a:p>
          <a:p>
            <a:r>
              <a:rPr lang="en-US" baseline="0" dirty="0"/>
              <a:t>There’s a whole session later today I’ll be doing on assignments, assessment, grading, and so on – so I’m not going to spend a lot of time on that here. But keep in mind a few key concepts – that we want to encourage you to think about a variety of types of assignments and communication modes, a variety of interactions, that if possible some sort of group work is very useful for students. </a:t>
            </a:r>
          </a:p>
          <a:p>
            <a:endParaRPr lang="en-US" baseline="0" dirty="0"/>
          </a:p>
          <a:p>
            <a:r>
              <a:rPr lang="en-US" baseline="0" dirty="0"/>
              <a:t>If you’re teaching a class where students create content that is consumed as instructional material by other students, then that is something else which must be considered when we consider the accessibility of a class. So be on the lookout for those sorts of challenges. </a:t>
            </a:r>
          </a:p>
          <a:p>
            <a:endParaRPr lang="en-US" baseline="0" dirty="0"/>
          </a:p>
          <a:p>
            <a:r>
              <a:rPr lang="en-US" baseline="0" dirty="0"/>
              <a:t>And, of course, you’re going to want to think about your grading strategy.  How do the assignments, activities, and assessments add up to the student’s final grade? What tools will you use to grade student work? And what can you do to streamline your own grading workload?</a:t>
            </a:r>
          </a:p>
          <a:p>
            <a:endParaRPr lang="en-US" baseline="0" dirty="0"/>
          </a:p>
          <a:p>
            <a:r>
              <a:rPr lang="en-US" baseline="0" dirty="0"/>
              <a:t>It’s a good idea to talk to your students about the timeline for grading their assessments.  If you’re going to take a week to grade their essays on a typical week, it’s a good idea to let them know up front, so they don’t get upset after three days without hearing about their grade. Keep in mind that grade information and comments are a useful learning tool for students – and getting feedback too far away from completing the assignment is much less useful.  So, do your best to respond to student work within one or maybe two weeks of students completing the work.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18</a:t>
            </a:fld>
            <a:endParaRPr lang="en-US"/>
          </a:p>
        </p:txBody>
      </p:sp>
    </p:spTree>
    <p:extLst>
      <p:ext uri="{BB962C8B-B14F-4D97-AF65-F5344CB8AC3E}">
        <p14:creationId xmlns:p14="http://schemas.microsoft.com/office/powerpoint/2010/main" val="1550525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very intentionally</a:t>
            </a:r>
            <a:r>
              <a:rPr lang="en-US" baseline="0" dirty="0"/>
              <a:t> not calling this section “Classroom Management”, although that is very much what I might have called it.  We’re going to talk a little bit about how you present yourself in the classroom, how you relate to your students, and how you set expectations for how they will relate to you and each other.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19</a:t>
            </a:fld>
            <a:endParaRPr lang="en-US"/>
          </a:p>
        </p:txBody>
      </p:sp>
    </p:spTree>
    <p:extLst>
      <p:ext uri="{BB962C8B-B14F-4D97-AF65-F5344CB8AC3E}">
        <p14:creationId xmlns:p14="http://schemas.microsoft.com/office/powerpoint/2010/main" val="160110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obvious</a:t>
            </a:r>
            <a:r>
              <a:rPr lang="en-US" baseline="0" dirty="0"/>
              <a:t> question you’re probably asking yourself – or would ask your self if you had had a little more coffee by now – is why you should listen to me at all.  Who am I to talk to you about teaching at the college level.  </a:t>
            </a:r>
          </a:p>
          <a:p>
            <a:endParaRPr lang="en-US" baseline="0" dirty="0"/>
          </a:p>
          <a:p>
            <a:r>
              <a:rPr lang="en-US" baseline="0" dirty="0"/>
              <a:t>I’m currently the director of the Media Resources Center, but I’ve had a long and winding path that has included a lot of teaching and learning. I was a GTA in a couple of different English departments while earning a couple of degrees. I’ve been an adjunct lecturer and instructor for several institutions, teaching composition, creative writing, and literature.  </a:t>
            </a:r>
          </a:p>
          <a:p>
            <a:endParaRPr lang="en-US" baseline="0" dirty="0"/>
          </a:p>
          <a:p>
            <a:r>
              <a:rPr lang="en-US" baseline="0" dirty="0"/>
              <a:t>I’ve also worked in the private sector as trainer and training program developer and manager.  I’ve also spent a lot of years supporting instructors from all over the academic landscape, providing training and development for classes in all disciplines.  </a:t>
            </a:r>
          </a:p>
          <a:p>
            <a:endParaRPr lang="en-US" baseline="0" dirty="0"/>
          </a:p>
          <a:p>
            <a:r>
              <a:rPr lang="en-US" baseline="0" dirty="0"/>
              <a:t>So, I’ve been around a little. Of course, your departments, your mentors, your colleagues in your field – they will all have good ideas and advice for you as well, and you should learn from them, too. </a:t>
            </a:r>
          </a:p>
          <a:p>
            <a:endParaRPr lang="en-US" baseline="0" dirty="0"/>
          </a:p>
          <a:p>
            <a:r>
              <a:rPr lang="en-US" baseline="0" dirty="0"/>
              <a:t>This presentation is necessarily high level and general – there will always be specifics in your areas that will trump what I tell you. </a:t>
            </a:r>
          </a:p>
        </p:txBody>
      </p:sp>
      <p:sp>
        <p:nvSpPr>
          <p:cNvPr id="4" name="Slide Number Placeholder 3"/>
          <p:cNvSpPr>
            <a:spLocks noGrp="1"/>
          </p:cNvSpPr>
          <p:nvPr>
            <p:ph type="sldNum" sz="quarter" idx="10"/>
          </p:nvPr>
        </p:nvSpPr>
        <p:spPr/>
        <p:txBody>
          <a:bodyPr/>
          <a:lstStyle/>
          <a:p>
            <a:fld id="{D8050ED4-C052-469E-9210-386A95000F4E}" type="slidenum">
              <a:rPr lang="en-US" smtClean="0"/>
              <a:t>2</a:t>
            </a:fld>
            <a:endParaRPr lang="en-US"/>
          </a:p>
        </p:txBody>
      </p:sp>
    </p:spTree>
    <p:extLst>
      <p:ext uri="{BB962C8B-B14F-4D97-AF65-F5344CB8AC3E}">
        <p14:creationId xmlns:p14="http://schemas.microsoft.com/office/powerpoint/2010/main" val="206854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20</a:t>
            </a:fld>
            <a:endParaRPr lang="en-US"/>
          </a:p>
        </p:txBody>
      </p:sp>
    </p:spTree>
    <p:extLst>
      <p:ext uri="{BB962C8B-B14F-4D97-AF65-F5344CB8AC3E}">
        <p14:creationId xmlns:p14="http://schemas.microsoft.com/office/powerpoint/2010/main" val="326506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an important thing to understand at</a:t>
            </a:r>
            <a:r>
              <a:rPr lang="en-US" baseline="0" dirty="0"/>
              <a:t> this point is that life is not fair. I hope that isn’t’ news to you.  </a:t>
            </a:r>
          </a:p>
          <a:p>
            <a:endParaRPr lang="en-US" baseline="0" dirty="0"/>
          </a:p>
          <a:p>
            <a:r>
              <a:rPr lang="en-US" baseline="0" dirty="0"/>
              <a:t>Who you are has an impact on the way your students see you and react to you.  I’m a middle aged white guy, I literally have almost single advantage for holding authority in the classroom except six-pack abs. So, when I walk into a room and start talking to students, I can squander my authority. I can say things “don’t call me Mr. Jones, I’m John” because that helps make me approachable, which is something I might want to do with my student.</a:t>
            </a:r>
          </a:p>
          <a:p>
            <a:endParaRPr lang="en-US" baseline="0" dirty="0"/>
          </a:p>
          <a:p>
            <a:r>
              <a:rPr lang="en-US" baseline="0" dirty="0"/>
              <a:t>If you’re young, you will have more trouble with authority in the classroom.  If you are female, you will tend to have more trouble with authority in some classrooms.  If you’re not white, if you speak with an accent, if you are different in ways that don’t look like the authority figures most students are used to, all of these things will have an impact on the way your students interact with you. </a:t>
            </a:r>
          </a:p>
          <a:p>
            <a:endParaRPr lang="en-US" baseline="0" dirty="0"/>
          </a:p>
          <a:p>
            <a:r>
              <a:rPr lang="en-US" baseline="0" dirty="0"/>
              <a:t>When I first started as a graduate teaching assistant a female friend and I spent a lot of time talking about the problems she was having in her classes. She couldn’t get her students to take her seriously, and I was having no trouble at all.  I assumed, at the time, that it was something I was just better at – that I was a cool guy and my students just respected me, and she was trying to hard and her students were not reacting well.  Finally, after a lot of fruitless conversation, we decided to try an experiment.  I taught her class one day, and she taught mine.  </a:t>
            </a:r>
          </a:p>
          <a:p>
            <a:endParaRPr lang="en-US" baseline="0" dirty="0"/>
          </a:p>
          <a:p>
            <a:r>
              <a:rPr lang="en-US" baseline="0" dirty="0"/>
              <a:t>And her terrible-no-good students were perfectly good for me.  And my totally-good-attentive students were awful to her. At the time, I was stunned – I had no idea that simple differences lie gender could make such a clear difference.  It made me rethink a lot of things, and I of course needed to take my friend’s challenges much more seriously. </a:t>
            </a:r>
          </a:p>
          <a:p>
            <a:endParaRPr lang="en-US" baseline="0" dirty="0"/>
          </a:p>
          <a:p>
            <a:r>
              <a:rPr lang="en-US" baseline="0" dirty="0"/>
              <a:t>The differences are real, and can be dramatic.  And it’s also important to understand that your colleagues may be be as unaware as I was at the time.  So don’t let them make you feel foolish if they don’t understand challenges you feel like you are facing. </a:t>
            </a:r>
          </a:p>
        </p:txBody>
      </p:sp>
      <p:sp>
        <p:nvSpPr>
          <p:cNvPr id="4" name="Slide Number Placeholder 3"/>
          <p:cNvSpPr>
            <a:spLocks noGrp="1"/>
          </p:cNvSpPr>
          <p:nvPr>
            <p:ph type="sldNum" sz="quarter" idx="10"/>
          </p:nvPr>
        </p:nvSpPr>
        <p:spPr/>
        <p:txBody>
          <a:bodyPr/>
          <a:lstStyle/>
          <a:p>
            <a:fld id="{D8050ED4-C052-469E-9210-386A95000F4E}" type="slidenum">
              <a:rPr lang="en-US" smtClean="0"/>
              <a:t>21</a:t>
            </a:fld>
            <a:endParaRPr lang="en-US"/>
          </a:p>
        </p:txBody>
      </p:sp>
    </p:spTree>
    <p:extLst>
      <p:ext uri="{BB962C8B-B14F-4D97-AF65-F5344CB8AC3E}">
        <p14:creationId xmlns:p14="http://schemas.microsoft.com/office/powerpoint/2010/main" val="1461716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manage that? What can you do? </a:t>
            </a:r>
          </a:p>
          <a:p>
            <a:endParaRPr lang="en-US" dirty="0"/>
          </a:p>
          <a:p>
            <a:r>
              <a:rPr lang="en-US" dirty="0"/>
              <a:t>Start out firm and formal with your classes.  It’s always much easier to relax standards than tighten them.  Your</a:t>
            </a:r>
            <a:r>
              <a:rPr lang="en-US" baseline="0" dirty="0"/>
              <a:t> students should address you as Mr. or Ms. Jones.  They should not interrupt you, should comply with what you ask of them, but be careful to not get into unnecessary tests of will with difficult students.  </a:t>
            </a:r>
          </a:p>
          <a:p>
            <a:endParaRPr lang="en-US" baseline="0" dirty="0"/>
          </a:p>
          <a:p>
            <a:r>
              <a:rPr lang="en-US" baseline="0" dirty="0"/>
              <a:t>How you dress for days when you teach makes a big difference. If it works for you, wear a tie. Wear nice slacks and business casual tops at least, if not more formal.  Dress as you would for an important business meeting.  If you find that you don’t need the added armor of a tie or dress shoes or a nice skirt to wear to class, you can always relax how you dress later in the semester.  </a:t>
            </a:r>
          </a:p>
          <a:p>
            <a:endParaRPr lang="en-US" baseline="0" dirty="0"/>
          </a:p>
          <a:p>
            <a:r>
              <a:rPr lang="en-US" baseline="0" dirty="0"/>
              <a:t>Another tip I like to give is for the very first day of class – Don’t get to your classroom too early. Arrive a minute or two before class, drop off your things at the table or desk at the front of the room, take a good look at the students in your class, and then go take a quick walk to the bathroom.  Once you’re in there, take some big, deep breaths and calm your hear rate down a little bit, then walk back into the classroom.  That way you’re not teaching the very first time you saw your students – it’s actually the second time, and you’d had that first moment of anxiety and gotten it out of the way.  It sounds silly, but I did this in almost every class my first three or four years of teaching, and I think it helped me calm down on those first days.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22</a:t>
            </a:fld>
            <a:endParaRPr lang="en-US"/>
          </a:p>
        </p:txBody>
      </p:sp>
    </p:spTree>
    <p:extLst>
      <p:ext uri="{BB962C8B-B14F-4D97-AF65-F5344CB8AC3E}">
        <p14:creationId xmlns:p14="http://schemas.microsoft.com/office/powerpoint/2010/main" val="4059176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you’ve managed yourself in the classroom, it’s time to think about how you manage your students. </a:t>
            </a:r>
          </a:p>
          <a:p>
            <a:endParaRPr lang="en-US" baseline="0" dirty="0"/>
          </a:p>
          <a:p>
            <a:r>
              <a:rPr lang="en-US" baseline="0" dirty="0"/>
              <a:t>It’s important to spend some time setting your expectations of how your students will interact with each other right away.  This can be critical in classes where discussion is an important part of the class, but it is also important in large lecture classes with very little student to student interaction.  Think about what your rules are and how you want to explain them to the class.  </a:t>
            </a:r>
          </a:p>
          <a:p>
            <a:endParaRPr lang="en-US" baseline="0" dirty="0"/>
          </a:p>
          <a:p>
            <a:r>
              <a:rPr lang="en-US" baseline="0" dirty="0"/>
              <a:t>Remember that differences of opinion are a critical part of academic life – we want to encourage respectful, thoughtful discussion because that is a critical part of the development of critical thinkers.  </a:t>
            </a:r>
          </a:p>
          <a:p>
            <a:endParaRPr lang="en-US" baseline="0" dirty="0"/>
          </a:p>
          <a:p>
            <a:r>
              <a:rPr lang="en-US" baseline="0" dirty="0"/>
              <a:t>Also, making sure that your students know you know their names is an important part of building that community. For the first few weeks a least, ask your students to identify themselves when they speak in class.  This will help you learn names, and underlines the importance of classroom interaction for all students. </a:t>
            </a:r>
          </a:p>
        </p:txBody>
      </p:sp>
      <p:sp>
        <p:nvSpPr>
          <p:cNvPr id="4" name="Slide Number Placeholder 3"/>
          <p:cNvSpPr>
            <a:spLocks noGrp="1"/>
          </p:cNvSpPr>
          <p:nvPr>
            <p:ph type="sldNum" sz="quarter" idx="10"/>
          </p:nvPr>
        </p:nvSpPr>
        <p:spPr/>
        <p:txBody>
          <a:bodyPr/>
          <a:lstStyle/>
          <a:p>
            <a:fld id="{D8050ED4-C052-469E-9210-386A95000F4E}" type="slidenum">
              <a:rPr lang="en-US" smtClean="0"/>
              <a:t>23</a:t>
            </a:fld>
            <a:endParaRPr lang="en-US"/>
          </a:p>
        </p:txBody>
      </p:sp>
    </p:spTree>
    <p:extLst>
      <p:ext uri="{BB962C8B-B14F-4D97-AF65-F5344CB8AC3E}">
        <p14:creationId xmlns:p14="http://schemas.microsoft.com/office/powerpoint/2010/main" val="1973801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risks we</a:t>
            </a:r>
            <a:r>
              <a:rPr lang="en-US" baseline="0" dirty="0"/>
              <a:t> all face at the start of our teaching careers is to allow teaching to take over our minds.  </a:t>
            </a:r>
          </a:p>
          <a:p>
            <a:endParaRPr lang="en-US" baseline="0" dirty="0"/>
          </a:p>
          <a:p>
            <a:r>
              <a:rPr lang="en-US" baseline="0" dirty="0"/>
              <a:t>Don’t get me wrong – teaching is a very important part of what you will be doing here.  But for most of you, it’s not the only thing you’re expected to be getting done, and while there may be peak times when your teaching is all you have time for, that should not be the norm.  </a:t>
            </a:r>
          </a:p>
          <a:p>
            <a:endParaRPr lang="en-US" baseline="0" dirty="0"/>
          </a:p>
          <a:p>
            <a:r>
              <a:rPr lang="en-US" baseline="0" dirty="0"/>
              <a:t>If you find that your teaching work, including grading, is taking up so much time that it gets in the way of your ability to regularly spend time on your personal work, then you need help. Talk to your department mentors, talk to your peers, or come to the blackboard labs and talk to the IDA team about how you can streamline your work with the tools we have.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24</a:t>
            </a:fld>
            <a:endParaRPr lang="en-US"/>
          </a:p>
        </p:txBody>
      </p:sp>
    </p:spTree>
    <p:extLst>
      <p:ext uri="{BB962C8B-B14F-4D97-AF65-F5344CB8AC3E}">
        <p14:creationId xmlns:p14="http://schemas.microsoft.com/office/powerpoint/2010/main" val="2824816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the idea I want to leave you</a:t>
            </a:r>
            <a:r>
              <a:rPr lang="en-US" baseline="0" dirty="0"/>
              <a:t> with – I’ve gone through a lot of ideas here, and I’m not sure that most have made it seem like your first class is going to be a whole lot of fun.  </a:t>
            </a:r>
          </a:p>
          <a:p>
            <a:endParaRPr lang="en-US" baseline="0" dirty="0"/>
          </a:p>
          <a:p>
            <a:r>
              <a:rPr lang="en-US" baseline="0" dirty="0"/>
              <a:t>But you need to keep the fun in it anyway. You need to bring your passion for your subject matter to the class, and make sure that your students feel it from you. There’s a reason you’ve made the choice to be here, and we all know it probably wasn’t the salary.  You’re here because this is the most fulfilling thing you can be doing with your life right now. That gets us back to the idea that our work here is sacred. This is what we were meant to be – evangelists for our fields.  Bring all of that to your students and some of them will learn to love it the way you do.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25</a:t>
            </a:fld>
            <a:endParaRPr lang="en-US"/>
          </a:p>
        </p:txBody>
      </p:sp>
    </p:spTree>
    <p:extLst>
      <p:ext uri="{BB962C8B-B14F-4D97-AF65-F5344CB8AC3E}">
        <p14:creationId xmlns:p14="http://schemas.microsoft.com/office/powerpoint/2010/main" val="1700575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26</a:t>
            </a:fld>
            <a:endParaRPr lang="en-US"/>
          </a:p>
        </p:txBody>
      </p:sp>
    </p:spTree>
    <p:extLst>
      <p:ext uri="{BB962C8B-B14F-4D97-AF65-F5344CB8AC3E}">
        <p14:creationId xmlns:p14="http://schemas.microsoft.com/office/powerpoint/2010/main" val="17666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my title slide said, I’m the director of the Media Resources Center. The Media</a:t>
            </a:r>
            <a:r>
              <a:rPr lang="en-US" baseline="0" dirty="0"/>
              <a:t> Resources Center is a academic support unit here at WSU that has now five teams, each team providing a different set of services to the university and to instructors.  </a:t>
            </a:r>
          </a:p>
          <a:p>
            <a:endParaRPr lang="en-US" baseline="0" dirty="0"/>
          </a:p>
          <a:p>
            <a:r>
              <a:rPr lang="en-US" baseline="0" dirty="0"/>
              <a:t>Our newest team, and first when you arrange things alphabetically, is Academic Accessibility and Accommodations. If you haven’t already noticed, you’re going to hear a lot about accessibility from us today, and in the coming years.  Accessibility is a critical project and value at WSU. There are other trainings addressing that directly, so we won’t go into detail here, but just so you know what this team does, this team is tasked with reviewing tools and courses, and with the creation of accommodations for students with registered disabilities that require special versions of academic content. </a:t>
            </a:r>
          </a:p>
          <a:p>
            <a:endParaRPr lang="en-US" baseline="0" dirty="0"/>
          </a:p>
          <a:p>
            <a:r>
              <a:rPr lang="en-US" baseline="0" dirty="0"/>
              <a:t>The Campus media team is the team of audio-visual experts who install and maintain the technology in our classrooms.  They provide some additional services as well, but their primary duty is to make sure that there is working technology in your classroom. </a:t>
            </a:r>
          </a:p>
          <a:p>
            <a:endParaRPr lang="en-US" baseline="0" dirty="0"/>
          </a:p>
          <a:p>
            <a:r>
              <a:rPr lang="en-US" baseline="0" dirty="0"/>
              <a:t>The Instructional Design and Access team provides instructional design training and support to faculty, as well as blackboard and teaching technology support. IDA is the team that organized today’s conference, to make sure that you all have the information you need to start the year off on the right foot.</a:t>
            </a:r>
          </a:p>
          <a:p>
            <a:endParaRPr lang="en-US" baseline="0" dirty="0"/>
          </a:p>
          <a:p>
            <a:r>
              <a:rPr lang="en-US" baseline="0" dirty="0"/>
              <a:t>The Video Services team are the producers of WSU TV and much of the video content you see around campus. They provide live event streaming, video capture, animation, and so on.  </a:t>
            </a:r>
          </a:p>
          <a:p>
            <a:endParaRPr lang="en-US" baseline="0" dirty="0"/>
          </a:p>
          <a:p>
            <a:r>
              <a:rPr lang="en-US" baseline="0" dirty="0"/>
              <a:t>And the Web Services  team is a small team of developers who develop web sites and provide technical and training support for the primary content management system that drives our new Wichita.edu web site.  </a:t>
            </a:r>
          </a:p>
          <a:p>
            <a:endParaRPr lang="en-US" baseline="0" dirty="0"/>
          </a:p>
          <a:p>
            <a:r>
              <a:rPr lang="en-US" baseline="0" dirty="0"/>
              <a:t>So, as you can see, there’s a lot going on in the MRC, and we wind up with our fingers in a lot of pies.  If you’ve got something that you need to get done and you’re not sure how to do it, odds are we can help.  </a:t>
            </a:r>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3</a:t>
            </a:fld>
            <a:endParaRPr lang="en-US"/>
          </a:p>
        </p:txBody>
      </p:sp>
    </p:spTree>
    <p:extLst>
      <p:ext uri="{BB962C8B-B14F-4D97-AF65-F5344CB8AC3E}">
        <p14:creationId xmlns:p14="http://schemas.microsoft.com/office/powerpoint/2010/main" val="160790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why it’s important</a:t>
            </a:r>
            <a:r>
              <a:rPr lang="en-US" baseline="0" dirty="0"/>
              <a:t> that we have this conversation.  Odds are that many of you have had, or are scheduled to have some training within your departments. If you’re a GTA in a department that has a lot of GTAs, that’s almost certainly the case.  If you’re a new faculty member, you may have a mentor within your department.  And you may have some understanding of some of these topics from other experiences you’ve had.  </a:t>
            </a:r>
          </a:p>
          <a:p>
            <a:endParaRPr lang="en-US" baseline="0" dirty="0"/>
          </a:p>
          <a:p>
            <a:r>
              <a:rPr lang="en-US" baseline="0" dirty="0"/>
              <a:t>Keep in mind, we’re academics.  We’re smart, independent people, deep thinkers.  We’ve gotten here by figuring things out in ways that set us apart from other people. That is a critical quality that we all have, but when people think independently they don’t always wind up on the same page, so some calibrating conversations are important along the way. </a:t>
            </a:r>
          </a:p>
          <a:p>
            <a:endParaRPr lang="en-US" baseline="0" dirty="0"/>
          </a:p>
          <a:p>
            <a:r>
              <a:rPr lang="en-US" baseline="0" dirty="0"/>
              <a:t>We are also all here because we love our subject matter. We chose grad school because that subject is just fun. Or important. Or especially meaningful in other ways. But in many cases that passion or calling for the subject matter doesn’t come with a calling or special instruction on teaching. So we want to try to set a sort of baseline, a place to start conversations about teaching at WSU. </a:t>
            </a:r>
          </a:p>
          <a:p>
            <a:endParaRPr lang="en-US" baseline="0" dirty="0"/>
          </a:p>
          <a:p>
            <a:r>
              <a:rPr lang="en-US" baseline="0" dirty="0"/>
              <a:t>And for graduate students especially – your work as a GTA may be a means to an end, as you work on your degree.  But we need to make sure that the responsibilities we all have are clearly communicated. </a:t>
            </a:r>
          </a:p>
          <a:p>
            <a:endParaRPr lang="en-US" baseline="0" dirty="0"/>
          </a:p>
          <a:p>
            <a:r>
              <a:rPr lang="en-US" baseline="0" dirty="0"/>
              <a:t>Also remember that teaching is a critical step in the process of developing your own mastery of your subject matter.  You’ll surprise yourself with the things that you know, and develop new, deeper understanding of your subject matter as your go through the process of teaching it to others. </a:t>
            </a:r>
          </a:p>
        </p:txBody>
      </p:sp>
      <p:sp>
        <p:nvSpPr>
          <p:cNvPr id="4" name="Slide Number Placeholder 3"/>
          <p:cNvSpPr>
            <a:spLocks noGrp="1"/>
          </p:cNvSpPr>
          <p:nvPr>
            <p:ph type="sldNum" sz="quarter" idx="10"/>
          </p:nvPr>
        </p:nvSpPr>
        <p:spPr/>
        <p:txBody>
          <a:bodyPr/>
          <a:lstStyle/>
          <a:p>
            <a:fld id="{D8050ED4-C052-469E-9210-386A95000F4E}" type="slidenum">
              <a:rPr lang="en-US" smtClean="0"/>
              <a:t>4</a:t>
            </a:fld>
            <a:endParaRPr lang="en-US"/>
          </a:p>
        </p:txBody>
      </p:sp>
    </p:spTree>
    <p:extLst>
      <p:ext uri="{BB962C8B-B14F-4D97-AF65-F5344CB8AC3E}">
        <p14:creationId xmlns:p14="http://schemas.microsoft.com/office/powerpoint/2010/main" val="39275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Welcome to the Life.</a:t>
            </a:r>
            <a:r>
              <a:rPr lang="en-US" baseline="0" dirty="0"/>
              <a:t> To the Ivory Tower. </a:t>
            </a:r>
          </a:p>
          <a:p>
            <a:endParaRPr lang="en-US" baseline="0" dirty="0"/>
          </a:p>
          <a:p>
            <a:r>
              <a:rPr lang="en-US" baseline="0" dirty="0"/>
              <a:t>You’re taking your first steps into a world that is important – in many cases you’re going to be giving dozens of new students their first taste of your subject matter at the university level. As a freshman composition instructor at K-State, I was the first person who had conversations with my students about what college-level writing looked like.  And my success or failure to teach them had a dramatic impact on their success later in their career. </a:t>
            </a:r>
          </a:p>
          <a:p>
            <a:endParaRPr lang="en-US" baseline="0" dirty="0"/>
          </a:p>
          <a:p>
            <a:r>
              <a:rPr lang="en-US" baseline="0" dirty="0"/>
              <a:t>The life is rewarding – you’re going to build relationships and connection in your field that will be exciting and stimulating in all the right ways.  </a:t>
            </a:r>
          </a:p>
          <a:p>
            <a:endParaRPr lang="en-US" baseline="0" dirty="0"/>
          </a:p>
          <a:p>
            <a:r>
              <a:rPr lang="en-US" baseline="0" dirty="0"/>
              <a:t>The life is not something you put down at the end of the day – it will become who you are.  </a:t>
            </a:r>
          </a:p>
        </p:txBody>
      </p:sp>
      <p:sp>
        <p:nvSpPr>
          <p:cNvPr id="4" name="Slide Number Placeholder 3"/>
          <p:cNvSpPr>
            <a:spLocks noGrp="1"/>
          </p:cNvSpPr>
          <p:nvPr>
            <p:ph type="sldNum" sz="quarter" idx="10"/>
          </p:nvPr>
        </p:nvSpPr>
        <p:spPr/>
        <p:txBody>
          <a:bodyPr/>
          <a:lstStyle/>
          <a:p>
            <a:fld id="{D8050ED4-C052-469E-9210-386A95000F4E}" type="slidenum">
              <a:rPr lang="en-US" smtClean="0"/>
              <a:t>5</a:t>
            </a:fld>
            <a:endParaRPr lang="en-US"/>
          </a:p>
        </p:txBody>
      </p:sp>
    </p:spTree>
    <p:extLst>
      <p:ext uri="{BB962C8B-B14F-4D97-AF65-F5344CB8AC3E}">
        <p14:creationId xmlns:p14="http://schemas.microsoft.com/office/powerpoint/2010/main" val="275412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a:t>
            </a:r>
            <a:r>
              <a:rPr lang="en-US" baseline="0" dirty="0"/>
              <a:t> can talk briefly about teaching effort in terms of a network of responsibilities. And I’m using the word sacred here – you may or may not agree, and I’m not a particularly religious person, but to me the transformative nature of education imbues our work with a certain amount of importance and solemnity.  So, that’s what I mean by sacred.</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8050ED4-C052-469E-9210-386A95000F4E}" type="slidenum">
              <a:rPr lang="en-US" smtClean="0"/>
              <a:t>6</a:t>
            </a:fld>
            <a:endParaRPr lang="en-US"/>
          </a:p>
        </p:txBody>
      </p:sp>
    </p:spTree>
    <p:extLst>
      <p:ext uri="{BB962C8B-B14F-4D97-AF65-F5344CB8AC3E}">
        <p14:creationId xmlns:p14="http://schemas.microsoft.com/office/powerpoint/2010/main" val="406333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have a responsibility to your department and the university – you need to be providing instruction that meets the objectives set forth for your class. The university has collected tuition and fees, the students have paid or your time and effort to teach them the subject, and it’s your responsibility to deliver on that. There are all kinds of reports and tracking an grades that need to be submitted – all of those are important tools for making sure the students are on track and getting what they’ve paid for.  </a:t>
            </a:r>
          </a:p>
        </p:txBody>
      </p:sp>
      <p:sp>
        <p:nvSpPr>
          <p:cNvPr id="4" name="Slide Number Placeholder 3"/>
          <p:cNvSpPr>
            <a:spLocks noGrp="1"/>
          </p:cNvSpPr>
          <p:nvPr>
            <p:ph type="sldNum" sz="quarter" idx="10"/>
          </p:nvPr>
        </p:nvSpPr>
        <p:spPr/>
        <p:txBody>
          <a:bodyPr/>
          <a:lstStyle/>
          <a:p>
            <a:fld id="{D8050ED4-C052-469E-9210-386A95000F4E}" type="slidenum">
              <a:rPr lang="en-US" smtClean="0"/>
              <a:t>7</a:t>
            </a:fld>
            <a:endParaRPr lang="en-US"/>
          </a:p>
        </p:txBody>
      </p:sp>
    </p:spTree>
    <p:extLst>
      <p:ext uri="{BB962C8B-B14F-4D97-AF65-F5344CB8AC3E}">
        <p14:creationId xmlns:p14="http://schemas.microsoft.com/office/powerpoint/2010/main" val="345601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have a responsibility to your students. As they enter into your course they are expected  to be getting a specific set of outcomes, skills and knowledge that will be important building blocks for the next step in their career. If they aren’t getting that from you, even if you give them a passing grade in your class, you’re just setting them up for failure later. </a:t>
            </a:r>
          </a:p>
          <a:p>
            <a:endParaRPr lang="en-US" baseline="0" dirty="0"/>
          </a:p>
        </p:txBody>
      </p:sp>
      <p:sp>
        <p:nvSpPr>
          <p:cNvPr id="4" name="Slide Number Placeholder 3"/>
          <p:cNvSpPr>
            <a:spLocks noGrp="1"/>
          </p:cNvSpPr>
          <p:nvPr>
            <p:ph type="sldNum" sz="quarter" idx="10"/>
          </p:nvPr>
        </p:nvSpPr>
        <p:spPr/>
        <p:txBody>
          <a:bodyPr/>
          <a:lstStyle/>
          <a:p>
            <a:fld id="{D8050ED4-C052-469E-9210-386A95000F4E}" type="slidenum">
              <a:rPr lang="en-US" smtClean="0"/>
              <a:t>8</a:t>
            </a:fld>
            <a:endParaRPr lang="en-US"/>
          </a:p>
        </p:txBody>
      </p:sp>
    </p:spTree>
    <p:extLst>
      <p:ext uri="{BB962C8B-B14F-4D97-AF65-F5344CB8AC3E}">
        <p14:creationId xmlns:p14="http://schemas.microsoft.com/office/powerpoint/2010/main" val="373410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university and the department you teach in have responsibilities to you, too. We need to make sure you have the tools and training that you need to teach successfully.  Unfortunately, we’re a state institution, and so we can’t always have every tool that we WANT to have, but we will make sure that you have what you NEED.</a:t>
            </a:r>
          </a:p>
          <a:p>
            <a:endParaRPr lang="en-US" dirty="0"/>
          </a:p>
        </p:txBody>
      </p:sp>
      <p:sp>
        <p:nvSpPr>
          <p:cNvPr id="4" name="Slide Number Placeholder 3"/>
          <p:cNvSpPr>
            <a:spLocks noGrp="1"/>
          </p:cNvSpPr>
          <p:nvPr>
            <p:ph type="sldNum" sz="quarter" idx="10"/>
          </p:nvPr>
        </p:nvSpPr>
        <p:spPr/>
        <p:txBody>
          <a:bodyPr/>
          <a:lstStyle/>
          <a:p>
            <a:fld id="{D8050ED4-C052-469E-9210-386A95000F4E}" type="slidenum">
              <a:rPr lang="en-US" smtClean="0"/>
              <a:t>9</a:t>
            </a:fld>
            <a:endParaRPr lang="en-US"/>
          </a:p>
        </p:txBody>
      </p:sp>
    </p:spTree>
    <p:extLst>
      <p:ext uri="{BB962C8B-B14F-4D97-AF65-F5344CB8AC3E}">
        <p14:creationId xmlns:p14="http://schemas.microsoft.com/office/powerpoint/2010/main" val="2067574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2AFA-44D0-F744-8BDD-C2802771C1EF}"/>
              </a:ext>
            </a:extLst>
          </p:cNvPr>
          <p:cNvSpPr>
            <a:spLocks noGrp="1"/>
          </p:cNvSpPr>
          <p:nvPr>
            <p:ph type="ctrTitle" hasCustomPrompt="1"/>
          </p:nvPr>
        </p:nvSpPr>
        <p:spPr>
          <a:xfrm>
            <a:off x="1524000" y="2503487"/>
            <a:ext cx="9144000" cy="1006475"/>
          </a:xfrm>
        </p:spPr>
        <p:txBody>
          <a:bodyPr anchor="b"/>
          <a:lstStyle>
            <a:lvl1pPr algn="ctr">
              <a:defRPr sz="6000"/>
            </a:lvl1pPr>
          </a:lstStyle>
          <a:p>
            <a:r>
              <a:rPr lang="en-US" dirty="0"/>
              <a:t>Title of Presentation</a:t>
            </a:r>
          </a:p>
        </p:txBody>
      </p:sp>
      <p:sp>
        <p:nvSpPr>
          <p:cNvPr id="3" name="Subtitle 2">
            <a:extLst>
              <a:ext uri="{FF2B5EF4-FFF2-40B4-BE49-F238E27FC236}">
                <a16:creationId xmlns:a16="http://schemas.microsoft.com/office/drawing/2014/main" id="{B1ABA64A-8634-5140-B60F-09086C669D5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r>
              <a:rPr lang="en-US" dirty="0"/>
              <a:t>Title, Department</a:t>
            </a:r>
          </a:p>
          <a:p>
            <a:r>
              <a:rPr lang="en-US" dirty="0"/>
              <a:t>Date</a:t>
            </a:r>
          </a:p>
        </p:txBody>
      </p:sp>
      <p:sp>
        <p:nvSpPr>
          <p:cNvPr id="4" name="Date Placeholder 3">
            <a:extLst>
              <a:ext uri="{FF2B5EF4-FFF2-40B4-BE49-F238E27FC236}">
                <a16:creationId xmlns:a16="http://schemas.microsoft.com/office/drawing/2014/main" id="{A0E3B9D1-8415-1B44-B6D1-308A9D4A6CD9}"/>
              </a:ext>
            </a:extLst>
          </p:cNvPr>
          <p:cNvSpPr>
            <a:spLocks noGrp="1"/>
          </p:cNvSpPr>
          <p:nvPr>
            <p:ph type="dt" sz="half" idx="10"/>
          </p:nvPr>
        </p:nvSpPr>
        <p:spPr/>
        <p:txBody>
          <a:bodyPr/>
          <a:lstStyle/>
          <a:p>
            <a:fld id="{8254A545-610A-3246-BBF7-82AC132EB6A8}" type="datetimeFigureOut">
              <a:rPr lang="en-US" smtClean="0"/>
              <a:t>8/12/2018</a:t>
            </a:fld>
            <a:endParaRPr lang="en-US"/>
          </a:p>
        </p:txBody>
      </p:sp>
      <p:sp>
        <p:nvSpPr>
          <p:cNvPr id="5" name="Footer Placeholder 4">
            <a:extLst>
              <a:ext uri="{FF2B5EF4-FFF2-40B4-BE49-F238E27FC236}">
                <a16:creationId xmlns:a16="http://schemas.microsoft.com/office/drawing/2014/main" id="{1DF19443-4DC4-404B-8FFB-AAEF9ABDE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D4938-7FDF-B04D-A213-F8160A6F1A95}"/>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9" name="Picture 8" descr="The logo for Wichita State University." title="Wichita State University Logo">
            <a:extLst>
              <a:ext uri="{FF2B5EF4-FFF2-40B4-BE49-F238E27FC236}">
                <a16:creationId xmlns:a16="http://schemas.microsoft.com/office/drawing/2014/main" id="{1ADE4355-A3B2-6449-9D1C-9F7D8F17891B}"/>
              </a:ext>
            </a:extLst>
          </p:cNvPr>
          <p:cNvPicPr>
            <a:picLocks noChangeAspect="1"/>
          </p:cNvPicPr>
          <p:nvPr userDrawn="1"/>
        </p:nvPicPr>
        <p:blipFill>
          <a:blip r:embed="rId3"/>
          <a:stretch>
            <a:fillRect/>
          </a:stretch>
        </p:blipFill>
        <p:spPr>
          <a:xfrm>
            <a:off x="4001073" y="1192211"/>
            <a:ext cx="4189854" cy="965202"/>
          </a:xfrm>
          <a:prstGeom prst="rect">
            <a:avLst/>
          </a:prstGeom>
        </p:spPr>
      </p:pic>
    </p:spTree>
    <p:extLst>
      <p:ext uri="{BB962C8B-B14F-4D97-AF65-F5344CB8AC3E}">
        <p14:creationId xmlns:p14="http://schemas.microsoft.com/office/powerpoint/2010/main" val="193912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E9C-BCE1-134F-9AA5-36AC0166BAB7}"/>
              </a:ext>
            </a:extLst>
          </p:cNvPr>
          <p:cNvSpPr>
            <a:spLocks noGrp="1"/>
          </p:cNvSpPr>
          <p:nvPr>
            <p:ph type="title" hasCustomPrompt="1"/>
          </p:nvPr>
        </p:nvSpPr>
        <p:spPr>
          <a:xfrm>
            <a:off x="2857500" y="300039"/>
            <a:ext cx="8503920" cy="957262"/>
          </a:xfrm>
        </p:spPr>
        <p:txBody>
          <a:bodyPr/>
          <a:lstStyle>
            <a:lvl1pPr>
              <a:defRPr>
                <a:solidFill>
                  <a:schemeClr val="bg1"/>
                </a:solidFill>
              </a:defRPr>
            </a:lvl1pPr>
          </a:lstStyle>
          <a:p>
            <a:r>
              <a:rPr lang="en-US" dirty="0"/>
              <a:t>1-Column Slide</a:t>
            </a:r>
          </a:p>
        </p:txBody>
      </p:sp>
      <p:sp>
        <p:nvSpPr>
          <p:cNvPr id="3" name="Content Placeholder 2">
            <a:extLst>
              <a:ext uri="{FF2B5EF4-FFF2-40B4-BE49-F238E27FC236}">
                <a16:creationId xmlns:a16="http://schemas.microsoft.com/office/drawing/2014/main" id="{5052DADA-DA3F-374B-8A2B-B0B5F1A463F1}"/>
              </a:ext>
            </a:extLst>
          </p:cNvPr>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B57CC7-E80B-4E43-9A8C-58FE70FDAF35}"/>
              </a:ext>
            </a:extLst>
          </p:cNvPr>
          <p:cNvSpPr>
            <a:spLocks noGrp="1"/>
          </p:cNvSpPr>
          <p:nvPr>
            <p:ph type="dt" sz="half" idx="10"/>
          </p:nvPr>
        </p:nvSpPr>
        <p:spPr/>
        <p:txBody>
          <a:bodyPr/>
          <a:lstStyle/>
          <a:p>
            <a:fld id="{8254A545-610A-3246-BBF7-82AC132EB6A8}" type="datetimeFigureOut">
              <a:rPr lang="en-US" smtClean="0"/>
              <a:t>8/12/2018</a:t>
            </a:fld>
            <a:endParaRPr lang="en-US"/>
          </a:p>
        </p:txBody>
      </p:sp>
      <p:sp>
        <p:nvSpPr>
          <p:cNvPr id="5" name="Footer Placeholder 4">
            <a:extLst>
              <a:ext uri="{FF2B5EF4-FFF2-40B4-BE49-F238E27FC236}">
                <a16:creationId xmlns:a16="http://schemas.microsoft.com/office/drawing/2014/main" id="{06D4C005-7FB8-3D4C-96BE-CD8E4D136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D0C98-1C77-A04F-96D7-2FB871DF47C4}"/>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id="{33B1789B-D0E4-4F47-8C64-CCCFE5CB8907}"/>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4974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DA10-D4F1-1246-AC76-4E99217B7F15}"/>
              </a:ext>
            </a:extLst>
          </p:cNvPr>
          <p:cNvSpPr>
            <a:spLocks noGrp="1"/>
          </p:cNvSpPr>
          <p:nvPr>
            <p:ph type="title" hasCustomPrompt="1"/>
          </p:nvPr>
        </p:nvSpPr>
        <p:spPr>
          <a:xfrm>
            <a:off x="2857500" y="301752"/>
            <a:ext cx="8503920" cy="960120"/>
          </a:xfrm>
        </p:spPr>
        <p:txBody>
          <a:bodyPr/>
          <a:lstStyle>
            <a:lvl1pPr>
              <a:defRPr>
                <a:solidFill>
                  <a:schemeClr val="bg1"/>
                </a:solidFill>
              </a:defRPr>
            </a:lvl1pPr>
          </a:lstStyle>
          <a:p>
            <a:r>
              <a:rPr lang="en-US" dirty="0"/>
              <a:t>2-Column Slide</a:t>
            </a:r>
          </a:p>
        </p:txBody>
      </p:sp>
      <p:sp>
        <p:nvSpPr>
          <p:cNvPr id="3" name="Content Placeholder 2">
            <a:extLst>
              <a:ext uri="{FF2B5EF4-FFF2-40B4-BE49-F238E27FC236}">
                <a16:creationId xmlns:a16="http://schemas.microsoft.com/office/drawing/2014/main" id="{7AB7A247-7DFC-E446-938A-2CA021AE3EDD}"/>
              </a:ext>
            </a:extLst>
          </p:cNvPr>
          <p:cNvSpPr>
            <a:spLocks noGrp="1"/>
          </p:cNvSpPr>
          <p:nvPr>
            <p:ph sz="half" idx="1" hasCustomPrompt="1"/>
          </p:nvPr>
        </p:nvSpPr>
        <p:spPr>
          <a:xfrm>
            <a:off x="838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B5206B-3FC0-CE41-90B0-155B2B1C6F2F}"/>
              </a:ext>
            </a:extLst>
          </p:cNvPr>
          <p:cNvSpPr>
            <a:spLocks noGrp="1"/>
          </p:cNvSpPr>
          <p:nvPr>
            <p:ph sz="half" idx="2" hasCustomPrompt="1"/>
          </p:nvPr>
        </p:nvSpPr>
        <p:spPr>
          <a:xfrm>
            <a:off x="6172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DF86D33-CD83-4040-BB1F-306A4D9B8E6E}"/>
              </a:ext>
            </a:extLst>
          </p:cNvPr>
          <p:cNvSpPr>
            <a:spLocks noGrp="1"/>
          </p:cNvSpPr>
          <p:nvPr>
            <p:ph type="dt" sz="half" idx="10"/>
          </p:nvPr>
        </p:nvSpPr>
        <p:spPr/>
        <p:txBody>
          <a:bodyPr/>
          <a:lstStyle/>
          <a:p>
            <a:fld id="{8254A545-610A-3246-BBF7-82AC132EB6A8}" type="datetimeFigureOut">
              <a:rPr lang="en-US" smtClean="0"/>
              <a:t>8/12/2018</a:t>
            </a:fld>
            <a:endParaRPr lang="en-US"/>
          </a:p>
        </p:txBody>
      </p:sp>
      <p:sp>
        <p:nvSpPr>
          <p:cNvPr id="6" name="Footer Placeholder 5">
            <a:extLst>
              <a:ext uri="{FF2B5EF4-FFF2-40B4-BE49-F238E27FC236}">
                <a16:creationId xmlns:a16="http://schemas.microsoft.com/office/drawing/2014/main" id="{E4CB5D88-544F-964C-84FC-051762122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67E06-089A-6846-8B48-B3A0F23DC958}"/>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8" name="Picture 7" descr="&quot;WSU&quot; logo for Wichita State University." title="WSU Logo">
            <a:extLst>
              <a:ext uri="{FF2B5EF4-FFF2-40B4-BE49-F238E27FC236}">
                <a16:creationId xmlns:a16="http://schemas.microsoft.com/office/drawing/2014/main" id="{BC3239E5-4689-FA43-AAF6-CE4F83EE41AC}"/>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18069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318-CC45-A342-AEE3-670F36387EC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Divider Slide</a:t>
            </a:r>
          </a:p>
        </p:txBody>
      </p:sp>
      <p:sp>
        <p:nvSpPr>
          <p:cNvPr id="3" name="Text Placeholder 2">
            <a:extLst>
              <a:ext uri="{FF2B5EF4-FFF2-40B4-BE49-F238E27FC236}">
                <a16:creationId xmlns:a16="http://schemas.microsoft.com/office/drawing/2014/main" id="{DAA57E59-4F7B-3B4C-B9E7-67DE80EDB6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 Alternative Title Slide</a:t>
            </a:r>
          </a:p>
        </p:txBody>
      </p:sp>
      <p:sp>
        <p:nvSpPr>
          <p:cNvPr id="4" name="Date Placeholder 3">
            <a:extLst>
              <a:ext uri="{FF2B5EF4-FFF2-40B4-BE49-F238E27FC236}">
                <a16:creationId xmlns:a16="http://schemas.microsoft.com/office/drawing/2014/main" id="{0A8DE7E8-47E7-104E-BF54-359C263C9962}"/>
              </a:ext>
            </a:extLst>
          </p:cNvPr>
          <p:cNvSpPr>
            <a:spLocks noGrp="1"/>
          </p:cNvSpPr>
          <p:nvPr>
            <p:ph type="dt" sz="half" idx="10"/>
          </p:nvPr>
        </p:nvSpPr>
        <p:spPr/>
        <p:txBody>
          <a:bodyPr/>
          <a:lstStyle/>
          <a:p>
            <a:fld id="{8254A545-610A-3246-BBF7-82AC132EB6A8}" type="datetimeFigureOut">
              <a:rPr lang="en-US" smtClean="0"/>
              <a:t>8/12/2018</a:t>
            </a:fld>
            <a:endParaRPr lang="en-US"/>
          </a:p>
        </p:txBody>
      </p:sp>
      <p:sp>
        <p:nvSpPr>
          <p:cNvPr id="5" name="Footer Placeholder 4">
            <a:extLst>
              <a:ext uri="{FF2B5EF4-FFF2-40B4-BE49-F238E27FC236}">
                <a16:creationId xmlns:a16="http://schemas.microsoft.com/office/drawing/2014/main" id="{7F2DE16E-EEEB-F04D-B629-FBE01C97F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7F99-D730-2641-86EF-84BCC74BAAFB}"/>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7" name="Picture 6" descr="&quot;WSU&quot; logo for Wichita State University." title="WSU Logo">
            <a:extLst>
              <a:ext uri="{FF2B5EF4-FFF2-40B4-BE49-F238E27FC236}">
                <a16:creationId xmlns:a16="http://schemas.microsoft.com/office/drawing/2014/main" id="{0747E5A0-53E7-3649-A4F4-D53323CF508A}"/>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28955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E8205-8020-9E43-BDC9-8F0646FB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AD0D22-4086-394C-A571-C6BB444D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3091FC-EF27-E34B-B5FE-194D933C9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545-610A-3246-BBF7-82AC132EB6A8}" type="datetimeFigureOut">
              <a:rPr lang="en-US" smtClean="0"/>
              <a:t>8/12/2018</a:t>
            </a:fld>
            <a:endParaRPr lang="en-US"/>
          </a:p>
        </p:txBody>
      </p:sp>
      <p:sp>
        <p:nvSpPr>
          <p:cNvPr id="5" name="Footer Placeholder 4">
            <a:extLst>
              <a:ext uri="{FF2B5EF4-FFF2-40B4-BE49-F238E27FC236}">
                <a16:creationId xmlns:a16="http://schemas.microsoft.com/office/drawing/2014/main" id="{EB871301-3F06-5A49-A699-BBCBCEEE5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4BA5A-8069-9D49-A99F-3AD1783C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47F3-F4BF-2C46-AC54-645A1178D8F6}" type="slidenum">
              <a:rPr lang="en-US" smtClean="0"/>
              <a:t>‹#›</a:t>
            </a:fld>
            <a:endParaRPr lang="en-US"/>
          </a:p>
        </p:txBody>
      </p:sp>
    </p:spTree>
    <p:extLst>
      <p:ext uri="{BB962C8B-B14F-4D97-AF65-F5344CB8AC3E}">
        <p14:creationId xmlns:p14="http://schemas.microsoft.com/office/powerpoint/2010/main" val="42264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lickr.com/photos/cogdog/799508045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FA74-325D-446E-9BFC-A216D16B1733}"/>
              </a:ext>
            </a:extLst>
          </p:cNvPr>
          <p:cNvSpPr>
            <a:spLocks noGrp="1"/>
          </p:cNvSpPr>
          <p:nvPr>
            <p:ph type="ctrTitle"/>
          </p:nvPr>
        </p:nvSpPr>
        <p:spPr>
          <a:xfrm>
            <a:off x="1524000" y="2503487"/>
            <a:ext cx="9144000" cy="1504309"/>
          </a:xfrm>
        </p:spPr>
        <p:txBody>
          <a:bodyPr>
            <a:normAutofit fontScale="90000"/>
          </a:bodyPr>
          <a:lstStyle/>
          <a:p>
            <a:r>
              <a:rPr lang="en-US" dirty="0"/>
              <a:t>Preparing to teach your First (ever) College Class</a:t>
            </a:r>
          </a:p>
        </p:txBody>
      </p:sp>
      <p:sp>
        <p:nvSpPr>
          <p:cNvPr id="3" name="Subtitle 2">
            <a:extLst>
              <a:ext uri="{FF2B5EF4-FFF2-40B4-BE49-F238E27FC236}">
                <a16:creationId xmlns:a16="http://schemas.microsoft.com/office/drawing/2014/main" id="{E438434A-EE44-40F9-99C1-9391E8928CA7}"/>
              </a:ext>
            </a:extLst>
          </p:cNvPr>
          <p:cNvSpPr>
            <a:spLocks noGrp="1"/>
          </p:cNvSpPr>
          <p:nvPr>
            <p:ph type="subTitle" idx="1"/>
          </p:nvPr>
        </p:nvSpPr>
        <p:spPr>
          <a:xfrm>
            <a:off x="1524000" y="4007796"/>
            <a:ext cx="9144000" cy="1250004"/>
          </a:xfrm>
        </p:spPr>
        <p:txBody>
          <a:bodyPr/>
          <a:lstStyle/>
          <a:p>
            <a:r>
              <a:rPr lang="en-US" dirty="0"/>
              <a:t>John Jones</a:t>
            </a:r>
          </a:p>
          <a:p>
            <a:r>
              <a:rPr lang="en-US" dirty="0"/>
              <a:t>Director, Media Resources Center</a:t>
            </a:r>
          </a:p>
          <a:p>
            <a:endParaRPr lang="en-US" dirty="0"/>
          </a:p>
        </p:txBody>
      </p:sp>
    </p:spTree>
    <p:extLst>
      <p:ext uri="{BB962C8B-B14F-4D97-AF65-F5344CB8AC3E}">
        <p14:creationId xmlns:p14="http://schemas.microsoft.com/office/powerpoint/2010/main" val="2426232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82ED-767D-48A6-B421-520DEFABEDE9}"/>
              </a:ext>
            </a:extLst>
          </p:cNvPr>
          <p:cNvSpPr>
            <a:spLocks noGrp="1"/>
          </p:cNvSpPr>
          <p:nvPr>
            <p:ph type="title"/>
          </p:nvPr>
        </p:nvSpPr>
        <p:spPr/>
        <p:txBody>
          <a:bodyPr>
            <a:normAutofit/>
          </a:bodyPr>
          <a:lstStyle/>
          <a:p>
            <a:r>
              <a:rPr lang="en-US" dirty="0">
                <a:effectLst/>
              </a:rPr>
              <a:t>The Student's responsibility to you</a:t>
            </a:r>
            <a:endParaRPr lang="en-US" dirty="0"/>
          </a:p>
        </p:txBody>
      </p:sp>
      <p:sp>
        <p:nvSpPr>
          <p:cNvPr id="3" name="Content Placeholder 2">
            <a:extLst>
              <a:ext uri="{FF2B5EF4-FFF2-40B4-BE49-F238E27FC236}">
                <a16:creationId xmlns:a16="http://schemas.microsoft.com/office/drawing/2014/main" id="{F34FAFF3-1F45-4975-B088-45DD3B0D9421}"/>
              </a:ext>
            </a:extLst>
          </p:cNvPr>
          <p:cNvSpPr>
            <a:spLocks noGrp="1"/>
          </p:cNvSpPr>
          <p:nvPr>
            <p:ph idx="1"/>
          </p:nvPr>
        </p:nvSpPr>
        <p:spPr/>
        <p:txBody>
          <a:bodyPr/>
          <a:lstStyle/>
          <a:p>
            <a:r>
              <a:rPr lang="en-US" dirty="0" smtClean="0"/>
              <a:t>Come to class</a:t>
            </a:r>
          </a:p>
          <a:p>
            <a:r>
              <a:rPr lang="en-US" dirty="0" smtClean="0"/>
              <a:t>Do the assigned work</a:t>
            </a:r>
          </a:p>
          <a:p>
            <a:r>
              <a:rPr lang="en-US" dirty="0" smtClean="0"/>
              <a:t>Be respectful of you and the other students</a:t>
            </a:r>
          </a:p>
          <a:p>
            <a:r>
              <a:rPr lang="en-US" dirty="0" smtClean="0"/>
              <a:t>Engage with the process</a:t>
            </a:r>
            <a:endParaRPr lang="en-US" dirty="0"/>
          </a:p>
        </p:txBody>
      </p:sp>
    </p:spTree>
    <p:extLst>
      <p:ext uri="{BB962C8B-B14F-4D97-AF65-F5344CB8AC3E}">
        <p14:creationId xmlns:p14="http://schemas.microsoft.com/office/powerpoint/2010/main" val="219345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D7A-9564-45E0-B2CF-7B7E1A6B8D49}"/>
              </a:ext>
            </a:extLst>
          </p:cNvPr>
          <p:cNvSpPr>
            <a:spLocks noGrp="1"/>
          </p:cNvSpPr>
          <p:nvPr>
            <p:ph type="title"/>
          </p:nvPr>
        </p:nvSpPr>
        <p:spPr/>
        <p:txBody>
          <a:bodyPr/>
          <a:lstStyle/>
          <a:p>
            <a:r>
              <a:rPr lang="en-US" dirty="0"/>
              <a:t>Imposter Syndrome</a:t>
            </a:r>
          </a:p>
        </p:txBody>
      </p:sp>
      <p:pic>
        <p:nvPicPr>
          <p:cNvPr id="4" name="Content Placeholder 3" descr="The word &quot;poser&quot; spray painted on a brick wall " title="Pos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7634" y="1338616"/>
            <a:ext cx="7502317" cy="5000324"/>
          </a:xfrm>
        </p:spPr>
      </p:pic>
      <p:sp>
        <p:nvSpPr>
          <p:cNvPr id="5" name="TextBox 4"/>
          <p:cNvSpPr txBox="1"/>
          <p:nvPr/>
        </p:nvSpPr>
        <p:spPr>
          <a:xfrm>
            <a:off x="4182893" y="6420255"/>
            <a:ext cx="4533090" cy="369332"/>
          </a:xfrm>
          <a:prstGeom prst="rect">
            <a:avLst/>
          </a:prstGeom>
          <a:noFill/>
        </p:spPr>
        <p:txBody>
          <a:bodyPr wrap="square" rtlCol="0">
            <a:spAutoFit/>
          </a:bodyPr>
          <a:lstStyle/>
          <a:p>
            <a:r>
              <a:rPr lang="en-US" dirty="0" smtClean="0">
                <a:hlinkClick r:id="rId4"/>
              </a:rPr>
              <a:t>Photo by Alan Levine on Flickr.com</a:t>
            </a:r>
            <a:endParaRPr lang="en-US" dirty="0"/>
          </a:p>
        </p:txBody>
      </p:sp>
    </p:spTree>
    <p:extLst>
      <p:ext uri="{BB962C8B-B14F-4D97-AF65-F5344CB8AC3E}">
        <p14:creationId xmlns:p14="http://schemas.microsoft.com/office/powerpoint/2010/main" val="132806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B77FD-ECC6-5D43-9D1C-019AFACFD9BD}"/>
              </a:ext>
            </a:extLst>
          </p:cNvPr>
          <p:cNvSpPr>
            <a:spLocks noGrp="1"/>
          </p:cNvSpPr>
          <p:nvPr>
            <p:ph type="title"/>
          </p:nvPr>
        </p:nvSpPr>
        <p:spPr/>
        <p:txBody>
          <a:bodyPr/>
          <a:lstStyle/>
          <a:p>
            <a:r>
              <a:rPr lang="en-US" dirty="0"/>
              <a:t>Get Ready</a:t>
            </a:r>
          </a:p>
        </p:txBody>
      </p:sp>
      <p:sp>
        <p:nvSpPr>
          <p:cNvPr id="5" name="Text Placeholder 4">
            <a:extLst>
              <a:ext uri="{FF2B5EF4-FFF2-40B4-BE49-F238E27FC236}">
                <a16:creationId xmlns:a16="http://schemas.microsoft.com/office/drawing/2014/main" id="{906F853B-94B3-8D44-B630-C238BADA74E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560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6348-E6D8-4C35-851F-76D76C299335}"/>
              </a:ext>
            </a:extLst>
          </p:cNvPr>
          <p:cNvSpPr>
            <a:spLocks noGrp="1"/>
          </p:cNvSpPr>
          <p:nvPr>
            <p:ph type="title"/>
          </p:nvPr>
        </p:nvSpPr>
        <p:spPr/>
        <p:txBody>
          <a:bodyPr>
            <a:normAutofit/>
          </a:bodyPr>
          <a:lstStyle/>
          <a:p>
            <a:r>
              <a:rPr lang="en-US" dirty="0">
                <a:effectLst/>
              </a:rPr>
              <a:t>A Clear Path</a:t>
            </a:r>
            <a:endParaRPr lang="en-US" dirty="0"/>
          </a:p>
        </p:txBody>
      </p:sp>
      <p:sp>
        <p:nvSpPr>
          <p:cNvPr id="3" name="Content Placeholder 2">
            <a:extLst>
              <a:ext uri="{FF2B5EF4-FFF2-40B4-BE49-F238E27FC236}">
                <a16:creationId xmlns:a16="http://schemas.microsoft.com/office/drawing/2014/main" id="{DA9BA330-9204-45A5-B811-CF9D3F4E5013}"/>
              </a:ext>
            </a:extLst>
          </p:cNvPr>
          <p:cNvSpPr>
            <a:spLocks noGrp="1"/>
          </p:cNvSpPr>
          <p:nvPr>
            <p:ph idx="1"/>
          </p:nvPr>
        </p:nvSpPr>
        <p:spPr/>
        <p:txBody>
          <a:bodyPr/>
          <a:lstStyle/>
          <a:p>
            <a:r>
              <a:rPr lang="en-US" dirty="0"/>
              <a:t>Organization and Clarity are critical</a:t>
            </a:r>
          </a:p>
          <a:p>
            <a:r>
              <a:rPr lang="en-US" dirty="0"/>
              <a:t>Consistent, predictable methods to find things</a:t>
            </a:r>
          </a:p>
          <a:p>
            <a:r>
              <a:rPr lang="en-US" dirty="0"/>
              <a:t>Clear expectations</a:t>
            </a:r>
          </a:p>
        </p:txBody>
      </p:sp>
    </p:spTree>
    <p:extLst>
      <p:ext uri="{BB962C8B-B14F-4D97-AF65-F5344CB8AC3E}">
        <p14:creationId xmlns:p14="http://schemas.microsoft.com/office/powerpoint/2010/main" val="254425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7001-E37C-4121-A802-53A36B614A9A}"/>
              </a:ext>
            </a:extLst>
          </p:cNvPr>
          <p:cNvSpPr>
            <a:spLocks noGrp="1"/>
          </p:cNvSpPr>
          <p:nvPr>
            <p:ph type="title"/>
          </p:nvPr>
        </p:nvSpPr>
        <p:spPr/>
        <p:txBody>
          <a:bodyPr>
            <a:normAutofit/>
          </a:bodyPr>
          <a:lstStyle/>
          <a:p>
            <a:r>
              <a:rPr lang="en-US" dirty="0">
                <a:effectLst/>
              </a:rPr>
              <a:t>Syllabus</a:t>
            </a:r>
            <a:endParaRPr lang="en-US" dirty="0"/>
          </a:p>
        </p:txBody>
      </p:sp>
      <p:sp>
        <p:nvSpPr>
          <p:cNvPr id="3" name="Content Placeholder 2">
            <a:extLst>
              <a:ext uri="{FF2B5EF4-FFF2-40B4-BE49-F238E27FC236}">
                <a16:creationId xmlns:a16="http://schemas.microsoft.com/office/drawing/2014/main" id="{EDE4ABFF-02FF-4304-AA55-A1006618CDA9}"/>
              </a:ext>
            </a:extLst>
          </p:cNvPr>
          <p:cNvSpPr>
            <a:spLocks noGrp="1"/>
          </p:cNvSpPr>
          <p:nvPr>
            <p:ph idx="1"/>
          </p:nvPr>
        </p:nvSpPr>
        <p:spPr/>
        <p:txBody>
          <a:bodyPr/>
          <a:lstStyle/>
          <a:p>
            <a:r>
              <a:rPr lang="en-US" dirty="0"/>
              <a:t>Start with the university template</a:t>
            </a:r>
          </a:p>
          <a:p>
            <a:r>
              <a:rPr lang="en-US" dirty="0"/>
              <a:t>Use what your department provides</a:t>
            </a:r>
          </a:p>
          <a:p>
            <a:r>
              <a:rPr lang="en-US" dirty="0"/>
              <a:t>Beg, borrow, or steal from your colleagues</a:t>
            </a:r>
          </a:p>
        </p:txBody>
      </p:sp>
    </p:spTree>
    <p:extLst>
      <p:ext uri="{BB962C8B-B14F-4D97-AF65-F5344CB8AC3E}">
        <p14:creationId xmlns:p14="http://schemas.microsoft.com/office/powerpoint/2010/main" val="422654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AC5F-7837-44BA-96EA-647C5661FD12}"/>
              </a:ext>
            </a:extLst>
          </p:cNvPr>
          <p:cNvSpPr>
            <a:spLocks noGrp="1"/>
          </p:cNvSpPr>
          <p:nvPr>
            <p:ph type="title"/>
          </p:nvPr>
        </p:nvSpPr>
        <p:spPr/>
        <p:txBody>
          <a:bodyPr>
            <a:normAutofit/>
          </a:bodyPr>
          <a:lstStyle/>
          <a:p>
            <a:r>
              <a:rPr lang="en-US" dirty="0">
                <a:effectLst/>
              </a:rPr>
              <a:t>Clear Goals (Course Objectives)</a:t>
            </a:r>
            <a:endParaRPr lang="en-US" dirty="0"/>
          </a:p>
        </p:txBody>
      </p:sp>
      <p:sp>
        <p:nvSpPr>
          <p:cNvPr id="3" name="Content Placeholder 2">
            <a:extLst>
              <a:ext uri="{FF2B5EF4-FFF2-40B4-BE49-F238E27FC236}">
                <a16:creationId xmlns:a16="http://schemas.microsoft.com/office/drawing/2014/main" id="{75AAEACE-CB6E-4C6E-B997-0EF5DEDCFE53}"/>
              </a:ext>
            </a:extLst>
          </p:cNvPr>
          <p:cNvSpPr>
            <a:spLocks noGrp="1"/>
          </p:cNvSpPr>
          <p:nvPr>
            <p:ph idx="1"/>
          </p:nvPr>
        </p:nvSpPr>
        <p:spPr/>
        <p:txBody>
          <a:bodyPr/>
          <a:lstStyle/>
          <a:p>
            <a:r>
              <a:rPr lang="en-US" dirty="0"/>
              <a:t>Clear Objectives are a requirement for HLC</a:t>
            </a:r>
          </a:p>
          <a:p>
            <a:pPr lvl="1"/>
            <a:r>
              <a:rPr lang="en-US" dirty="0"/>
              <a:t>Course level objectives</a:t>
            </a:r>
          </a:p>
          <a:p>
            <a:pPr lvl="1"/>
            <a:r>
              <a:rPr lang="en-US" dirty="0"/>
              <a:t>Unit level objectives</a:t>
            </a:r>
          </a:p>
          <a:p>
            <a:r>
              <a:rPr lang="en-US" dirty="0"/>
              <a:t>Objectives should be clear and measurable</a:t>
            </a:r>
          </a:p>
          <a:p>
            <a:pPr lvl="1"/>
            <a:r>
              <a:rPr lang="en-US" dirty="0"/>
              <a:t>“Students will learn the quadratic equation” is not measurable</a:t>
            </a:r>
          </a:p>
          <a:p>
            <a:pPr lvl="1"/>
            <a:r>
              <a:rPr lang="en-US" dirty="0"/>
              <a:t>“Students will be able to describe and use the quadratic equation” is measurable</a:t>
            </a:r>
          </a:p>
          <a:p>
            <a:r>
              <a:rPr lang="en-US" dirty="0"/>
              <a:t>Activities, Assignments, and assessments in class should be mapped to objectives in your syllabus.</a:t>
            </a:r>
          </a:p>
        </p:txBody>
      </p:sp>
    </p:spTree>
    <p:extLst>
      <p:ext uri="{BB962C8B-B14F-4D97-AF65-F5344CB8AC3E}">
        <p14:creationId xmlns:p14="http://schemas.microsoft.com/office/powerpoint/2010/main" val="122551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4822-2E5A-489A-AF6D-E7D90517FD03}"/>
              </a:ext>
            </a:extLst>
          </p:cNvPr>
          <p:cNvSpPr>
            <a:spLocks noGrp="1"/>
          </p:cNvSpPr>
          <p:nvPr>
            <p:ph type="title"/>
          </p:nvPr>
        </p:nvSpPr>
        <p:spPr/>
        <p:txBody>
          <a:bodyPr>
            <a:normAutofit/>
          </a:bodyPr>
          <a:lstStyle/>
          <a:p>
            <a:r>
              <a:rPr lang="en-US" dirty="0">
                <a:effectLst/>
              </a:rPr>
              <a:t>Textbook Selection</a:t>
            </a:r>
            <a:endParaRPr lang="en-US" dirty="0"/>
          </a:p>
        </p:txBody>
      </p:sp>
      <p:sp>
        <p:nvSpPr>
          <p:cNvPr id="3" name="Content Placeholder 2">
            <a:extLst>
              <a:ext uri="{FF2B5EF4-FFF2-40B4-BE49-F238E27FC236}">
                <a16:creationId xmlns:a16="http://schemas.microsoft.com/office/drawing/2014/main" id="{8315E2A8-D09A-49DE-B942-78D27BD81126}"/>
              </a:ext>
            </a:extLst>
          </p:cNvPr>
          <p:cNvSpPr>
            <a:spLocks noGrp="1"/>
          </p:cNvSpPr>
          <p:nvPr>
            <p:ph idx="1"/>
          </p:nvPr>
        </p:nvSpPr>
        <p:spPr/>
        <p:txBody>
          <a:bodyPr/>
          <a:lstStyle/>
          <a:p>
            <a:r>
              <a:rPr lang="en-US" dirty="0"/>
              <a:t>Is this the content my students need?</a:t>
            </a:r>
          </a:p>
          <a:p>
            <a:r>
              <a:rPr lang="en-US" dirty="0"/>
              <a:t>Is this the best way to provide access to the content?</a:t>
            </a:r>
          </a:p>
        </p:txBody>
      </p:sp>
    </p:spTree>
    <p:extLst>
      <p:ext uri="{BB962C8B-B14F-4D97-AF65-F5344CB8AC3E}">
        <p14:creationId xmlns:p14="http://schemas.microsoft.com/office/powerpoint/2010/main" val="1374741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0F66-8FEA-4C4A-BD02-89695C59E96E}"/>
              </a:ext>
            </a:extLst>
          </p:cNvPr>
          <p:cNvSpPr>
            <a:spLocks noGrp="1"/>
          </p:cNvSpPr>
          <p:nvPr>
            <p:ph type="title"/>
          </p:nvPr>
        </p:nvSpPr>
        <p:spPr/>
        <p:txBody>
          <a:bodyPr>
            <a:normAutofit/>
          </a:bodyPr>
          <a:lstStyle/>
          <a:p>
            <a:r>
              <a:rPr lang="en-US" dirty="0">
                <a:effectLst/>
              </a:rPr>
              <a:t>Creating your course schedule</a:t>
            </a:r>
            <a:endParaRPr lang="en-US" dirty="0"/>
          </a:p>
        </p:txBody>
      </p:sp>
      <p:sp>
        <p:nvSpPr>
          <p:cNvPr id="3" name="Content Placeholder 2">
            <a:extLst>
              <a:ext uri="{FF2B5EF4-FFF2-40B4-BE49-F238E27FC236}">
                <a16:creationId xmlns:a16="http://schemas.microsoft.com/office/drawing/2014/main" id="{3A3C1DF0-AFC9-4E57-8EEF-A25655DC7BD0}"/>
              </a:ext>
            </a:extLst>
          </p:cNvPr>
          <p:cNvSpPr>
            <a:spLocks noGrp="1"/>
          </p:cNvSpPr>
          <p:nvPr>
            <p:ph idx="1"/>
          </p:nvPr>
        </p:nvSpPr>
        <p:spPr/>
        <p:txBody>
          <a:bodyPr/>
          <a:lstStyle/>
          <a:p>
            <a:r>
              <a:rPr lang="en-US" dirty="0"/>
              <a:t>Know the university calendar</a:t>
            </a:r>
          </a:p>
          <a:p>
            <a:r>
              <a:rPr lang="en-US" dirty="0"/>
              <a:t>Know your department calendar</a:t>
            </a:r>
          </a:p>
          <a:p>
            <a:r>
              <a:rPr lang="en-US" dirty="0"/>
              <a:t>Creating predictable patterns</a:t>
            </a:r>
          </a:p>
          <a:p>
            <a:r>
              <a:rPr lang="en-US" dirty="0"/>
              <a:t>Think about your own workload</a:t>
            </a:r>
          </a:p>
          <a:p>
            <a:r>
              <a:rPr lang="en-US" dirty="0"/>
              <a:t>Take advantage of Blackboard</a:t>
            </a:r>
          </a:p>
        </p:txBody>
      </p:sp>
    </p:spTree>
    <p:extLst>
      <p:ext uri="{BB962C8B-B14F-4D97-AF65-F5344CB8AC3E}">
        <p14:creationId xmlns:p14="http://schemas.microsoft.com/office/powerpoint/2010/main" val="253491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5EA3-FFD2-48E2-8A11-B06F8F96F102}"/>
              </a:ext>
            </a:extLst>
          </p:cNvPr>
          <p:cNvSpPr>
            <a:spLocks noGrp="1"/>
          </p:cNvSpPr>
          <p:nvPr>
            <p:ph type="title"/>
          </p:nvPr>
        </p:nvSpPr>
        <p:spPr/>
        <p:txBody>
          <a:bodyPr>
            <a:normAutofit fontScale="90000"/>
          </a:bodyPr>
          <a:lstStyle/>
          <a:p>
            <a:r>
              <a:rPr lang="en-US" dirty="0">
                <a:effectLst/>
              </a:rPr>
              <a:t>Creating assignments and assessments</a:t>
            </a:r>
            <a:endParaRPr lang="en-US" dirty="0"/>
          </a:p>
        </p:txBody>
      </p:sp>
      <p:sp>
        <p:nvSpPr>
          <p:cNvPr id="3" name="Content Placeholder 2">
            <a:extLst>
              <a:ext uri="{FF2B5EF4-FFF2-40B4-BE49-F238E27FC236}">
                <a16:creationId xmlns:a16="http://schemas.microsoft.com/office/drawing/2014/main" id="{F13E072A-C94D-4C59-AFD6-FF048946D0D1}"/>
              </a:ext>
            </a:extLst>
          </p:cNvPr>
          <p:cNvSpPr>
            <a:spLocks noGrp="1"/>
          </p:cNvSpPr>
          <p:nvPr>
            <p:ph idx="1"/>
          </p:nvPr>
        </p:nvSpPr>
        <p:spPr/>
        <p:txBody>
          <a:bodyPr/>
          <a:lstStyle/>
          <a:p>
            <a:r>
              <a:rPr lang="en-US" dirty="0"/>
              <a:t>Variety helps students with different skillsets and abilities</a:t>
            </a:r>
          </a:p>
          <a:p>
            <a:r>
              <a:rPr lang="en-US" dirty="0"/>
              <a:t>Encourage a variety of interaction (student to content, student to instructor, student to student).</a:t>
            </a:r>
          </a:p>
          <a:p>
            <a:r>
              <a:rPr lang="en-US" dirty="0"/>
              <a:t>Group work supports important skills our students need</a:t>
            </a:r>
          </a:p>
          <a:p>
            <a:r>
              <a:rPr lang="en-US" dirty="0"/>
              <a:t>Are students creating content for other students to use?</a:t>
            </a:r>
          </a:p>
          <a:p>
            <a:r>
              <a:rPr lang="en-US" dirty="0"/>
              <a:t>Think about grading strategy</a:t>
            </a:r>
          </a:p>
          <a:p>
            <a:r>
              <a:rPr lang="en-US" dirty="0"/>
              <a:t>Set expectations about grading timeliness</a:t>
            </a:r>
          </a:p>
        </p:txBody>
      </p:sp>
    </p:spTree>
    <p:extLst>
      <p:ext uri="{BB962C8B-B14F-4D97-AF65-F5344CB8AC3E}">
        <p14:creationId xmlns:p14="http://schemas.microsoft.com/office/powerpoint/2010/main" val="281785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C50D-0A2D-854E-8906-C88643F9D646}"/>
              </a:ext>
            </a:extLst>
          </p:cNvPr>
          <p:cNvSpPr>
            <a:spLocks noGrp="1"/>
          </p:cNvSpPr>
          <p:nvPr>
            <p:ph type="title"/>
          </p:nvPr>
        </p:nvSpPr>
        <p:spPr/>
        <p:txBody>
          <a:bodyPr/>
          <a:lstStyle/>
          <a:p>
            <a:r>
              <a:rPr lang="en-US" dirty="0"/>
              <a:t>Classroom Community</a:t>
            </a:r>
          </a:p>
        </p:txBody>
      </p:sp>
      <p:sp>
        <p:nvSpPr>
          <p:cNvPr id="3" name="Text Placeholder 2">
            <a:extLst>
              <a:ext uri="{FF2B5EF4-FFF2-40B4-BE49-F238E27FC236}">
                <a16:creationId xmlns:a16="http://schemas.microsoft.com/office/drawing/2014/main" id="{09207A63-35B3-5B43-ABA5-7F005157EA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3737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7DB1-1B6E-4940-8148-FDD16A5A067B}"/>
              </a:ext>
            </a:extLst>
          </p:cNvPr>
          <p:cNvSpPr>
            <a:spLocks noGrp="1"/>
          </p:cNvSpPr>
          <p:nvPr>
            <p:ph type="title"/>
          </p:nvPr>
        </p:nvSpPr>
        <p:spPr/>
        <p:txBody>
          <a:bodyPr>
            <a:normAutofit/>
          </a:bodyPr>
          <a:lstStyle/>
          <a:p>
            <a:r>
              <a:rPr lang="en-US" dirty="0">
                <a:effectLst/>
              </a:rPr>
              <a:t>Introduction: Why Listen to Me?</a:t>
            </a:r>
          </a:p>
        </p:txBody>
      </p:sp>
      <p:sp>
        <p:nvSpPr>
          <p:cNvPr id="4" name="Content Placeholder 3">
            <a:extLst>
              <a:ext uri="{FF2B5EF4-FFF2-40B4-BE49-F238E27FC236}">
                <a16:creationId xmlns:a16="http://schemas.microsoft.com/office/drawing/2014/main" id="{0F9327AA-E776-4D96-BBED-6D3E2BD55057}"/>
              </a:ext>
            </a:extLst>
          </p:cNvPr>
          <p:cNvSpPr>
            <a:spLocks noGrp="1"/>
          </p:cNvSpPr>
          <p:nvPr>
            <p:ph idx="1"/>
          </p:nvPr>
        </p:nvSpPr>
        <p:spPr/>
        <p:txBody>
          <a:bodyPr/>
          <a:lstStyle/>
          <a:p>
            <a:r>
              <a:rPr lang="en-US" dirty="0"/>
              <a:t>GTA/Adjunct/Instructor</a:t>
            </a:r>
          </a:p>
          <a:p>
            <a:r>
              <a:rPr lang="en-US" dirty="0"/>
              <a:t>Corporate Training developer</a:t>
            </a:r>
          </a:p>
          <a:p>
            <a:r>
              <a:rPr lang="en-US" dirty="0"/>
              <a:t>Instructional trainer and support staff</a:t>
            </a:r>
          </a:p>
          <a:p>
            <a:endParaRPr lang="en-US" dirty="0"/>
          </a:p>
        </p:txBody>
      </p:sp>
    </p:spTree>
    <p:extLst>
      <p:ext uri="{BB962C8B-B14F-4D97-AF65-F5344CB8AC3E}">
        <p14:creationId xmlns:p14="http://schemas.microsoft.com/office/powerpoint/2010/main" val="1709082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D655D-1913-B945-B9FD-0E8724E139B0}"/>
              </a:ext>
            </a:extLst>
          </p:cNvPr>
          <p:cNvSpPr>
            <a:spLocks noGrp="1"/>
          </p:cNvSpPr>
          <p:nvPr>
            <p:ph type="title"/>
          </p:nvPr>
        </p:nvSpPr>
        <p:spPr/>
        <p:txBody>
          <a:bodyPr/>
          <a:lstStyle/>
          <a:p>
            <a:r>
              <a:rPr lang="en-US" dirty="0"/>
              <a:t>Understanding your new role</a:t>
            </a:r>
          </a:p>
        </p:txBody>
      </p:sp>
      <p:sp>
        <p:nvSpPr>
          <p:cNvPr id="5" name="Content Placeholder 4">
            <a:extLst>
              <a:ext uri="{FF2B5EF4-FFF2-40B4-BE49-F238E27FC236}">
                <a16:creationId xmlns:a16="http://schemas.microsoft.com/office/drawing/2014/main" id="{5CA4FAD1-15DA-6842-A64F-7843656C4492}"/>
              </a:ext>
            </a:extLst>
          </p:cNvPr>
          <p:cNvSpPr>
            <a:spLocks noGrp="1"/>
          </p:cNvSpPr>
          <p:nvPr>
            <p:ph idx="1"/>
          </p:nvPr>
        </p:nvSpPr>
        <p:spPr/>
        <p:txBody>
          <a:bodyPr/>
          <a:lstStyle/>
          <a:p>
            <a:r>
              <a:rPr lang="en-US" dirty="0"/>
              <a:t>Our students are not our friends, but we want to be welcoming and open </a:t>
            </a:r>
          </a:p>
          <a:p>
            <a:r>
              <a:rPr lang="en-US" dirty="0"/>
              <a:t>Our students come from very different backgrounds, with very different ideas, and we need to take care not to alienate some who thing differently</a:t>
            </a:r>
          </a:p>
          <a:p>
            <a:r>
              <a:rPr lang="en-US" dirty="0"/>
              <a:t>Creating some social distance between yourself and your students is useful</a:t>
            </a:r>
          </a:p>
          <a:p>
            <a:endParaRPr lang="en-US" dirty="0"/>
          </a:p>
          <a:p>
            <a:endParaRPr lang="en-US" dirty="0"/>
          </a:p>
        </p:txBody>
      </p:sp>
    </p:spTree>
    <p:extLst>
      <p:ext uri="{BB962C8B-B14F-4D97-AF65-F5344CB8AC3E}">
        <p14:creationId xmlns:p14="http://schemas.microsoft.com/office/powerpoint/2010/main" val="388385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A1B5-7ED2-974D-BAEF-E715B774DA5B}"/>
              </a:ext>
            </a:extLst>
          </p:cNvPr>
          <p:cNvSpPr>
            <a:spLocks noGrp="1"/>
          </p:cNvSpPr>
          <p:nvPr>
            <p:ph type="title"/>
          </p:nvPr>
        </p:nvSpPr>
        <p:spPr/>
        <p:txBody>
          <a:bodyPr/>
          <a:lstStyle/>
          <a:p>
            <a:r>
              <a:rPr lang="en-US" dirty="0"/>
              <a:t>Understand who you are</a:t>
            </a:r>
          </a:p>
        </p:txBody>
      </p:sp>
      <p:sp>
        <p:nvSpPr>
          <p:cNvPr id="3" name="Content Placeholder 2">
            <a:extLst>
              <a:ext uri="{FF2B5EF4-FFF2-40B4-BE49-F238E27FC236}">
                <a16:creationId xmlns:a16="http://schemas.microsoft.com/office/drawing/2014/main" id="{D2A6025A-9918-F845-8EDA-4F075F107859}"/>
              </a:ext>
            </a:extLst>
          </p:cNvPr>
          <p:cNvSpPr>
            <a:spLocks noGrp="1"/>
          </p:cNvSpPr>
          <p:nvPr>
            <p:ph idx="1"/>
          </p:nvPr>
        </p:nvSpPr>
        <p:spPr/>
        <p:txBody>
          <a:bodyPr/>
          <a:lstStyle/>
          <a:p>
            <a:pPr marL="0" indent="0">
              <a:buNone/>
            </a:pPr>
            <a:r>
              <a:rPr lang="en-US" dirty="0"/>
              <a:t>Many factors impact how your students react to you:</a:t>
            </a:r>
          </a:p>
          <a:p>
            <a:r>
              <a:rPr lang="en-US" dirty="0"/>
              <a:t>Gender</a:t>
            </a:r>
          </a:p>
          <a:p>
            <a:r>
              <a:rPr lang="en-US" dirty="0"/>
              <a:t>Ethnic background</a:t>
            </a:r>
          </a:p>
          <a:p>
            <a:r>
              <a:rPr lang="en-US" dirty="0"/>
              <a:t>Age</a:t>
            </a:r>
          </a:p>
          <a:p>
            <a:endParaRPr lang="en-US" dirty="0"/>
          </a:p>
        </p:txBody>
      </p:sp>
    </p:spTree>
    <p:extLst>
      <p:ext uri="{BB962C8B-B14F-4D97-AF65-F5344CB8AC3E}">
        <p14:creationId xmlns:p14="http://schemas.microsoft.com/office/powerpoint/2010/main" val="248445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74D8-310F-054C-9219-4C28B765E02F}"/>
              </a:ext>
            </a:extLst>
          </p:cNvPr>
          <p:cNvSpPr>
            <a:spLocks noGrp="1"/>
          </p:cNvSpPr>
          <p:nvPr>
            <p:ph type="title"/>
          </p:nvPr>
        </p:nvSpPr>
        <p:spPr/>
        <p:txBody>
          <a:bodyPr/>
          <a:lstStyle/>
          <a:p>
            <a:r>
              <a:rPr lang="en-US" dirty="0"/>
              <a:t>Use what you have</a:t>
            </a:r>
          </a:p>
        </p:txBody>
      </p:sp>
      <p:sp>
        <p:nvSpPr>
          <p:cNvPr id="3" name="Content Placeholder 2">
            <a:extLst>
              <a:ext uri="{FF2B5EF4-FFF2-40B4-BE49-F238E27FC236}">
                <a16:creationId xmlns:a16="http://schemas.microsoft.com/office/drawing/2014/main" id="{D2692321-F3B8-3440-BDD1-16217A48BFDF}"/>
              </a:ext>
            </a:extLst>
          </p:cNvPr>
          <p:cNvSpPr>
            <a:spLocks noGrp="1"/>
          </p:cNvSpPr>
          <p:nvPr>
            <p:ph idx="1"/>
          </p:nvPr>
        </p:nvSpPr>
        <p:spPr/>
        <p:txBody>
          <a:bodyPr/>
          <a:lstStyle/>
          <a:p>
            <a:r>
              <a:rPr lang="en-US" dirty="0"/>
              <a:t>Be firm and formal; relax later in the term</a:t>
            </a:r>
          </a:p>
          <a:p>
            <a:r>
              <a:rPr lang="en-US" dirty="0"/>
              <a:t>Think about how you dress</a:t>
            </a:r>
          </a:p>
          <a:p>
            <a:r>
              <a:rPr lang="en-US" dirty="0"/>
              <a:t>First impression tricks</a:t>
            </a:r>
          </a:p>
        </p:txBody>
      </p:sp>
    </p:spTree>
    <p:extLst>
      <p:ext uri="{BB962C8B-B14F-4D97-AF65-F5344CB8AC3E}">
        <p14:creationId xmlns:p14="http://schemas.microsoft.com/office/powerpoint/2010/main" val="122711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7AF8-9C7C-4082-B36E-CAA9E4E17CE4}"/>
              </a:ext>
            </a:extLst>
          </p:cNvPr>
          <p:cNvSpPr>
            <a:spLocks noGrp="1"/>
          </p:cNvSpPr>
          <p:nvPr>
            <p:ph type="title"/>
          </p:nvPr>
        </p:nvSpPr>
        <p:spPr/>
        <p:txBody>
          <a:bodyPr>
            <a:normAutofit fontScale="90000"/>
          </a:bodyPr>
          <a:lstStyle/>
          <a:p>
            <a:r>
              <a:rPr lang="en-US" dirty="0">
                <a:effectLst/>
              </a:rPr>
              <a:t>Establishing Rules, Respect and Authority</a:t>
            </a:r>
            <a:endParaRPr lang="en-US" dirty="0"/>
          </a:p>
        </p:txBody>
      </p:sp>
      <p:sp>
        <p:nvSpPr>
          <p:cNvPr id="3" name="Content Placeholder 2">
            <a:extLst>
              <a:ext uri="{FF2B5EF4-FFF2-40B4-BE49-F238E27FC236}">
                <a16:creationId xmlns:a16="http://schemas.microsoft.com/office/drawing/2014/main" id="{6B2D46FD-ED19-45F6-BFC1-0E80B170DBBC}"/>
              </a:ext>
            </a:extLst>
          </p:cNvPr>
          <p:cNvSpPr>
            <a:spLocks noGrp="1"/>
          </p:cNvSpPr>
          <p:nvPr>
            <p:ph idx="1"/>
          </p:nvPr>
        </p:nvSpPr>
        <p:spPr/>
        <p:txBody>
          <a:bodyPr/>
          <a:lstStyle/>
          <a:p>
            <a:r>
              <a:rPr lang="en-US" dirty="0"/>
              <a:t>Set expectations for student to student interaction</a:t>
            </a:r>
          </a:p>
          <a:p>
            <a:r>
              <a:rPr lang="en-US" dirty="0"/>
              <a:t>Make sure you model that behavior</a:t>
            </a:r>
          </a:p>
          <a:p>
            <a:r>
              <a:rPr lang="en-US" dirty="0"/>
              <a:t>Disagreement is good and healthy; It must always be respectful</a:t>
            </a:r>
          </a:p>
          <a:p>
            <a:r>
              <a:rPr lang="en-US" dirty="0"/>
              <a:t>Get to know student names</a:t>
            </a:r>
          </a:p>
        </p:txBody>
      </p:sp>
    </p:spTree>
    <p:extLst>
      <p:ext uri="{BB962C8B-B14F-4D97-AF65-F5344CB8AC3E}">
        <p14:creationId xmlns:p14="http://schemas.microsoft.com/office/powerpoint/2010/main" val="255578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76CD-C138-4023-9FB6-7609B18B3B9B}"/>
              </a:ext>
            </a:extLst>
          </p:cNvPr>
          <p:cNvSpPr>
            <a:spLocks noGrp="1"/>
          </p:cNvSpPr>
          <p:nvPr>
            <p:ph type="title"/>
          </p:nvPr>
        </p:nvSpPr>
        <p:spPr/>
        <p:txBody>
          <a:bodyPr>
            <a:normAutofit fontScale="90000"/>
          </a:bodyPr>
          <a:lstStyle/>
          <a:p>
            <a:r>
              <a:rPr lang="en-US" dirty="0">
                <a:effectLst/>
              </a:rPr>
              <a:t>Remember to balance your own teaching and learning</a:t>
            </a:r>
            <a:endParaRPr lang="en-US" dirty="0"/>
          </a:p>
        </p:txBody>
      </p:sp>
      <p:sp>
        <p:nvSpPr>
          <p:cNvPr id="3" name="Content Placeholder 2">
            <a:extLst>
              <a:ext uri="{FF2B5EF4-FFF2-40B4-BE49-F238E27FC236}">
                <a16:creationId xmlns:a16="http://schemas.microsoft.com/office/drawing/2014/main" id="{9A1E8173-6466-4312-B1ED-D95AFF013533}"/>
              </a:ext>
            </a:extLst>
          </p:cNvPr>
          <p:cNvSpPr>
            <a:spLocks noGrp="1"/>
          </p:cNvSpPr>
          <p:nvPr>
            <p:ph idx="1"/>
          </p:nvPr>
        </p:nvSpPr>
        <p:spPr/>
        <p:txBody>
          <a:bodyPr/>
          <a:lstStyle/>
          <a:p>
            <a:r>
              <a:rPr lang="en-US" dirty="0"/>
              <a:t>Your teaching work is new</a:t>
            </a:r>
          </a:p>
          <a:p>
            <a:r>
              <a:rPr lang="en-US" dirty="0"/>
              <a:t>Your personal work – learning, research, creative – is not</a:t>
            </a:r>
          </a:p>
        </p:txBody>
      </p:sp>
    </p:spTree>
    <p:extLst>
      <p:ext uri="{BB962C8B-B14F-4D97-AF65-F5344CB8AC3E}">
        <p14:creationId xmlns:p14="http://schemas.microsoft.com/office/powerpoint/2010/main" val="1634449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D7EB-B05F-4963-AC50-6F31CBE890BF}"/>
              </a:ext>
            </a:extLst>
          </p:cNvPr>
          <p:cNvSpPr>
            <a:spLocks noGrp="1"/>
          </p:cNvSpPr>
          <p:nvPr>
            <p:ph type="title"/>
          </p:nvPr>
        </p:nvSpPr>
        <p:spPr/>
        <p:txBody>
          <a:bodyPr/>
          <a:lstStyle/>
          <a:p>
            <a:r>
              <a:rPr lang="en-US" dirty="0">
                <a:effectLst/>
              </a:rPr>
              <a:t>Remember to love your content</a:t>
            </a:r>
            <a:endParaRPr lang="en-US" dirty="0"/>
          </a:p>
        </p:txBody>
      </p:sp>
      <p:sp>
        <p:nvSpPr>
          <p:cNvPr id="3" name="Content Placeholder 2">
            <a:extLst>
              <a:ext uri="{FF2B5EF4-FFF2-40B4-BE49-F238E27FC236}">
                <a16:creationId xmlns:a16="http://schemas.microsoft.com/office/drawing/2014/main" id="{CE5D79DA-8EFA-44DF-8242-A9185A8A4B5D}"/>
              </a:ext>
            </a:extLst>
          </p:cNvPr>
          <p:cNvSpPr>
            <a:spLocks noGrp="1"/>
          </p:cNvSpPr>
          <p:nvPr>
            <p:ph idx="1"/>
          </p:nvPr>
        </p:nvSpPr>
        <p:spPr/>
        <p:txBody>
          <a:bodyPr/>
          <a:lstStyle/>
          <a:p>
            <a:r>
              <a:rPr lang="en-US" dirty="0"/>
              <a:t>Your students want you to share your passion for your subject</a:t>
            </a:r>
          </a:p>
          <a:p>
            <a:endParaRPr lang="en-US" dirty="0"/>
          </a:p>
        </p:txBody>
      </p:sp>
    </p:spTree>
    <p:extLst>
      <p:ext uri="{BB962C8B-B14F-4D97-AF65-F5344CB8AC3E}">
        <p14:creationId xmlns:p14="http://schemas.microsoft.com/office/powerpoint/2010/main" val="221364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F9-86BD-854B-9C82-CDC79D786E96}"/>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ADDDADA4-1927-5846-81A3-D3F98201B79D}"/>
              </a:ext>
            </a:extLst>
          </p:cNvPr>
          <p:cNvSpPr>
            <a:spLocks noGrp="1"/>
          </p:cNvSpPr>
          <p:nvPr>
            <p:ph type="body" idx="1"/>
          </p:nvPr>
        </p:nvSpPr>
        <p:spPr>
          <a:xfrm>
            <a:off x="6085114" y="3978729"/>
            <a:ext cx="5262336" cy="2110921"/>
          </a:xfrm>
        </p:spPr>
        <p:txBody>
          <a:bodyPr>
            <a:normAutofit lnSpcReduction="10000"/>
          </a:bodyPr>
          <a:lstStyle/>
          <a:p>
            <a:r>
              <a:rPr lang="en-US" dirty="0"/>
              <a:t>Need Extra Help with these topics?</a:t>
            </a:r>
          </a:p>
          <a:p>
            <a:r>
              <a:rPr lang="en-US" dirty="0"/>
              <a:t>Come to the </a:t>
            </a:r>
            <a:r>
              <a:rPr lang="en-US" b="1" dirty="0"/>
              <a:t>IDA Blackboard Labs</a:t>
            </a:r>
          </a:p>
          <a:p>
            <a:r>
              <a:rPr lang="en-US" dirty="0"/>
              <a:t>Tuesday and Wednesday (every week)</a:t>
            </a:r>
          </a:p>
          <a:p>
            <a:r>
              <a:rPr lang="en-US" dirty="0"/>
              <a:t>1-3pm</a:t>
            </a:r>
          </a:p>
          <a:p>
            <a:r>
              <a:rPr lang="en-US" dirty="0" err="1"/>
              <a:t>Ablah</a:t>
            </a:r>
            <a:r>
              <a:rPr lang="en-US" dirty="0"/>
              <a:t> Library</a:t>
            </a:r>
          </a:p>
          <a:p>
            <a:endParaRPr lang="en-US" dirty="0"/>
          </a:p>
        </p:txBody>
      </p:sp>
    </p:spTree>
    <p:extLst>
      <p:ext uri="{BB962C8B-B14F-4D97-AF65-F5344CB8AC3E}">
        <p14:creationId xmlns:p14="http://schemas.microsoft.com/office/powerpoint/2010/main" val="379800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93FE-A37F-4481-B211-9CB1EA315AFD}"/>
              </a:ext>
            </a:extLst>
          </p:cNvPr>
          <p:cNvSpPr>
            <a:spLocks noGrp="1"/>
          </p:cNvSpPr>
          <p:nvPr>
            <p:ph type="title"/>
          </p:nvPr>
        </p:nvSpPr>
        <p:spPr/>
        <p:txBody>
          <a:bodyPr>
            <a:normAutofit/>
          </a:bodyPr>
          <a:lstStyle/>
          <a:p>
            <a:r>
              <a:rPr lang="en-US" dirty="0">
                <a:effectLst/>
              </a:rPr>
              <a:t>Media Resources Center</a:t>
            </a:r>
            <a:endParaRPr lang="en-US" dirty="0"/>
          </a:p>
        </p:txBody>
      </p:sp>
      <p:sp>
        <p:nvSpPr>
          <p:cNvPr id="3" name="Content Placeholder 2">
            <a:extLst>
              <a:ext uri="{FF2B5EF4-FFF2-40B4-BE49-F238E27FC236}">
                <a16:creationId xmlns:a16="http://schemas.microsoft.com/office/drawing/2014/main" id="{E96FF7FE-5C98-4665-BA62-DE1F254D2794}"/>
              </a:ext>
            </a:extLst>
          </p:cNvPr>
          <p:cNvSpPr>
            <a:spLocks noGrp="1"/>
          </p:cNvSpPr>
          <p:nvPr>
            <p:ph idx="1"/>
          </p:nvPr>
        </p:nvSpPr>
        <p:spPr/>
        <p:txBody>
          <a:bodyPr/>
          <a:lstStyle/>
          <a:p>
            <a:r>
              <a:rPr lang="en-US" dirty="0"/>
              <a:t>Five Teams to support the university and it’s faculty </a:t>
            </a:r>
          </a:p>
          <a:p>
            <a:pPr lvl="1"/>
            <a:r>
              <a:rPr lang="en-US" dirty="0"/>
              <a:t>Academic Accessibility and Accommodations </a:t>
            </a:r>
          </a:p>
          <a:p>
            <a:pPr lvl="1"/>
            <a:r>
              <a:rPr lang="en-US" dirty="0"/>
              <a:t>Campus Media Services</a:t>
            </a:r>
          </a:p>
          <a:p>
            <a:pPr lvl="1"/>
            <a:r>
              <a:rPr lang="en-US" dirty="0"/>
              <a:t>Instructional Design and Access</a:t>
            </a:r>
          </a:p>
          <a:p>
            <a:pPr lvl="1"/>
            <a:r>
              <a:rPr lang="en-US" dirty="0"/>
              <a:t>Video Services</a:t>
            </a:r>
          </a:p>
          <a:p>
            <a:pPr lvl="1"/>
            <a:r>
              <a:rPr lang="en-US" dirty="0"/>
              <a:t>Web Services</a:t>
            </a:r>
          </a:p>
        </p:txBody>
      </p:sp>
    </p:spTree>
    <p:extLst>
      <p:ext uri="{BB962C8B-B14F-4D97-AF65-F5344CB8AC3E}">
        <p14:creationId xmlns:p14="http://schemas.microsoft.com/office/powerpoint/2010/main" val="329311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45ED-2B76-4B8B-8D93-2FFC473F9AD6}"/>
              </a:ext>
            </a:extLst>
          </p:cNvPr>
          <p:cNvSpPr>
            <a:spLocks noGrp="1"/>
          </p:cNvSpPr>
          <p:nvPr>
            <p:ph type="title"/>
          </p:nvPr>
        </p:nvSpPr>
        <p:spPr/>
        <p:txBody>
          <a:bodyPr>
            <a:normAutofit fontScale="90000"/>
          </a:bodyPr>
          <a:lstStyle/>
          <a:p>
            <a:r>
              <a:rPr lang="en-US" dirty="0">
                <a:effectLst/>
              </a:rPr>
              <a:t>Why this is an important conversation</a:t>
            </a:r>
            <a:endParaRPr lang="en-US" dirty="0"/>
          </a:p>
        </p:txBody>
      </p:sp>
      <p:sp>
        <p:nvSpPr>
          <p:cNvPr id="3" name="Content Placeholder 2">
            <a:extLst>
              <a:ext uri="{FF2B5EF4-FFF2-40B4-BE49-F238E27FC236}">
                <a16:creationId xmlns:a16="http://schemas.microsoft.com/office/drawing/2014/main" id="{927AD210-A437-4E38-81A8-08EAED483191}"/>
              </a:ext>
            </a:extLst>
          </p:cNvPr>
          <p:cNvSpPr>
            <a:spLocks noGrp="1"/>
          </p:cNvSpPr>
          <p:nvPr>
            <p:ph idx="1"/>
          </p:nvPr>
        </p:nvSpPr>
        <p:spPr/>
        <p:txBody>
          <a:bodyPr/>
          <a:lstStyle/>
          <a:p>
            <a:r>
              <a:rPr lang="en-US" dirty="0"/>
              <a:t>Academics are Smart, Independent people</a:t>
            </a:r>
          </a:p>
          <a:p>
            <a:pPr lvl="1"/>
            <a:r>
              <a:rPr lang="en-US" dirty="0"/>
              <a:t>But independent thinkers are not always on the same page</a:t>
            </a:r>
          </a:p>
          <a:p>
            <a:r>
              <a:rPr lang="en-US" dirty="0"/>
              <a:t>We are here because we love our subjects</a:t>
            </a:r>
          </a:p>
          <a:p>
            <a:pPr lvl="1"/>
            <a:r>
              <a:rPr lang="en-US" dirty="0"/>
              <a:t>But in most cases we haven’t focused on how to teach that subject</a:t>
            </a:r>
          </a:p>
          <a:p>
            <a:r>
              <a:rPr lang="en-US" dirty="0"/>
              <a:t>Teaching may be a means to an end</a:t>
            </a:r>
          </a:p>
          <a:p>
            <a:pPr lvl="1"/>
            <a:r>
              <a:rPr lang="en-US" dirty="0"/>
              <a:t>But we have responsibilities that we need to be clear about</a:t>
            </a:r>
          </a:p>
          <a:p>
            <a:r>
              <a:rPr lang="en-US" dirty="0"/>
              <a:t>Teaching is the last step towards mastery	</a:t>
            </a:r>
          </a:p>
          <a:p>
            <a:pPr marL="457200" lvl="1" indent="0">
              <a:buNone/>
            </a:pPr>
            <a:endParaRPr lang="en-US" dirty="0"/>
          </a:p>
        </p:txBody>
      </p:sp>
    </p:spTree>
    <p:extLst>
      <p:ext uri="{BB962C8B-B14F-4D97-AF65-F5344CB8AC3E}">
        <p14:creationId xmlns:p14="http://schemas.microsoft.com/office/powerpoint/2010/main" val="176398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591A-722F-4CAE-BA96-141D6A08F323}"/>
              </a:ext>
            </a:extLst>
          </p:cNvPr>
          <p:cNvSpPr>
            <a:spLocks noGrp="1"/>
          </p:cNvSpPr>
          <p:nvPr>
            <p:ph type="title"/>
          </p:nvPr>
        </p:nvSpPr>
        <p:spPr/>
        <p:txBody>
          <a:bodyPr/>
          <a:lstStyle/>
          <a:p>
            <a:r>
              <a:rPr lang="en-US" dirty="0"/>
              <a:t>Welcome to the Life</a:t>
            </a:r>
          </a:p>
        </p:txBody>
      </p:sp>
      <p:sp>
        <p:nvSpPr>
          <p:cNvPr id="3" name="Content Placeholder 2">
            <a:extLst>
              <a:ext uri="{FF2B5EF4-FFF2-40B4-BE49-F238E27FC236}">
                <a16:creationId xmlns:a16="http://schemas.microsoft.com/office/drawing/2014/main" id="{012E1577-96F6-4A03-93F8-C5B2539A6F18}"/>
              </a:ext>
            </a:extLst>
          </p:cNvPr>
          <p:cNvSpPr>
            <a:spLocks noGrp="1"/>
          </p:cNvSpPr>
          <p:nvPr>
            <p:ph idx="1"/>
          </p:nvPr>
        </p:nvSpPr>
        <p:spPr/>
        <p:txBody>
          <a:bodyPr/>
          <a:lstStyle/>
          <a:p>
            <a:r>
              <a:rPr lang="en-US" dirty="0"/>
              <a:t>Academic Life is important</a:t>
            </a:r>
          </a:p>
          <a:p>
            <a:r>
              <a:rPr lang="en-US" dirty="0"/>
              <a:t>Academic Life is rewarding</a:t>
            </a:r>
          </a:p>
          <a:p>
            <a:r>
              <a:rPr lang="en-US" dirty="0"/>
              <a:t>Academic Life is not 9-5.</a:t>
            </a:r>
          </a:p>
          <a:p>
            <a:r>
              <a:rPr lang="en-US" dirty="0"/>
              <a:t>Academic Life becomes who you are, not what you do.</a:t>
            </a:r>
          </a:p>
        </p:txBody>
      </p:sp>
    </p:spTree>
    <p:extLst>
      <p:ext uri="{BB962C8B-B14F-4D97-AF65-F5344CB8AC3E}">
        <p14:creationId xmlns:p14="http://schemas.microsoft.com/office/powerpoint/2010/main" val="378878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6F01-B00C-4371-A5C1-92B9D15BAD89}"/>
              </a:ext>
            </a:extLst>
          </p:cNvPr>
          <p:cNvSpPr>
            <a:spLocks noGrp="1"/>
          </p:cNvSpPr>
          <p:nvPr>
            <p:ph type="title"/>
          </p:nvPr>
        </p:nvSpPr>
        <p:spPr/>
        <p:txBody>
          <a:bodyPr>
            <a:normAutofit/>
          </a:bodyPr>
          <a:lstStyle/>
          <a:p>
            <a:r>
              <a:rPr lang="en-US" dirty="0">
                <a:effectLst/>
              </a:rPr>
              <a:t>The Implicit Contract</a:t>
            </a:r>
            <a:endParaRPr lang="en-US" dirty="0"/>
          </a:p>
        </p:txBody>
      </p:sp>
      <p:sp>
        <p:nvSpPr>
          <p:cNvPr id="3" name="Content Placeholder 2">
            <a:extLst>
              <a:ext uri="{FF2B5EF4-FFF2-40B4-BE49-F238E27FC236}">
                <a16:creationId xmlns:a16="http://schemas.microsoft.com/office/drawing/2014/main" id="{FBD14AAF-95CD-4A15-8B2A-91A405695260}"/>
              </a:ext>
            </a:extLst>
          </p:cNvPr>
          <p:cNvSpPr>
            <a:spLocks noGrp="1"/>
          </p:cNvSpPr>
          <p:nvPr>
            <p:ph idx="1"/>
          </p:nvPr>
        </p:nvSpPr>
        <p:spPr/>
        <p:txBody>
          <a:bodyPr/>
          <a:lstStyle/>
          <a:p>
            <a:r>
              <a:rPr lang="en-US" dirty="0"/>
              <a:t>You have sacred responsibilities:</a:t>
            </a:r>
          </a:p>
          <a:p>
            <a:pPr lvl="1"/>
            <a:r>
              <a:rPr lang="en-US" dirty="0">
                <a:effectLst/>
              </a:rPr>
              <a:t>Your responsibility to the university and your department</a:t>
            </a:r>
          </a:p>
          <a:p>
            <a:pPr lvl="1"/>
            <a:r>
              <a:rPr lang="en-US" dirty="0">
                <a:effectLst/>
              </a:rPr>
              <a:t>Your responsibility to your students</a:t>
            </a:r>
            <a:endParaRPr lang="en-US" dirty="0"/>
          </a:p>
          <a:p>
            <a:pPr lvl="1"/>
            <a:r>
              <a:rPr lang="en-US" dirty="0"/>
              <a:t>The university and your department have responsibilities to you</a:t>
            </a:r>
          </a:p>
          <a:p>
            <a:pPr lvl="1"/>
            <a:r>
              <a:rPr lang="en-US" dirty="0"/>
              <a:t>Your students have responsibilities to you</a:t>
            </a:r>
          </a:p>
          <a:p>
            <a:pPr lvl="1"/>
            <a:endParaRPr lang="en-US" dirty="0"/>
          </a:p>
        </p:txBody>
      </p:sp>
    </p:spTree>
    <p:extLst>
      <p:ext uri="{BB962C8B-B14F-4D97-AF65-F5344CB8AC3E}">
        <p14:creationId xmlns:p14="http://schemas.microsoft.com/office/powerpoint/2010/main" val="122076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A73A8-882C-4199-A150-CCFCDB94CED5}"/>
              </a:ext>
            </a:extLst>
          </p:cNvPr>
          <p:cNvSpPr>
            <a:spLocks noGrp="1"/>
          </p:cNvSpPr>
          <p:nvPr>
            <p:ph type="title"/>
          </p:nvPr>
        </p:nvSpPr>
        <p:spPr>
          <a:xfrm>
            <a:off x="2857500" y="534389"/>
            <a:ext cx="8503920" cy="722911"/>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kern="1200" dirty="0">
                <a:effectLst/>
              </a:rPr>
              <a:t>Your responsibility to the university and your department</a:t>
            </a:r>
            <a:endParaRPr lang="en-US" sz="4400" dirty="0">
              <a:effectLst/>
            </a:endParaRPr>
          </a:p>
          <a:p>
            <a:endParaRPr lang="en-US" dirty="0"/>
          </a:p>
        </p:txBody>
      </p:sp>
      <p:sp>
        <p:nvSpPr>
          <p:cNvPr id="3" name="Content Placeholder 2">
            <a:extLst>
              <a:ext uri="{FF2B5EF4-FFF2-40B4-BE49-F238E27FC236}">
                <a16:creationId xmlns:a16="http://schemas.microsoft.com/office/drawing/2014/main" id="{0E57F0C1-CEA2-4ECA-A6E1-0C42FE6BA5CF}"/>
              </a:ext>
            </a:extLst>
          </p:cNvPr>
          <p:cNvSpPr>
            <a:spLocks noGrp="1"/>
          </p:cNvSpPr>
          <p:nvPr>
            <p:ph idx="1"/>
          </p:nvPr>
        </p:nvSpPr>
        <p:spPr/>
        <p:txBody>
          <a:bodyPr/>
          <a:lstStyle/>
          <a:p>
            <a:r>
              <a:rPr lang="en-US" dirty="0"/>
              <a:t>Provide Instruction</a:t>
            </a:r>
          </a:p>
          <a:p>
            <a:r>
              <a:rPr lang="en-US"/>
              <a:t>Meet Objectives</a:t>
            </a:r>
          </a:p>
          <a:p>
            <a:endParaRPr lang="en-US"/>
          </a:p>
        </p:txBody>
      </p:sp>
    </p:spTree>
    <p:extLst>
      <p:ext uri="{BB962C8B-B14F-4D97-AF65-F5344CB8AC3E}">
        <p14:creationId xmlns:p14="http://schemas.microsoft.com/office/powerpoint/2010/main" val="11208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85F0-E363-44DC-AD57-6AE7DF2A92F9}"/>
              </a:ext>
            </a:extLst>
          </p:cNvPr>
          <p:cNvSpPr>
            <a:spLocks noGrp="1"/>
          </p:cNvSpPr>
          <p:nvPr>
            <p:ph type="title"/>
          </p:nvPr>
        </p:nvSpPr>
        <p:spPr/>
        <p:txBody>
          <a:bodyPr/>
          <a:lstStyle/>
          <a:p>
            <a:r>
              <a:rPr lang="en-US" dirty="0">
                <a:effectLst/>
              </a:rPr>
              <a:t>Your responsibility to your students</a:t>
            </a:r>
            <a:endParaRPr lang="en-US" dirty="0"/>
          </a:p>
        </p:txBody>
      </p:sp>
      <p:sp>
        <p:nvSpPr>
          <p:cNvPr id="3" name="Content Placeholder 2">
            <a:extLst>
              <a:ext uri="{FF2B5EF4-FFF2-40B4-BE49-F238E27FC236}">
                <a16:creationId xmlns:a16="http://schemas.microsoft.com/office/drawing/2014/main" id="{4EB7429E-12FC-4F8F-B8D9-88E078B4A7F9}"/>
              </a:ext>
            </a:extLst>
          </p:cNvPr>
          <p:cNvSpPr>
            <a:spLocks noGrp="1"/>
          </p:cNvSpPr>
          <p:nvPr>
            <p:ph idx="1"/>
          </p:nvPr>
        </p:nvSpPr>
        <p:spPr/>
        <p:txBody>
          <a:bodyPr/>
          <a:lstStyle/>
          <a:p>
            <a:r>
              <a:rPr lang="en-US" dirty="0" smtClean="0"/>
              <a:t>Deliver the content (based on the stated outcomes)</a:t>
            </a:r>
          </a:p>
          <a:p>
            <a:r>
              <a:rPr lang="en-US" dirty="0" smtClean="0"/>
              <a:t>Grade them fairly</a:t>
            </a:r>
          </a:p>
          <a:p>
            <a:r>
              <a:rPr lang="en-US" dirty="0" smtClean="0"/>
              <a:t>Prepare them for the next class</a:t>
            </a:r>
          </a:p>
          <a:p>
            <a:r>
              <a:rPr lang="en-US" dirty="0" smtClean="0"/>
              <a:t>Respect them</a:t>
            </a:r>
            <a:endParaRPr lang="en-US" dirty="0"/>
          </a:p>
        </p:txBody>
      </p:sp>
    </p:spTree>
    <p:extLst>
      <p:ext uri="{BB962C8B-B14F-4D97-AF65-F5344CB8AC3E}">
        <p14:creationId xmlns:p14="http://schemas.microsoft.com/office/powerpoint/2010/main" val="206746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B853-690B-4671-8BA8-D5F868BFD04E}"/>
              </a:ext>
            </a:extLst>
          </p:cNvPr>
          <p:cNvSpPr>
            <a:spLocks noGrp="1"/>
          </p:cNvSpPr>
          <p:nvPr>
            <p:ph type="title"/>
          </p:nvPr>
        </p:nvSpPr>
        <p:spPr/>
        <p:txBody>
          <a:bodyPr>
            <a:normAutofit/>
          </a:bodyPr>
          <a:lstStyle/>
          <a:p>
            <a:r>
              <a:rPr lang="en-US" dirty="0">
                <a:effectLst/>
              </a:rPr>
              <a:t>The university's responsibility to you</a:t>
            </a:r>
            <a:endParaRPr lang="en-US" dirty="0"/>
          </a:p>
        </p:txBody>
      </p:sp>
      <p:sp>
        <p:nvSpPr>
          <p:cNvPr id="3" name="Content Placeholder 2">
            <a:extLst>
              <a:ext uri="{FF2B5EF4-FFF2-40B4-BE49-F238E27FC236}">
                <a16:creationId xmlns:a16="http://schemas.microsoft.com/office/drawing/2014/main" id="{640A51B3-BA53-4A1A-AC1C-B67765D02650}"/>
              </a:ext>
            </a:extLst>
          </p:cNvPr>
          <p:cNvSpPr>
            <a:spLocks noGrp="1"/>
          </p:cNvSpPr>
          <p:nvPr>
            <p:ph idx="1"/>
          </p:nvPr>
        </p:nvSpPr>
        <p:spPr/>
        <p:txBody>
          <a:bodyPr/>
          <a:lstStyle/>
          <a:p>
            <a:r>
              <a:rPr lang="en-US" dirty="0" smtClean="0"/>
              <a:t>Provide tools</a:t>
            </a:r>
          </a:p>
          <a:p>
            <a:r>
              <a:rPr lang="en-US" dirty="0" smtClean="0"/>
              <a:t>Provide training</a:t>
            </a:r>
          </a:p>
          <a:p>
            <a:pPr marL="0" indent="0">
              <a:buNone/>
            </a:pPr>
            <a:endParaRPr lang="en-US" dirty="0"/>
          </a:p>
        </p:txBody>
      </p:sp>
    </p:spTree>
    <p:extLst>
      <p:ext uri="{BB962C8B-B14F-4D97-AF65-F5344CB8AC3E}">
        <p14:creationId xmlns:p14="http://schemas.microsoft.com/office/powerpoint/2010/main" val="3352087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 Template - Accessible" id="{C9EEBB27-A160-0549-93BB-57AA507F1703}" vid="{32148866-FC3F-5F4F-BF9C-13255541B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7533</TotalTime>
  <Words>5394</Words>
  <Application>Microsoft Office PowerPoint</Application>
  <PresentationFormat>Widescreen</PresentationFormat>
  <Paragraphs>264</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Preparing to teach your First (ever) College Class</vt:lpstr>
      <vt:lpstr>Introduction: Why Listen to Me?</vt:lpstr>
      <vt:lpstr>Media Resources Center</vt:lpstr>
      <vt:lpstr>Why this is an important conversation</vt:lpstr>
      <vt:lpstr>Welcome to the Life</vt:lpstr>
      <vt:lpstr>The Implicit Contract</vt:lpstr>
      <vt:lpstr>Your responsibility to the university and your department </vt:lpstr>
      <vt:lpstr>Your responsibility to your students</vt:lpstr>
      <vt:lpstr>The university's responsibility to you</vt:lpstr>
      <vt:lpstr>The Student's responsibility to you</vt:lpstr>
      <vt:lpstr>Imposter Syndrome</vt:lpstr>
      <vt:lpstr>Get Ready</vt:lpstr>
      <vt:lpstr>A Clear Path</vt:lpstr>
      <vt:lpstr>Syllabus</vt:lpstr>
      <vt:lpstr>Clear Goals (Course Objectives)</vt:lpstr>
      <vt:lpstr>Textbook Selection</vt:lpstr>
      <vt:lpstr>Creating your course schedule</vt:lpstr>
      <vt:lpstr>Creating assignments and assessments</vt:lpstr>
      <vt:lpstr>Classroom Community</vt:lpstr>
      <vt:lpstr>Understanding your new role</vt:lpstr>
      <vt:lpstr>Understand who you are</vt:lpstr>
      <vt:lpstr>Use what you have</vt:lpstr>
      <vt:lpstr>Establishing Rules, Respect and Authority</vt:lpstr>
      <vt:lpstr>Remember to balance your own teaching and learning</vt:lpstr>
      <vt:lpstr>Remember to love your content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teach your First (ever) College Class</dc:title>
  <dc:creator>Jones, John</dc:creator>
  <cp:lastModifiedBy>Jones, John</cp:lastModifiedBy>
  <cp:revision>4</cp:revision>
  <dcterms:created xsi:type="dcterms:W3CDTF">2018-07-22T16:08:00Z</dcterms:created>
  <dcterms:modified xsi:type="dcterms:W3CDTF">2018-08-12T20:59:07Z</dcterms:modified>
</cp:coreProperties>
</file>