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p:restoredTop sz="94606"/>
  </p:normalViewPr>
  <p:slideViewPr>
    <p:cSldViewPr snapToGrid="0" snapToObjects="1">
      <p:cViewPr varScale="1">
        <p:scale>
          <a:sx n="105" d="100"/>
          <a:sy n="105" d="100"/>
        </p:scale>
        <p:origin x="208" y="248"/>
      </p:cViewPr>
      <p:guideLst/>
    </p:cSldViewPr>
  </p:slideViewPr>
  <p:notesTextViewPr>
    <p:cViewPr>
      <p:scale>
        <a:sx n="1" d="1"/>
        <a:sy n="1" d="1"/>
      </p:scale>
      <p:origin x="0" y="0"/>
    </p:cViewPr>
  </p:notesTextViewPr>
  <p:notesViewPr>
    <p:cSldViewPr snapToGrid="0" snapToObjects="1">
      <p:cViewPr varScale="1">
        <p:scale>
          <a:sx n="79" d="100"/>
          <a:sy n="79" d="100"/>
        </p:scale>
        <p:origin x="352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549EA-A729-3D45-8B4D-22B7EBF5C6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97E04D-ECCF-9144-940C-119F342EF9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43F512-30E2-3F46-8010-5659AF98CC34}" type="datetimeFigureOut">
              <a:rPr lang="en-US" smtClean="0"/>
              <a:t>5/17/21</a:t>
            </a:fld>
            <a:endParaRPr lang="en-US"/>
          </a:p>
        </p:txBody>
      </p:sp>
      <p:sp>
        <p:nvSpPr>
          <p:cNvPr id="4" name="Footer Placeholder 3">
            <a:extLst>
              <a:ext uri="{FF2B5EF4-FFF2-40B4-BE49-F238E27FC236}">
                <a16:creationId xmlns:a16="http://schemas.microsoft.com/office/drawing/2014/main" id="{AA0344F1-5767-0541-B208-C6A9788E85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76DBA68-A779-A547-8605-413DDCAEB5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7A2CB1-9001-FD49-B675-3F6AB6B0DB25}" type="slidenum">
              <a:rPr lang="en-US" smtClean="0"/>
              <a:t>‹#›</a:t>
            </a:fld>
            <a:endParaRPr lang="en-US"/>
          </a:p>
        </p:txBody>
      </p:sp>
    </p:spTree>
    <p:extLst>
      <p:ext uri="{BB962C8B-B14F-4D97-AF65-F5344CB8AC3E}">
        <p14:creationId xmlns:p14="http://schemas.microsoft.com/office/powerpoint/2010/main" val="322108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E9FAA-CE99-9243-980C-708A50330DCB}" type="datetimeFigureOut">
              <a:rPr lang="en-US" smtClean="0"/>
              <a:t>5/17/21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AF33-FE8D-0F43-AD85-A52C3F99EDA1}" type="slidenum">
              <a:rPr lang="en-US" smtClean="0"/>
              <a:t>‹#›</a:t>
            </a:fld>
            <a:endParaRPr lang="en-US"/>
          </a:p>
        </p:txBody>
      </p:sp>
    </p:spTree>
    <p:extLst>
      <p:ext uri="{BB962C8B-B14F-4D97-AF65-F5344CB8AC3E}">
        <p14:creationId xmlns:p14="http://schemas.microsoft.com/office/powerpoint/2010/main" val="377618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2AFA-44D0-F744-8BDD-C2802771C1EF}"/>
              </a:ext>
            </a:extLst>
          </p:cNvPr>
          <p:cNvSpPr>
            <a:spLocks noGrp="1"/>
          </p:cNvSpPr>
          <p:nvPr>
            <p:ph type="ctrTitle" hasCustomPrompt="1"/>
          </p:nvPr>
        </p:nvSpPr>
        <p:spPr>
          <a:xfrm>
            <a:off x="1524000" y="2503487"/>
            <a:ext cx="9144000" cy="1006475"/>
          </a:xfrm>
        </p:spPr>
        <p:txBody>
          <a:bodyPr anchor="b"/>
          <a:lstStyle>
            <a:lvl1pPr algn="ctr">
              <a:defRPr sz="6000"/>
            </a:lvl1pPr>
          </a:lstStyle>
          <a:p>
            <a:r>
              <a:rPr lang="en-US" dirty="0"/>
              <a:t>Title of Presentation</a:t>
            </a:r>
          </a:p>
        </p:txBody>
      </p:sp>
      <p:sp>
        <p:nvSpPr>
          <p:cNvPr id="3" name="Subtitle 2">
            <a:extLst>
              <a:ext uri="{FF2B5EF4-FFF2-40B4-BE49-F238E27FC236}">
                <a16:creationId xmlns:a16="http://schemas.microsoft.com/office/drawing/2014/main" id="{B1ABA64A-8634-5140-B60F-09086C669D5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r>
              <a:rPr lang="en-US" dirty="0"/>
              <a:t>Title, Department</a:t>
            </a:r>
          </a:p>
          <a:p>
            <a:r>
              <a:rPr lang="en-US" dirty="0"/>
              <a:t>Date</a:t>
            </a:r>
          </a:p>
        </p:txBody>
      </p:sp>
      <p:sp>
        <p:nvSpPr>
          <p:cNvPr id="4" name="Date Placeholder 3">
            <a:extLst>
              <a:ext uri="{FF2B5EF4-FFF2-40B4-BE49-F238E27FC236}">
                <a16:creationId xmlns:a16="http://schemas.microsoft.com/office/drawing/2014/main" id="{A0E3B9D1-8415-1B44-B6D1-308A9D4A6CD9}"/>
              </a:ext>
            </a:extLst>
          </p:cNvPr>
          <p:cNvSpPr>
            <a:spLocks noGrp="1"/>
          </p:cNvSpPr>
          <p:nvPr>
            <p:ph type="dt" sz="half" idx="10"/>
          </p:nvPr>
        </p:nvSpPr>
        <p:spPr/>
        <p:txBody>
          <a:bodyPr/>
          <a:lstStyle/>
          <a:p>
            <a:fld id="{8254A545-610A-3246-BBF7-82AC132EB6A8}" type="datetimeFigureOut">
              <a:rPr lang="en-US" smtClean="0"/>
              <a:t>5/17/21</a:t>
            </a:fld>
            <a:endParaRPr lang="en-US"/>
          </a:p>
        </p:txBody>
      </p:sp>
      <p:sp>
        <p:nvSpPr>
          <p:cNvPr id="5" name="Footer Placeholder 4">
            <a:extLst>
              <a:ext uri="{FF2B5EF4-FFF2-40B4-BE49-F238E27FC236}">
                <a16:creationId xmlns:a16="http://schemas.microsoft.com/office/drawing/2014/main" id="{1DF19443-4DC4-404B-8FFB-AAEF9ABDE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D4938-7FDF-B04D-A213-F8160A6F1A95}"/>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9" name="Picture 8" descr="The logo for Wichita State University." title="Wichita State University Logo">
            <a:extLst>
              <a:ext uri="{FF2B5EF4-FFF2-40B4-BE49-F238E27FC236}">
                <a16:creationId xmlns:a16="http://schemas.microsoft.com/office/drawing/2014/main" id="{1ADE4355-A3B2-6449-9D1C-9F7D8F17891B}"/>
              </a:ext>
            </a:extLst>
          </p:cNvPr>
          <p:cNvPicPr>
            <a:picLocks noChangeAspect="1"/>
          </p:cNvPicPr>
          <p:nvPr userDrawn="1"/>
        </p:nvPicPr>
        <p:blipFill>
          <a:blip r:embed="rId3"/>
          <a:stretch>
            <a:fillRect/>
          </a:stretch>
        </p:blipFill>
        <p:spPr>
          <a:xfrm>
            <a:off x="4001073" y="1192211"/>
            <a:ext cx="4189854" cy="965202"/>
          </a:xfrm>
          <a:prstGeom prst="rect">
            <a:avLst/>
          </a:prstGeom>
        </p:spPr>
      </p:pic>
    </p:spTree>
    <p:extLst>
      <p:ext uri="{BB962C8B-B14F-4D97-AF65-F5344CB8AC3E}">
        <p14:creationId xmlns:p14="http://schemas.microsoft.com/office/powerpoint/2010/main" val="193912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AE9C-BCE1-134F-9AA5-36AC0166BAB7}"/>
              </a:ext>
            </a:extLst>
          </p:cNvPr>
          <p:cNvSpPr>
            <a:spLocks noGrp="1"/>
          </p:cNvSpPr>
          <p:nvPr>
            <p:ph type="title" hasCustomPrompt="1"/>
          </p:nvPr>
        </p:nvSpPr>
        <p:spPr>
          <a:xfrm>
            <a:off x="2857500" y="300039"/>
            <a:ext cx="8503920" cy="957262"/>
          </a:xfrm>
        </p:spPr>
        <p:txBody>
          <a:bodyPr/>
          <a:lstStyle>
            <a:lvl1pPr>
              <a:defRPr>
                <a:solidFill>
                  <a:schemeClr val="bg1"/>
                </a:solidFill>
              </a:defRPr>
            </a:lvl1pPr>
          </a:lstStyle>
          <a:p>
            <a:r>
              <a:rPr lang="en-US" dirty="0"/>
              <a:t>1-Column Slide</a:t>
            </a:r>
          </a:p>
        </p:txBody>
      </p:sp>
      <p:sp>
        <p:nvSpPr>
          <p:cNvPr id="3" name="Content Placeholder 2">
            <a:extLst>
              <a:ext uri="{FF2B5EF4-FFF2-40B4-BE49-F238E27FC236}">
                <a16:creationId xmlns:a16="http://schemas.microsoft.com/office/drawing/2014/main" id="{5052DADA-DA3F-374B-8A2B-B0B5F1A463F1}"/>
              </a:ext>
            </a:extLst>
          </p:cNvPr>
          <p:cNvSpPr>
            <a:spLocks noGrp="1"/>
          </p:cNvSpPr>
          <p:nvPr>
            <p:ph idx="1" hasCustomPrompt="1"/>
          </p:nvPr>
        </p:nvSpPr>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B57CC7-E80B-4E43-9A8C-58FE70FDAF35}"/>
              </a:ext>
            </a:extLst>
          </p:cNvPr>
          <p:cNvSpPr>
            <a:spLocks noGrp="1"/>
          </p:cNvSpPr>
          <p:nvPr>
            <p:ph type="dt" sz="half" idx="10"/>
          </p:nvPr>
        </p:nvSpPr>
        <p:spPr/>
        <p:txBody>
          <a:bodyPr/>
          <a:lstStyle/>
          <a:p>
            <a:fld id="{8254A545-610A-3246-BBF7-82AC132EB6A8}" type="datetimeFigureOut">
              <a:rPr lang="en-US" smtClean="0"/>
              <a:t>5/17/21</a:t>
            </a:fld>
            <a:endParaRPr lang="en-US"/>
          </a:p>
        </p:txBody>
      </p:sp>
      <p:sp>
        <p:nvSpPr>
          <p:cNvPr id="5" name="Footer Placeholder 4">
            <a:extLst>
              <a:ext uri="{FF2B5EF4-FFF2-40B4-BE49-F238E27FC236}">
                <a16:creationId xmlns:a16="http://schemas.microsoft.com/office/drawing/2014/main" id="{06D4C005-7FB8-3D4C-96BE-CD8E4D136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D0C98-1C77-A04F-96D7-2FB871DF47C4}"/>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8" name="Picture 7" descr="&quot;WSU&quot; logo for Wichita State University." title="WSU Logo">
            <a:extLst>
              <a:ext uri="{FF2B5EF4-FFF2-40B4-BE49-F238E27FC236}">
                <a16:creationId xmlns:a16="http://schemas.microsoft.com/office/drawing/2014/main" id="{33B1789B-D0E4-4F47-8C64-CCCFE5CB8907}"/>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49745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DA10-D4F1-1246-AC76-4E99217B7F15}"/>
              </a:ext>
            </a:extLst>
          </p:cNvPr>
          <p:cNvSpPr>
            <a:spLocks noGrp="1"/>
          </p:cNvSpPr>
          <p:nvPr>
            <p:ph type="title" hasCustomPrompt="1"/>
          </p:nvPr>
        </p:nvSpPr>
        <p:spPr>
          <a:xfrm>
            <a:off x="2857500" y="301752"/>
            <a:ext cx="8503920" cy="960120"/>
          </a:xfrm>
        </p:spPr>
        <p:txBody>
          <a:bodyPr/>
          <a:lstStyle>
            <a:lvl1pPr>
              <a:defRPr>
                <a:solidFill>
                  <a:schemeClr val="bg1"/>
                </a:solidFill>
              </a:defRPr>
            </a:lvl1pPr>
          </a:lstStyle>
          <a:p>
            <a:r>
              <a:rPr lang="en-US" dirty="0"/>
              <a:t>2-Column Slide</a:t>
            </a:r>
          </a:p>
        </p:txBody>
      </p:sp>
      <p:sp>
        <p:nvSpPr>
          <p:cNvPr id="3" name="Content Placeholder 2">
            <a:extLst>
              <a:ext uri="{FF2B5EF4-FFF2-40B4-BE49-F238E27FC236}">
                <a16:creationId xmlns:a16="http://schemas.microsoft.com/office/drawing/2014/main" id="{7AB7A247-7DFC-E446-938A-2CA021AE3EDD}"/>
              </a:ext>
            </a:extLst>
          </p:cNvPr>
          <p:cNvSpPr>
            <a:spLocks noGrp="1"/>
          </p:cNvSpPr>
          <p:nvPr>
            <p:ph sz="half" idx="1" hasCustomPrompt="1"/>
          </p:nvPr>
        </p:nvSpPr>
        <p:spPr>
          <a:xfrm>
            <a:off x="838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B5206B-3FC0-CE41-90B0-155B2B1C6F2F}"/>
              </a:ext>
            </a:extLst>
          </p:cNvPr>
          <p:cNvSpPr>
            <a:spLocks noGrp="1"/>
          </p:cNvSpPr>
          <p:nvPr>
            <p:ph sz="half" idx="2" hasCustomPrompt="1"/>
          </p:nvPr>
        </p:nvSpPr>
        <p:spPr>
          <a:xfrm>
            <a:off x="6172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DF86D33-CD83-4040-BB1F-306A4D9B8E6E}"/>
              </a:ext>
            </a:extLst>
          </p:cNvPr>
          <p:cNvSpPr>
            <a:spLocks noGrp="1"/>
          </p:cNvSpPr>
          <p:nvPr>
            <p:ph type="dt" sz="half" idx="10"/>
          </p:nvPr>
        </p:nvSpPr>
        <p:spPr/>
        <p:txBody>
          <a:bodyPr/>
          <a:lstStyle/>
          <a:p>
            <a:fld id="{8254A545-610A-3246-BBF7-82AC132EB6A8}" type="datetimeFigureOut">
              <a:rPr lang="en-US" smtClean="0"/>
              <a:t>5/17/21</a:t>
            </a:fld>
            <a:endParaRPr lang="en-US"/>
          </a:p>
        </p:txBody>
      </p:sp>
      <p:sp>
        <p:nvSpPr>
          <p:cNvPr id="6" name="Footer Placeholder 5">
            <a:extLst>
              <a:ext uri="{FF2B5EF4-FFF2-40B4-BE49-F238E27FC236}">
                <a16:creationId xmlns:a16="http://schemas.microsoft.com/office/drawing/2014/main" id="{E4CB5D88-544F-964C-84FC-051762122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67E06-089A-6846-8B48-B3A0F23DC958}"/>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8" name="Picture 7" descr="&quot;WSU&quot; logo for Wichita State University." title="WSU Logo">
            <a:extLst>
              <a:ext uri="{FF2B5EF4-FFF2-40B4-BE49-F238E27FC236}">
                <a16:creationId xmlns:a16="http://schemas.microsoft.com/office/drawing/2014/main" id="{BC3239E5-4689-FA43-AAF6-CE4F83EE41AC}"/>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18069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0318-CC45-A342-AEE3-670F36387ECF}"/>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Divider Slide</a:t>
            </a:r>
          </a:p>
        </p:txBody>
      </p:sp>
      <p:sp>
        <p:nvSpPr>
          <p:cNvPr id="3" name="Text Placeholder 2">
            <a:extLst>
              <a:ext uri="{FF2B5EF4-FFF2-40B4-BE49-F238E27FC236}">
                <a16:creationId xmlns:a16="http://schemas.microsoft.com/office/drawing/2014/main" id="{DAA57E59-4F7B-3B4C-B9E7-67DE80EDB6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Or Alternative Title Slide</a:t>
            </a:r>
          </a:p>
        </p:txBody>
      </p:sp>
      <p:sp>
        <p:nvSpPr>
          <p:cNvPr id="4" name="Date Placeholder 3">
            <a:extLst>
              <a:ext uri="{FF2B5EF4-FFF2-40B4-BE49-F238E27FC236}">
                <a16:creationId xmlns:a16="http://schemas.microsoft.com/office/drawing/2014/main" id="{0A8DE7E8-47E7-104E-BF54-359C263C9962}"/>
              </a:ext>
            </a:extLst>
          </p:cNvPr>
          <p:cNvSpPr>
            <a:spLocks noGrp="1"/>
          </p:cNvSpPr>
          <p:nvPr>
            <p:ph type="dt" sz="half" idx="10"/>
          </p:nvPr>
        </p:nvSpPr>
        <p:spPr/>
        <p:txBody>
          <a:bodyPr/>
          <a:lstStyle/>
          <a:p>
            <a:fld id="{8254A545-610A-3246-BBF7-82AC132EB6A8}" type="datetimeFigureOut">
              <a:rPr lang="en-US" smtClean="0"/>
              <a:t>5/17/21</a:t>
            </a:fld>
            <a:endParaRPr lang="en-US"/>
          </a:p>
        </p:txBody>
      </p:sp>
      <p:sp>
        <p:nvSpPr>
          <p:cNvPr id="5" name="Footer Placeholder 4">
            <a:extLst>
              <a:ext uri="{FF2B5EF4-FFF2-40B4-BE49-F238E27FC236}">
                <a16:creationId xmlns:a16="http://schemas.microsoft.com/office/drawing/2014/main" id="{7F2DE16E-EEEB-F04D-B629-FBE01C97F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47F99-D730-2641-86EF-84BCC74BAAFB}"/>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7" name="Picture 6" descr="&quot;WSU&quot; logo for Wichita State University." title="WSU Logo">
            <a:extLst>
              <a:ext uri="{FF2B5EF4-FFF2-40B4-BE49-F238E27FC236}">
                <a16:creationId xmlns:a16="http://schemas.microsoft.com/office/drawing/2014/main" id="{0747E5A0-53E7-3649-A4F4-D53323CF508A}"/>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289550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E8205-8020-9E43-BDC9-8F0646FB4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DAD0D22-4086-394C-A571-C6BB444D3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3091FC-EF27-E34B-B5FE-194D933C9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4A545-610A-3246-BBF7-82AC132EB6A8}" type="datetimeFigureOut">
              <a:rPr lang="en-US" smtClean="0"/>
              <a:t>5/17/21</a:t>
            </a:fld>
            <a:endParaRPr lang="en-US"/>
          </a:p>
        </p:txBody>
      </p:sp>
      <p:sp>
        <p:nvSpPr>
          <p:cNvPr id="5" name="Footer Placeholder 4">
            <a:extLst>
              <a:ext uri="{FF2B5EF4-FFF2-40B4-BE49-F238E27FC236}">
                <a16:creationId xmlns:a16="http://schemas.microsoft.com/office/drawing/2014/main" id="{EB871301-3F06-5A49-A699-BBCBCEEE5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4BA5A-8069-9D49-A99F-3AD1783CE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147F3-F4BF-2C46-AC54-645A1178D8F6}" type="slidenum">
              <a:rPr lang="en-US" smtClean="0"/>
              <a:t>‹#›</a:t>
            </a:fld>
            <a:endParaRPr lang="en-US"/>
          </a:p>
        </p:txBody>
      </p:sp>
    </p:spTree>
    <p:extLst>
      <p:ext uri="{BB962C8B-B14F-4D97-AF65-F5344CB8AC3E}">
        <p14:creationId xmlns:p14="http://schemas.microsoft.com/office/powerpoint/2010/main" val="422648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ichita.edu/alttexthelp" TargetMode="External"/><Relationship Id="rId2" Type="http://schemas.openxmlformats.org/officeDocument/2006/relationships/hyperlink" Target="https://wichita.edu/pdfhelp"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hyperlink" Target="mailto:jeremy.webster@wichita.edu" TargetMode="External"/><Relationship Id="rId2" Type="http://schemas.openxmlformats.org/officeDocument/2006/relationships/hyperlink" Target="mailto:OIR@wichita.edu"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B1D9-831F-0B44-B7DF-FF6D868378DC}"/>
              </a:ext>
            </a:extLst>
          </p:cNvPr>
          <p:cNvSpPr>
            <a:spLocks noGrp="1"/>
          </p:cNvSpPr>
          <p:nvPr>
            <p:ph type="ctrTitle"/>
          </p:nvPr>
        </p:nvSpPr>
        <p:spPr/>
        <p:txBody>
          <a:bodyPr/>
          <a:lstStyle/>
          <a:p>
            <a:r>
              <a:rPr lang="en-US" dirty="0"/>
              <a:t>The MRC Guide to ALT Text</a:t>
            </a:r>
          </a:p>
        </p:txBody>
      </p:sp>
      <p:sp>
        <p:nvSpPr>
          <p:cNvPr id="3" name="Subtitle 2">
            <a:extLst>
              <a:ext uri="{FF2B5EF4-FFF2-40B4-BE49-F238E27FC236}">
                <a16:creationId xmlns:a16="http://schemas.microsoft.com/office/drawing/2014/main" id="{55D4A66C-A4DF-4747-A9FD-A259C3C36C64}"/>
              </a:ext>
            </a:extLst>
          </p:cNvPr>
          <p:cNvSpPr>
            <a:spLocks noGrp="1"/>
          </p:cNvSpPr>
          <p:nvPr>
            <p:ph type="subTitle" idx="1"/>
          </p:nvPr>
        </p:nvSpPr>
        <p:spPr/>
        <p:txBody>
          <a:bodyPr/>
          <a:lstStyle/>
          <a:p>
            <a:r>
              <a:rPr lang="en-US" dirty="0"/>
              <a:t>by Jeremy Webster</a:t>
            </a:r>
          </a:p>
          <a:p>
            <a:r>
              <a:rPr lang="en-US" dirty="0"/>
              <a:t>Website Manager, Wichita State University</a:t>
            </a:r>
          </a:p>
        </p:txBody>
      </p:sp>
    </p:spTree>
    <p:extLst>
      <p:ext uri="{BB962C8B-B14F-4D97-AF65-F5344CB8AC3E}">
        <p14:creationId xmlns:p14="http://schemas.microsoft.com/office/powerpoint/2010/main" val="2826804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3b: Column Chart</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393160"/>
            <a:ext cx="6434667"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Dollar amounts on the vertical axis are not exact, so we describe the amount as exactly as we can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Example language: </a:t>
            </a:r>
          </a:p>
          <a:p>
            <a:pPr marL="914400" lvl="1" indent="-457200">
              <a:buFont typeface="Arial" panose="020B0604020202020204" pitchFamily="34" charset="0"/>
              <a:buChar char="•"/>
            </a:pPr>
            <a:r>
              <a:rPr lang="en-US" sz="2800" dirty="0"/>
              <a:t>About $15,000</a:t>
            </a:r>
          </a:p>
          <a:p>
            <a:pPr marL="914400" lvl="1" indent="-457200">
              <a:buFont typeface="Arial" panose="020B0604020202020204" pitchFamily="34" charset="0"/>
              <a:buChar char="•"/>
            </a:pPr>
            <a:r>
              <a:rPr lang="en-US" sz="2800" dirty="0"/>
              <a:t>Just under/over $15,000</a:t>
            </a:r>
          </a:p>
          <a:p>
            <a:pPr marL="914400" lvl="1" indent="-457200">
              <a:buFont typeface="Arial" panose="020B0604020202020204" pitchFamily="34" charset="0"/>
              <a:buChar char="•"/>
            </a:pPr>
            <a:r>
              <a:rPr lang="en-US" sz="2800" dirty="0"/>
              <a:t>If visually at or near a halfway point, it can be noted as “about” and that halfway point</a:t>
            </a:r>
          </a:p>
        </p:txBody>
      </p:sp>
      <p:pic>
        <p:nvPicPr>
          <p:cNvPr id="7" name="Content Placeholder 6" descr="Sample column chart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536267" y="2196935"/>
            <a:ext cx="5478789" cy="3275878"/>
          </a:xfrm>
        </p:spPr>
      </p:pic>
    </p:spTree>
    <p:extLst>
      <p:ext uri="{BB962C8B-B14F-4D97-AF65-F5344CB8AC3E}">
        <p14:creationId xmlns:p14="http://schemas.microsoft.com/office/powerpoint/2010/main" val="261938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3c: Column Chart</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393160"/>
            <a:ext cx="643466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Correct ALT Text example: “Chart presenting total price for in-state students. Chart compares costs for four entities for 2013-2014 and 2018-2019. 2013-2014: Wichita State University, about $17,500; Kansas Universities, about $22,000; Peer Group, about $22,000; Aspirant Group, $25,000. 2018-2019: Wichita State University, about $24,500; Kansas Universities, about $25,500; Peer Group, about $24,500; Aspirant Group, about $29,500. Source: CEDBR, IPEDS (Fall Headcount) - living on campus.</a:t>
            </a:r>
          </a:p>
        </p:txBody>
      </p:sp>
      <p:pic>
        <p:nvPicPr>
          <p:cNvPr id="7" name="Content Placeholder 6" descr="Sample column chart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536267" y="2196935"/>
            <a:ext cx="5478789" cy="3275878"/>
          </a:xfrm>
        </p:spPr>
      </p:pic>
    </p:spTree>
    <p:extLst>
      <p:ext uri="{BB962C8B-B14F-4D97-AF65-F5344CB8AC3E}">
        <p14:creationId xmlns:p14="http://schemas.microsoft.com/office/powerpoint/2010/main" val="187609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4a: Color Coded Infographic</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393160"/>
            <a:ext cx="6434667"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a:t>As we’ve seen so far, the more precisely data is presented in an infographic, the more specific ALT Text can, and should, be</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In direct contrast, the less precise the data – or the more the infographic relies on visuals instead of exact data to present the concept – the more challenging the infographic can be to ALT Text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This example presents a map of the continental U.S. color-coded by state to represent which states supply greater economic contributions to WSU</a:t>
            </a:r>
          </a:p>
        </p:txBody>
      </p:sp>
      <p:pic>
        <p:nvPicPr>
          <p:cNvPr id="7" name="Content Placeholder 6" descr="Sample color coded infographic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831288" y="2196935"/>
            <a:ext cx="4888746" cy="3275878"/>
          </a:xfrm>
        </p:spPr>
      </p:pic>
    </p:spTree>
    <p:extLst>
      <p:ext uri="{BB962C8B-B14F-4D97-AF65-F5344CB8AC3E}">
        <p14:creationId xmlns:p14="http://schemas.microsoft.com/office/powerpoint/2010/main" val="3642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4b: Color Coded Infographic</a:t>
            </a:r>
          </a:p>
        </p:txBody>
      </p:sp>
      <p:sp>
        <p:nvSpPr>
          <p:cNvPr id="6" name="TextBox 5">
            <a:extLst>
              <a:ext uri="{FF2B5EF4-FFF2-40B4-BE49-F238E27FC236}">
                <a16:creationId xmlns:a16="http://schemas.microsoft.com/office/drawing/2014/main" id="{F740948A-B311-B04F-9F3B-FB3428529A8C}"/>
              </a:ext>
            </a:extLst>
          </p:cNvPr>
          <p:cNvSpPr txBox="1"/>
          <p:nvPr/>
        </p:nvSpPr>
        <p:spPr>
          <a:xfrm>
            <a:off x="89724" y="1257301"/>
            <a:ext cx="6434667" cy="5170646"/>
          </a:xfrm>
          <a:prstGeom prst="rect">
            <a:avLst/>
          </a:prstGeom>
          <a:noFill/>
        </p:spPr>
        <p:txBody>
          <a:bodyPr wrap="square" rtlCol="0">
            <a:spAutoFit/>
          </a:bodyPr>
          <a:lstStyle/>
          <a:p>
            <a:pPr marL="285750" indent="-285750">
              <a:buFont typeface="Arial" panose="020B0604020202020204" pitchFamily="34" charset="0"/>
              <a:buChar char="•"/>
            </a:pPr>
            <a:r>
              <a:rPr lang="en-US" sz="2200" dirty="0"/>
              <a:t>The key for this infographic shows a gradated color range starting at black (presumably no economic contribution) which finishes at a deep gold ($332 million)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There is no data gradation in this range giving exact dollar amounts under the peak amount, save for a single marker at a grey hue point labeled as ”$1,294,045” – the reason that specific amount is pointed out is not made clear by the infographic</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The correlation between a state’s economic contribution and the amount of that contribution is almost completely given via color gradation with no supporting exact data</a:t>
            </a:r>
          </a:p>
        </p:txBody>
      </p:sp>
      <p:pic>
        <p:nvPicPr>
          <p:cNvPr id="7" name="Content Placeholder 6" descr="Sample color coded infographic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831288" y="2196935"/>
            <a:ext cx="4888746" cy="3275878"/>
          </a:xfrm>
        </p:spPr>
      </p:pic>
    </p:spTree>
    <p:extLst>
      <p:ext uri="{BB962C8B-B14F-4D97-AF65-F5344CB8AC3E}">
        <p14:creationId xmlns:p14="http://schemas.microsoft.com/office/powerpoint/2010/main" val="1213459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4c: Color Coded Infographic</a:t>
            </a:r>
          </a:p>
        </p:txBody>
      </p:sp>
      <p:sp>
        <p:nvSpPr>
          <p:cNvPr id="6" name="TextBox 5">
            <a:extLst>
              <a:ext uri="{FF2B5EF4-FFF2-40B4-BE49-F238E27FC236}">
                <a16:creationId xmlns:a16="http://schemas.microsoft.com/office/drawing/2014/main" id="{F740948A-B311-B04F-9F3B-FB3428529A8C}"/>
              </a:ext>
            </a:extLst>
          </p:cNvPr>
          <p:cNvSpPr txBox="1"/>
          <p:nvPr/>
        </p:nvSpPr>
        <p:spPr>
          <a:xfrm>
            <a:off x="0" y="1257301"/>
            <a:ext cx="6733309" cy="5170646"/>
          </a:xfrm>
          <a:prstGeom prst="rect">
            <a:avLst/>
          </a:prstGeom>
          <a:noFill/>
        </p:spPr>
        <p:txBody>
          <a:bodyPr wrap="square" rtlCol="0">
            <a:spAutoFit/>
          </a:bodyPr>
          <a:lstStyle/>
          <a:p>
            <a:pPr marL="285750" indent="-285750">
              <a:buFont typeface="Arial" panose="020B0604020202020204" pitchFamily="34" charset="0"/>
              <a:buChar char="•"/>
            </a:pPr>
            <a:r>
              <a:rPr lang="en-US" sz="2200" dirty="0"/>
              <a:t>The infographic is almost completely visual in nature with very little relatable data for ALT Texting – but we can still work with it given what we HAVE been supplied</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We can see that Texas is the largest contributor and seems to match the color hue of the $332 million amount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We can tell based on color hue that California comes in with the second highest amount, and Colorado, Missouri, and Oklahoma are in third</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It is logical to assume this infographic is meant to show which states the greatest contributions come from</a:t>
            </a:r>
          </a:p>
        </p:txBody>
      </p:sp>
      <p:pic>
        <p:nvPicPr>
          <p:cNvPr id="7" name="Content Placeholder 6" descr="Sample color coded infographic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831288" y="2196935"/>
            <a:ext cx="4888746" cy="3275878"/>
          </a:xfrm>
        </p:spPr>
      </p:pic>
    </p:spTree>
    <p:extLst>
      <p:ext uri="{BB962C8B-B14F-4D97-AF65-F5344CB8AC3E}">
        <p14:creationId xmlns:p14="http://schemas.microsoft.com/office/powerpoint/2010/main" val="348530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4d: Color Coded Infographic</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393160"/>
            <a:ext cx="6434667"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a:t>Correct ALT Text example: ” Figure showing areas where the highest alumni economic contributions come from in the continental United States. Highest contributions come from the states Texas and California with Colorado and Missouri as close runner ups. Peak amount: $332 million from Texas.”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Depending on context infographic is presented in from its source document, lowest contributions may be important as well – be sure to check text/document context to see if such is appropriate to describe in the ALT Text as well</a:t>
            </a:r>
          </a:p>
        </p:txBody>
      </p:sp>
      <p:pic>
        <p:nvPicPr>
          <p:cNvPr id="7" name="Content Placeholder 6" descr="Sample color coded infographic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831288" y="2196935"/>
            <a:ext cx="4888746" cy="3275878"/>
          </a:xfrm>
        </p:spPr>
      </p:pic>
    </p:spTree>
    <p:extLst>
      <p:ext uri="{BB962C8B-B14F-4D97-AF65-F5344CB8AC3E}">
        <p14:creationId xmlns:p14="http://schemas.microsoft.com/office/powerpoint/2010/main" val="247161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5a: Graphic-Intensive Chart</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257301"/>
            <a:ext cx="6434667" cy="5170646"/>
          </a:xfrm>
          <a:prstGeom prst="rect">
            <a:avLst/>
          </a:prstGeom>
          <a:noFill/>
        </p:spPr>
        <p:txBody>
          <a:bodyPr wrap="square" rtlCol="0">
            <a:spAutoFit/>
          </a:bodyPr>
          <a:lstStyle/>
          <a:p>
            <a:pPr marL="285750" indent="-285750">
              <a:buFont typeface="Arial" panose="020B0604020202020204" pitchFamily="34" charset="0"/>
              <a:buChar char="•"/>
            </a:pPr>
            <a:r>
              <a:rPr lang="en-US" sz="2200" dirty="0"/>
              <a:t>At first glance this infographic looks very complex. Let’s break it down. </a:t>
            </a:r>
          </a:p>
          <a:p>
            <a:pPr marL="285750" indent="-285750">
              <a:buFont typeface="Arial" panose="020B0604020202020204" pitchFamily="34" charset="0"/>
              <a:buChar char="•"/>
            </a:pPr>
            <a:endParaRPr lang="en-US" sz="2200" dirty="0"/>
          </a:p>
          <a:p>
            <a:pPr marL="742950" lvl="1" indent="-285750">
              <a:buFont typeface="Arial" panose="020B0604020202020204" pitchFamily="34" charset="0"/>
              <a:buChar char="•"/>
            </a:pPr>
            <a:r>
              <a:rPr lang="en-US" sz="2200" b="1" dirty="0"/>
              <a:t>Main topic: </a:t>
            </a:r>
            <a:r>
              <a:rPr lang="en-US" sz="2200" dirty="0"/>
              <a:t>Tourism Impact</a:t>
            </a:r>
          </a:p>
          <a:p>
            <a:pPr marL="742950" lvl="1" indent="-285750">
              <a:buFont typeface="Arial" panose="020B0604020202020204" pitchFamily="34" charset="0"/>
              <a:buChar char="•"/>
            </a:pPr>
            <a:r>
              <a:rPr lang="en-US" sz="2200" b="1" dirty="0"/>
              <a:t>First ring outward:</a:t>
            </a:r>
            <a:r>
              <a:rPr lang="en-US" sz="2200" dirty="0"/>
              <a:t> Tourism impact in terms of dollars brought in by various events</a:t>
            </a:r>
          </a:p>
          <a:p>
            <a:pPr marL="742950" lvl="1" indent="-285750">
              <a:buFont typeface="Arial" panose="020B0604020202020204" pitchFamily="34" charset="0"/>
              <a:buChar char="•"/>
            </a:pPr>
            <a:r>
              <a:rPr lang="en-US" sz="2200" b="1" dirty="0"/>
              <a:t>Second ring outward: </a:t>
            </a:r>
            <a:r>
              <a:rPr lang="en-US" sz="2200" dirty="0"/>
              <a:t>Visitor days related to the events in the first ring</a:t>
            </a:r>
          </a:p>
          <a:p>
            <a:pPr marL="742950" lvl="1" indent="-285750">
              <a:buFont typeface="Arial" panose="020B0604020202020204" pitchFamily="34" charset="0"/>
              <a:buChar char="•"/>
            </a:pPr>
            <a:r>
              <a:rPr lang="en-US" sz="2200" b="1" dirty="0"/>
              <a:t>Correlation:</a:t>
            </a:r>
            <a:r>
              <a:rPr lang="en-US" sz="2200" dirty="0"/>
              <a:t> Each event generated an amount of money and a number of visitor days that contributed to overall tourism impact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Using this methodology we can relate the dollar amount and visitor days related to each of the events.</a:t>
            </a:r>
          </a:p>
        </p:txBody>
      </p:sp>
      <p:pic>
        <p:nvPicPr>
          <p:cNvPr id="7" name="Content Placeholder 6" descr="Sample graphic-intensive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673932" y="1393160"/>
            <a:ext cx="5246917" cy="4843309"/>
          </a:xfrm>
        </p:spPr>
      </p:pic>
    </p:spTree>
    <p:extLst>
      <p:ext uri="{BB962C8B-B14F-4D97-AF65-F5344CB8AC3E}">
        <p14:creationId xmlns:p14="http://schemas.microsoft.com/office/powerpoint/2010/main" val="287617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5b: Graphic-Intensive Chart</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257301"/>
            <a:ext cx="6434667" cy="3754874"/>
          </a:xfrm>
          <a:prstGeom prst="rect">
            <a:avLst/>
          </a:prstGeom>
          <a:noFill/>
        </p:spPr>
        <p:txBody>
          <a:bodyPr wrap="square" rtlCol="0">
            <a:spAutoFit/>
          </a:bodyPr>
          <a:lstStyle/>
          <a:p>
            <a:pPr marL="285750" indent="-285750">
              <a:buFont typeface="Arial" panose="020B0604020202020204" pitchFamily="34" charset="0"/>
              <a:buChar char="•"/>
            </a:pPr>
            <a:r>
              <a:rPr lang="en-US" sz="2400" dirty="0"/>
              <a:t>Correct ALT Text example: “Figure showing tourism monetary impact of WSU. Graduation accounted for $2.5 million, admissions accounted for $2.1 million, athletics accounted for $37.3 million, and conferences accounted for $965,300. Visitor days totals for each category: 20,639 for graduation, 15,574 for admissions, 216,844 for athletics, and 5,065 for conferences. ” </a:t>
            </a:r>
          </a:p>
          <a:p>
            <a:endParaRPr lang="en-US" sz="2200" dirty="0"/>
          </a:p>
        </p:txBody>
      </p:sp>
      <p:pic>
        <p:nvPicPr>
          <p:cNvPr id="7" name="Content Placeholder 6" descr="Sample graphic-intensive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673932" y="1393160"/>
            <a:ext cx="5246917" cy="4843309"/>
          </a:xfrm>
        </p:spPr>
      </p:pic>
    </p:spTree>
    <p:extLst>
      <p:ext uri="{BB962C8B-B14F-4D97-AF65-F5344CB8AC3E}">
        <p14:creationId xmlns:p14="http://schemas.microsoft.com/office/powerpoint/2010/main" val="265606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6a: Floorplans and Maps</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352304"/>
            <a:ext cx="6434667"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a:t>Most common ALT Text error is lack of description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Technically, ”two bedroom apartment with living room, vanity, and bathroom” is accurate, but it lends little to the description of the layout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For this example: </a:t>
            </a:r>
          </a:p>
          <a:p>
            <a:pPr marL="285750" indent="-285750">
              <a:buFont typeface="Arial" panose="020B0604020202020204" pitchFamily="34" charset="0"/>
              <a:buChar char="•"/>
            </a:pPr>
            <a:endParaRPr lang="en-US" sz="2200" dirty="0"/>
          </a:p>
          <a:p>
            <a:pPr marL="742950" lvl="1" indent="-285750">
              <a:buFont typeface="Arial" panose="020B0604020202020204" pitchFamily="34" charset="0"/>
              <a:buChar char="•"/>
            </a:pPr>
            <a:r>
              <a:rPr lang="en-US" sz="2200" dirty="0"/>
              <a:t>Is the apartment furnished? If so, what are the furnishings?</a:t>
            </a:r>
          </a:p>
          <a:p>
            <a:pPr marL="742950" lvl="1" indent="-285750">
              <a:buFont typeface="Arial" panose="020B0604020202020204" pitchFamily="34" charset="0"/>
              <a:buChar char="•"/>
            </a:pPr>
            <a:endParaRPr lang="en-US" sz="2200" dirty="0"/>
          </a:p>
          <a:p>
            <a:pPr marL="742950" lvl="1" indent="-285750">
              <a:buFont typeface="Arial" panose="020B0604020202020204" pitchFamily="34" charset="0"/>
              <a:buChar char="•"/>
            </a:pPr>
            <a:r>
              <a:rPr lang="en-US" sz="2200" dirty="0"/>
              <a:t>Are there any notable features that give the user a better mental picture of the location? </a:t>
            </a:r>
          </a:p>
        </p:txBody>
      </p:sp>
      <p:pic>
        <p:nvPicPr>
          <p:cNvPr id="7" name="Content Placeholder 6" descr="Sample apartment layout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673932" y="1787597"/>
            <a:ext cx="5246917" cy="4054435"/>
          </a:xfrm>
        </p:spPr>
      </p:pic>
    </p:spTree>
    <p:extLst>
      <p:ext uri="{BB962C8B-B14F-4D97-AF65-F5344CB8AC3E}">
        <p14:creationId xmlns:p14="http://schemas.microsoft.com/office/powerpoint/2010/main" val="90939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6b: Floorplans and Maps</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352304"/>
            <a:ext cx="643466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Correct ALT Text example: “The Single 2 Bedroom Suite provides a private room for each resident with a bed, desk, dresser, and chair. In the common room area, there is a couch and coffee table. The suite contains 1 bathroom with shower, vanity, sink and toilet.”</a:t>
            </a:r>
          </a:p>
        </p:txBody>
      </p:sp>
      <p:pic>
        <p:nvPicPr>
          <p:cNvPr id="7" name="Content Placeholder 6" descr="Sample apartment layout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673932" y="1787597"/>
            <a:ext cx="5246917" cy="4054435"/>
          </a:xfrm>
        </p:spPr>
      </p:pic>
    </p:spTree>
    <p:extLst>
      <p:ext uri="{BB962C8B-B14F-4D97-AF65-F5344CB8AC3E}">
        <p14:creationId xmlns:p14="http://schemas.microsoft.com/office/powerpoint/2010/main" val="68886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F432-2A44-0649-A6AC-9308178C8C1E}"/>
              </a:ext>
            </a:extLst>
          </p:cNvPr>
          <p:cNvSpPr>
            <a:spLocks noGrp="1"/>
          </p:cNvSpPr>
          <p:nvPr>
            <p:ph type="title"/>
          </p:nvPr>
        </p:nvSpPr>
        <p:spPr/>
        <p:txBody>
          <a:bodyPr/>
          <a:lstStyle/>
          <a:p>
            <a:r>
              <a:rPr lang="en-US" dirty="0"/>
              <a:t>1a. What is ALT Text?</a:t>
            </a:r>
          </a:p>
        </p:txBody>
      </p:sp>
      <p:sp>
        <p:nvSpPr>
          <p:cNvPr id="3" name="Content Placeholder 2">
            <a:extLst>
              <a:ext uri="{FF2B5EF4-FFF2-40B4-BE49-F238E27FC236}">
                <a16:creationId xmlns:a16="http://schemas.microsoft.com/office/drawing/2014/main" id="{2AABF363-B450-FF47-B7C7-D0B25AFA4231}"/>
              </a:ext>
            </a:extLst>
          </p:cNvPr>
          <p:cNvSpPr>
            <a:spLocks noGrp="1"/>
          </p:cNvSpPr>
          <p:nvPr>
            <p:ph idx="1"/>
          </p:nvPr>
        </p:nvSpPr>
        <p:spPr/>
        <p:txBody>
          <a:bodyPr/>
          <a:lstStyle/>
          <a:p>
            <a:r>
              <a:rPr lang="en-US" dirty="0"/>
              <a:t>ALT Text is descriptive text applied to an image on a webpage or in a document. </a:t>
            </a:r>
          </a:p>
          <a:p>
            <a:r>
              <a:rPr lang="en-US" dirty="0"/>
              <a:t>For those using </a:t>
            </a:r>
            <a:r>
              <a:rPr lang="en-US" dirty="0" err="1"/>
              <a:t>screenreaders</a:t>
            </a:r>
            <a:r>
              <a:rPr lang="en-US" dirty="0"/>
              <a:t> such as NVDA or JAWS, ALT Text is a vital element of a webpage. </a:t>
            </a:r>
          </a:p>
          <a:p>
            <a:r>
              <a:rPr lang="en-US" dirty="0"/>
              <a:t>While the user is browsing a webpage, the </a:t>
            </a:r>
            <a:r>
              <a:rPr lang="en-US" dirty="0" err="1"/>
              <a:t>screenreader</a:t>
            </a:r>
            <a:r>
              <a:rPr lang="en-US" dirty="0"/>
              <a:t> will read the ALT Text aloud. </a:t>
            </a:r>
          </a:p>
          <a:p>
            <a:r>
              <a:rPr lang="en-US" dirty="0"/>
              <a:t>This allows that user to still be able to get information from or a description of that image despite not being able to see it. </a:t>
            </a:r>
          </a:p>
          <a:p>
            <a:endParaRPr lang="en-US" dirty="0"/>
          </a:p>
        </p:txBody>
      </p:sp>
    </p:spTree>
    <p:extLst>
      <p:ext uri="{BB962C8B-B14F-4D97-AF65-F5344CB8AC3E}">
        <p14:creationId xmlns:p14="http://schemas.microsoft.com/office/powerpoint/2010/main" val="1100986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6c: Floorplans and Maps</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352304"/>
            <a:ext cx="6434667"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For larger, more intricate floorplans such as houses, building floors, outdoor areas, parks, arenas, concert/performance spaces, and so forth, more detail may be desirable. Examples of such things to consider would be:</a:t>
            </a:r>
          </a:p>
          <a:p>
            <a:pPr marL="742950" lvl="1" indent="-285750">
              <a:buFont typeface="Arial" panose="020B0604020202020204" pitchFamily="34" charset="0"/>
              <a:buChar char="•"/>
            </a:pPr>
            <a:r>
              <a:rPr lang="en-US" sz="2400" dirty="0"/>
              <a:t>Amenities (recreation areas, game rooms, lounges, swimming pools, sporting facilities, telephones, etc.) </a:t>
            </a:r>
          </a:p>
          <a:p>
            <a:pPr marL="742950" lvl="1" indent="-285750">
              <a:buFont typeface="Arial" panose="020B0604020202020204" pitchFamily="34" charset="0"/>
              <a:buChar char="•"/>
            </a:pPr>
            <a:r>
              <a:rPr lang="en-US" sz="2400" dirty="0"/>
              <a:t>Entrances and exits (doors, escalators, elevators, etc.)</a:t>
            </a:r>
          </a:p>
          <a:p>
            <a:pPr marL="742950" lvl="1" indent="-285750">
              <a:buFont typeface="Arial" panose="020B0604020202020204" pitchFamily="34" charset="0"/>
              <a:buChar char="•"/>
            </a:pPr>
            <a:r>
              <a:rPr lang="en-US" sz="2400" dirty="0"/>
              <a:t>Emergency exits, and emergency resources (fire alarms, fire extinguishers, fire hoses, wall-mounted defibrillators, etc.)</a:t>
            </a:r>
          </a:p>
        </p:txBody>
      </p:sp>
      <p:pic>
        <p:nvPicPr>
          <p:cNvPr id="7" name="Content Placeholder 6" descr="Sample apartment layout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673932" y="1787597"/>
            <a:ext cx="5246917" cy="4054435"/>
          </a:xfrm>
        </p:spPr>
      </p:pic>
    </p:spTree>
    <p:extLst>
      <p:ext uri="{BB962C8B-B14F-4D97-AF65-F5344CB8AC3E}">
        <p14:creationId xmlns:p14="http://schemas.microsoft.com/office/powerpoint/2010/main" val="3032679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F432-2A44-0649-A6AC-9308178C8C1E}"/>
              </a:ext>
            </a:extLst>
          </p:cNvPr>
          <p:cNvSpPr>
            <a:spLocks noGrp="1"/>
          </p:cNvSpPr>
          <p:nvPr>
            <p:ph type="title"/>
          </p:nvPr>
        </p:nvSpPr>
        <p:spPr/>
        <p:txBody>
          <a:bodyPr/>
          <a:lstStyle/>
          <a:p>
            <a:r>
              <a:rPr lang="en-US" dirty="0"/>
              <a:t>Scientific/Mathematical ALT Text</a:t>
            </a:r>
          </a:p>
        </p:txBody>
      </p:sp>
      <p:sp>
        <p:nvSpPr>
          <p:cNvPr id="3" name="Content Placeholder 2">
            <a:extLst>
              <a:ext uri="{FF2B5EF4-FFF2-40B4-BE49-F238E27FC236}">
                <a16:creationId xmlns:a16="http://schemas.microsoft.com/office/drawing/2014/main" id="{2AABF363-B450-FF47-B7C7-D0B25AFA4231}"/>
              </a:ext>
            </a:extLst>
          </p:cNvPr>
          <p:cNvSpPr>
            <a:spLocks noGrp="1"/>
          </p:cNvSpPr>
          <p:nvPr>
            <p:ph idx="1"/>
          </p:nvPr>
        </p:nvSpPr>
        <p:spPr>
          <a:xfrm>
            <a:off x="838200" y="1353787"/>
            <a:ext cx="10515600" cy="4823176"/>
          </a:xfrm>
        </p:spPr>
        <p:txBody>
          <a:bodyPr>
            <a:normAutofit lnSpcReduction="10000"/>
          </a:bodyPr>
          <a:lstStyle/>
          <a:p>
            <a:r>
              <a:rPr lang="en-US" dirty="0"/>
              <a:t>Most common ALT Text mistake: simply noting what the image is in general, such as "Exploded diagram of (machine)," or a "Diagram of (formula)" that provides little to no detail. </a:t>
            </a:r>
          </a:p>
          <a:p>
            <a:endParaRPr lang="en-US" dirty="0"/>
          </a:p>
          <a:p>
            <a:r>
              <a:rPr lang="en-US" dirty="0"/>
              <a:t>Example of this error: "Computer screen showing data/charts/graphs." </a:t>
            </a:r>
          </a:p>
          <a:p>
            <a:endParaRPr lang="en-US" dirty="0"/>
          </a:p>
          <a:p>
            <a:pPr lvl="1"/>
            <a:r>
              <a:rPr lang="en-US" dirty="0"/>
              <a:t>What is the data? </a:t>
            </a:r>
          </a:p>
          <a:p>
            <a:pPr lvl="1"/>
            <a:r>
              <a:rPr lang="en-US" dirty="0"/>
              <a:t>What are the charts or graphs? </a:t>
            </a:r>
          </a:p>
          <a:p>
            <a:pPr lvl="1"/>
            <a:r>
              <a:rPr lang="en-US" dirty="0"/>
              <a:t>What is the source of the information? </a:t>
            </a:r>
          </a:p>
          <a:p>
            <a:pPr lvl="1"/>
            <a:r>
              <a:rPr lang="en-US" dirty="0"/>
              <a:t>If it's not obvious, what is the importance of the information and how and/or why was it generated? </a:t>
            </a:r>
          </a:p>
        </p:txBody>
      </p:sp>
    </p:spTree>
    <p:extLst>
      <p:ext uri="{BB962C8B-B14F-4D97-AF65-F5344CB8AC3E}">
        <p14:creationId xmlns:p14="http://schemas.microsoft.com/office/powerpoint/2010/main" val="2841288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Applications/Tools in Action</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352304"/>
            <a:ext cx="643466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Sometimes screenshots like this are used not to give detailed data information, but to illustrate an application or tool that was used.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Providing samples and/or screenshots of the capabilities of an application can be a strong promotional tool for a department or an educational discipline.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this is the case the ALT Text would focus less on the data and its applicability and more on the function and usefulness of the application. </a:t>
            </a:r>
          </a:p>
        </p:txBody>
      </p:sp>
      <p:pic>
        <p:nvPicPr>
          <p:cNvPr id="7" name="Content Placeholder 6" descr="Sample application screenshot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673932" y="2240739"/>
            <a:ext cx="5246917" cy="3148150"/>
          </a:xfrm>
        </p:spPr>
      </p:pic>
    </p:spTree>
    <p:extLst>
      <p:ext uri="{BB962C8B-B14F-4D97-AF65-F5344CB8AC3E}">
        <p14:creationId xmlns:p14="http://schemas.microsoft.com/office/powerpoint/2010/main" val="2476298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Schematics/Mechanical Diagrams</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352304"/>
            <a:ext cx="6434667"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For a schematic or mechanical diagram</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Name the complete device</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State the complete device's function</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Go through the individual components of the device, preferably in logical order of operation</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Explain how each individual component contributes to the whole function of the device</a:t>
            </a:r>
          </a:p>
          <a:p>
            <a:r>
              <a:rPr lang="en-US" sz="2400" dirty="0"/>
              <a:t> </a:t>
            </a:r>
          </a:p>
        </p:txBody>
      </p:sp>
      <p:pic>
        <p:nvPicPr>
          <p:cNvPr id="7" name="Content Placeholder 6" descr="Sample schematic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637706" y="1674421"/>
            <a:ext cx="5420745" cy="4202198"/>
          </a:xfrm>
        </p:spPr>
      </p:pic>
    </p:spTree>
    <p:extLst>
      <p:ext uri="{BB962C8B-B14F-4D97-AF65-F5344CB8AC3E}">
        <p14:creationId xmlns:p14="http://schemas.microsoft.com/office/powerpoint/2010/main" val="136031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Purely Decorative Images Online</a:t>
            </a:r>
          </a:p>
        </p:txBody>
      </p:sp>
      <p:sp>
        <p:nvSpPr>
          <p:cNvPr id="6" name="TextBox 5">
            <a:extLst>
              <a:ext uri="{FF2B5EF4-FFF2-40B4-BE49-F238E27FC236}">
                <a16:creationId xmlns:a16="http://schemas.microsoft.com/office/drawing/2014/main" id="{F740948A-B311-B04F-9F3B-FB3428529A8C}"/>
              </a:ext>
            </a:extLst>
          </p:cNvPr>
          <p:cNvSpPr txBox="1"/>
          <p:nvPr/>
        </p:nvSpPr>
        <p:spPr>
          <a:xfrm>
            <a:off x="89725" y="1257301"/>
            <a:ext cx="6434667"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Many times images are used on webpages and documents for aesthetic rather than informational purposes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Images used on Omni CMS webpages require appropriate ALT Text to meet accessibility standards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Appropriate ALT Text for a webpage image is always a description of that image – remember: who, what, where, when, and why?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Do not use generic placeholder text such as, “placeholder,” or the image filename as ALT Text</a:t>
            </a:r>
          </a:p>
          <a:p>
            <a:r>
              <a:rPr lang="en-US" sz="2400" dirty="0"/>
              <a:t> </a:t>
            </a:r>
          </a:p>
        </p:txBody>
      </p:sp>
      <p:pic>
        <p:nvPicPr>
          <p:cNvPr id="7" name="Content Placeholder 6" descr="Sample aesthetic photo image used as a visual example in the presentation. Photo shows a female student smiling while working on a laptop.">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7532604" y="1674421"/>
            <a:ext cx="3630949" cy="4202198"/>
          </a:xfrm>
        </p:spPr>
      </p:pic>
    </p:spTree>
    <p:extLst>
      <p:ext uri="{BB962C8B-B14F-4D97-AF65-F5344CB8AC3E}">
        <p14:creationId xmlns:p14="http://schemas.microsoft.com/office/powerpoint/2010/main" val="3193937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normAutofit fontScale="90000"/>
          </a:bodyPr>
          <a:lstStyle/>
          <a:p>
            <a:r>
              <a:rPr lang="en-US" dirty="0"/>
              <a:t>Purely Decorative Images In Documents</a:t>
            </a:r>
          </a:p>
        </p:txBody>
      </p:sp>
      <p:sp>
        <p:nvSpPr>
          <p:cNvPr id="6" name="TextBox 5">
            <a:extLst>
              <a:ext uri="{FF2B5EF4-FFF2-40B4-BE49-F238E27FC236}">
                <a16:creationId xmlns:a16="http://schemas.microsoft.com/office/drawing/2014/main" id="{F740948A-B311-B04F-9F3B-FB3428529A8C}"/>
              </a:ext>
            </a:extLst>
          </p:cNvPr>
          <p:cNvSpPr txBox="1"/>
          <p:nvPr/>
        </p:nvSpPr>
        <p:spPr>
          <a:xfrm>
            <a:off x="89725" y="1257301"/>
            <a:ext cx="6434667"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t>Document creation and desktop publishing applications (Microsoft Word and </a:t>
            </a:r>
            <a:r>
              <a:rPr lang="en-US" sz="2400" dirty="0" err="1"/>
              <a:t>Powerpoint</a:t>
            </a:r>
            <a:r>
              <a:rPr lang="en-US" sz="2400" dirty="0"/>
              <a:t>, Adobe Acrobat Pro DC, etc.) offer options to render images “invisible” to assistive technology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Word and </a:t>
            </a:r>
            <a:r>
              <a:rPr lang="en-US" sz="2400" dirty="0" err="1"/>
              <a:t>Powerpoint</a:t>
            </a:r>
            <a:r>
              <a:rPr lang="en-US" sz="2400" dirty="0"/>
              <a:t> offer the option of setting an image as “Decorative”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Acrobat Pro DC offers the option to set an image as “Background/Artifact”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Remember, only use these options for images that serve aesthetic rather than informational purposes  </a:t>
            </a:r>
          </a:p>
          <a:p>
            <a:pPr marL="285750" indent="-285750">
              <a:buFont typeface="Arial" panose="020B0604020202020204" pitchFamily="34" charset="0"/>
              <a:buChar char="•"/>
            </a:pPr>
            <a:endParaRPr lang="en-US" sz="2400" dirty="0"/>
          </a:p>
          <a:p>
            <a:r>
              <a:rPr lang="en-US" sz="2400" dirty="0"/>
              <a:t> </a:t>
            </a:r>
          </a:p>
        </p:txBody>
      </p:sp>
      <p:pic>
        <p:nvPicPr>
          <p:cNvPr id="7" name="Content Placeholder 6" descr="Sample aesthetic photo image used as a visual example in the presentation. Photo shows a female student smiling while working on a laptop.">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7532604" y="1674421"/>
            <a:ext cx="3630949" cy="4202198"/>
          </a:xfrm>
        </p:spPr>
      </p:pic>
    </p:spTree>
    <p:extLst>
      <p:ext uri="{BB962C8B-B14F-4D97-AF65-F5344CB8AC3E}">
        <p14:creationId xmlns:p14="http://schemas.microsoft.com/office/powerpoint/2010/main" val="1564935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normAutofit/>
          </a:bodyPr>
          <a:lstStyle/>
          <a:p>
            <a:r>
              <a:rPr lang="en-US" dirty="0"/>
              <a:t>ALT Text Resources</a:t>
            </a:r>
          </a:p>
        </p:txBody>
      </p:sp>
      <p:sp>
        <p:nvSpPr>
          <p:cNvPr id="6" name="TextBox 5">
            <a:extLst>
              <a:ext uri="{FF2B5EF4-FFF2-40B4-BE49-F238E27FC236}">
                <a16:creationId xmlns:a16="http://schemas.microsoft.com/office/drawing/2014/main" id="{F740948A-B311-B04F-9F3B-FB3428529A8C}"/>
              </a:ext>
            </a:extLst>
          </p:cNvPr>
          <p:cNvSpPr txBox="1"/>
          <p:nvPr/>
        </p:nvSpPr>
        <p:spPr>
          <a:xfrm>
            <a:off x="89725" y="1257301"/>
            <a:ext cx="6434667"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Further resources for image ALT Text and other accessibility issues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hlinkClick r:id="rId2"/>
              </a:rPr>
              <a:t>https://wichita.edu/pdfhelp</a:t>
            </a:r>
            <a:r>
              <a:rPr lang="en-US" sz="2400" dirty="0"/>
              <a:t> - Webpage providing training in PDF remediation accessibility, including sample documents and guided instructional videos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hlinkClick r:id="rId3"/>
              </a:rPr>
              <a:t>https://wichita.edu/alttexthelp</a:t>
            </a:r>
            <a:r>
              <a:rPr lang="en-US" sz="2400" dirty="0"/>
              <a:t> - Webpage that covers applying ALT Text to banners and images in Omni CMS, as well as presenting many of the sample ALT Text examples from this presentation</a:t>
            </a:r>
          </a:p>
          <a:p>
            <a:r>
              <a:rPr lang="en-US" sz="2400" dirty="0"/>
              <a:t> </a:t>
            </a:r>
          </a:p>
        </p:txBody>
      </p:sp>
      <p:pic>
        <p:nvPicPr>
          <p:cNvPr id="7" name="Content Placeholder 6" descr="Sample aesthetic photo image used as a visual example in the presentation. Photo shows a female student smiling while working on a laptop.">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4"/>
          <a:srcRect/>
          <a:stretch/>
        </p:blipFill>
        <p:spPr>
          <a:xfrm>
            <a:off x="7532604" y="1674421"/>
            <a:ext cx="3630949" cy="4202198"/>
          </a:xfrm>
        </p:spPr>
      </p:pic>
    </p:spTree>
    <p:extLst>
      <p:ext uri="{BB962C8B-B14F-4D97-AF65-F5344CB8AC3E}">
        <p14:creationId xmlns:p14="http://schemas.microsoft.com/office/powerpoint/2010/main" val="3742012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F432-2A44-0649-A6AC-9308178C8C1E}"/>
              </a:ext>
            </a:extLst>
          </p:cNvPr>
          <p:cNvSpPr>
            <a:spLocks noGrp="1"/>
          </p:cNvSpPr>
          <p:nvPr>
            <p:ph type="title"/>
          </p:nvPr>
        </p:nvSpPr>
        <p:spPr/>
        <p:txBody>
          <a:bodyPr/>
          <a:lstStyle/>
          <a:p>
            <a:r>
              <a:rPr lang="en-US" dirty="0"/>
              <a:t>How to Contact Us</a:t>
            </a:r>
          </a:p>
        </p:txBody>
      </p:sp>
      <p:sp>
        <p:nvSpPr>
          <p:cNvPr id="3" name="Content Placeholder 2">
            <a:extLst>
              <a:ext uri="{FF2B5EF4-FFF2-40B4-BE49-F238E27FC236}">
                <a16:creationId xmlns:a16="http://schemas.microsoft.com/office/drawing/2014/main" id="{2AABF363-B450-FF47-B7C7-D0B25AFA4231}"/>
              </a:ext>
            </a:extLst>
          </p:cNvPr>
          <p:cNvSpPr>
            <a:spLocks noGrp="1"/>
          </p:cNvSpPr>
          <p:nvPr>
            <p:ph idx="1"/>
          </p:nvPr>
        </p:nvSpPr>
        <p:spPr>
          <a:xfrm>
            <a:off x="838200" y="1353787"/>
            <a:ext cx="5420096" cy="4823176"/>
          </a:xfrm>
        </p:spPr>
        <p:txBody>
          <a:bodyPr>
            <a:normAutofit/>
          </a:bodyPr>
          <a:lstStyle/>
          <a:p>
            <a:r>
              <a:rPr lang="en-US" dirty="0"/>
              <a:t>Do you have questions? Issues? Feel free to send an Email!</a:t>
            </a:r>
          </a:p>
          <a:p>
            <a:endParaRPr lang="en-US" dirty="0"/>
          </a:p>
          <a:p>
            <a:r>
              <a:rPr lang="en-US" dirty="0">
                <a:hlinkClick r:id="rId2"/>
              </a:rPr>
              <a:t>OIR@wichita.edu</a:t>
            </a:r>
            <a:endParaRPr lang="en-US" dirty="0"/>
          </a:p>
          <a:p>
            <a:pPr marL="0" indent="0">
              <a:buNone/>
            </a:pPr>
            <a:endParaRPr lang="en-US" dirty="0">
              <a:hlinkClick r:id="rId3"/>
            </a:endParaRPr>
          </a:p>
          <a:p>
            <a:r>
              <a:rPr lang="en-US" dirty="0">
                <a:hlinkClick r:id="rId3"/>
              </a:rPr>
              <a:t>jeremy.webster@wichita.edu</a:t>
            </a:r>
            <a:r>
              <a:rPr lang="en-US" dirty="0"/>
              <a:t> </a:t>
            </a:r>
          </a:p>
          <a:p>
            <a:endParaRPr lang="en-US" dirty="0"/>
          </a:p>
          <a:p>
            <a:r>
              <a:rPr lang="en-US" dirty="0"/>
              <a:t>Thank you for your time and attention!</a:t>
            </a:r>
          </a:p>
        </p:txBody>
      </p:sp>
      <p:pic>
        <p:nvPicPr>
          <p:cNvPr id="4" name="Content Placeholder 6" descr="Closeup photo of a computer keyboard. The keys are all a uniform grey color except for a single gold key that has an email icon on it. ">
            <a:extLst>
              <a:ext uri="{FF2B5EF4-FFF2-40B4-BE49-F238E27FC236}">
                <a16:creationId xmlns:a16="http://schemas.microsoft.com/office/drawing/2014/main" id="{3CD93DC5-295D-2F45-BCD0-C4CE47485089}"/>
              </a:ext>
            </a:extLst>
          </p:cNvPr>
          <p:cNvPicPr>
            <a:picLocks noChangeAspect="1"/>
          </p:cNvPicPr>
          <p:nvPr/>
        </p:nvPicPr>
        <p:blipFill>
          <a:blip r:embed="rId4"/>
          <a:srcRect/>
          <a:stretch/>
        </p:blipFill>
        <p:spPr>
          <a:xfrm>
            <a:off x="6433554" y="1793174"/>
            <a:ext cx="5557654" cy="4168239"/>
          </a:xfrm>
          <a:prstGeom prst="rect">
            <a:avLst/>
          </a:prstGeom>
        </p:spPr>
      </p:pic>
    </p:spTree>
    <p:extLst>
      <p:ext uri="{BB962C8B-B14F-4D97-AF65-F5344CB8AC3E}">
        <p14:creationId xmlns:p14="http://schemas.microsoft.com/office/powerpoint/2010/main" val="176228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F432-2A44-0649-A6AC-9308178C8C1E}"/>
              </a:ext>
            </a:extLst>
          </p:cNvPr>
          <p:cNvSpPr>
            <a:spLocks noGrp="1"/>
          </p:cNvSpPr>
          <p:nvPr>
            <p:ph type="title"/>
          </p:nvPr>
        </p:nvSpPr>
        <p:spPr/>
        <p:txBody>
          <a:bodyPr/>
          <a:lstStyle/>
          <a:p>
            <a:r>
              <a:rPr lang="en-US" dirty="0"/>
              <a:t>1b. What is ALT-Text?</a:t>
            </a:r>
          </a:p>
        </p:txBody>
      </p:sp>
      <p:sp>
        <p:nvSpPr>
          <p:cNvPr id="3" name="Content Placeholder 2">
            <a:extLst>
              <a:ext uri="{FF2B5EF4-FFF2-40B4-BE49-F238E27FC236}">
                <a16:creationId xmlns:a16="http://schemas.microsoft.com/office/drawing/2014/main" id="{2AABF363-B450-FF47-B7C7-D0B25AFA4231}"/>
              </a:ext>
            </a:extLst>
          </p:cNvPr>
          <p:cNvSpPr>
            <a:spLocks noGrp="1"/>
          </p:cNvSpPr>
          <p:nvPr>
            <p:ph idx="1"/>
          </p:nvPr>
        </p:nvSpPr>
        <p:spPr/>
        <p:txBody>
          <a:bodyPr/>
          <a:lstStyle/>
          <a:p>
            <a:r>
              <a:rPr lang="en-US" b="1" dirty="0"/>
              <a:t>Proper ALT Text is one of the most basic, yet most overlooked, elements of webpage and document Accessibility </a:t>
            </a:r>
            <a:r>
              <a:rPr lang="en-US" dirty="0"/>
              <a:t> </a:t>
            </a:r>
          </a:p>
          <a:p>
            <a:endParaRPr lang="en-US" dirty="0"/>
          </a:p>
          <a:p>
            <a:r>
              <a:rPr lang="en-US" dirty="0"/>
              <a:t>In order to meet Accessibility requirements, ALT Text is required for all images throughout the Wichita State University website </a:t>
            </a:r>
          </a:p>
          <a:p>
            <a:endParaRPr lang="en-US" dirty="0"/>
          </a:p>
          <a:p>
            <a:r>
              <a:rPr lang="en-US" dirty="0"/>
              <a:t>Infographics often present a special challenge as it can be difficult to know how much information, or even what information, is crucial to present in ALT Text</a:t>
            </a:r>
          </a:p>
        </p:txBody>
      </p:sp>
    </p:spTree>
    <p:extLst>
      <p:ext uri="{BB962C8B-B14F-4D97-AF65-F5344CB8AC3E}">
        <p14:creationId xmlns:p14="http://schemas.microsoft.com/office/powerpoint/2010/main" val="354028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1a: Simple Pie Chart</a:t>
            </a:r>
          </a:p>
        </p:txBody>
      </p:sp>
      <p:pic>
        <p:nvPicPr>
          <p:cNvPr id="8" name="Content Placeholder 7" descr="Sample pie chart image as described in the presentation.">
            <a:extLst>
              <a:ext uri="{FF2B5EF4-FFF2-40B4-BE49-F238E27FC236}">
                <a16:creationId xmlns:a16="http://schemas.microsoft.com/office/drawing/2014/main" id="{5D761C8A-3C9C-4F48-8ACD-C830A4EE5E3C}"/>
              </a:ext>
            </a:extLst>
          </p:cNvPr>
          <p:cNvPicPr>
            <a:picLocks noGrp="1" noChangeAspect="1"/>
          </p:cNvPicPr>
          <p:nvPr>
            <p:ph idx="1"/>
          </p:nvPr>
        </p:nvPicPr>
        <p:blipFill>
          <a:blip r:embed="rId2"/>
          <a:stretch>
            <a:fillRect/>
          </a:stretch>
        </p:blipFill>
        <p:spPr>
          <a:xfrm>
            <a:off x="6719888" y="2022967"/>
            <a:ext cx="5257800" cy="3572478"/>
          </a:xfrm>
        </p:spPr>
      </p:pic>
      <p:sp>
        <p:nvSpPr>
          <p:cNvPr id="6" name="TextBox 5">
            <a:extLst>
              <a:ext uri="{FF2B5EF4-FFF2-40B4-BE49-F238E27FC236}">
                <a16:creationId xmlns:a16="http://schemas.microsoft.com/office/drawing/2014/main" id="{F740948A-B311-B04F-9F3B-FB3428529A8C}"/>
              </a:ext>
            </a:extLst>
          </p:cNvPr>
          <p:cNvSpPr txBox="1"/>
          <p:nvPr/>
        </p:nvSpPr>
        <p:spPr>
          <a:xfrm>
            <a:off x="101600" y="1393160"/>
            <a:ext cx="6434667"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Here we can see a simple, commonly used Pie Chart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Pie Charts split a single circle into segments whose sizes represent a segment of the whole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Those using assistive technology do not have the visual dimension to rely on – they rely on ALT Text to provide the same information. </a:t>
            </a:r>
          </a:p>
        </p:txBody>
      </p:sp>
    </p:spTree>
    <p:extLst>
      <p:ext uri="{BB962C8B-B14F-4D97-AF65-F5344CB8AC3E}">
        <p14:creationId xmlns:p14="http://schemas.microsoft.com/office/powerpoint/2010/main" val="420906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1b: Simple Pie Chart</a:t>
            </a:r>
          </a:p>
        </p:txBody>
      </p:sp>
      <p:pic>
        <p:nvPicPr>
          <p:cNvPr id="8" name="Content Placeholder 7" descr="Sample pie chart image as described in the presentation.">
            <a:extLst>
              <a:ext uri="{FF2B5EF4-FFF2-40B4-BE49-F238E27FC236}">
                <a16:creationId xmlns:a16="http://schemas.microsoft.com/office/drawing/2014/main" id="{5D761C8A-3C9C-4F48-8ACD-C830A4EE5E3C}"/>
              </a:ext>
            </a:extLst>
          </p:cNvPr>
          <p:cNvPicPr>
            <a:picLocks noGrp="1" noChangeAspect="1"/>
          </p:cNvPicPr>
          <p:nvPr>
            <p:ph idx="1"/>
          </p:nvPr>
        </p:nvPicPr>
        <p:blipFill>
          <a:blip r:embed="rId2"/>
          <a:stretch>
            <a:fillRect/>
          </a:stretch>
        </p:blipFill>
        <p:spPr>
          <a:xfrm>
            <a:off x="6719888" y="2022967"/>
            <a:ext cx="5257800" cy="3572478"/>
          </a:xfrm>
        </p:spPr>
      </p:pic>
      <p:sp>
        <p:nvSpPr>
          <p:cNvPr id="6" name="TextBox 5">
            <a:extLst>
              <a:ext uri="{FF2B5EF4-FFF2-40B4-BE49-F238E27FC236}">
                <a16:creationId xmlns:a16="http://schemas.microsoft.com/office/drawing/2014/main" id="{F740948A-B311-B04F-9F3B-FB3428529A8C}"/>
              </a:ext>
            </a:extLst>
          </p:cNvPr>
          <p:cNvSpPr txBox="1"/>
          <p:nvPr/>
        </p:nvSpPr>
        <p:spPr>
          <a:xfrm>
            <a:off x="101600" y="1393160"/>
            <a:ext cx="6434667"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One common error for this – and other – infographic types is undetailed ALT Text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This type of error usually states what the image is, but does not relate the information the infographic presents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Example of this ALT Text error: “Infographic of a pie chart showing various household expenditures.” </a:t>
            </a:r>
          </a:p>
        </p:txBody>
      </p:sp>
    </p:spTree>
    <p:extLst>
      <p:ext uri="{BB962C8B-B14F-4D97-AF65-F5344CB8AC3E}">
        <p14:creationId xmlns:p14="http://schemas.microsoft.com/office/powerpoint/2010/main" val="260401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1c: Simple Pie Chart</a:t>
            </a:r>
          </a:p>
        </p:txBody>
      </p:sp>
      <p:pic>
        <p:nvPicPr>
          <p:cNvPr id="8" name="Content Placeholder 7" descr="Sample pie chart image as described in the presentation.">
            <a:extLst>
              <a:ext uri="{FF2B5EF4-FFF2-40B4-BE49-F238E27FC236}">
                <a16:creationId xmlns:a16="http://schemas.microsoft.com/office/drawing/2014/main" id="{5D761C8A-3C9C-4F48-8ACD-C830A4EE5E3C}"/>
              </a:ext>
            </a:extLst>
          </p:cNvPr>
          <p:cNvPicPr>
            <a:picLocks noGrp="1" noChangeAspect="1"/>
          </p:cNvPicPr>
          <p:nvPr>
            <p:ph idx="1"/>
          </p:nvPr>
        </p:nvPicPr>
        <p:blipFill>
          <a:blip r:embed="rId2"/>
          <a:stretch>
            <a:fillRect/>
          </a:stretch>
        </p:blipFill>
        <p:spPr>
          <a:xfrm>
            <a:off x="6719888" y="2022967"/>
            <a:ext cx="5257800" cy="3572478"/>
          </a:xfrm>
        </p:spPr>
      </p:pic>
      <p:sp>
        <p:nvSpPr>
          <p:cNvPr id="6" name="TextBox 5">
            <a:extLst>
              <a:ext uri="{FF2B5EF4-FFF2-40B4-BE49-F238E27FC236}">
                <a16:creationId xmlns:a16="http://schemas.microsoft.com/office/drawing/2014/main" id="{F740948A-B311-B04F-9F3B-FB3428529A8C}"/>
              </a:ext>
            </a:extLst>
          </p:cNvPr>
          <p:cNvSpPr txBox="1"/>
          <p:nvPr/>
        </p:nvSpPr>
        <p:spPr>
          <a:xfrm>
            <a:off x="101600" y="1393160"/>
            <a:ext cx="643466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Correct ALT Text presents all the information of the pie chart to the user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Correct ALT Text example: “Pie chart showing breakdown of a household budget. Household budget is allocated as such: 32% dining, 2% entertainment, 5% gas, 45% groceries, 6% household, and 9% miscellaneous.”</a:t>
            </a:r>
          </a:p>
        </p:txBody>
      </p:sp>
    </p:spTree>
    <p:extLst>
      <p:ext uri="{BB962C8B-B14F-4D97-AF65-F5344CB8AC3E}">
        <p14:creationId xmlns:p14="http://schemas.microsoft.com/office/powerpoint/2010/main" val="19235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2a: Venn Diagram</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393160"/>
            <a:ext cx="6434667"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Venn Diagrams can be ALT Texted very similarly to pie charts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Venn diagrams present multiple components meeting in a central common location visually.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This represents these distinct singular elements all being part of or used in the single central element</a:t>
            </a:r>
          </a:p>
        </p:txBody>
      </p:sp>
      <p:pic>
        <p:nvPicPr>
          <p:cNvPr id="7" name="Content Placeholder 6" descr="Sample venn diagram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tretch>
            <a:fillRect/>
          </a:stretch>
        </p:blipFill>
        <p:spPr>
          <a:xfrm>
            <a:off x="6970816" y="1382023"/>
            <a:ext cx="4794940" cy="4794940"/>
          </a:xfrm>
        </p:spPr>
      </p:pic>
    </p:spTree>
    <p:extLst>
      <p:ext uri="{BB962C8B-B14F-4D97-AF65-F5344CB8AC3E}">
        <p14:creationId xmlns:p14="http://schemas.microsoft.com/office/powerpoint/2010/main" val="215822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2b: Venn Diagram</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393160"/>
            <a:ext cx="6434667"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Correct ALT Text example: “Venn Diagram: three circles; first labeled "Academic material link to course;" second labeled "Reflection;" third labeled "Relevant/meaningful service." The circles overlap in a central portion labeled "Service-Learning." </a:t>
            </a:r>
          </a:p>
        </p:txBody>
      </p:sp>
      <p:pic>
        <p:nvPicPr>
          <p:cNvPr id="7" name="Content Placeholder 6" descr="Sample venn diagram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tretch>
            <a:fillRect/>
          </a:stretch>
        </p:blipFill>
        <p:spPr>
          <a:xfrm>
            <a:off x="6970816" y="1382023"/>
            <a:ext cx="4794940" cy="4794940"/>
          </a:xfrm>
        </p:spPr>
      </p:pic>
    </p:spTree>
    <p:extLst>
      <p:ext uri="{BB962C8B-B14F-4D97-AF65-F5344CB8AC3E}">
        <p14:creationId xmlns:p14="http://schemas.microsoft.com/office/powerpoint/2010/main" val="1442143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67D6-833B-DF4C-BE2F-9126EC800C24}"/>
              </a:ext>
            </a:extLst>
          </p:cNvPr>
          <p:cNvSpPr>
            <a:spLocks noGrp="1"/>
          </p:cNvSpPr>
          <p:nvPr>
            <p:ph type="title"/>
          </p:nvPr>
        </p:nvSpPr>
        <p:spPr/>
        <p:txBody>
          <a:bodyPr/>
          <a:lstStyle/>
          <a:p>
            <a:r>
              <a:rPr lang="en-US" dirty="0"/>
              <a:t>Example 3a: Column Chart</a:t>
            </a:r>
          </a:p>
        </p:txBody>
      </p:sp>
      <p:sp>
        <p:nvSpPr>
          <p:cNvPr id="6" name="TextBox 5">
            <a:extLst>
              <a:ext uri="{FF2B5EF4-FFF2-40B4-BE49-F238E27FC236}">
                <a16:creationId xmlns:a16="http://schemas.microsoft.com/office/drawing/2014/main" id="{F740948A-B311-B04F-9F3B-FB3428529A8C}"/>
              </a:ext>
            </a:extLst>
          </p:cNvPr>
          <p:cNvSpPr txBox="1"/>
          <p:nvPr/>
        </p:nvSpPr>
        <p:spPr>
          <a:xfrm>
            <a:off x="101600" y="1393160"/>
            <a:ext cx="643466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This common type of infographic appears often in both vertical and horizontal orientations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In this example chart is comparing/contrasting total price for in-state tuition for four groups taking place over two years – 2013 to 2014, and 2018 to 2019</a:t>
            </a:r>
          </a:p>
        </p:txBody>
      </p:sp>
      <p:pic>
        <p:nvPicPr>
          <p:cNvPr id="7" name="Content Placeholder 6" descr="Sample column chart image as described in the presentation.">
            <a:extLst>
              <a:ext uri="{FF2B5EF4-FFF2-40B4-BE49-F238E27FC236}">
                <a16:creationId xmlns:a16="http://schemas.microsoft.com/office/drawing/2014/main" id="{7C2C3172-1F41-D649-91CE-231DE507A79E}"/>
              </a:ext>
            </a:extLst>
          </p:cNvPr>
          <p:cNvPicPr>
            <a:picLocks noGrp="1" noChangeAspect="1"/>
          </p:cNvPicPr>
          <p:nvPr>
            <p:ph idx="1"/>
          </p:nvPr>
        </p:nvPicPr>
        <p:blipFill>
          <a:blip r:embed="rId2"/>
          <a:srcRect/>
          <a:stretch/>
        </p:blipFill>
        <p:spPr>
          <a:xfrm>
            <a:off x="6536267" y="2196935"/>
            <a:ext cx="5478789" cy="3275878"/>
          </a:xfrm>
        </p:spPr>
      </p:pic>
    </p:spTree>
    <p:extLst>
      <p:ext uri="{BB962C8B-B14F-4D97-AF65-F5344CB8AC3E}">
        <p14:creationId xmlns:p14="http://schemas.microsoft.com/office/powerpoint/2010/main" val="3350024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U Template - Accessible" id="{C9EEBB27-A160-0549-93BB-57AA507F1703}" vid="{32148866-FC3F-5F4F-BF9C-13255541B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1656</TotalTime>
  <Words>1985</Words>
  <Application>Microsoft Macintosh PowerPoint</Application>
  <PresentationFormat>Widescreen</PresentationFormat>
  <Paragraphs>163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The MRC Guide to ALT Text</vt:lpstr>
      <vt:lpstr>1a. What is ALT Text?</vt:lpstr>
      <vt:lpstr>1b. What is ALT-Text?</vt:lpstr>
      <vt:lpstr>Example 1a: Simple Pie Chart</vt:lpstr>
      <vt:lpstr>Example 1b: Simple Pie Chart</vt:lpstr>
      <vt:lpstr>Example 1c: Simple Pie Chart</vt:lpstr>
      <vt:lpstr>Example 2a: Venn Diagram</vt:lpstr>
      <vt:lpstr>Example 2b: Venn Diagram</vt:lpstr>
      <vt:lpstr>Example 3a: Column Chart</vt:lpstr>
      <vt:lpstr>Example 3b: Column Chart</vt:lpstr>
      <vt:lpstr>Example 3c: Column Chart</vt:lpstr>
      <vt:lpstr>Example 4a: Color Coded Infographic</vt:lpstr>
      <vt:lpstr>Example 4b: Color Coded Infographic</vt:lpstr>
      <vt:lpstr>Example 4c: Color Coded Infographic</vt:lpstr>
      <vt:lpstr>Example 4d: Color Coded Infographic</vt:lpstr>
      <vt:lpstr>Example 5a: Graphic-Intensive Chart</vt:lpstr>
      <vt:lpstr>Example 5b: Graphic-Intensive Chart</vt:lpstr>
      <vt:lpstr>Example 6a: Floorplans and Maps</vt:lpstr>
      <vt:lpstr>Example 6b: Floorplans and Maps</vt:lpstr>
      <vt:lpstr>Example 6c: Floorplans and Maps</vt:lpstr>
      <vt:lpstr>Scientific/Mathematical ALT Text</vt:lpstr>
      <vt:lpstr>Applications/Tools in Action</vt:lpstr>
      <vt:lpstr>Schematics/Mechanical Diagrams</vt:lpstr>
      <vt:lpstr>Purely Decorative Images Online</vt:lpstr>
      <vt:lpstr>Purely Decorative Images In Documents</vt:lpstr>
      <vt:lpstr>ALT Text Resources</vt:lpstr>
      <vt:lpstr>How to 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MRC Guide to ALT-Text</dc:title>
  <dc:creator>Webster, Jeremy</dc:creator>
  <cp:lastModifiedBy>Webster, Jeremy</cp:lastModifiedBy>
  <cp:revision>49</cp:revision>
  <dcterms:created xsi:type="dcterms:W3CDTF">2021-05-12T19:08:31Z</dcterms:created>
  <dcterms:modified xsi:type="dcterms:W3CDTF">2021-05-17T15:01:23Z</dcterms:modified>
</cp:coreProperties>
</file>