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Bebas Neue" panose="020B0606020202050201" pitchFamily="34" charset="77"/>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Poppins ExtraLight" pitchFamily="2" charset="77"/>
      <p:regular r:id="rId34"/>
      <p:italic r:id="rId35"/>
    </p:embeddedFont>
    <p:embeddedFont>
      <p:font typeface="Poppins Light" pitchFamily="2" charset="77"/>
      <p:regular r:id="rId36"/>
      <p:italic r:id="rId37"/>
    </p:embeddedFont>
    <p:embeddedFont>
      <p:font typeface="Poppins Medium" pitchFamily="2" charset="77"/>
      <p:regular r:id="rId38"/>
      <p:italic r:id="rId39"/>
    </p:embeddedFont>
    <p:embeddedFont>
      <p:font typeface="Poppins Thin" pitchFamily="2" charset="77"/>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231" autoAdjust="0"/>
    <p:restoredTop sz="86410"/>
  </p:normalViewPr>
  <p:slideViewPr>
    <p:cSldViewPr snapToGrid="0">
      <p:cViewPr varScale="1">
        <p:scale>
          <a:sx n="69" d="100"/>
          <a:sy n="69" d="100"/>
        </p:scale>
        <p:origin x="208" y="808"/>
      </p:cViewPr>
      <p:guideLst/>
    </p:cSldViewPr>
  </p:slideViewPr>
  <p:outlineViewPr>
    <p:cViewPr>
      <p:scale>
        <a:sx n="33" d="100"/>
        <a:sy n="33" d="100"/>
      </p:scale>
      <p:origin x="0" y="-49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14FAD-94A3-2849-95B3-408B61E180AA}" type="datetimeFigureOut">
              <a:rPr lang="en-US" smtClean="0"/>
              <a:t>11/3/20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E2A8A-7567-4540-AE91-B6B054E88B4A}" type="slidenum">
              <a:rPr lang="en-US" smtClean="0"/>
              <a:t>‹#›</a:t>
            </a:fld>
            <a:endParaRPr lang="en-US"/>
          </a:p>
        </p:txBody>
      </p:sp>
    </p:spTree>
    <p:extLst>
      <p:ext uri="{BB962C8B-B14F-4D97-AF65-F5344CB8AC3E}">
        <p14:creationId xmlns:p14="http://schemas.microsoft.com/office/powerpoint/2010/main" val="87544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AE2A8A-7567-4540-AE91-B6B054E88B4A}" type="slidenum">
              <a:rPr lang="en-US" smtClean="0"/>
              <a:t>4</a:t>
            </a:fld>
            <a:endParaRPr lang="en-US"/>
          </a:p>
        </p:txBody>
      </p:sp>
    </p:spTree>
    <p:extLst>
      <p:ext uri="{BB962C8B-B14F-4D97-AF65-F5344CB8AC3E}">
        <p14:creationId xmlns:p14="http://schemas.microsoft.com/office/powerpoint/2010/main" val="4624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AE2A8A-7567-4540-AE91-B6B054E88B4A}" type="slidenum">
              <a:rPr lang="en-US" smtClean="0"/>
              <a:t>6</a:t>
            </a:fld>
            <a:endParaRPr lang="en-US"/>
          </a:p>
        </p:txBody>
      </p:sp>
    </p:spTree>
    <p:extLst>
      <p:ext uri="{BB962C8B-B14F-4D97-AF65-F5344CB8AC3E}">
        <p14:creationId xmlns:p14="http://schemas.microsoft.com/office/powerpoint/2010/main" val="349047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AE2A8A-7567-4540-AE91-B6B054E88B4A}" type="slidenum">
              <a:rPr lang="en-US" smtClean="0"/>
              <a:t>7</a:t>
            </a:fld>
            <a:endParaRPr lang="en-US"/>
          </a:p>
        </p:txBody>
      </p:sp>
    </p:spTree>
    <p:extLst>
      <p:ext uri="{BB962C8B-B14F-4D97-AF65-F5344CB8AC3E}">
        <p14:creationId xmlns:p14="http://schemas.microsoft.com/office/powerpoint/2010/main" val="274308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AE2A8A-7567-4540-AE91-B6B054E88B4A}" type="slidenum">
              <a:rPr lang="en-US" smtClean="0"/>
              <a:t>8</a:t>
            </a:fld>
            <a:endParaRPr lang="en-US"/>
          </a:p>
        </p:txBody>
      </p:sp>
    </p:spTree>
    <p:extLst>
      <p:ext uri="{BB962C8B-B14F-4D97-AF65-F5344CB8AC3E}">
        <p14:creationId xmlns:p14="http://schemas.microsoft.com/office/powerpoint/2010/main" val="297319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AE2A8A-7567-4540-AE91-B6B054E88B4A}" type="slidenum">
              <a:rPr lang="en-US" smtClean="0"/>
              <a:t>9</a:t>
            </a:fld>
            <a:endParaRPr lang="en-US"/>
          </a:p>
        </p:txBody>
      </p:sp>
    </p:spTree>
    <p:extLst>
      <p:ext uri="{BB962C8B-B14F-4D97-AF65-F5344CB8AC3E}">
        <p14:creationId xmlns:p14="http://schemas.microsoft.com/office/powerpoint/2010/main" val="30000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AE2A8A-7567-4540-AE91-B6B054E88B4A}" type="slidenum">
              <a:rPr lang="en-US" smtClean="0"/>
              <a:t>18</a:t>
            </a:fld>
            <a:endParaRPr lang="en-US"/>
          </a:p>
        </p:txBody>
      </p:sp>
    </p:spTree>
    <p:extLst>
      <p:ext uri="{BB962C8B-B14F-4D97-AF65-F5344CB8AC3E}">
        <p14:creationId xmlns:p14="http://schemas.microsoft.com/office/powerpoint/2010/main" val="221640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F29B-BF74-44E7-97AE-E0D6615D2A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DB8253-51E4-4421-B3D5-B16D40AC5F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4A8D6E-00A8-453F-9FC7-6EB44D2B9209}"/>
              </a:ext>
            </a:extLst>
          </p:cNvPr>
          <p:cNvSpPr>
            <a:spLocks noGrp="1"/>
          </p:cNvSpPr>
          <p:nvPr>
            <p:ph type="dt" sz="half" idx="10"/>
          </p:nvPr>
        </p:nvSpPr>
        <p:spPr/>
        <p:txBody>
          <a:bodyPr/>
          <a:lstStyle/>
          <a:p>
            <a:fld id="{90A9C234-50FD-4571-A962-4B6613B5608E}" type="datetimeFigureOut">
              <a:rPr lang="en-US" smtClean="0"/>
              <a:t>11/3/20</a:t>
            </a:fld>
            <a:endParaRPr lang="en-US"/>
          </a:p>
        </p:txBody>
      </p:sp>
      <p:sp>
        <p:nvSpPr>
          <p:cNvPr id="5" name="Footer Placeholder 4">
            <a:extLst>
              <a:ext uri="{FF2B5EF4-FFF2-40B4-BE49-F238E27FC236}">
                <a16:creationId xmlns:a16="http://schemas.microsoft.com/office/drawing/2014/main" id="{A9B2491F-3036-4BEC-A85B-11F761FE1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E3E5E-D276-4CDE-8EA5-9B13422EEF72}"/>
              </a:ext>
            </a:extLst>
          </p:cNvPr>
          <p:cNvSpPr>
            <a:spLocks noGrp="1"/>
          </p:cNvSpPr>
          <p:nvPr>
            <p:ph type="sldNum" sz="quarter" idx="12"/>
          </p:nvPr>
        </p:nvSpPr>
        <p:spPr/>
        <p:txBody>
          <a:bodyPr/>
          <a:lstStyle/>
          <a:p>
            <a:fld id="{31FFF848-5C16-4FC9-B62D-DF6830C72050}" type="slidenum">
              <a:rPr lang="en-US" smtClean="0"/>
              <a:t>‹#›</a:t>
            </a:fld>
            <a:endParaRPr lang="en-US"/>
          </a:p>
        </p:txBody>
      </p:sp>
    </p:spTree>
    <p:extLst>
      <p:ext uri="{BB962C8B-B14F-4D97-AF65-F5344CB8AC3E}">
        <p14:creationId xmlns:p14="http://schemas.microsoft.com/office/powerpoint/2010/main" val="351618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0C0C-64DC-4EE4-AEB2-4E19422B4F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0EA3CD-A528-4FCD-9584-84D17C2B7B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9B368-64F3-40B5-B7C2-5EFAC90918FA}"/>
              </a:ext>
            </a:extLst>
          </p:cNvPr>
          <p:cNvSpPr>
            <a:spLocks noGrp="1"/>
          </p:cNvSpPr>
          <p:nvPr>
            <p:ph type="dt" sz="half" idx="10"/>
          </p:nvPr>
        </p:nvSpPr>
        <p:spPr/>
        <p:txBody>
          <a:bodyPr/>
          <a:lstStyle/>
          <a:p>
            <a:fld id="{90A9C234-50FD-4571-A962-4B6613B5608E}" type="datetimeFigureOut">
              <a:rPr lang="en-US" smtClean="0"/>
              <a:t>11/3/20</a:t>
            </a:fld>
            <a:endParaRPr lang="en-US"/>
          </a:p>
        </p:txBody>
      </p:sp>
      <p:sp>
        <p:nvSpPr>
          <p:cNvPr id="5" name="Footer Placeholder 4">
            <a:extLst>
              <a:ext uri="{FF2B5EF4-FFF2-40B4-BE49-F238E27FC236}">
                <a16:creationId xmlns:a16="http://schemas.microsoft.com/office/drawing/2014/main" id="{CB74323E-3093-457B-907B-BAAB1EBDB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6A198-BD67-476C-BB9D-63F2E5664F94}"/>
              </a:ext>
            </a:extLst>
          </p:cNvPr>
          <p:cNvSpPr>
            <a:spLocks noGrp="1"/>
          </p:cNvSpPr>
          <p:nvPr>
            <p:ph type="sldNum" sz="quarter" idx="12"/>
          </p:nvPr>
        </p:nvSpPr>
        <p:spPr/>
        <p:txBody>
          <a:bodyPr/>
          <a:lstStyle/>
          <a:p>
            <a:fld id="{31FFF848-5C16-4FC9-B62D-DF6830C72050}" type="slidenum">
              <a:rPr lang="en-US" smtClean="0"/>
              <a:t>‹#›</a:t>
            </a:fld>
            <a:endParaRPr lang="en-US"/>
          </a:p>
        </p:txBody>
      </p:sp>
    </p:spTree>
    <p:extLst>
      <p:ext uri="{BB962C8B-B14F-4D97-AF65-F5344CB8AC3E}">
        <p14:creationId xmlns:p14="http://schemas.microsoft.com/office/powerpoint/2010/main" val="3840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689F7-B54F-4E86-92D9-7F0121D938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7C567-0AE9-404C-BC90-23586052D5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E4A4F-4F45-4D0A-914A-C5C570DC7F7C}"/>
              </a:ext>
            </a:extLst>
          </p:cNvPr>
          <p:cNvSpPr>
            <a:spLocks noGrp="1"/>
          </p:cNvSpPr>
          <p:nvPr>
            <p:ph type="dt" sz="half" idx="10"/>
          </p:nvPr>
        </p:nvSpPr>
        <p:spPr/>
        <p:txBody>
          <a:bodyPr/>
          <a:lstStyle/>
          <a:p>
            <a:fld id="{90A9C234-50FD-4571-A962-4B6613B5608E}" type="datetimeFigureOut">
              <a:rPr lang="en-US" smtClean="0"/>
              <a:t>11/3/20</a:t>
            </a:fld>
            <a:endParaRPr lang="en-US"/>
          </a:p>
        </p:txBody>
      </p:sp>
      <p:sp>
        <p:nvSpPr>
          <p:cNvPr id="5" name="Footer Placeholder 4">
            <a:extLst>
              <a:ext uri="{FF2B5EF4-FFF2-40B4-BE49-F238E27FC236}">
                <a16:creationId xmlns:a16="http://schemas.microsoft.com/office/drawing/2014/main" id="{B0643E9E-DA2B-4182-A790-36DE535B1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E328B-8344-4B5B-A423-5C09F859EC6A}"/>
              </a:ext>
            </a:extLst>
          </p:cNvPr>
          <p:cNvSpPr>
            <a:spLocks noGrp="1"/>
          </p:cNvSpPr>
          <p:nvPr>
            <p:ph type="sldNum" sz="quarter" idx="12"/>
          </p:nvPr>
        </p:nvSpPr>
        <p:spPr/>
        <p:txBody>
          <a:bodyPr/>
          <a:lstStyle/>
          <a:p>
            <a:fld id="{31FFF848-5C16-4FC9-B62D-DF6830C72050}" type="slidenum">
              <a:rPr lang="en-US" smtClean="0"/>
              <a:t>‹#›</a:t>
            </a:fld>
            <a:endParaRPr lang="en-US"/>
          </a:p>
        </p:txBody>
      </p:sp>
    </p:spTree>
    <p:extLst>
      <p:ext uri="{BB962C8B-B14F-4D97-AF65-F5344CB8AC3E}">
        <p14:creationId xmlns:p14="http://schemas.microsoft.com/office/powerpoint/2010/main" val="110205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934A-DDE5-4FB3-BB4B-CEBDA10CE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C34EA-854A-4C6E-9548-FDF40B01F4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A7E20-56BA-43A5-BF9E-500A07DD7110}"/>
              </a:ext>
            </a:extLst>
          </p:cNvPr>
          <p:cNvSpPr>
            <a:spLocks noGrp="1"/>
          </p:cNvSpPr>
          <p:nvPr>
            <p:ph type="dt" sz="half" idx="10"/>
          </p:nvPr>
        </p:nvSpPr>
        <p:spPr/>
        <p:txBody>
          <a:bodyPr/>
          <a:lstStyle/>
          <a:p>
            <a:fld id="{90A9C234-50FD-4571-A962-4B6613B5608E}" type="datetimeFigureOut">
              <a:rPr lang="en-US" smtClean="0"/>
              <a:t>11/3/20</a:t>
            </a:fld>
            <a:endParaRPr lang="en-US"/>
          </a:p>
        </p:txBody>
      </p:sp>
      <p:sp>
        <p:nvSpPr>
          <p:cNvPr id="5" name="Footer Placeholder 4">
            <a:extLst>
              <a:ext uri="{FF2B5EF4-FFF2-40B4-BE49-F238E27FC236}">
                <a16:creationId xmlns:a16="http://schemas.microsoft.com/office/drawing/2014/main" id="{B401847B-7B0C-4839-BB0B-18443853C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FF5C6-6120-46FC-A732-9B8E79EBE7F4}"/>
              </a:ext>
            </a:extLst>
          </p:cNvPr>
          <p:cNvSpPr>
            <a:spLocks noGrp="1"/>
          </p:cNvSpPr>
          <p:nvPr>
            <p:ph type="sldNum" sz="quarter" idx="12"/>
          </p:nvPr>
        </p:nvSpPr>
        <p:spPr/>
        <p:txBody>
          <a:bodyPr/>
          <a:lstStyle/>
          <a:p>
            <a:fld id="{31FFF848-5C16-4FC9-B62D-DF6830C72050}" type="slidenum">
              <a:rPr lang="en-US" smtClean="0"/>
              <a:t>‹#›</a:t>
            </a:fld>
            <a:endParaRPr lang="en-US"/>
          </a:p>
        </p:txBody>
      </p:sp>
    </p:spTree>
    <p:extLst>
      <p:ext uri="{BB962C8B-B14F-4D97-AF65-F5344CB8AC3E}">
        <p14:creationId xmlns:p14="http://schemas.microsoft.com/office/powerpoint/2010/main" val="188246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5153-0285-4BBA-BD4D-5324C4BCA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FB2CCF-262C-4BD4-B0A9-1268E8B87A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4F1B9B-F338-4597-8D61-AF9EEE07D899}"/>
              </a:ext>
            </a:extLst>
          </p:cNvPr>
          <p:cNvSpPr>
            <a:spLocks noGrp="1"/>
          </p:cNvSpPr>
          <p:nvPr>
            <p:ph type="dt" sz="half" idx="10"/>
          </p:nvPr>
        </p:nvSpPr>
        <p:spPr/>
        <p:txBody>
          <a:bodyPr/>
          <a:lstStyle/>
          <a:p>
            <a:fld id="{90A9C234-50FD-4571-A962-4B6613B5608E}" type="datetimeFigureOut">
              <a:rPr lang="en-US" smtClean="0"/>
              <a:t>11/3/20</a:t>
            </a:fld>
            <a:endParaRPr lang="en-US"/>
          </a:p>
        </p:txBody>
      </p:sp>
      <p:sp>
        <p:nvSpPr>
          <p:cNvPr id="5" name="Footer Placeholder 4">
            <a:extLst>
              <a:ext uri="{FF2B5EF4-FFF2-40B4-BE49-F238E27FC236}">
                <a16:creationId xmlns:a16="http://schemas.microsoft.com/office/drawing/2014/main" id="{9D6711C4-F272-4055-AB2A-15A3716F2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C43F7-6EF5-4CBD-9A30-FDC5C14117A0}"/>
              </a:ext>
            </a:extLst>
          </p:cNvPr>
          <p:cNvSpPr>
            <a:spLocks noGrp="1"/>
          </p:cNvSpPr>
          <p:nvPr>
            <p:ph type="sldNum" sz="quarter" idx="12"/>
          </p:nvPr>
        </p:nvSpPr>
        <p:spPr/>
        <p:txBody>
          <a:bodyPr/>
          <a:lstStyle/>
          <a:p>
            <a:fld id="{31FFF848-5C16-4FC9-B62D-DF6830C72050}" type="slidenum">
              <a:rPr lang="en-US" smtClean="0"/>
              <a:t>‹#›</a:t>
            </a:fld>
            <a:endParaRPr lang="en-US"/>
          </a:p>
        </p:txBody>
      </p:sp>
    </p:spTree>
    <p:extLst>
      <p:ext uri="{BB962C8B-B14F-4D97-AF65-F5344CB8AC3E}">
        <p14:creationId xmlns:p14="http://schemas.microsoft.com/office/powerpoint/2010/main" val="41289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591F-DBE0-410B-AA9D-161069437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D0C278-C2CC-4454-9F65-49E0D7D76E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DB7F08-3315-4FA7-BDA4-806A891838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DCA98-22E8-4CD7-9F59-12D3513C8D3C}"/>
              </a:ext>
            </a:extLst>
          </p:cNvPr>
          <p:cNvSpPr>
            <a:spLocks noGrp="1"/>
          </p:cNvSpPr>
          <p:nvPr>
            <p:ph type="dt" sz="half" idx="10"/>
          </p:nvPr>
        </p:nvSpPr>
        <p:spPr/>
        <p:txBody>
          <a:bodyPr/>
          <a:lstStyle/>
          <a:p>
            <a:fld id="{90A9C234-50FD-4571-A962-4B6613B5608E}" type="datetimeFigureOut">
              <a:rPr lang="en-US" smtClean="0"/>
              <a:t>11/3/20</a:t>
            </a:fld>
            <a:endParaRPr lang="en-US"/>
          </a:p>
        </p:txBody>
      </p:sp>
      <p:sp>
        <p:nvSpPr>
          <p:cNvPr id="6" name="Footer Placeholder 5">
            <a:extLst>
              <a:ext uri="{FF2B5EF4-FFF2-40B4-BE49-F238E27FC236}">
                <a16:creationId xmlns:a16="http://schemas.microsoft.com/office/drawing/2014/main" id="{1FB5E1B9-B9CB-4762-B656-0698B0DF3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78C56-772D-407E-AFA0-D4B1415C61EC}"/>
              </a:ext>
            </a:extLst>
          </p:cNvPr>
          <p:cNvSpPr>
            <a:spLocks noGrp="1"/>
          </p:cNvSpPr>
          <p:nvPr>
            <p:ph type="sldNum" sz="quarter" idx="12"/>
          </p:nvPr>
        </p:nvSpPr>
        <p:spPr/>
        <p:txBody>
          <a:bodyPr/>
          <a:lstStyle/>
          <a:p>
            <a:fld id="{31FFF848-5C16-4FC9-B62D-DF6830C72050}" type="slidenum">
              <a:rPr lang="en-US" smtClean="0"/>
              <a:t>‹#›</a:t>
            </a:fld>
            <a:endParaRPr lang="en-US"/>
          </a:p>
        </p:txBody>
      </p:sp>
    </p:spTree>
    <p:extLst>
      <p:ext uri="{BB962C8B-B14F-4D97-AF65-F5344CB8AC3E}">
        <p14:creationId xmlns:p14="http://schemas.microsoft.com/office/powerpoint/2010/main" val="19795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8AFC-B0DB-4106-99AF-1405FB669E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A6756E-39AD-4FC7-8971-6E21583E0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50D9FA-6379-4673-9D09-921EBC851C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FCEAA-1BA3-44DF-95A2-A59E6C3398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DDBD9D-39FF-40D4-B3CD-1B2B04600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0E6A61-2D6B-4C39-90C4-EC5D44014638}"/>
              </a:ext>
            </a:extLst>
          </p:cNvPr>
          <p:cNvSpPr>
            <a:spLocks noGrp="1"/>
          </p:cNvSpPr>
          <p:nvPr>
            <p:ph type="dt" sz="half" idx="10"/>
          </p:nvPr>
        </p:nvSpPr>
        <p:spPr/>
        <p:txBody>
          <a:bodyPr/>
          <a:lstStyle/>
          <a:p>
            <a:fld id="{90A9C234-50FD-4571-A962-4B6613B5608E}" type="datetimeFigureOut">
              <a:rPr lang="en-US" smtClean="0"/>
              <a:t>11/3/20</a:t>
            </a:fld>
            <a:endParaRPr lang="en-US"/>
          </a:p>
        </p:txBody>
      </p:sp>
      <p:sp>
        <p:nvSpPr>
          <p:cNvPr id="8" name="Footer Placeholder 7">
            <a:extLst>
              <a:ext uri="{FF2B5EF4-FFF2-40B4-BE49-F238E27FC236}">
                <a16:creationId xmlns:a16="http://schemas.microsoft.com/office/drawing/2014/main" id="{BBAB8F22-9694-4A2B-943E-AC809538FA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D26BA0-1C40-4CF2-B528-EA08C1967054}"/>
              </a:ext>
            </a:extLst>
          </p:cNvPr>
          <p:cNvSpPr>
            <a:spLocks noGrp="1"/>
          </p:cNvSpPr>
          <p:nvPr>
            <p:ph type="sldNum" sz="quarter" idx="12"/>
          </p:nvPr>
        </p:nvSpPr>
        <p:spPr/>
        <p:txBody>
          <a:bodyPr/>
          <a:lstStyle/>
          <a:p>
            <a:fld id="{31FFF848-5C16-4FC9-B62D-DF6830C72050}" type="slidenum">
              <a:rPr lang="en-US" smtClean="0"/>
              <a:t>‹#›</a:t>
            </a:fld>
            <a:endParaRPr lang="en-US"/>
          </a:p>
        </p:txBody>
      </p:sp>
    </p:spTree>
    <p:extLst>
      <p:ext uri="{BB962C8B-B14F-4D97-AF65-F5344CB8AC3E}">
        <p14:creationId xmlns:p14="http://schemas.microsoft.com/office/powerpoint/2010/main" val="57239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0967-6312-4781-83CD-E99C23FA3D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F1DAE5-9F66-4821-AB4A-6FF680784A61}"/>
              </a:ext>
            </a:extLst>
          </p:cNvPr>
          <p:cNvSpPr>
            <a:spLocks noGrp="1"/>
          </p:cNvSpPr>
          <p:nvPr>
            <p:ph type="dt" sz="half" idx="10"/>
          </p:nvPr>
        </p:nvSpPr>
        <p:spPr/>
        <p:txBody>
          <a:bodyPr/>
          <a:lstStyle/>
          <a:p>
            <a:fld id="{90A9C234-50FD-4571-A962-4B6613B5608E}" type="datetimeFigureOut">
              <a:rPr lang="en-US" smtClean="0"/>
              <a:t>11/3/20</a:t>
            </a:fld>
            <a:endParaRPr lang="en-US"/>
          </a:p>
        </p:txBody>
      </p:sp>
      <p:sp>
        <p:nvSpPr>
          <p:cNvPr id="4" name="Footer Placeholder 3">
            <a:extLst>
              <a:ext uri="{FF2B5EF4-FFF2-40B4-BE49-F238E27FC236}">
                <a16:creationId xmlns:a16="http://schemas.microsoft.com/office/drawing/2014/main" id="{35E2400D-DAAB-489E-BCF2-D5D66D9852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6BAACD-FD8F-45CA-BA6D-F2E4EFAEF81E}"/>
              </a:ext>
            </a:extLst>
          </p:cNvPr>
          <p:cNvSpPr>
            <a:spLocks noGrp="1"/>
          </p:cNvSpPr>
          <p:nvPr>
            <p:ph type="sldNum" sz="quarter" idx="12"/>
          </p:nvPr>
        </p:nvSpPr>
        <p:spPr/>
        <p:txBody>
          <a:bodyPr/>
          <a:lstStyle/>
          <a:p>
            <a:fld id="{31FFF848-5C16-4FC9-B62D-DF6830C72050}" type="slidenum">
              <a:rPr lang="en-US" smtClean="0"/>
              <a:t>‹#›</a:t>
            </a:fld>
            <a:endParaRPr lang="en-US"/>
          </a:p>
        </p:txBody>
      </p:sp>
    </p:spTree>
    <p:extLst>
      <p:ext uri="{BB962C8B-B14F-4D97-AF65-F5344CB8AC3E}">
        <p14:creationId xmlns:p14="http://schemas.microsoft.com/office/powerpoint/2010/main" val="329337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28B6CE-8ACB-4D29-A357-0B5923C73944}"/>
              </a:ext>
            </a:extLst>
          </p:cNvPr>
          <p:cNvSpPr>
            <a:spLocks noGrp="1"/>
          </p:cNvSpPr>
          <p:nvPr>
            <p:ph type="dt" sz="half" idx="10"/>
          </p:nvPr>
        </p:nvSpPr>
        <p:spPr/>
        <p:txBody>
          <a:bodyPr/>
          <a:lstStyle/>
          <a:p>
            <a:fld id="{90A9C234-50FD-4571-A962-4B6613B5608E}" type="datetimeFigureOut">
              <a:rPr lang="en-US" smtClean="0"/>
              <a:t>11/3/20</a:t>
            </a:fld>
            <a:endParaRPr lang="en-US"/>
          </a:p>
        </p:txBody>
      </p:sp>
      <p:sp>
        <p:nvSpPr>
          <p:cNvPr id="3" name="Footer Placeholder 2">
            <a:extLst>
              <a:ext uri="{FF2B5EF4-FFF2-40B4-BE49-F238E27FC236}">
                <a16:creationId xmlns:a16="http://schemas.microsoft.com/office/drawing/2014/main" id="{7A45CE75-DA56-4967-82A4-ACABB032B6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649C88-B9E4-4D1B-AD06-6435D4BE7A71}"/>
              </a:ext>
            </a:extLst>
          </p:cNvPr>
          <p:cNvSpPr>
            <a:spLocks noGrp="1"/>
          </p:cNvSpPr>
          <p:nvPr>
            <p:ph type="sldNum" sz="quarter" idx="12"/>
          </p:nvPr>
        </p:nvSpPr>
        <p:spPr/>
        <p:txBody>
          <a:bodyPr/>
          <a:lstStyle/>
          <a:p>
            <a:fld id="{31FFF848-5C16-4FC9-B62D-DF6830C72050}" type="slidenum">
              <a:rPr lang="en-US" smtClean="0"/>
              <a:t>‹#›</a:t>
            </a:fld>
            <a:endParaRPr lang="en-US"/>
          </a:p>
        </p:txBody>
      </p:sp>
    </p:spTree>
    <p:extLst>
      <p:ext uri="{BB962C8B-B14F-4D97-AF65-F5344CB8AC3E}">
        <p14:creationId xmlns:p14="http://schemas.microsoft.com/office/powerpoint/2010/main" val="425193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32F6-E179-4C9A-A72F-F1D9B920B1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51BB6D-B4E6-4BB0-9FEB-9F6ABA969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11ECFC-5FB2-4FD6-A5CA-E2655860A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FD66B-9368-4C74-9B55-AAB35EB5F85B}"/>
              </a:ext>
            </a:extLst>
          </p:cNvPr>
          <p:cNvSpPr>
            <a:spLocks noGrp="1"/>
          </p:cNvSpPr>
          <p:nvPr>
            <p:ph type="dt" sz="half" idx="10"/>
          </p:nvPr>
        </p:nvSpPr>
        <p:spPr/>
        <p:txBody>
          <a:bodyPr/>
          <a:lstStyle/>
          <a:p>
            <a:fld id="{90A9C234-50FD-4571-A962-4B6613B5608E}" type="datetimeFigureOut">
              <a:rPr lang="en-US" smtClean="0"/>
              <a:t>11/3/20</a:t>
            </a:fld>
            <a:endParaRPr lang="en-US"/>
          </a:p>
        </p:txBody>
      </p:sp>
      <p:sp>
        <p:nvSpPr>
          <p:cNvPr id="6" name="Footer Placeholder 5">
            <a:extLst>
              <a:ext uri="{FF2B5EF4-FFF2-40B4-BE49-F238E27FC236}">
                <a16:creationId xmlns:a16="http://schemas.microsoft.com/office/drawing/2014/main" id="{2AD9E22F-700E-422E-A201-54FF07818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731772-B178-42AF-BA9B-1218ABC071FB}"/>
              </a:ext>
            </a:extLst>
          </p:cNvPr>
          <p:cNvSpPr>
            <a:spLocks noGrp="1"/>
          </p:cNvSpPr>
          <p:nvPr>
            <p:ph type="sldNum" sz="quarter" idx="12"/>
          </p:nvPr>
        </p:nvSpPr>
        <p:spPr/>
        <p:txBody>
          <a:bodyPr/>
          <a:lstStyle/>
          <a:p>
            <a:fld id="{31FFF848-5C16-4FC9-B62D-DF6830C72050}" type="slidenum">
              <a:rPr lang="en-US" smtClean="0"/>
              <a:t>‹#›</a:t>
            </a:fld>
            <a:endParaRPr lang="en-US"/>
          </a:p>
        </p:txBody>
      </p:sp>
    </p:spTree>
    <p:extLst>
      <p:ext uri="{BB962C8B-B14F-4D97-AF65-F5344CB8AC3E}">
        <p14:creationId xmlns:p14="http://schemas.microsoft.com/office/powerpoint/2010/main" val="356084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881E-1C09-4184-9D7E-951E8D514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FC8042-CC42-4FA1-BF85-616F1CB9A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F3B6D5-F7A6-4CC0-ACB8-6DC6C8AFE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2C933-993D-42FE-A164-CBBDAA526BE9}"/>
              </a:ext>
            </a:extLst>
          </p:cNvPr>
          <p:cNvSpPr>
            <a:spLocks noGrp="1"/>
          </p:cNvSpPr>
          <p:nvPr>
            <p:ph type="dt" sz="half" idx="10"/>
          </p:nvPr>
        </p:nvSpPr>
        <p:spPr/>
        <p:txBody>
          <a:bodyPr/>
          <a:lstStyle/>
          <a:p>
            <a:fld id="{90A9C234-50FD-4571-A962-4B6613B5608E}" type="datetimeFigureOut">
              <a:rPr lang="en-US" smtClean="0"/>
              <a:t>11/3/20</a:t>
            </a:fld>
            <a:endParaRPr lang="en-US"/>
          </a:p>
        </p:txBody>
      </p:sp>
      <p:sp>
        <p:nvSpPr>
          <p:cNvPr id="6" name="Footer Placeholder 5">
            <a:extLst>
              <a:ext uri="{FF2B5EF4-FFF2-40B4-BE49-F238E27FC236}">
                <a16:creationId xmlns:a16="http://schemas.microsoft.com/office/drawing/2014/main" id="{53B988AC-4E19-46FF-B90A-050A80D3D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F83A4-D3B0-40E1-A509-2DB3FF175D6E}"/>
              </a:ext>
            </a:extLst>
          </p:cNvPr>
          <p:cNvSpPr>
            <a:spLocks noGrp="1"/>
          </p:cNvSpPr>
          <p:nvPr>
            <p:ph type="sldNum" sz="quarter" idx="12"/>
          </p:nvPr>
        </p:nvSpPr>
        <p:spPr/>
        <p:txBody>
          <a:bodyPr/>
          <a:lstStyle/>
          <a:p>
            <a:fld id="{31FFF848-5C16-4FC9-B62D-DF6830C72050}" type="slidenum">
              <a:rPr lang="en-US" smtClean="0"/>
              <a:t>‹#›</a:t>
            </a:fld>
            <a:endParaRPr lang="en-US"/>
          </a:p>
        </p:txBody>
      </p:sp>
    </p:spTree>
    <p:extLst>
      <p:ext uri="{BB962C8B-B14F-4D97-AF65-F5344CB8AC3E}">
        <p14:creationId xmlns:p14="http://schemas.microsoft.com/office/powerpoint/2010/main" val="309503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3C37D-29B0-42DC-868F-7BA515282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C6CB29-A838-4E19-8D96-4D646A44E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A2BDD-667B-46D9-8F2D-5B45F1B4F7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9C234-50FD-4571-A962-4B6613B5608E}" type="datetimeFigureOut">
              <a:rPr lang="en-US" smtClean="0"/>
              <a:t>11/3/20</a:t>
            </a:fld>
            <a:endParaRPr lang="en-US"/>
          </a:p>
        </p:txBody>
      </p:sp>
      <p:sp>
        <p:nvSpPr>
          <p:cNvPr id="5" name="Footer Placeholder 4">
            <a:extLst>
              <a:ext uri="{FF2B5EF4-FFF2-40B4-BE49-F238E27FC236}">
                <a16:creationId xmlns:a16="http://schemas.microsoft.com/office/drawing/2014/main" id="{DE59A47D-58BA-4E06-9EC3-F16F1FE23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20C8DB-A44F-4F3B-84D9-94D04133A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FF848-5C16-4FC9-B62D-DF6830C72050}" type="slidenum">
              <a:rPr lang="en-US" smtClean="0"/>
              <a:t>‹#›</a:t>
            </a:fld>
            <a:endParaRPr lang="en-US"/>
          </a:p>
        </p:txBody>
      </p:sp>
    </p:spTree>
    <p:extLst>
      <p:ext uri="{BB962C8B-B14F-4D97-AF65-F5344CB8AC3E}">
        <p14:creationId xmlns:p14="http://schemas.microsoft.com/office/powerpoint/2010/main" val="395660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https://learn.wichita.edu/topics/websupport/" TargetMode="External"/><Relationship Id="rId2" Type="http://schemas.openxmlformats.org/officeDocument/2006/relationships/hyperlink" Target="mailto:caleb.wilson@wichi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66AAB54-376A-486A-8C8A-3549ED15CB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68585" y="2954596"/>
            <a:ext cx="5768722" cy="753165"/>
          </a:xfrm>
          <a:prstGeom prst="rect">
            <a:avLst/>
          </a:prstGeom>
        </p:spPr>
      </p:pic>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ichita State University | Overview | Plexuss.com">
            <a:extLst>
              <a:ext uri="{FF2B5EF4-FFF2-40B4-BE49-F238E27FC236}">
                <a16:creationId xmlns:a16="http://schemas.microsoft.com/office/drawing/2014/main" id="{4BA8064E-66EE-4949-A782-BC403660C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826" y="5310894"/>
            <a:ext cx="836348" cy="3834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93C7EF-02AD-4766-B13F-78F2E9C468D2}"/>
              </a:ext>
            </a:extLst>
          </p:cNvPr>
          <p:cNvSpPr txBox="1"/>
          <p:nvPr/>
        </p:nvSpPr>
        <p:spPr>
          <a:xfrm>
            <a:off x="1524000" y="5759939"/>
            <a:ext cx="9144000" cy="369332"/>
          </a:xfrm>
          <a:prstGeom prst="rect">
            <a:avLst/>
          </a:prstGeom>
          <a:noFill/>
        </p:spPr>
        <p:txBody>
          <a:bodyPr wrap="square" rtlCol="0">
            <a:spAutoFit/>
          </a:bodyPr>
          <a:lstStyle/>
          <a:p>
            <a:pPr algn="ctr">
              <a:spcAft>
                <a:spcPts val="600"/>
              </a:spcAft>
            </a:pPr>
            <a:r>
              <a:rPr lang="en-US" dirty="0">
                <a:latin typeface="Poppins Light" panose="00000400000000000000" pitchFamily="50" charset="0"/>
                <a:cs typeface="Poppins Light" panose="00000400000000000000" pitchFamily="50" charset="0"/>
              </a:rPr>
              <a:t>Media Resources Center at Wichita State University</a:t>
            </a:r>
          </a:p>
        </p:txBody>
      </p:sp>
      <p:sp>
        <p:nvSpPr>
          <p:cNvPr id="3" name="Subtitle 2">
            <a:extLst>
              <a:ext uri="{FF2B5EF4-FFF2-40B4-BE49-F238E27FC236}">
                <a16:creationId xmlns:a16="http://schemas.microsoft.com/office/drawing/2014/main" id="{2112133D-479D-4E59-BD34-A1CB2AA89D4B}"/>
              </a:ext>
            </a:extLst>
          </p:cNvPr>
          <p:cNvSpPr>
            <a:spLocks noGrp="1"/>
          </p:cNvSpPr>
          <p:nvPr>
            <p:ph type="subTitle" idx="1"/>
          </p:nvPr>
        </p:nvSpPr>
        <p:spPr>
          <a:xfrm>
            <a:off x="2440043" y="3091089"/>
            <a:ext cx="7321298" cy="753165"/>
          </a:xfrm>
        </p:spPr>
        <p:txBody>
          <a:bodyPr anchor="t">
            <a:normAutofit/>
          </a:bodyPr>
          <a:lstStyle/>
          <a:p>
            <a:r>
              <a:rPr lang="en-US" sz="3600" dirty="0">
                <a:latin typeface="Poppins ExtraLight" panose="00000300000000000000" pitchFamily="50" charset="0"/>
                <a:cs typeface="Poppins ExtraLight" panose="00000300000000000000" pitchFamily="50" charset="0"/>
              </a:rPr>
              <a:t>Transcript/Resources</a:t>
            </a:r>
          </a:p>
        </p:txBody>
      </p:sp>
      <p:sp>
        <p:nvSpPr>
          <p:cNvPr id="2" name="Title 1">
            <a:extLst>
              <a:ext uri="{FF2B5EF4-FFF2-40B4-BE49-F238E27FC236}">
                <a16:creationId xmlns:a16="http://schemas.microsoft.com/office/drawing/2014/main" id="{8D16F00A-6F44-4F36-AF38-48F3B76A87B6}"/>
              </a:ext>
            </a:extLst>
          </p:cNvPr>
          <p:cNvSpPr>
            <a:spLocks noGrp="1"/>
          </p:cNvSpPr>
          <p:nvPr>
            <p:ph type="ctrTitle"/>
          </p:nvPr>
        </p:nvSpPr>
        <p:spPr>
          <a:xfrm>
            <a:off x="1633464" y="1310380"/>
            <a:ext cx="8921672" cy="1713305"/>
          </a:xfrm>
        </p:spPr>
        <p:txBody>
          <a:bodyPr anchor="b">
            <a:normAutofit/>
          </a:bodyPr>
          <a:lstStyle/>
          <a:p>
            <a:r>
              <a:rPr lang="en-US" sz="9600" dirty="0">
                <a:latin typeface="Bebas Neue" panose="020B0606020202050201" pitchFamily="34" charset="0"/>
              </a:rPr>
              <a:t>OU Campus Version 11 </a:t>
            </a:r>
          </a:p>
        </p:txBody>
      </p:sp>
    </p:spTree>
    <p:extLst>
      <p:ext uri="{BB962C8B-B14F-4D97-AF65-F5344CB8AC3E}">
        <p14:creationId xmlns:p14="http://schemas.microsoft.com/office/powerpoint/2010/main" val="219197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C0DBD1-0B98-4DE2-99E1-3C21C3F508DE}"/>
              </a:ext>
            </a:extLst>
          </p:cNvPr>
          <p:cNvSpPr>
            <a:spLocks noGrp="1"/>
          </p:cNvSpPr>
          <p:nvPr>
            <p:ph type="title"/>
          </p:nvPr>
        </p:nvSpPr>
        <p:spPr>
          <a:xfrm>
            <a:off x="804672" y="640263"/>
            <a:ext cx="5157216" cy="1344975"/>
          </a:xfrm>
        </p:spPr>
        <p:txBody>
          <a:bodyPr vert="horz" lIns="91440" tIns="45720" rIns="91440" bIns="45720" rtlCol="0" anchor="ctr">
            <a:normAutofit/>
          </a:bodyPr>
          <a:lstStyle/>
          <a:p>
            <a:r>
              <a:rPr lang="en-US" sz="4000" kern="1200" dirty="0">
                <a:solidFill>
                  <a:schemeClr val="tx1"/>
                </a:solidFill>
                <a:latin typeface="+mj-lt"/>
                <a:ea typeface="+mj-ea"/>
                <a:cs typeface="+mj-cs"/>
              </a:rPr>
              <a:t>let’s take a look at the </a:t>
            </a:r>
            <a:r>
              <a:rPr lang="en-US" sz="4000" b="1" kern="1200" dirty="0">
                <a:solidFill>
                  <a:schemeClr val="tx1"/>
                </a:solidFill>
                <a:latin typeface="Bebas Neue" panose="020B0606020202050201" pitchFamily="34" charset="0"/>
              </a:rPr>
              <a:t>Icon box</a:t>
            </a:r>
            <a:r>
              <a:rPr lang="en-US" sz="4000" kern="1200" dirty="0">
                <a:solidFill>
                  <a:schemeClr val="tx1"/>
                </a:solidFill>
                <a:latin typeface="Bebas Neue" panose="020B0606020202050201" pitchFamily="34" charset="0"/>
              </a:rPr>
              <a:t>. </a:t>
            </a:r>
          </a:p>
        </p:txBody>
      </p:sp>
      <p:sp>
        <p:nvSpPr>
          <p:cNvPr id="4" name="Text Placeholder 3">
            <a:extLst>
              <a:ext uri="{FF2B5EF4-FFF2-40B4-BE49-F238E27FC236}">
                <a16:creationId xmlns:a16="http://schemas.microsoft.com/office/drawing/2014/main" id="{2DA34EE9-E0EF-491D-8447-ED87BA85496A}"/>
              </a:ext>
            </a:extLst>
          </p:cNvPr>
          <p:cNvSpPr>
            <a:spLocks noGrp="1"/>
          </p:cNvSpPr>
          <p:nvPr>
            <p:ph type="body" sz="half" idx="2"/>
          </p:nvPr>
        </p:nvSpPr>
        <p:spPr>
          <a:xfrm>
            <a:off x="804672" y="2121763"/>
            <a:ext cx="5157216" cy="3773010"/>
          </a:xfrm>
        </p:spPr>
        <p:txBody>
          <a:bodyPr vert="horz" lIns="91440" tIns="45720" rIns="91440" bIns="45720" rtlCol="0">
            <a:normAutofit/>
          </a:bodyPr>
          <a:lstStyle/>
          <a:p>
            <a:r>
              <a:rPr lang="en-US" sz="1400" dirty="0"/>
              <a:t>In this case, Caleb is using a pencil icon as his profile picture. There’s a welcome message from OU Campus, and then three quick access buttons underneath. From left to right, the three buttons are:</a:t>
            </a:r>
          </a:p>
          <a:p>
            <a:r>
              <a:rPr lang="en-US" sz="1400" dirty="0"/>
              <a:t> - Inbox</a:t>
            </a:r>
          </a:p>
          <a:p>
            <a:pPr lvl="0"/>
            <a:r>
              <a:rPr lang="en-US" sz="1400" dirty="0"/>
              <a:t> - Workflow</a:t>
            </a:r>
          </a:p>
          <a:p>
            <a:pPr lvl="0"/>
            <a:r>
              <a:rPr lang="en-US" sz="1400" dirty="0"/>
              <a:t> - Configure Dashboard Gadgets</a:t>
            </a:r>
          </a:p>
          <a:p>
            <a:pPr lvl="0"/>
            <a:endParaRPr lang="en-US" sz="1400" dirty="0"/>
          </a:p>
          <a:p>
            <a:r>
              <a:rPr lang="en-US" sz="1400" dirty="0"/>
              <a:t>The Configure Dashboard Gadgets button allows you to select which gadgets you want onscreen. When clicked it brings up a popup screen where you can select the gadgets you want visible. To select or deselect a gadget, click the circle icon at the upper right of each option. If selected, the circle will be blue with a white checkmark in it. If unselected, the circle will be empty (white) inside. </a:t>
            </a:r>
          </a:p>
          <a:p>
            <a:pPr indent="-228600">
              <a:buFont typeface="Arial" panose="020B0604020202020204" pitchFamily="34" charset="0"/>
              <a:buChar char="•"/>
            </a:pPr>
            <a:endParaRPr lang="en-US" sz="1400" dirty="0"/>
          </a:p>
        </p:txBody>
      </p:sp>
      <p:pic>
        <p:nvPicPr>
          <p:cNvPr id="5" name="Picture Placeholder 4">
            <a:extLst>
              <a:ext uri="{FF2B5EF4-FFF2-40B4-BE49-F238E27FC236}">
                <a16:creationId xmlns:a16="http://schemas.microsoft.com/office/drawing/2014/main" id="{2F49141C-03F2-47C0-9B87-83EE516CB444}"/>
              </a:ext>
              <a:ext uri="{C183D7F6-B498-43B3-948B-1728B52AA6E4}">
                <adec:decorative xmlns:adec="http://schemas.microsoft.com/office/drawing/2017/decorative" val="1"/>
              </a:ext>
            </a:extLst>
          </p:cNvPr>
          <p:cNvPicPr>
            <a:picLocks noGrp="1"/>
          </p:cNvPicPr>
          <p:nvPr>
            <p:ph type="pic" idx="1"/>
          </p:nvPr>
        </p:nvPicPr>
        <p:blipFill rotWithShape="1">
          <a:blip r:embed="rId2">
            <a:extLst>
              <a:ext uri="{28A0092B-C50C-407E-A947-70E740481C1C}">
                <a14:useLocalDpi xmlns:a14="http://schemas.microsoft.com/office/drawing/2010/main" val="0"/>
              </a:ext>
            </a:extLst>
          </a:blip>
          <a:srcRect l="7686" t="11820" r="5672" b="8649"/>
          <a:stretch/>
        </p:blipFill>
        <p:spPr>
          <a:xfrm>
            <a:off x="6969642" y="1275017"/>
            <a:ext cx="4736963" cy="4152516"/>
          </a:xfrm>
          <a:prstGeom prst="rect">
            <a:avLst/>
          </a:prstGeom>
        </p:spPr>
      </p:pic>
      <p:sp>
        <p:nvSpPr>
          <p:cNvPr id="9" name="Oval 8">
            <a:extLst>
              <a:ext uri="{FF2B5EF4-FFF2-40B4-BE49-F238E27FC236}">
                <a16:creationId xmlns:a16="http://schemas.microsoft.com/office/drawing/2014/main" id="{FDB9B7F0-348F-4C45-BB77-1EA436868F12}"/>
              </a:ext>
              <a:ext uri="{C183D7F6-B498-43B3-948B-1728B52AA6E4}">
                <adec:decorative xmlns:adec="http://schemas.microsoft.com/office/drawing/2017/decorative" val="1"/>
              </a:ext>
            </a:extLst>
          </p:cNvPr>
          <p:cNvSpPr/>
          <p:nvPr/>
        </p:nvSpPr>
        <p:spPr>
          <a:xfrm>
            <a:off x="6858809" y="964890"/>
            <a:ext cx="4823825" cy="4873935"/>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290674326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233D-E86D-46F6-AE6D-AFB5BA8C9CFC}"/>
              </a:ext>
            </a:extLst>
          </p:cNvPr>
          <p:cNvSpPr>
            <a:spLocks noGrp="1"/>
          </p:cNvSpPr>
          <p:nvPr>
            <p:ph type="title"/>
          </p:nvPr>
        </p:nvSpPr>
        <p:spPr>
          <a:xfrm>
            <a:off x="812072" y="635092"/>
            <a:ext cx="3554271" cy="1325563"/>
          </a:xfrm>
        </p:spPr>
        <p:txBody>
          <a:bodyPr>
            <a:noAutofit/>
          </a:bodyPr>
          <a:lstStyle/>
          <a:p>
            <a:r>
              <a:rPr lang="en-US" sz="5400">
                <a:latin typeface="Bebas Neue" panose="020B0606020202050201" pitchFamily="34" charset="0"/>
              </a:rPr>
              <a:t>Dashboard</a:t>
            </a:r>
            <a:br>
              <a:rPr lang="en-US" sz="5400">
                <a:latin typeface="Bebas Neue" panose="020B0606020202050201" pitchFamily="34" charset="0"/>
              </a:rPr>
            </a:br>
            <a:r>
              <a:rPr lang="en-US" sz="5400">
                <a:latin typeface="Bebas Neue" panose="020B0606020202050201" pitchFamily="34" charset="0"/>
              </a:rPr>
              <a:t>Configuration</a:t>
            </a:r>
            <a:endParaRPr lang="en-US" sz="5400" dirty="0">
              <a:latin typeface="Bebas Neue" panose="020B0606020202050201" pitchFamily="34" charset="0"/>
            </a:endParaRPr>
          </a:p>
        </p:txBody>
      </p:sp>
      <p:pic>
        <p:nvPicPr>
          <p:cNvPr id="4" name="Content Placeholder 3">
            <a:extLst>
              <a:ext uri="{FF2B5EF4-FFF2-40B4-BE49-F238E27FC236}">
                <a16:creationId xmlns:a16="http://schemas.microsoft.com/office/drawing/2014/main" id="{D77B14E7-E45A-4E28-8ADA-6CBA94FFA82C}"/>
              </a:ext>
              <a:ext uri="{C183D7F6-B498-43B3-948B-1728B52AA6E4}">
                <adec:decorative xmlns:adec="http://schemas.microsoft.com/office/drawing/2017/decorative" val="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054323" y="205830"/>
            <a:ext cx="5716605" cy="6473644"/>
          </a:xfrm>
          <a:prstGeom prst="rect">
            <a:avLst/>
          </a:prstGeom>
        </p:spPr>
      </p:pic>
      <p:sp>
        <p:nvSpPr>
          <p:cNvPr id="5" name="TextBox 4">
            <a:extLst>
              <a:ext uri="{FF2B5EF4-FFF2-40B4-BE49-F238E27FC236}">
                <a16:creationId xmlns:a16="http://schemas.microsoft.com/office/drawing/2014/main" id="{91FADD61-161B-4504-AF45-C9FE244C35D2}"/>
              </a:ext>
            </a:extLst>
          </p:cNvPr>
          <p:cNvSpPr txBox="1"/>
          <p:nvPr/>
        </p:nvSpPr>
        <p:spPr>
          <a:xfrm>
            <a:off x="838200" y="2307769"/>
            <a:ext cx="3951514" cy="923330"/>
          </a:xfrm>
          <a:prstGeom prst="rect">
            <a:avLst/>
          </a:prstGeom>
          <a:noFill/>
        </p:spPr>
        <p:txBody>
          <a:bodyPr wrap="square" rtlCol="0">
            <a:spAutoFit/>
          </a:bodyPr>
          <a:lstStyle/>
          <a:p>
            <a:r>
              <a:rPr lang="en-US">
                <a:latin typeface="Poppins Light" panose="00000400000000000000" pitchFamily="50" charset="0"/>
                <a:cs typeface="Poppins Light" panose="00000400000000000000" pitchFamily="50" charset="0"/>
              </a:rPr>
              <a:t>Once you’ve made your changes, click the </a:t>
            </a:r>
            <a:r>
              <a:rPr lang="en-US" b="1">
                <a:latin typeface="Poppins Medium" panose="00000600000000000000" pitchFamily="50" charset="0"/>
                <a:cs typeface="Poppins Medium" panose="00000600000000000000" pitchFamily="50" charset="0"/>
              </a:rPr>
              <a:t>Save button</a:t>
            </a:r>
            <a:r>
              <a:rPr lang="en-US">
                <a:latin typeface="Poppins Medium" panose="00000600000000000000" pitchFamily="50" charset="0"/>
                <a:cs typeface="Poppins Medium" panose="00000600000000000000" pitchFamily="50" charset="0"/>
              </a:rPr>
              <a:t> </a:t>
            </a:r>
            <a:r>
              <a:rPr lang="en-US">
                <a:latin typeface="Poppins Light" panose="00000400000000000000" pitchFamily="50" charset="0"/>
                <a:cs typeface="Poppins Light" panose="00000400000000000000" pitchFamily="50" charset="0"/>
              </a:rPr>
              <a:t>in the bottom right corner. </a:t>
            </a:r>
            <a:endParaRPr lang="en-US" dirty="0">
              <a:latin typeface="Poppins Light" panose="00000400000000000000" pitchFamily="50" charset="0"/>
              <a:cs typeface="Poppins Light" panose="00000400000000000000" pitchFamily="50" charset="0"/>
            </a:endParaRPr>
          </a:p>
        </p:txBody>
      </p:sp>
    </p:spTree>
    <p:extLst>
      <p:ext uri="{BB962C8B-B14F-4D97-AF65-F5344CB8AC3E}">
        <p14:creationId xmlns:p14="http://schemas.microsoft.com/office/powerpoint/2010/main" val="245435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C29FC7-30DB-421D-8212-73B0193C56D4}"/>
              </a:ext>
              <a:ext uri="{C183D7F6-B498-43B3-948B-1728B52AA6E4}">
                <adec:decorative xmlns:adec="http://schemas.microsoft.com/office/drawing/2017/decorative" val="1"/>
              </a:ext>
            </a:extLst>
          </p:cNvPr>
          <p:cNvSpPr/>
          <p:nvPr/>
        </p:nvSpPr>
        <p:spPr>
          <a:xfrm>
            <a:off x="0" y="2449584"/>
            <a:ext cx="12192000" cy="44084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D9841-1FC3-4596-A771-D1A3C9DA8056}"/>
              </a:ext>
            </a:extLst>
          </p:cNvPr>
          <p:cNvSpPr>
            <a:spLocks noGrp="1"/>
          </p:cNvSpPr>
          <p:nvPr>
            <p:ph type="title"/>
          </p:nvPr>
        </p:nvSpPr>
        <p:spPr>
          <a:xfrm>
            <a:off x="839787" y="457200"/>
            <a:ext cx="10611983" cy="1092926"/>
          </a:xfrm>
        </p:spPr>
        <p:txBody>
          <a:bodyPr>
            <a:normAutofit/>
          </a:bodyPr>
          <a:lstStyle/>
          <a:p>
            <a:pPr algn="ctr"/>
            <a:r>
              <a:rPr lang="en-US" sz="5400" b="1" dirty="0">
                <a:latin typeface="Bebas Neue" panose="020B0606020202050201" pitchFamily="34" charset="0"/>
              </a:rPr>
              <a:t>Global Navigation Menu</a:t>
            </a:r>
            <a:r>
              <a:rPr lang="en-US" sz="5400" dirty="0">
                <a:latin typeface="Bebas Neue" panose="020B0606020202050201" pitchFamily="34" charset="0"/>
              </a:rPr>
              <a:t> </a:t>
            </a:r>
            <a:endParaRPr lang="en-US" sz="2400" dirty="0">
              <a:latin typeface="Poppins Light" panose="00000400000000000000" pitchFamily="50" charset="0"/>
              <a:cs typeface="Poppins Light" panose="00000400000000000000" pitchFamily="50" charset="0"/>
            </a:endParaRPr>
          </a:p>
        </p:txBody>
      </p:sp>
      <p:sp>
        <p:nvSpPr>
          <p:cNvPr id="8" name="TextBox 7">
            <a:extLst>
              <a:ext uri="{FF2B5EF4-FFF2-40B4-BE49-F238E27FC236}">
                <a16:creationId xmlns:a16="http://schemas.microsoft.com/office/drawing/2014/main" id="{B7497656-EA02-4D72-B340-D5A5B1EA42FF}"/>
              </a:ext>
            </a:extLst>
          </p:cNvPr>
          <p:cNvSpPr txBox="1"/>
          <p:nvPr/>
        </p:nvSpPr>
        <p:spPr>
          <a:xfrm>
            <a:off x="923108" y="1452731"/>
            <a:ext cx="10197738" cy="461665"/>
          </a:xfrm>
          <a:prstGeom prst="rect">
            <a:avLst/>
          </a:prstGeom>
          <a:noFill/>
        </p:spPr>
        <p:txBody>
          <a:bodyPr wrap="square" rtlCol="0">
            <a:spAutoFit/>
          </a:bodyPr>
          <a:lstStyle/>
          <a:p>
            <a:pPr algn="ctr"/>
            <a:r>
              <a:rPr lang="en-US" sz="2400" dirty="0">
                <a:latin typeface="Poppins Light" panose="00000400000000000000" pitchFamily="50" charset="0"/>
                <a:cs typeface="Poppins Light" panose="00000400000000000000" pitchFamily="50" charset="0"/>
              </a:rPr>
              <a:t>– the menu toward the top left of the screen – has also changed.</a:t>
            </a:r>
            <a:endParaRPr lang="en-US" sz="2400" dirty="0"/>
          </a:p>
        </p:txBody>
      </p:sp>
      <p:sp>
        <p:nvSpPr>
          <p:cNvPr id="10" name="Rectangle 9">
            <a:extLst>
              <a:ext uri="{FF2B5EF4-FFF2-40B4-BE49-F238E27FC236}">
                <a16:creationId xmlns:a16="http://schemas.microsoft.com/office/drawing/2014/main" id="{10360112-09F8-4218-96F1-DB7E23E30CAA}"/>
              </a:ext>
              <a:ext uri="{C183D7F6-B498-43B3-948B-1728B52AA6E4}">
                <adec:decorative xmlns:adec="http://schemas.microsoft.com/office/drawing/2017/decorative" val="1"/>
              </a:ext>
            </a:extLst>
          </p:cNvPr>
          <p:cNvSpPr/>
          <p:nvPr/>
        </p:nvSpPr>
        <p:spPr>
          <a:xfrm>
            <a:off x="942406" y="3224794"/>
            <a:ext cx="10396154" cy="1011648"/>
          </a:xfrm>
          <a:prstGeom prst="rect">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E01C34E-E164-43CF-BAD9-FE3BEABA264D}"/>
              </a:ext>
              <a:ext uri="{C183D7F6-B498-43B3-948B-1728B52AA6E4}">
                <adec:decorative xmlns:adec="http://schemas.microsoft.com/office/drawing/2017/decorative" val="1"/>
              </a:ext>
            </a:extLst>
          </p:cNvPr>
          <p:cNvSpPr/>
          <p:nvPr/>
        </p:nvSpPr>
        <p:spPr>
          <a:xfrm rot="5400000">
            <a:off x="-1325785" y="2406147"/>
            <a:ext cx="5288051" cy="2636481"/>
          </a:xfrm>
          <a:prstGeom prst="triangl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F7F622EE-ED65-47B6-BB52-9F298BA7EAAA}"/>
              </a:ext>
              <a:ext uri="{C183D7F6-B498-43B3-948B-1728B52AA6E4}">
                <adec:decorative xmlns:adec="http://schemas.microsoft.com/office/drawing/2017/decorative" val="1"/>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8227" b="5872"/>
          <a:stretch/>
        </p:blipFill>
        <p:spPr>
          <a:xfrm>
            <a:off x="942406" y="3212334"/>
            <a:ext cx="10406743" cy="1024108"/>
          </a:xfrm>
          <a:prstGeom prst="rect">
            <a:avLst/>
          </a:prstGeom>
        </p:spPr>
      </p:pic>
      <p:sp>
        <p:nvSpPr>
          <p:cNvPr id="4" name="Text Placeholder 3">
            <a:extLst>
              <a:ext uri="{FF2B5EF4-FFF2-40B4-BE49-F238E27FC236}">
                <a16:creationId xmlns:a16="http://schemas.microsoft.com/office/drawing/2014/main" id="{2B25052C-EC16-412D-BD77-885336FDC652}"/>
              </a:ext>
            </a:extLst>
          </p:cNvPr>
          <p:cNvSpPr>
            <a:spLocks noGrp="1"/>
          </p:cNvSpPr>
          <p:nvPr>
            <p:ph type="body" sz="half" idx="2"/>
          </p:nvPr>
        </p:nvSpPr>
        <p:spPr>
          <a:xfrm>
            <a:off x="1914258" y="4474493"/>
            <a:ext cx="9424302" cy="774474"/>
          </a:xfrm>
        </p:spPr>
        <p:txBody>
          <a:bodyPr>
            <a:normAutofit fontScale="92500"/>
          </a:bodyPr>
          <a:lstStyle/>
          <a:p>
            <a:r>
              <a:rPr lang="en-US" dirty="0">
                <a:latin typeface="Poppins Light" panose="00000400000000000000" pitchFamily="50" charset="0"/>
                <a:cs typeface="Poppins Light" panose="00000400000000000000" pitchFamily="50" charset="0"/>
              </a:rPr>
              <a:t>To open each menu in the previous version, users hovered over the individual buttons. Now it requires a click to open the menu. If there’s an available submenu there will be a right-facing arrow on the right side of an option. Simply click on the option to bring up the submenu. </a:t>
            </a:r>
          </a:p>
          <a:p>
            <a:endParaRPr lang="en-US" dirty="0"/>
          </a:p>
        </p:txBody>
      </p:sp>
    </p:spTree>
    <p:extLst>
      <p:ext uri="{BB962C8B-B14F-4D97-AF65-F5344CB8AC3E}">
        <p14:creationId xmlns:p14="http://schemas.microsoft.com/office/powerpoint/2010/main" val="249938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C115D6-6FB3-4884-9F45-69AA7D320BBF}"/>
              </a:ext>
            </a:extLst>
          </p:cNvPr>
          <p:cNvSpPr>
            <a:spLocks noGrp="1"/>
          </p:cNvSpPr>
          <p:nvPr>
            <p:ph type="title"/>
          </p:nvPr>
        </p:nvSpPr>
        <p:spPr>
          <a:xfrm>
            <a:off x="949441" y="1651000"/>
            <a:ext cx="3200400" cy="1325563"/>
          </a:xfrm>
        </p:spPr>
        <p:txBody>
          <a:bodyPr>
            <a:normAutofit fontScale="90000"/>
          </a:bodyPr>
          <a:lstStyle/>
          <a:p>
            <a:r>
              <a:rPr lang="en-US" sz="2200" dirty="0">
                <a:latin typeface="Poppins Light" panose="00000400000000000000" pitchFamily="50" charset="0"/>
                <a:cs typeface="Poppins Light" panose="00000400000000000000" pitchFamily="50" charset="0"/>
              </a:rPr>
              <a:t>Now, select </a:t>
            </a:r>
            <a:r>
              <a:rPr lang="en-US" sz="2200" dirty="0">
                <a:latin typeface="Poppins Medium" panose="00000600000000000000" pitchFamily="50" charset="0"/>
                <a:cs typeface="Poppins Medium" panose="00000600000000000000" pitchFamily="50" charset="0"/>
              </a:rPr>
              <a:t>Content</a:t>
            </a:r>
            <a:r>
              <a:rPr lang="en-US" sz="2200" dirty="0">
                <a:latin typeface="Poppins Light" panose="00000400000000000000" pitchFamily="50" charset="0"/>
                <a:cs typeface="Poppins Light" panose="00000400000000000000" pitchFamily="50" charset="0"/>
              </a:rPr>
              <a:t>, then </a:t>
            </a:r>
            <a:r>
              <a:rPr lang="en-US" sz="2200" dirty="0">
                <a:latin typeface="Poppins Medium" panose="00000600000000000000" pitchFamily="50" charset="0"/>
                <a:cs typeface="Poppins Medium" panose="00000600000000000000" pitchFamily="50" charset="0"/>
              </a:rPr>
              <a:t>Pages</a:t>
            </a:r>
            <a:r>
              <a:rPr lang="en-US" sz="2200" dirty="0">
                <a:latin typeface="Poppins Light" panose="00000400000000000000" pitchFamily="50" charset="0"/>
                <a:cs typeface="Poppins Light" panose="00000400000000000000" pitchFamily="50" charset="0"/>
              </a:rPr>
              <a:t> underneath it, and we’ll take a look at Page View.</a:t>
            </a:r>
          </a:p>
        </p:txBody>
      </p:sp>
      <p:sp>
        <p:nvSpPr>
          <p:cNvPr id="15"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5F51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A952CE6-0132-4DFA-8C12-2B1DC0A2F49C}"/>
              </a:ext>
              <a:ext uri="{C183D7F6-B498-43B3-948B-1728B52AA6E4}">
                <adec:decorative xmlns:adec="http://schemas.microsoft.com/office/drawing/2017/decorative" val="1"/>
              </a:ext>
            </a:extLst>
          </p:cNvPr>
          <p:cNvPicPr>
            <a:picLocks/>
          </p:cNvPicPr>
          <p:nvPr/>
        </p:nvPicPr>
        <p:blipFill rotWithShape="1">
          <a:blip r:embed="rId2">
            <a:extLst>
              <a:ext uri="{28A0092B-C50C-407E-A947-70E740481C1C}">
                <a14:useLocalDpi xmlns:a14="http://schemas.microsoft.com/office/drawing/2010/main" val="0"/>
              </a:ext>
            </a:extLst>
          </a:blip>
          <a:srcRect t="7200" r="-1" b="-1"/>
          <a:stretch/>
        </p:blipFill>
        <p:spPr>
          <a:xfrm>
            <a:off x="5231320" y="954116"/>
            <a:ext cx="6439765" cy="4945244"/>
          </a:xfrm>
          <a:prstGeom prst="rect">
            <a:avLst/>
          </a:prstGeom>
        </p:spPr>
      </p:pic>
      <p:cxnSp>
        <p:nvCxnSpPr>
          <p:cNvPr id="7" name="Straight Connector 6">
            <a:extLst>
              <a:ext uri="{FF2B5EF4-FFF2-40B4-BE49-F238E27FC236}">
                <a16:creationId xmlns:a16="http://schemas.microsoft.com/office/drawing/2014/main" id="{965151C5-689D-4FCD-880F-EF1980038FCE}"/>
              </a:ext>
              <a:ext uri="{C183D7F6-B498-43B3-948B-1728B52AA6E4}">
                <adec:decorative xmlns:adec="http://schemas.microsoft.com/office/drawing/2017/decorative" val="1"/>
              </a:ext>
            </a:extLst>
          </p:cNvPr>
          <p:cNvCxnSpPr>
            <a:cxnSpLocks/>
          </p:cNvCxnSpPr>
          <p:nvPr/>
        </p:nvCxnSpPr>
        <p:spPr>
          <a:xfrm>
            <a:off x="1713101" y="3097897"/>
            <a:ext cx="2296837" cy="0"/>
          </a:xfrm>
          <a:prstGeom prst="line">
            <a:avLst/>
          </a:prstGeom>
          <a:ln w="38100"/>
        </p:spPr>
        <p:style>
          <a:lnRef idx="3">
            <a:schemeClr val="accent4"/>
          </a:lnRef>
          <a:fillRef idx="0">
            <a:schemeClr val="accent4"/>
          </a:fillRef>
          <a:effectRef idx="2">
            <a:schemeClr val="accent4"/>
          </a:effectRef>
          <a:fontRef idx="minor">
            <a:schemeClr val="tx1"/>
          </a:fontRef>
        </p:style>
      </p:cxnSp>
      <p:cxnSp>
        <p:nvCxnSpPr>
          <p:cNvPr id="14" name="Straight Connector 13">
            <a:extLst>
              <a:ext uri="{FF2B5EF4-FFF2-40B4-BE49-F238E27FC236}">
                <a16:creationId xmlns:a16="http://schemas.microsoft.com/office/drawing/2014/main" id="{3696FB86-937F-4565-A480-9F84C29F405C}"/>
              </a:ext>
              <a:ext uri="{C183D7F6-B498-43B3-948B-1728B52AA6E4}">
                <adec:decorative xmlns:adec="http://schemas.microsoft.com/office/drawing/2017/decorative" val="1"/>
              </a:ext>
            </a:extLst>
          </p:cNvPr>
          <p:cNvCxnSpPr>
            <a:cxnSpLocks/>
          </p:cNvCxnSpPr>
          <p:nvPr/>
        </p:nvCxnSpPr>
        <p:spPr>
          <a:xfrm>
            <a:off x="1865501" y="3267075"/>
            <a:ext cx="2284340" cy="0"/>
          </a:xfrm>
          <a:prstGeom prst="line">
            <a:avLst/>
          </a:prstGeom>
          <a:ln w="381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9732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a:extLst>
              <a:ext uri="{FF2B5EF4-FFF2-40B4-BE49-F238E27FC236}">
                <a16:creationId xmlns:a16="http://schemas.microsoft.com/office/drawing/2014/main" id="{AD840D08-4688-4F9D-ADE0-D514F13DC589}"/>
              </a:ext>
              <a:ext uri="{C183D7F6-B498-43B3-948B-1728B52AA6E4}">
                <adec:decorative xmlns:adec="http://schemas.microsoft.com/office/drawing/2017/decorative" val="1"/>
              </a:ext>
            </a:extLst>
          </p:cNvPr>
          <p:cNvSpPr/>
          <p:nvPr/>
        </p:nvSpPr>
        <p:spPr>
          <a:xfrm>
            <a:off x="8988322" y="-290"/>
            <a:ext cx="3203678" cy="2131095"/>
          </a:xfrm>
          <a:prstGeom prst="flowChartProcess">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Flowchart: Manual Input 12">
            <a:extLst>
              <a:ext uri="{FF2B5EF4-FFF2-40B4-BE49-F238E27FC236}">
                <a16:creationId xmlns:a16="http://schemas.microsoft.com/office/drawing/2014/main" id="{5F3DB401-939E-410D-8F4B-101BF4D79614}"/>
              </a:ext>
              <a:ext uri="{C183D7F6-B498-43B3-948B-1728B52AA6E4}">
                <adec:decorative xmlns:adec="http://schemas.microsoft.com/office/drawing/2017/decorative" val="1"/>
              </a:ext>
            </a:extLst>
          </p:cNvPr>
          <p:cNvSpPr/>
          <p:nvPr/>
        </p:nvSpPr>
        <p:spPr>
          <a:xfrm rot="5400000" flipV="1">
            <a:off x="5465877" y="-1391640"/>
            <a:ext cx="2130950" cy="4913940"/>
          </a:xfrm>
          <a:prstGeom prst="flowChartManualInpu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Flowchart: Manual Input 13">
            <a:extLst>
              <a:ext uri="{FF2B5EF4-FFF2-40B4-BE49-F238E27FC236}">
                <a16:creationId xmlns:a16="http://schemas.microsoft.com/office/drawing/2014/main" id="{E35238D9-249D-4870-A50F-35D024521AB2}"/>
              </a:ext>
              <a:ext uri="{C183D7F6-B498-43B3-948B-1728B52AA6E4}">
                <adec:decorative xmlns:adec="http://schemas.microsoft.com/office/drawing/2017/decorative" val="1"/>
              </a:ext>
            </a:extLst>
          </p:cNvPr>
          <p:cNvSpPr/>
          <p:nvPr/>
        </p:nvSpPr>
        <p:spPr>
          <a:xfrm rot="16200000" flipV="1">
            <a:off x="1388305" y="-1391495"/>
            <a:ext cx="2130950" cy="4913940"/>
          </a:xfrm>
          <a:prstGeom prst="flowChartManualInpu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4AA71-B139-40F5-B82B-50A378DF6A57}"/>
              </a:ext>
            </a:extLst>
          </p:cNvPr>
          <p:cNvSpPr>
            <a:spLocks noGrp="1"/>
          </p:cNvSpPr>
          <p:nvPr>
            <p:ph type="title"/>
          </p:nvPr>
        </p:nvSpPr>
        <p:spPr>
          <a:xfrm>
            <a:off x="933140" y="864922"/>
            <a:ext cx="2592897" cy="834501"/>
          </a:xfrm>
        </p:spPr>
        <p:txBody>
          <a:bodyPr>
            <a:noAutofit/>
          </a:bodyPr>
          <a:lstStyle/>
          <a:p>
            <a:r>
              <a:rPr lang="en-US" sz="5400" dirty="0">
                <a:latin typeface="Bebas Neue" panose="020B0606020202050201" pitchFamily="34" charset="0"/>
              </a:rPr>
              <a:t>Page View</a:t>
            </a:r>
          </a:p>
        </p:txBody>
      </p:sp>
      <p:pic>
        <p:nvPicPr>
          <p:cNvPr id="4" name="Content Placeholder 3">
            <a:extLst>
              <a:ext uri="{FF2B5EF4-FFF2-40B4-BE49-F238E27FC236}">
                <a16:creationId xmlns:a16="http://schemas.microsoft.com/office/drawing/2014/main" id="{91072112-8D79-407A-A7DD-00DD06FC5F56}"/>
              </a:ext>
              <a:ext uri="{C183D7F6-B498-43B3-948B-1728B52AA6E4}">
                <adec:decorative xmlns:adec="http://schemas.microsoft.com/office/drawing/2017/decorative" val="1"/>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83620" y="2379385"/>
            <a:ext cx="7427087" cy="4245532"/>
          </a:xfrm>
          <a:prstGeom prst="rect">
            <a:avLst/>
          </a:prstGeom>
        </p:spPr>
      </p:pic>
      <p:sp>
        <p:nvSpPr>
          <p:cNvPr id="5" name="TextBox 4">
            <a:extLst>
              <a:ext uri="{FF2B5EF4-FFF2-40B4-BE49-F238E27FC236}">
                <a16:creationId xmlns:a16="http://schemas.microsoft.com/office/drawing/2014/main" id="{F254D904-0CF6-46B4-A04E-95B9C66FF9E7}"/>
              </a:ext>
            </a:extLst>
          </p:cNvPr>
          <p:cNvSpPr txBox="1"/>
          <p:nvPr/>
        </p:nvSpPr>
        <p:spPr>
          <a:xfrm>
            <a:off x="4969079" y="1161381"/>
            <a:ext cx="7222921" cy="646331"/>
          </a:xfrm>
          <a:prstGeom prst="rect">
            <a:avLst/>
          </a:prstGeom>
          <a:noFill/>
        </p:spPr>
        <p:txBody>
          <a:bodyPr wrap="square" rtlCol="0">
            <a:spAutoFit/>
          </a:bodyPr>
          <a:lstStyle/>
          <a:p>
            <a:r>
              <a:rPr lang="en-US" dirty="0">
                <a:latin typeface="Poppins Light" panose="00000400000000000000" pitchFamily="50" charset="0"/>
                <a:cs typeface="Poppins Light" panose="00000400000000000000" pitchFamily="50" charset="0"/>
              </a:rPr>
              <a:t>On first glance, </a:t>
            </a:r>
            <a:r>
              <a:rPr lang="en-US" b="1" dirty="0">
                <a:latin typeface="Poppins Medium" panose="00000600000000000000" pitchFamily="50" charset="0"/>
                <a:cs typeface="Poppins Medium" panose="00000600000000000000" pitchFamily="50" charset="0"/>
              </a:rPr>
              <a:t>Page View </a:t>
            </a:r>
            <a:r>
              <a:rPr lang="en-US" dirty="0">
                <a:latin typeface="Poppins Light" panose="00000400000000000000" pitchFamily="50" charset="0"/>
                <a:cs typeface="Poppins Light" panose="00000400000000000000" pitchFamily="50" charset="0"/>
              </a:rPr>
              <a:t>looks very similar as before. </a:t>
            </a:r>
          </a:p>
          <a:p>
            <a:endParaRPr lang="en-US" dirty="0"/>
          </a:p>
        </p:txBody>
      </p:sp>
      <p:sp>
        <p:nvSpPr>
          <p:cNvPr id="7" name="TextBox 6">
            <a:extLst>
              <a:ext uri="{FF2B5EF4-FFF2-40B4-BE49-F238E27FC236}">
                <a16:creationId xmlns:a16="http://schemas.microsoft.com/office/drawing/2014/main" id="{9AEABA90-D4EA-40AD-A05C-8E990A15AB0C}"/>
              </a:ext>
            </a:extLst>
          </p:cNvPr>
          <p:cNvSpPr txBox="1"/>
          <p:nvPr/>
        </p:nvSpPr>
        <p:spPr>
          <a:xfrm>
            <a:off x="363635" y="2369710"/>
            <a:ext cx="3848100" cy="1200329"/>
          </a:xfrm>
          <a:prstGeom prst="rect">
            <a:avLst/>
          </a:prstGeom>
          <a:noFill/>
        </p:spPr>
        <p:txBody>
          <a:bodyPr wrap="square" rtlCol="0">
            <a:spAutoFit/>
          </a:bodyPr>
          <a:lstStyle/>
          <a:p>
            <a:r>
              <a:rPr lang="en-US" dirty="0">
                <a:latin typeface="Poppins Light" panose="00000400000000000000" pitchFamily="50" charset="0"/>
                <a:cs typeface="Poppins Light" panose="00000400000000000000" pitchFamily="50" charset="0"/>
              </a:rPr>
              <a:t>The house icon at the top left of the page indicates that we are at the root of the WSU website directory – we’re “Home.” </a:t>
            </a:r>
          </a:p>
        </p:txBody>
      </p:sp>
      <p:pic>
        <p:nvPicPr>
          <p:cNvPr id="9" name="Picture 8">
            <a:extLst>
              <a:ext uri="{FF2B5EF4-FFF2-40B4-BE49-F238E27FC236}">
                <a16:creationId xmlns:a16="http://schemas.microsoft.com/office/drawing/2014/main" id="{DDBCE61B-5FF2-4201-9CAE-8A04160CD232}"/>
              </a:ext>
              <a:ext uri="{C183D7F6-B498-43B3-948B-1728B52AA6E4}">
                <adec:decorative xmlns:adec="http://schemas.microsoft.com/office/drawing/2017/decorative" val="1"/>
              </a:ext>
            </a:extLst>
          </p:cNvPr>
          <p:cNvPicPr/>
          <p:nvPr/>
        </p:nvPicPr>
        <p:blipFill rotWithShape="1">
          <a:blip r:embed="rId3">
            <a:extLst>
              <a:ext uri="{28A0092B-C50C-407E-A947-70E740481C1C}">
                <a14:useLocalDpi xmlns:a14="http://schemas.microsoft.com/office/drawing/2010/main" val="0"/>
              </a:ext>
            </a:extLst>
          </a:blip>
          <a:srcRect t="7897" b="4702"/>
          <a:stretch/>
        </p:blipFill>
        <p:spPr>
          <a:xfrm>
            <a:off x="1421638" y="3525726"/>
            <a:ext cx="1155700" cy="765886"/>
          </a:xfrm>
          <a:prstGeom prst="rect">
            <a:avLst/>
          </a:prstGeom>
        </p:spPr>
      </p:pic>
      <p:sp>
        <p:nvSpPr>
          <p:cNvPr id="10" name="TextBox 9">
            <a:extLst>
              <a:ext uri="{FF2B5EF4-FFF2-40B4-BE49-F238E27FC236}">
                <a16:creationId xmlns:a16="http://schemas.microsoft.com/office/drawing/2014/main" id="{32791963-1855-47FA-8A98-F6B9447FF1F9}"/>
              </a:ext>
            </a:extLst>
          </p:cNvPr>
          <p:cNvSpPr txBox="1"/>
          <p:nvPr/>
        </p:nvSpPr>
        <p:spPr>
          <a:xfrm>
            <a:off x="372023" y="4364116"/>
            <a:ext cx="3710747" cy="1477328"/>
          </a:xfrm>
          <a:prstGeom prst="rect">
            <a:avLst/>
          </a:prstGeom>
          <a:noFill/>
        </p:spPr>
        <p:txBody>
          <a:bodyPr wrap="square" rtlCol="0">
            <a:spAutoFit/>
          </a:bodyPr>
          <a:lstStyle/>
          <a:p>
            <a:r>
              <a:rPr lang="en-US" dirty="0">
                <a:latin typeface="Poppins Light" panose="00000400000000000000" pitchFamily="50" charset="0"/>
                <a:cs typeface="Poppins Light" panose="00000400000000000000" pitchFamily="50" charset="0"/>
              </a:rPr>
              <a:t>As we visit various directories and pages during the course of our work, this will change to reflect the directory path to the area we’re in or working on.</a:t>
            </a:r>
          </a:p>
        </p:txBody>
      </p:sp>
      <p:pic>
        <p:nvPicPr>
          <p:cNvPr id="12" name="Picture 11">
            <a:extLst>
              <a:ext uri="{FF2B5EF4-FFF2-40B4-BE49-F238E27FC236}">
                <a16:creationId xmlns:a16="http://schemas.microsoft.com/office/drawing/2014/main" id="{92D5085A-5C4A-44CB-BDE3-18691BE5CFEF}"/>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229410" y="5803364"/>
            <a:ext cx="3848100" cy="711200"/>
          </a:xfrm>
          <a:prstGeom prst="rect">
            <a:avLst/>
          </a:prstGeom>
        </p:spPr>
      </p:pic>
    </p:spTree>
    <p:extLst>
      <p:ext uri="{BB962C8B-B14F-4D97-AF65-F5344CB8AC3E}">
        <p14:creationId xmlns:p14="http://schemas.microsoft.com/office/powerpoint/2010/main" val="202107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1F8E-3F80-4F93-BBBD-DD82FDD714BB}"/>
              </a:ext>
            </a:extLst>
          </p:cNvPr>
          <p:cNvSpPr>
            <a:spLocks noGrp="1"/>
          </p:cNvSpPr>
          <p:nvPr>
            <p:ph type="title"/>
          </p:nvPr>
        </p:nvSpPr>
        <p:spPr>
          <a:xfrm>
            <a:off x="1091458" y="1279740"/>
            <a:ext cx="3094650" cy="2559338"/>
          </a:xfrm>
        </p:spPr>
        <p:txBody>
          <a:bodyPr>
            <a:noAutofit/>
          </a:bodyPr>
          <a:lstStyle/>
          <a:p>
            <a:pPr algn="r"/>
            <a:r>
              <a:rPr lang="en-US" sz="1600" dirty="0">
                <a:latin typeface="Poppins Light" panose="00000400000000000000" pitchFamily="50" charset="0"/>
                <a:cs typeface="Poppins Light" panose="00000400000000000000" pitchFamily="50" charset="0"/>
              </a:rPr>
              <a:t>In the previous version of OU Campus, each file line contained a number of options which are now absent. To access the options menu it is necessary to use the </a:t>
            </a:r>
            <a:r>
              <a:rPr lang="en-US" sz="1600" b="1" dirty="0">
                <a:latin typeface="Poppins Medium" panose="00000600000000000000" pitchFamily="50" charset="0"/>
                <a:cs typeface="Poppins Medium" panose="00000600000000000000" pitchFamily="50" charset="0"/>
              </a:rPr>
              <a:t>More Actions</a:t>
            </a:r>
            <a:r>
              <a:rPr lang="en-US" sz="1600" dirty="0">
                <a:latin typeface="Poppins Medium" panose="00000600000000000000" pitchFamily="50" charset="0"/>
                <a:cs typeface="Poppins Medium" panose="00000600000000000000" pitchFamily="50" charset="0"/>
              </a:rPr>
              <a:t> </a:t>
            </a:r>
            <a:r>
              <a:rPr lang="en-US" sz="1600" dirty="0">
                <a:latin typeface="Poppins Light" panose="00000400000000000000" pitchFamily="50" charset="0"/>
                <a:cs typeface="Poppins Light" panose="00000400000000000000" pitchFamily="50" charset="0"/>
              </a:rPr>
              <a:t>icon (the three horizontal dot icon) on the far right of each file line. </a:t>
            </a:r>
            <a:br>
              <a:rPr lang="en-US" sz="1600" dirty="0">
                <a:latin typeface="Poppins Light" panose="00000400000000000000" pitchFamily="50" charset="0"/>
                <a:cs typeface="Poppins Light" panose="00000400000000000000" pitchFamily="50" charset="0"/>
              </a:rPr>
            </a:br>
            <a:endParaRPr lang="en-US" sz="1600" dirty="0">
              <a:latin typeface="Poppins Light" panose="00000400000000000000" pitchFamily="50" charset="0"/>
              <a:cs typeface="Poppins Light" panose="00000400000000000000" pitchFamily="50" charset="0"/>
            </a:endParaRPr>
          </a:p>
        </p:txBody>
      </p:sp>
      <p:sp>
        <p:nvSpPr>
          <p:cNvPr id="3" name="Text Placeholder 2">
            <a:extLst>
              <a:ext uri="{FF2B5EF4-FFF2-40B4-BE49-F238E27FC236}">
                <a16:creationId xmlns:a16="http://schemas.microsoft.com/office/drawing/2014/main" id="{713E20AE-0164-4435-B42F-0F6B538F82CA}"/>
              </a:ext>
            </a:extLst>
          </p:cNvPr>
          <p:cNvSpPr>
            <a:spLocks noGrp="1"/>
          </p:cNvSpPr>
          <p:nvPr>
            <p:ph type="body" idx="1"/>
          </p:nvPr>
        </p:nvSpPr>
        <p:spPr>
          <a:xfrm>
            <a:off x="4647499" y="1397186"/>
            <a:ext cx="5327011" cy="1606073"/>
          </a:xfrm>
        </p:spPr>
        <p:txBody>
          <a:bodyPr>
            <a:noAutofit/>
          </a:bodyPr>
          <a:lstStyle/>
          <a:p>
            <a:r>
              <a:rPr lang="en-US" sz="1600" b="0" dirty="0">
                <a:latin typeface="Poppins Light" panose="00000400000000000000" pitchFamily="50" charset="0"/>
                <a:cs typeface="Poppins Light" panose="00000400000000000000" pitchFamily="50" charset="0"/>
              </a:rPr>
              <a:t>As was covered in the introduction, by clicking the More Actions icon, the icon will change to a vertical arrangement of the three dots and the menu options will open. The options that will be available to you will be determined by your user level. </a:t>
            </a:r>
          </a:p>
          <a:p>
            <a:endParaRPr lang="en-US" sz="1600" dirty="0">
              <a:latin typeface="Poppins Light" panose="00000400000000000000" pitchFamily="50" charset="0"/>
              <a:cs typeface="Poppins Light" panose="00000400000000000000" pitchFamily="50" charset="0"/>
            </a:endParaRPr>
          </a:p>
        </p:txBody>
      </p:sp>
      <p:sp>
        <p:nvSpPr>
          <p:cNvPr id="5" name="Text Placeholder 4">
            <a:extLst>
              <a:ext uri="{FF2B5EF4-FFF2-40B4-BE49-F238E27FC236}">
                <a16:creationId xmlns:a16="http://schemas.microsoft.com/office/drawing/2014/main" id="{B7CFAAAC-DD4C-43B5-9AF6-2AEE9E117757}"/>
              </a:ext>
            </a:extLst>
          </p:cNvPr>
          <p:cNvSpPr>
            <a:spLocks noGrp="1"/>
          </p:cNvSpPr>
          <p:nvPr>
            <p:ph type="body" sz="quarter" idx="3"/>
          </p:nvPr>
        </p:nvSpPr>
        <p:spPr>
          <a:xfrm>
            <a:off x="4672666" y="4240622"/>
            <a:ext cx="5327011" cy="1137827"/>
          </a:xfrm>
        </p:spPr>
        <p:txBody>
          <a:bodyPr>
            <a:normAutofit/>
          </a:bodyPr>
          <a:lstStyle/>
          <a:p>
            <a:r>
              <a:rPr lang="en-US" sz="1600" b="0" dirty="0">
                <a:latin typeface="Poppins Light" panose="00000400000000000000" pitchFamily="50" charset="0"/>
                <a:cs typeface="Poppins Light" panose="00000400000000000000" pitchFamily="50" charset="0"/>
              </a:rPr>
              <a:t>As before, clicking the More Actions icon again will close the menu, and the line of dots will return to its horizontal configuration. </a:t>
            </a:r>
          </a:p>
          <a:p>
            <a:endParaRPr lang="en-US" sz="1600" dirty="0">
              <a:latin typeface="Poppins Light" panose="00000400000000000000" pitchFamily="50" charset="0"/>
              <a:cs typeface="Poppins Light" panose="00000400000000000000" pitchFamily="50" charset="0"/>
            </a:endParaRPr>
          </a:p>
        </p:txBody>
      </p:sp>
      <p:pic>
        <p:nvPicPr>
          <p:cNvPr id="8" name="Content Placeholder 7">
            <a:extLst>
              <a:ext uri="{FF2B5EF4-FFF2-40B4-BE49-F238E27FC236}">
                <a16:creationId xmlns:a16="http://schemas.microsoft.com/office/drawing/2014/main" id="{061191B0-6D7C-4B86-BE89-456AE72BDB6D}"/>
              </a:ext>
              <a:ext uri="{C183D7F6-B498-43B3-948B-1728B52AA6E4}">
                <adec:decorative xmlns:adec="http://schemas.microsoft.com/office/drawing/2017/decorative" val="1"/>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1083070" y="3813910"/>
            <a:ext cx="3027537" cy="1371592"/>
          </a:xfrm>
          <a:prstGeom prst="rect">
            <a:avLst/>
          </a:prstGeom>
        </p:spPr>
      </p:pic>
      <p:pic>
        <p:nvPicPr>
          <p:cNvPr id="10" name="Content Placeholder 9">
            <a:extLst>
              <a:ext uri="{FF2B5EF4-FFF2-40B4-BE49-F238E27FC236}">
                <a16:creationId xmlns:a16="http://schemas.microsoft.com/office/drawing/2014/main" id="{1E65E5DA-AC8B-4E86-A3FA-0B599B632C5C}"/>
              </a:ext>
              <a:ext uri="{C183D7F6-B498-43B3-948B-1728B52AA6E4}">
                <adec:decorative xmlns:adec="http://schemas.microsoft.com/office/drawing/2017/decorative" val="1"/>
              </a:ext>
            </a:extLst>
          </p:cNvPr>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4748167" y="2898372"/>
            <a:ext cx="6258048" cy="1137826"/>
          </a:xfrm>
          <a:prstGeom prst="rect">
            <a:avLst/>
          </a:prstGeom>
        </p:spPr>
      </p:pic>
      <p:cxnSp>
        <p:nvCxnSpPr>
          <p:cNvPr id="13" name="Straight Connector 12">
            <a:extLst>
              <a:ext uri="{FF2B5EF4-FFF2-40B4-BE49-F238E27FC236}">
                <a16:creationId xmlns:a16="http://schemas.microsoft.com/office/drawing/2014/main" id="{A978AB33-32CA-4790-9626-FEAB1731CA7C}"/>
              </a:ext>
              <a:ext uri="{C183D7F6-B498-43B3-948B-1728B52AA6E4}">
                <adec:decorative xmlns:adec="http://schemas.microsoft.com/office/drawing/2017/decorative" val="1"/>
              </a:ext>
            </a:extLst>
          </p:cNvPr>
          <p:cNvCxnSpPr/>
          <p:nvPr/>
        </p:nvCxnSpPr>
        <p:spPr>
          <a:xfrm>
            <a:off x="4446165" y="503339"/>
            <a:ext cx="0" cy="5545123"/>
          </a:xfrm>
          <a:prstGeom prst="line">
            <a:avLst/>
          </a:prstGeom>
          <a:ln w="381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690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9CD5D295-D276-4C6F-9066-F17F4FA5ADE8}"/>
              </a:ext>
              <a:ext uri="{C183D7F6-B498-43B3-948B-1728B52AA6E4}">
                <adec:decorative xmlns:adec="http://schemas.microsoft.com/office/drawing/2017/decorative" val="1"/>
              </a:ext>
            </a:extLst>
          </p:cNvPr>
          <p:cNvSpPr/>
          <p:nvPr/>
        </p:nvSpPr>
        <p:spPr>
          <a:xfrm>
            <a:off x="5117284" y="0"/>
            <a:ext cx="7074716" cy="6858000"/>
          </a:xfrm>
          <a:prstGeom prst="flowChartProcess">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C8F952E-0E3C-4967-A088-2C38C5D11D31}"/>
              </a:ext>
              <a:ext uri="{C183D7F6-B498-43B3-948B-1728B52AA6E4}">
                <adec:decorative xmlns:adec="http://schemas.microsoft.com/office/drawing/2017/decorative" val="1"/>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555"/>
          <a:stretch/>
        </p:blipFill>
        <p:spPr>
          <a:xfrm>
            <a:off x="5459553" y="2214693"/>
            <a:ext cx="6381015" cy="2568435"/>
          </a:xfrm>
          <a:prstGeom prst="rect">
            <a:avLst/>
          </a:prstGeom>
        </p:spPr>
      </p:pic>
      <p:sp>
        <p:nvSpPr>
          <p:cNvPr id="2" name="Title 1">
            <a:extLst>
              <a:ext uri="{FF2B5EF4-FFF2-40B4-BE49-F238E27FC236}">
                <a16:creationId xmlns:a16="http://schemas.microsoft.com/office/drawing/2014/main" id="{EF1FA1C0-2B5B-46E3-B888-B77080A28FF7}"/>
              </a:ext>
            </a:extLst>
          </p:cNvPr>
          <p:cNvSpPr>
            <a:spLocks noGrp="1"/>
          </p:cNvSpPr>
          <p:nvPr>
            <p:ph type="title"/>
          </p:nvPr>
        </p:nvSpPr>
        <p:spPr>
          <a:xfrm>
            <a:off x="591869" y="796953"/>
            <a:ext cx="3787184" cy="1275127"/>
          </a:xfrm>
        </p:spPr>
        <p:txBody>
          <a:bodyPr>
            <a:normAutofit fontScale="90000"/>
          </a:bodyPr>
          <a:lstStyle/>
          <a:p>
            <a:r>
              <a:rPr lang="en-US" dirty="0">
                <a:latin typeface="Bebas Neue" panose="020B0606020202050201" pitchFamily="34" charset="0"/>
              </a:rPr>
              <a:t>Now, let’s take a look in a sample training directory.</a:t>
            </a:r>
          </a:p>
        </p:txBody>
      </p:sp>
      <p:sp>
        <p:nvSpPr>
          <p:cNvPr id="4" name="Text Placeholder 3">
            <a:extLst>
              <a:ext uri="{FF2B5EF4-FFF2-40B4-BE49-F238E27FC236}">
                <a16:creationId xmlns:a16="http://schemas.microsoft.com/office/drawing/2014/main" id="{B39F4C10-D774-49A0-851E-16A086839906}"/>
              </a:ext>
            </a:extLst>
          </p:cNvPr>
          <p:cNvSpPr>
            <a:spLocks noGrp="1"/>
          </p:cNvSpPr>
          <p:nvPr>
            <p:ph type="body" sz="half" idx="2"/>
          </p:nvPr>
        </p:nvSpPr>
        <p:spPr>
          <a:xfrm>
            <a:off x="578840" y="2390862"/>
            <a:ext cx="4254123" cy="3301957"/>
          </a:xfrm>
        </p:spPr>
        <p:txBody>
          <a:bodyPr>
            <a:noAutofit/>
          </a:bodyPr>
          <a:lstStyle/>
          <a:p>
            <a:r>
              <a:rPr lang="en-US" sz="1200" dirty="0">
                <a:latin typeface="Poppins Light" panose="00000400000000000000" pitchFamily="50" charset="0"/>
                <a:cs typeface="Poppins Light" panose="00000400000000000000" pitchFamily="50" charset="0"/>
              </a:rPr>
              <a:t>Since the menu items are no longer always present, OU Campus can now present us with useful additional information. </a:t>
            </a:r>
          </a:p>
          <a:p>
            <a:r>
              <a:rPr lang="en-US" sz="1200" dirty="0">
                <a:latin typeface="Poppins Light" panose="00000400000000000000" pitchFamily="50" charset="0"/>
                <a:cs typeface="Poppins Light" panose="00000400000000000000" pitchFamily="50" charset="0"/>
              </a:rPr>
              <a:t>First up, the </a:t>
            </a:r>
            <a:r>
              <a:rPr lang="en-US" sz="1200" dirty="0">
                <a:latin typeface="Poppins Medium" panose="00000600000000000000" pitchFamily="50" charset="0"/>
                <a:cs typeface="Poppins Medium" panose="00000600000000000000" pitchFamily="50" charset="0"/>
              </a:rPr>
              <a:t>Page Status</a:t>
            </a:r>
            <a:r>
              <a:rPr lang="en-US" sz="1200" dirty="0">
                <a:latin typeface="Poppins Light" panose="00000400000000000000" pitchFamily="50" charset="0"/>
                <a:cs typeface="Poppins Light" panose="00000400000000000000" pitchFamily="50" charset="0"/>
              </a:rPr>
              <a:t>. A </a:t>
            </a:r>
            <a:r>
              <a:rPr lang="en-US" sz="1200" dirty="0">
                <a:latin typeface="Poppins Medium" panose="00000600000000000000" pitchFamily="50" charset="0"/>
                <a:cs typeface="Poppins Medium" panose="00000600000000000000" pitchFamily="50" charset="0"/>
              </a:rPr>
              <a:t>yellow light bulb</a:t>
            </a:r>
            <a:r>
              <a:rPr lang="en-US" sz="1200" dirty="0">
                <a:latin typeface="Poppins Light" panose="00000400000000000000" pitchFamily="50" charset="0"/>
                <a:cs typeface="Poppins Light" panose="00000400000000000000" pitchFamily="50" charset="0"/>
              </a:rPr>
              <a:t> means you have the page checked out, a </a:t>
            </a:r>
            <a:r>
              <a:rPr lang="en-US" sz="1200" dirty="0">
                <a:latin typeface="Poppins Medium" panose="00000600000000000000" pitchFamily="50" charset="0"/>
                <a:cs typeface="Poppins Medium" panose="00000600000000000000" pitchFamily="50" charset="0"/>
              </a:rPr>
              <a:t>red padlock </a:t>
            </a:r>
            <a:r>
              <a:rPr lang="en-US" sz="1200" dirty="0">
                <a:latin typeface="Poppins Light" panose="00000400000000000000" pitchFamily="50" charset="0"/>
                <a:cs typeface="Poppins Light" panose="00000400000000000000" pitchFamily="50" charset="0"/>
              </a:rPr>
              <a:t>means someone else has a page checked out, and a </a:t>
            </a:r>
            <a:r>
              <a:rPr lang="en-US" sz="1200" dirty="0">
                <a:latin typeface="Poppins Medium" panose="00000600000000000000" pitchFamily="50" charset="0"/>
                <a:cs typeface="Poppins Medium" panose="00000600000000000000" pitchFamily="50" charset="0"/>
              </a:rPr>
              <a:t>white light bulb </a:t>
            </a:r>
            <a:r>
              <a:rPr lang="en-US" sz="1200" dirty="0">
                <a:latin typeface="Poppins Light" panose="00000400000000000000" pitchFamily="50" charset="0"/>
                <a:cs typeface="Poppins Light" panose="00000400000000000000" pitchFamily="50" charset="0"/>
              </a:rPr>
              <a:t>means the page currently isn’t checked out by anyone. If you encounter the red padlock on a page you need to work on, </a:t>
            </a:r>
            <a:r>
              <a:rPr lang="en-US" sz="1200" dirty="0" err="1">
                <a:latin typeface="Poppins Light" panose="00000400000000000000" pitchFamily="50" charset="0"/>
                <a:cs typeface="Poppins Light" panose="00000400000000000000" pitchFamily="50" charset="0"/>
              </a:rPr>
              <a:t>hoveringing</a:t>
            </a:r>
            <a:r>
              <a:rPr lang="en-US" sz="1200" dirty="0">
                <a:latin typeface="Poppins Light" panose="00000400000000000000" pitchFamily="50" charset="0"/>
                <a:cs typeface="Poppins Light" panose="00000400000000000000" pitchFamily="50" charset="0"/>
              </a:rPr>
              <a:t> over it for a moment will bring up a popup showing who currently has the page checked out.  </a:t>
            </a:r>
          </a:p>
          <a:p>
            <a:r>
              <a:rPr lang="en-US" sz="1200" dirty="0">
                <a:latin typeface="Poppins Light" panose="00000400000000000000" pitchFamily="50" charset="0"/>
                <a:cs typeface="Poppins Light" panose="00000400000000000000" pitchFamily="50" charset="0"/>
              </a:rPr>
              <a:t>Between the Status column and the modified date column each page’s publication status is shown. </a:t>
            </a:r>
            <a:r>
              <a:rPr lang="en-US" sz="1200" dirty="0">
                <a:latin typeface="Poppins Medium" panose="00000600000000000000" pitchFamily="50" charset="0"/>
                <a:cs typeface="Poppins Medium" panose="00000600000000000000" pitchFamily="50" charset="0"/>
              </a:rPr>
              <a:t>Unpublished</a:t>
            </a:r>
            <a:r>
              <a:rPr lang="en-US" sz="1200" dirty="0">
                <a:latin typeface="Poppins Light" panose="00000400000000000000" pitchFamily="50" charset="0"/>
                <a:cs typeface="Poppins Light" panose="00000400000000000000" pitchFamily="50" charset="0"/>
              </a:rPr>
              <a:t> means the page exists, but hasn’t been published and isn’t “live” on the website yet. </a:t>
            </a:r>
            <a:r>
              <a:rPr lang="en-US" sz="1200" dirty="0">
                <a:latin typeface="Poppins Medium" panose="00000600000000000000" pitchFamily="50" charset="0"/>
                <a:cs typeface="Poppins Medium" panose="00000600000000000000" pitchFamily="50" charset="0"/>
              </a:rPr>
              <a:t>Unpublished Changes </a:t>
            </a:r>
            <a:r>
              <a:rPr lang="en-US" sz="1200" dirty="0">
                <a:latin typeface="Poppins Light" panose="00000400000000000000" pitchFamily="50" charset="0"/>
                <a:cs typeface="Poppins Light" panose="00000400000000000000" pitchFamily="50" charset="0"/>
              </a:rPr>
              <a:t>means that the page is live, but there’s been work done on the page that, while having been saved, haven’t been published yet. If the field is empty it means that the page is published and up-to-date with the most recent changes. </a:t>
            </a:r>
          </a:p>
        </p:txBody>
      </p:sp>
      <p:sp>
        <p:nvSpPr>
          <p:cNvPr id="13" name="Oval 12">
            <a:extLst>
              <a:ext uri="{FF2B5EF4-FFF2-40B4-BE49-F238E27FC236}">
                <a16:creationId xmlns:a16="http://schemas.microsoft.com/office/drawing/2014/main" id="{4EFED258-3F24-4D26-8B39-B024B3558CD9}"/>
              </a:ext>
              <a:ext uri="{C183D7F6-B498-43B3-948B-1728B52AA6E4}">
                <adec:decorative xmlns:adec="http://schemas.microsoft.com/office/drawing/2017/decorative" val="1"/>
              </a:ext>
            </a:extLst>
          </p:cNvPr>
          <p:cNvSpPr/>
          <p:nvPr/>
        </p:nvSpPr>
        <p:spPr>
          <a:xfrm>
            <a:off x="9915787" y="3036815"/>
            <a:ext cx="1057012" cy="503339"/>
          </a:xfrm>
          <a:prstGeom prst="ellipse">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240807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18724-7F1F-438D-9D2C-66006A66D83C}"/>
              </a:ext>
            </a:extLst>
          </p:cNvPr>
          <p:cNvSpPr>
            <a:spLocks noGrp="1"/>
          </p:cNvSpPr>
          <p:nvPr>
            <p:ph type="title"/>
          </p:nvPr>
        </p:nvSpPr>
        <p:spPr>
          <a:xfrm>
            <a:off x="581646" y="2119747"/>
            <a:ext cx="5845571" cy="1433947"/>
          </a:xfrm>
        </p:spPr>
        <p:txBody>
          <a:bodyPr vert="horz" lIns="91440" tIns="45720" rIns="91440" bIns="45720" rtlCol="0" anchor="b">
            <a:normAutofit/>
          </a:bodyPr>
          <a:lstStyle/>
          <a:p>
            <a:pPr>
              <a:spcAft>
                <a:spcPts val="600"/>
              </a:spcAft>
            </a:pPr>
            <a:r>
              <a:rPr lang="en-US" sz="3000" dirty="0">
                <a:effectLst/>
                <a:latin typeface="Poppins Light" panose="00000400000000000000" pitchFamily="2" charset="0"/>
                <a:cs typeface="Poppins Light" panose="00000400000000000000" pitchFamily="2" charset="0"/>
              </a:rPr>
              <a:t>that pops up whenever the “Publish” option is used also has a different look. </a:t>
            </a:r>
            <a:endParaRPr lang="en-US" sz="3000" dirty="0">
              <a:latin typeface="Poppins Light" panose="00000400000000000000" pitchFamily="2" charset="0"/>
              <a:cs typeface="Poppins Light" panose="00000400000000000000" pitchFamily="2" charset="0"/>
            </a:endParaRPr>
          </a:p>
        </p:txBody>
      </p:sp>
      <p:sp>
        <p:nvSpPr>
          <p:cNvPr id="4" name="Text Placeholder 3">
            <a:extLst>
              <a:ext uri="{FF2B5EF4-FFF2-40B4-BE49-F238E27FC236}">
                <a16:creationId xmlns:a16="http://schemas.microsoft.com/office/drawing/2014/main" id="{D02EA4FA-EB7B-4086-B77F-F0E288E368EC}"/>
              </a:ext>
            </a:extLst>
          </p:cNvPr>
          <p:cNvSpPr>
            <a:spLocks noGrp="1"/>
          </p:cNvSpPr>
          <p:nvPr>
            <p:ph type="body" sz="half" idx="2"/>
          </p:nvPr>
        </p:nvSpPr>
        <p:spPr>
          <a:xfrm>
            <a:off x="367285" y="4936598"/>
            <a:ext cx="6557078" cy="933157"/>
          </a:xfrm>
        </p:spPr>
        <p:txBody>
          <a:bodyPr vert="horz" lIns="91440" tIns="45720" rIns="91440" bIns="45720" rtlCol="0" anchor="ctr">
            <a:normAutofit/>
          </a:bodyPr>
          <a:lstStyle/>
          <a:p>
            <a:r>
              <a:rPr lang="en-US" sz="1400" dirty="0">
                <a:effectLst/>
                <a:latin typeface="Poppins Light" panose="00000400000000000000" pitchFamily="2" charset="0"/>
                <a:cs typeface="Poppins Light" panose="00000400000000000000" pitchFamily="2" charset="0"/>
              </a:rPr>
              <a:t>Note that the options are the same, but are presented vertically instead of horizontally now. To get a report on each of the topics, click the clockwise circular arrow icon. </a:t>
            </a:r>
          </a:p>
        </p:txBody>
      </p:sp>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749C39-C6C8-4B61-B0A9-0E2ECDDA955D}"/>
              </a:ext>
              <a:ext uri="{C183D7F6-B498-43B3-948B-1728B52AA6E4}">
                <adec:decorative xmlns:adec="http://schemas.microsoft.com/office/drawing/2017/decorative" val="1"/>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18850" b="-3"/>
          <a:stretch/>
        </p:blipFill>
        <p:spPr>
          <a:xfrm>
            <a:off x="7215447" y="330618"/>
            <a:ext cx="4650833" cy="5878303"/>
          </a:xfrm>
          <a:prstGeom prst="rect">
            <a:avLst/>
          </a:prstGeom>
        </p:spPr>
      </p:pic>
      <p:sp>
        <p:nvSpPr>
          <p:cNvPr id="18" name="Rectangle 1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8BD378-2A72-4B13-A7F4-9A5F694F7989}"/>
              </a:ext>
            </a:extLst>
          </p:cNvPr>
          <p:cNvSpPr txBox="1"/>
          <p:nvPr/>
        </p:nvSpPr>
        <p:spPr>
          <a:xfrm>
            <a:off x="568030" y="1331321"/>
            <a:ext cx="5500255" cy="923330"/>
          </a:xfrm>
          <a:prstGeom prst="rect">
            <a:avLst/>
          </a:prstGeom>
          <a:noFill/>
        </p:spPr>
        <p:txBody>
          <a:bodyPr wrap="square" rtlCol="0">
            <a:spAutoFit/>
          </a:bodyPr>
          <a:lstStyle/>
          <a:p>
            <a:r>
              <a:rPr lang="en-US" sz="3000" dirty="0">
                <a:effectLst/>
                <a:latin typeface="Poppins Light" panose="00000400000000000000" pitchFamily="2" charset="0"/>
                <a:cs typeface="Poppins Light" panose="00000400000000000000" pitchFamily="2" charset="0"/>
              </a:rPr>
              <a:t>The </a:t>
            </a:r>
            <a:r>
              <a:rPr lang="en-US" sz="5400" b="1" dirty="0">
                <a:effectLst/>
                <a:latin typeface="Bebas Neue" panose="020B0606020202050201" pitchFamily="34" charset="0"/>
              </a:rPr>
              <a:t>Publish Page box</a:t>
            </a:r>
            <a:endParaRPr lang="en-US" sz="5400" dirty="0"/>
          </a:p>
        </p:txBody>
      </p:sp>
    </p:spTree>
    <p:extLst>
      <p:ext uri="{BB962C8B-B14F-4D97-AF65-F5344CB8AC3E}">
        <p14:creationId xmlns:p14="http://schemas.microsoft.com/office/powerpoint/2010/main" val="91227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CE909-C646-AB40-99C8-67CDEEF486C7}"/>
              </a:ext>
            </a:extLst>
          </p:cNvPr>
          <p:cNvSpPr>
            <a:spLocks noGrp="1"/>
          </p:cNvSpPr>
          <p:nvPr>
            <p:ph type="title"/>
          </p:nvPr>
        </p:nvSpPr>
        <p:spPr>
          <a:xfrm>
            <a:off x="6680752" y="893139"/>
            <a:ext cx="3932237" cy="1600200"/>
          </a:xfrm>
        </p:spPr>
        <p:txBody>
          <a:bodyPr/>
          <a:lstStyle/>
          <a:p>
            <a:r>
              <a:rPr lang="en-US" dirty="0"/>
              <a:t>Exceptions</a:t>
            </a:r>
          </a:p>
        </p:txBody>
      </p:sp>
      <p:sp>
        <p:nvSpPr>
          <p:cNvPr id="4" name="Text Placeholder 3">
            <a:extLst>
              <a:ext uri="{FF2B5EF4-FFF2-40B4-BE49-F238E27FC236}">
                <a16:creationId xmlns:a16="http://schemas.microsoft.com/office/drawing/2014/main" id="{647924E1-BC2F-4978-9458-C42768C71FBC}"/>
              </a:ext>
            </a:extLst>
          </p:cNvPr>
          <p:cNvSpPr>
            <a:spLocks noGrp="1"/>
          </p:cNvSpPr>
          <p:nvPr>
            <p:ph type="body" sz="half" idx="2"/>
          </p:nvPr>
        </p:nvSpPr>
        <p:spPr>
          <a:xfrm>
            <a:off x="966214" y="2131126"/>
            <a:ext cx="4644880" cy="1207693"/>
          </a:xfrm>
        </p:spPr>
        <p:txBody>
          <a:bodyPr/>
          <a:lstStyle/>
          <a:p>
            <a:r>
              <a:rPr lang="en-US" sz="1800" dirty="0">
                <a:effectLst/>
                <a:latin typeface="Poppins Light" panose="00000400000000000000" pitchFamily="2" charset="0"/>
                <a:ea typeface="Calibri" panose="020F0502020204030204" pitchFamily="34" charset="0"/>
                <a:cs typeface="Poppins Light" panose="00000400000000000000" pitchFamily="2" charset="0"/>
              </a:rPr>
              <a:t>In this case, to look at a report of the accessibility exceptions, simply clicking the “Exceptions: 145” link would bring up the information. </a:t>
            </a:r>
          </a:p>
          <a:p>
            <a:endParaRPr lang="en-US" dirty="0"/>
          </a:p>
        </p:txBody>
      </p:sp>
      <p:pic>
        <p:nvPicPr>
          <p:cNvPr id="5" name="Content Placeholder 4">
            <a:extLst>
              <a:ext uri="{FF2B5EF4-FFF2-40B4-BE49-F238E27FC236}">
                <a16:creationId xmlns:a16="http://schemas.microsoft.com/office/drawing/2014/main" id="{6348C180-D570-4FFB-921F-F284D482B9B2}"/>
              </a:ext>
              <a:ext uri="{C183D7F6-B498-43B3-948B-1728B52AA6E4}">
                <adec:decorative xmlns:adec="http://schemas.microsoft.com/office/drawing/2017/decorative" val="1"/>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009954" y="822121"/>
            <a:ext cx="5772863" cy="4981658"/>
          </a:xfrm>
          <a:prstGeom prst="rect">
            <a:avLst/>
          </a:prstGeom>
        </p:spPr>
      </p:pic>
      <p:pic>
        <p:nvPicPr>
          <p:cNvPr id="7" name="Picture 6">
            <a:extLst>
              <a:ext uri="{FF2B5EF4-FFF2-40B4-BE49-F238E27FC236}">
                <a16:creationId xmlns:a16="http://schemas.microsoft.com/office/drawing/2014/main" id="{66124790-3487-4C8C-865F-169AC050BDE9}"/>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955282" y="1046148"/>
            <a:ext cx="4445982" cy="685223"/>
          </a:xfrm>
          <a:prstGeom prst="rect">
            <a:avLst/>
          </a:prstGeom>
        </p:spPr>
      </p:pic>
      <p:sp>
        <p:nvSpPr>
          <p:cNvPr id="8" name="Rectangle 7">
            <a:extLst>
              <a:ext uri="{FF2B5EF4-FFF2-40B4-BE49-F238E27FC236}">
                <a16:creationId xmlns:a16="http://schemas.microsoft.com/office/drawing/2014/main" id="{011091DE-D494-497A-A01D-08BF861D0046}"/>
              </a:ext>
              <a:ext uri="{C183D7F6-B498-43B3-948B-1728B52AA6E4}">
                <adec:decorative xmlns:adec="http://schemas.microsoft.com/office/drawing/2017/decorative" val="1"/>
              </a:ext>
            </a:extLst>
          </p:cNvPr>
          <p:cNvSpPr/>
          <p:nvPr/>
        </p:nvSpPr>
        <p:spPr>
          <a:xfrm>
            <a:off x="721453" y="805343"/>
            <a:ext cx="4991450" cy="2623657"/>
          </a:xfrm>
          <a:prstGeom prst="rect">
            <a:avLst/>
          </a:prstGeom>
          <a:noFill/>
          <a:ln w="1905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081E98A-9565-4C03-9635-3ACA40D73B9E}"/>
              </a:ext>
              <a:ext uri="{C183D7F6-B498-43B3-948B-1728B52AA6E4}">
                <adec:decorative xmlns:adec="http://schemas.microsoft.com/office/drawing/2017/decorative" val="1"/>
              </a:ext>
            </a:extLst>
          </p:cNvPr>
          <p:cNvCxnSpPr>
            <a:cxnSpLocks/>
          </p:cNvCxnSpPr>
          <p:nvPr/>
        </p:nvCxnSpPr>
        <p:spPr>
          <a:xfrm>
            <a:off x="721453" y="1731371"/>
            <a:ext cx="4991450"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65E6FC4F-DDFD-4215-B3E6-17FAD73CBE9B}"/>
              </a:ext>
              <a:ext uri="{C183D7F6-B498-43B3-948B-1728B52AA6E4}">
                <adec:decorative xmlns:adec="http://schemas.microsoft.com/office/drawing/2017/decorative" val="1"/>
              </a:ext>
            </a:extLst>
          </p:cNvPr>
          <p:cNvSpPr/>
          <p:nvPr/>
        </p:nvSpPr>
        <p:spPr>
          <a:xfrm>
            <a:off x="645952" y="1350628"/>
            <a:ext cx="134224" cy="68522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9D7C93-E339-4052-9666-4FBD6E15D130}"/>
              </a:ext>
              <a:ext uri="{C183D7F6-B498-43B3-948B-1728B52AA6E4}">
                <adec:decorative xmlns:adec="http://schemas.microsoft.com/office/drawing/2017/decorative" val="1"/>
              </a:ext>
            </a:extLst>
          </p:cNvPr>
          <p:cNvSpPr/>
          <p:nvPr/>
        </p:nvSpPr>
        <p:spPr>
          <a:xfrm>
            <a:off x="6009954" y="838899"/>
            <a:ext cx="5772863" cy="4964869"/>
          </a:xfrm>
          <a:prstGeom prst="rect">
            <a:avLst/>
          </a:prstGeom>
          <a:noFill/>
          <a:ln w="1905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178A4504-ECE1-4959-A056-1758434FD81E}"/>
              </a:ext>
              <a:ext uri="{C183D7F6-B498-43B3-948B-1728B52AA6E4}">
                <adec:decorative xmlns:adec="http://schemas.microsoft.com/office/drawing/2017/decorative" val="1"/>
              </a:ext>
            </a:extLst>
          </p:cNvPr>
          <p:cNvSpPr/>
          <p:nvPr/>
        </p:nvSpPr>
        <p:spPr>
          <a:xfrm>
            <a:off x="11715705" y="4808158"/>
            <a:ext cx="134224" cy="68522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61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9B9E8A9-352D-4DCB-9485-C777000D4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AA3A6-BF6A-43C3-B547-FBB26BA98438}"/>
              </a:ext>
            </a:extLst>
          </p:cNvPr>
          <p:cNvSpPr>
            <a:spLocks noGrp="1"/>
          </p:cNvSpPr>
          <p:nvPr>
            <p:ph type="title"/>
          </p:nvPr>
        </p:nvSpPr>
        <p:spPr>
          <a:xfrm>
            <a:off x="612648" y="1078992"/>
            <a:ext cx="6272784" cy="1536192"/>
          </a:xfrm>
        </p:spPr>
        <p:txBody>
          <a:bodyPr vert="horz" lIns="91440" tIns="45720" rIns="91440" bIns="45720" rtlCol="0" anchor="b">
            <a:normAutofit/>
          </a:bodyPr>
          <a:lstStyle/>
          <a:p>
            <a:r>
              <a:rPr lang="en-US" sz="2500" dirty="0">
                <a:effectLst/>
                <a:latin typeface="Poppins Light" panose="00000400000000000000" pitchFamily="2" charset="0"/>
                <a:cs typeface="Poppins Light" panose="00000400000000000000" pitchFamily="2" charset="0"/>
              </a:rPr>
              <a:t>After we’re done with this, we can publish by clicking the green “Publish” button in the lower right corner of the Publish Page box. </a:t>
            </a:r>
            <a:endParaRPr lang="en-US" sz="2500" dirty="0">
              <a:latin typeface="Poppins Light" panose="00000400000000000000" pitchFamily="2" charset="0"/>
              <a:cs typeface="Poppins Light" panose="00000400000000000000" pitchFamily="2" charset="0"/>
            </a:endParaRPr>
          </a:p>
        </p:txBody>
      </p:sp>
      <p:sp>
        <p:nvSpPr>
          <p:cNvPr id="18" name="Rectangle 17">
            <a:extLst>
              <a:ext uri="{FF2B5EF4-FFF2-40B4-BE49-F238E27FC236}">
                <a16:creationId xmlns:a16="http://schemas.microsoft.com/office/drawing/2014/main" id="{C2A9B0E5-C2C1-4B85-99A9-117A659D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3A8AEACA-9535-4BE8-A91B-8BE82BA54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7111C79-DAA1-4E03-9AD5-E7736AC740A0}"/>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tretch>
            <a:fillRect/>
          </a:stretch>
        </p:blipFill>
        <p:spPr>
          <a:xfrm>
            <a:off x="7488129" y="1234026"/>
            <a:ext cx="4229773" cy="1374675"/>
          </a:xfrm>
          <a:prstGeom prst="rect">
            <a:avLst/>
          </a:prstGeom>
        </p:spPr>
      </p:pic>
      <p:sp>
        <p:nvSpPr>
          <p:cNvPr id="4" name="Text Placeholder 3">
            <a:extLst>
              <a:ext uri="{FF2B5EF4-FFF2-40B4-BE49-F238E27FC236}">
                <a16:creationId xmlns:a16="http://schemas.microsoft.com/office/drawing/2014/main" id="{322ACFB3-1C73-4833-8968-21FFB1203045}"/>
              </a:ext>
            </a:extLst>
          </p:cNvPr>
          <p:cNvSpPr>
            <a:spLocks noGrp="1"/>
          </p:cNvSpPr>
          <p:nvPr>
            <p:ph type="body" sz="half" idx="2"/>
          </p:nvPr>
        </p:nvSpPr>
        <p:spPr>
          <a:xfrm>
            <a:off x="612648" y="3355848"/>
            <a:ext cx="6272784" cy="3017796"/>
          </a:xfrm>
        </p:spPr>
        <p:txBody>
          <a:bodyPr vert="horz" lIns="91440" tIns="45720" rIns="91440" bIns="45720" rtlCol="0">
            <a:normAutofit fontScale="92500"/>
          </a:bodyPr>
          <a:lstStyle/>
          <a:p>
            <a:r>
              <a:rPr lang="en-US" sz="2200" dirty="0">
                <a:latin typeface="Poppins Light" panose="00000400000000000000" pitchFamily="2" charset="0"/>
                <a:cs typeface="Poppins Light" panose="00000400000000000000" pitchFamily="2" charset="0"/>
              </a:rPr>
              <a:t>Whenever a page was published in the previous version, the entire bottom of OU Campus would present the status of publication “Publish is in progress,” “File is now published,” etc. While these indicators remain, they’ve been drastically reduced in size, appear as popups at the bottom left of the screen. The popups overlay the OU Campus edit view rather than taking over the bottom of the screen and altering the view as before. </a:t>
            </a:r>
          </a:p>
          <a:p>
            <a:pPr indent="-228600">
              <a:buFont typeface="Arial" panose="020B0604020202020204" pitchFamily="34" charset="0"/>
              <a:buChar char="•"/>
            </a:pPr>
            <a:endParaRPr lang="en-US" sz="2200" dirty="0"/>
          </a:p>
        </p:txBody>
      </p:sp>
      <p:pic>
        <p:nvPicPr>
          <p:cNvPr id="5" name="Content Placeholder 4">
            <a:extLst>
              <a:ext uri="{FF2B5EF4-FFF2-40B4-BE49-F238E27FC236}">
                <a16:creationId xmlns:a16="http://schemas.microsoft.com/office/drawing/2014/main" id="{1E21A1AE-3959-4979-95E5-3D212EFE0044}"/>
              </a:ext>
              <a:ext uri="{C183D7F6-B498-43B3-948B-1728B52AA6E4}">
                <adec:decorative xmlns:adec="http://schemas.microsoft.com/office/drawing/2017/decorative" val="1"/>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488129" y="3999912"/>
            <a:ext cx="4229772" cy="1152613"/>
          </a:xfrm>
          <a:prstGeom prst="rect">
            <a:avLst/>
          </a:prstGeom>
        </p:spPr>
      </p:pic>
      <p:sp>
        <p:nvSpPr>
          <p:cNvPr id="6" name="Rectangle 5">
            <a:extLst>
              <a:ext uri="{FF2B5EF4-FFF2-40B4-BE49-F238E27FC236}">
                <a16:creationId xmlns:a16="http://schemas.microsoft.com/office/drawing/2014/main" id="{D013CCE1-AA0A-4038-A408-7A90AE996A04}"/>
              </a:ext>
              <a:ext uri="{C183D7F6-B498-43B3-948B-1728B52AA6E4}">
                <adec:decorative xmlns:adec="http://schemas.microsoft.com/office/drawing/2017/decorative" val="1"/>
              </a:ext>
            </a:extLst>
          </p:cNvPr>
          <p:cNvSpPr/>
          <p:nvPr/>
        </p:nvSpPr>
        <p:spPr>
          <a:xfrm rot="5400000">
            <a:off x="822665" y="325634"/>
            <a:ext cx="134224" cy="68522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07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709D-C1ED-4955-9C21-93C6C4B6AED0}"/>
              </a:ext>
            </a:extLst>
          </p:cNvPr>
          <p:cNvSpPr>
            <a:spLocks noGrp="1"/>
          </p:cNvSpPr>
          <p:nvPr>
            <p:ph type="title"/>
          </p:nvPr>
        </p:nvSpPr>
        <p:spPr>
          <a:xfrm>
            <a:off x="838200" y="713472"/>
            <a:ext cx="10515600" cy="557983"/>
          </a:xfrm>
        </p:spPr>
        <p:txBody>
          <a:bodyPr>
            <a:noAutofit/>
          </a:bodyPr>
          <a:lstStyle/>
          <a:p>
            <a:pPr>
              <a:lnSpc>
                <a:spcPct val="100000"/>
              </a:lnSpc>
            </a:pPr>
            <a:r>
              <a:rPr lang="en-US" sz="5400" b="1" dirty="0">
                <a:latin typeface="Bebas Neue" panose="020B0606020202050201" pitchFamily="34" charset="0"/>
                <a:cs typeface="Poppins Medium" panose="00000600000000000000" pitchFamily="50" charset="0"/>
              </a:rPr>
              <a:t>OU Campus Version 11 Update</a:t>
            </a:r>
            <a:endParaRPr lang="en-US" sz="5400" dirty="0">
              <a:latin typeface="Bebas Neue" panose="020B0606020202050201" pitchFamily="34" charset="0"/>
              <a:cs typeface="Poppins Thin" panose="00000300000000000000" pitchFamily="50" charset="0"/>
            </a:endParaRPr>
          </a:p>
        </p:txBody>
      </p:sp>
      <p:sp>
        <p:nvSpPr>
          <p:cNvPr id="3" name="Content Placeholder 2">
            <a:extLst>
              <a:ext uri="{FF2B5EF4-FFF2-40B4-BE49-F238E27FC236}">
                <a16:creationId xmlns:a16="http://schemas.microsoft.com/office/drawing/2014/main" id="{461A4C56-438F-4C8D-BF89-90256339ABBC}"/>
              </a:ext>
            </a:extLst>
          </p:cNvPr>
          <p:cNvSpPr>
            <a:spLocks noGrp="1"/>
          </p:cNvSpPr>
          <p:nvPr>
            <p:ph idx="1"/>
          </p:nvPr>
        </p:nvSpPr>
        <p:spPr>
          <a:xfrm>
            <a:off x="1706880" y="2943496"/>
            <a:ext cx="9646920" cy="3590519"/>
          </a:xfrm>
        </p:spPr>
        <p:txBody>
          <a:bodyPr/>
          <a:lstStyle/>
          <a:p>
            <a:r>
              <a:rPr lang="en-US" dirty="0">
                <a:latin typeface="Poppins Light" panose="00000400000000000000" pitchFamily="50" charset="0"/>
                <a:cs typeface="Poppins Light" panose="00000400000000000000" pitchFamily="50" charset="0"/>
              </a:rPr>
              <a:t>Slides 3-6 Introduction</a:t>
            </a:r>
          </a:p>
          <a:p>
            <a:r>
              <a:rPr lang="en-US" dirty="0">
                <a:latin typeface="Poppins Light" panose="00000400000000000000" pitchFamily="50" charset="0"/>
                <a:cs typeface="Poppins Light" panose="00000400000000000000" pitchFamily="50" charset="0"/>
              </a:rPr>
              <a:t>Slides 6-16 Dashboard</a:t>
            </a:r>
          </a:p>
        </p:txBody>
      </p:sp>
      <p:sp>
        <p:nvSpPr>
          <p:cNvPr id="6" name="TextBox 5">
            <a:extLst>
              <a:ext uri="{FF2B5EF4-FFF2-40B4-BE49-F238E27FC236}">
                <a16:creationId xmlns:a16="http://schemas.microsoft.com/office/drawing/2014/main" id="{03A91A6C-E77D-4BCD-9B1A-C547D6EC37ED}"/>
              </a:ext>
            </a:extLst>
          </p:cNvPr>
          <p:cNvSpPr txBox="1"/>
          <p:nvPr/>
        </p:nvSpPr>
        <p:spPr>
          <a:xfrm>
            <a:off x="838200" y="1375962"/>
            <a:ext cx="7846423" cy="523220"/>
          </a:xfrm>
          <a:prstGeom prst="rect">
            <a:avLst/>
          </a:prstGeom>
          <a:noFill/>
        </p:spPr>
        <p:txBody>
          <a:bodyPr wrap="square" rtlCol="0">
            <a:spAutoFit/>
          </a:bodyPr>
          <a:lstStyle/>
          <a:p>
            <a:r>
              <a:rPr lang="en-US" sz="2800" b="1" dirty="0">
                <a:latin typeface="Poppins Thin" panose="00000300000000000000" pitchFamily="50" charset="0"/>
                <a:cs typeface="Poppins Thin" panose="00000300000000000000" pitchFamily="50" charset="0"/>
              </a:rPr>
              <a:t>Sections/Table of Contents</a:t>
            </a:r>
            <a:endParaRPr lang="en-US" sz="2800" dirty="0"/>
          </a:p>
        </p:txBody>
      </p:sp>
      <p:cxnSp>
        <p:nvCxnSpPr>
          <p:cNvPr id="8" name="Straight Connector 7">
            <a:extLst>
              <a:ext uri="{FF2B5EF4-FFF2-40B4-BE49-F238E27FC236}">
                <a16:creationId xmlns:a16="http://schemas.microsoft.com/office/drawing/2014/main" id="{287D8CAC-AB0F-4F7D-9FF1-143DABC7BE76}"/>
              </a:ext>
              <a:ext uri="{C183D7F6-B498-43B3-948B-1728B52AA6E4}">
                <adec:decorative xmlns:adec="http://schemas.microsoft.com/office/drawing/2017/decorative" val="1"/>
              </a:ext>
            </a:extLst>
          </p:cNvPr>
          <p:cNvCxnSpPr>
            <a:cxnSpLocks/>
          </p:cNvCxnSpPr>
          <p:nvPr/>
        </p:nvCxnSpPr>
        <p:spPr>
          <a:xfrm>
            <a:off x="1419497" y="2116186"/>
            <a:ext cx="9065623"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67631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84261D-70C9-4DB7-8ECA-4C3062BD746A}"/>
              </a:ext>
              <a:ext uri="{C183D7F6-B498-43B3-948B-1728B52AA6E4}">
                <adec:decorative xmlns:adec="http://schemas.microsoft.com/office/drawing/2017/decorative" val="1"/>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70514"/>
          </a:xfrm>
          <a:prstGeom prst="rect">
            <a:avLst/>
          </a:prstGeom>
        </p:spPr>
      </p:pic>
      <p:sp>
        <p:nvSpPr>
          <p:cNvPr id="10" name="Flowchart: Manual Input 9">
            <a:extLst>
              <a:ext uri="{FF2B5EF4-FFF2-40B4-BE49-F238E27FC236}">
                <a16:creationId xmlns:a16="http://schemas.microsoft.com/office/drawing/2014/main" id="{37A0AADE-1DA7-4FCB-B615-653A62E82EBA}"/>
              </a:ext>
              <a:ext uri="{C183D7F6-B498-43B3-948B-1728B52AA6E4}">
                <adec:decorative xmlns:adec="http://schemas.microsoft.com/office/drawing/2017/decorative" val="1"/>
              </a:ext>
            </a:extLst>
          </p:cNvPr>
          <p:cNvSpPr/>
          <p:nvPr/>
        </p:nvSpPr>
        <p:spPr>
          <a:xfrm rot="16200000" flipV="1">
            <a:off x="5914294" y="3410770"/>
            <a:ext cx="1655201" cy="3816870"/>
          </a:xfrm>
          <a:prstGeom prst="flowChartManualInpu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53B859-FAA6-481C-95F9-A1C641CF0325}"/>
              </a:ext>
              <a:ext uri="{C183D7F6-B498-43B3-948B-1728B52AA6E4}">
                <adec:decorative xmlns:adec="http://schemas.microsoft.com/office/drawing/2017/decorative" val="1"/>
              </a:ext>
            </a:extLst>
          </p:cNvPr>
          <p:cNvSpPr/>
          <p:nvPr/>
        </p:nvSpPr>
        <p:spPr>
          <a:xfrm>
            <a:off x="9787" y="4491604"/>
            <a:ext cx="4823672" cy="165520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lowchart: Manual Input 6">
            <a:extLst>
              <a:ext uri="{FF2B5EF4-FFF2-40B4-BE49-F238E27FC236}">
                <a16:creationId xmlns:a16="http://schemas.microsoft.com/office/drawing/2014/main" id="{F2677484-9B2B-4EA7-8283-AF5747B237DE}"/>
              </a:ext>
              <a:ext uri="{C183D7F6-B498-43B3-948B-1728B52AA6E4}">
                <adec:decorative xmlns:adec="http://schemas.microsoft.com/office/drawing/2017/decorative" val="1"/>
              </a:ext>
            </a:extLst>
          </p:cNvPr>
          <p:cNvSpPr/>
          <p:nvPr/>
        </p:nvSpPr>
        <p:spPr>
          <a:xfrm rot="16200000" flipV="1">
            <a:off x="5904507" y="3409372"/>
            <a:ext cx="1655201" cy="3816870"/>
          </a:xfrm>
          <a:prstGeom prst="flowChartManualInpu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E6BA93-F1E8-4E72-B90D-8AB78FF3BA7B}"/>
              </a:ext>
              <a:ext uri="{C183D7F6-B498-43B3-948B-1728B52AA6E4}">
                <adec:decorative xmlns:adec="http://schemas.microsoft.com/office/drawing/2017/decorative" val="1"/>
              </a:ext>
            </a:extLst>
          </p:cNvPr>
          <p:cNvSpPr/>
          <p:nvPr/>
        </p:nvSpPr>
        <p:spPr>
          <a:xfrm>
            <a:off x="0" y="4490206"/>
            <a:ext cx="4823672" cy="165520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80A27-349E-4095-9BE7-4FC8DA29999F}"/>
              </a:ext>
            </a:extLst>
          </p:cNvPr>
          <p:cNvSpPr>
            <a:spLocks noGrp="1"/>
          </p:cNvSpPr>
          <p:nvPr>
            <p:ph type="title"/>
          </p:nvPr>
        </p:nvSpPr>
        <p:spPr>
          <a:xfrm>
            <a:off x="424919" y="4940352"/>
            <a:ext cx="3488931" cy="916497"/>
          </a:xfrm>
        </p:spPr>
        <p:txBody>
          <a:bodyPr>
            <a:normAutofit/>
          </a:bodyPr>
          <a:lstStyle/>
          <a:p>
            <a:r>
              <a:rPr lang="en-US" sz="5400" dirty="0">
                <a:latin typeface="Bebas Neue" panose="020B0606020202050201" pitchFamily="34" charset="0"/>
              </a:rPr>
              <a:t>Page Edit View</a:t>
            </a:r>
          </a:p>
        </p:txBody>
      </p:sp>
      <p:sp>
        <p:nvSpPr>
          <p:cNvPr id="4" name="Text Placeholder 3">
            <a:extLst>
              <a:ext uri="{FF2B5EF4-FFF2-40B4-BE49-F238E27FC236}">
                <a16:creationId xmlns:a16="http://schemas.microsoft.com/office/drawing/2014/main" id="{20045FF2-6EA0-41F0-BED2-1748870384C4}"/>
              </a:ext>
            </a:extLst>
          </p:cNvPr>
          <p:cNvSpPr>
            <a:spLocks noGrp="1"/>
          </p:cNvSpPr>
          <p:nvPr>
            <p:ph type="body" sz="half" idx="2"/>
          </p:nvPr>
        </p:nvSpPr>
        <p:spPr>
          <a:xfrm>
            <a:off x="4169457" y="4787856"/>
            <a:ext cx="4050867" cy="1271821"/>
          </a:xfrm>
        </p:spPr>
        <p:txBody>
          <a:bodyPr>
            <a:normAutofit lnSpcReduction="10000"/>
          </a:bodyPr>
          <a:lstStyle/>
          <a:p>
            <a:r>
              <a:rPr lang="en-US" sz="1800" dirty="0">
                <a:effectLst/>
                <a:latin typeface="Poppins Medium" panose="00000600000000000000" pitchFamily="2" charset="0"/>
                <a:ea typeface="Calibri" panose="020F0502020204030204" pitchFamily="34" charset="0"/>
                <a:cs typeface="Poppins Medium" panose="00000600000000000000" pitchFamily="2" charset="0"/>
              </a:rPr>
              <a:t>Page Edit View doesn’t have much in the way of new functionality but, cosmetically, the layout has changed substantially. </a:t>
            </a:r>
          </a:p>
        </p:txBody>
      </p:sp>
    </p:spTree>
    <p:extLst>
      <p:ext uri="{BB962C8B-B14F-4D97-AF65-F5344CB8AC3E}">
        <p14:creationId xmlns:p14="http://schemas.microsoft.com/office/powerpoint/2010/main" val="113005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595D-685F-4125-ACE5-586E7917E44F}"/>
              </a:ext>
            </a:extLst>
          </p:cNvPr>
          <p:cNvSpPr>
            <a:spLocks noGrp="1"/>
          </p:cNvSpPr>
          <p:nvPr>
            <p:ph type="title"/>
          </p:nvPr>
        </p:nvSpPr>
        <p:spPr>
          <a:xfrm>
            <a:off x="756226" y="475963"/>
            <a:ext cx="10375900" cy="1325563"/>
          </a:xfrm>
        </p:spPr>
        <p:txBody>
          <a:bodyPr>
            <a:normAutofit/>
          </a:bodyPr>
          <a:lstStyle/>
          <a:p>
            <a:r>
              <a:rPr lang="en-US" sz="1800" dirty="0">
                <a:effectLst/>
                <a:latin typeface="Poppins Light" panose="00000400000000000000" pitchFamily="2" charset="0"/>
                <a:ea typeface="Calibri" panose="020F0502020204030204" pitchFamily="34" charset="0"/>
                <a:cs typeface="Poppins Light" panose="00000400000000000000" pitchFamily="2" charset="0"/>
              </a:rPr>
              <a:t>First off, note that the </a:t>
            </a:r>
            <a:r>
              <a:rPr lang="en-US" sz="1800" dirty="0" err="1">
                <a:effectLst/>
                <a:latin typeface="Poppins Medium" panose="00000600000000000000" pitchFamily="2" charset="0"/>
                <a:ea typeface="Calibri" panose="020F0502020204030204" pitchFamily="34" charset="0"/>
                <a:cs typeface="Poppins Medium" panose="00000600000000000000" pitchFamily="2" charset="0"/>
              </a:rPr>
              <a:t>Multiedit</a:t>
            </a:r>
            <a:r>
              <a:rPr lang="en-US" sz="1800" dirty="0">
                <a:effectLst/>
                <a:latin typeface="Poppins Medium" panose="00000600000000000000" pitchFamily="2" charset="0"/>
                <a:ea typeface="Calibri" panose="020F0502020204030204" pitchFamily="34" charset="0"/>
                <a:cs typeface="Poppins Medium" panose="00000600000000000000" pitchFamily="2" charset="0"/>
              </a:rPr>
              <a:t> button </a:t>
            </a:r>
            <a:r>
              <a:rPr lang="en-US" sz="1800" dirty="0">
                <a:effectLst/>
                <a:latin typeface="Poppins Light" panose="00000400000000000000" pitchFamily="2" charset="0"/>
                <a:ea typeface="Calibri" panose="020F0502020204030204" pitchFamily="34" charset="0"/>
                <a:cs typeface="Poppins Light" panose="00000400000000000000" pitchFamily="2" charset="0"/>
              </a:rPr>
              <a:t>has changed and moved. In the previous version it was a big orange button toward the top center of the edit screen. In the new version it’s moved toward the top right of the screen, a white button with blue outline and text. </a:t>
            </a:r>
            <a:endParaRPr lang="en-US" dirty="0">
              <a:latin typeface="Poppins Light" panose="00000400000000000000" pitchFamily="2" charset="0"/>
              <a:cs typeface="Poppins Light" panose="00000400000000000000" pitchFamily="2" charset="0"/>
            </a:endParaRPr>
          </a:p>
        </p:txBody>
      </p:sp>
      <p:pic>
        <p:nvPicPr>
          <p:cNvPr id="5" name="Content Placeholder 4">
            <a:extLst>
              <a:ext uri="{FF2B5EF4-FFF2-40B4-BE49-F238E27FC236}">
                <a16:creationId xmlns:a16="http://schemas.microsoft.com/office/drawing/2014/main" id="{F54B6EE3-1DD4-431B-8ACD-1BA1FA2A7C2A}"/>
              </a:ext>
              <a:ext uri="{C183D7F6-B498-43B3-948B-1728B52AA6E4}">
                <adec:decorative xmlns:adec="http://schemas.microsoft.com/office/drawing/2017/decorative" val="1"/>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13553"/>
            <a:ext cx="5034548" cy="854075"/>
          </a:xfrm>
          <a:prstGeom prst="rect">
            <a:avLst/>
          </a:prstGeom>
        </p:spPr>
      </p:pic>
      <p:sp>
        <p:nvSpPr>
          <p:cNvPr id="7" name="TextBox 6">
            <a:extLst>
              <a:ext uri="{FF2B5EF4-FFF2-40B4-BE49-F238E27FC236}">
                <a16:creationId xmlns:a16="http://schemas.microsoft.com/office/drawing/2014/main" id="{D6EE25B4-7006-4FC9-9804-C97F3630264F}"/>
              </a:ext>
            </a:extLst>
          </p:cNvPr>
          <p:cNvSpPr txBox="1"/>
          <p:nvPr/>
        </p:nvSpPr>
        <p:spPr>
          <a:xfrm>
            <a:off x="762000" y="3215264"/>
            <a:ext cx="5105400" cy="1477328"/>
          </a:xfrm>
          <a:prstGeom prst="rect">
            <a:avLst/>
          </a:prstGeom>
          <a:noFill/>
        </p:spPr>
        <p:txBody>
          <a:bodyPr wrap="square" rtlCol="0">
            <a:spAutoFit/>
          </a:bodyPr>
          <a:lstStyle/>
          <a:p>
            <a:r>
              <a:rPr lang="en-US" sz="1800" dirty="0">
                <a:effectLst/>
                <a:latin typeface="Poppins Light" panose="00000400000000000000" pitchFamily="2" charset="0"/>
                <a:ea typeface="Calibri" panose="020F0502020204030204" pitchFamily="34" charset="0"/>
                <a:cs typeface="Poppins Light" panose="00000400000000000000" pitchFamily="2" charset="0"/>
              </a:rPr>
              <a:t>Note that we have a More Actions icon to the right of the buttons. If we open that menu we’ll find the </a:t>
            </a:r>
            <a:r>
              <a:rPr lang="en-US" sz="1800" b="1" dirty="0">
                <a:effectLst/>
                <a:latin typeface="Poppins Medium" panose="00000600000000000000" pitchFamily="2" charset="0"/>
                <a:ea typeface="Calibri" panose="020F0502020204030204" pitchFamily="34" charset="0"/>
                <a:cs typeface="Poppins Medium" panose="00000600000000000000" pitchFamily="2" charset="0"/>
              </a:rPr>
              <a:t>Page Check</a:t>
            </a:r>
            <a:r>
              <a:rPr lang="en-US" sz="1800" dirty="0">
                <a:effectLst/>
                <a:latin typeface="Poppins Medium" panose="00000600000000000000" pitchFamily="2" charset="0"/>
                <a:ea typeface="Calibri" panose="020F0502020204030204" pitchFamily="34" charset="0"/>
                <a:cs typeface="Poppins Medium" panose="00000600000000000000" pitchFamily="2" charset="0"/>
              </a:rPr>
              <a:t>, </a:t>
            </a:r>
            <a:r>
              <a:rPr lang="en-US" sz="1800" b="1" dirty="0">
                <a:effectLst/>
                <a:latin typeface="Poppins Medium" panose="00000600000000000000" pitchFamily="2" charset="0"/>
                <a:ea typeface="Calibri" panose="020F0502020204030204" pitchFamily="34" charset="0"/>
                <a:cs typeface="Poppins Medium" panose="00000600000000000000" pitchFamily="2" charset="0"/>
              </a:rPr>
              <a:t>Save Version</a:t>
            </a:r>
            <a:r>
              <a:rPr lang="en-US" sz="1800" dirty="0">
                <a:effectLst/>
                <a:latin typeface="Poppins Medium" panose="00000600000000000000" pitchFamily="2" charset="0"/>
                <a:ea typeface="Calibri" panose="020F0502020204030204" pitchFamily="34" charset="0"/>
                <a:cs typeface="Poppins Medium" panose="00000600000000000000" pitchFamily="2" charset="0"/>
              </a:rPr>
              <a:t>, </a:t>
            </a:r>
            <a:r>
              <a:rPr lang="en-US" sz="1800" dirty="0">
                <a:effectLst/>
                <a:latin typeface="Poppins Light" panose="00000400000000000000" pitchFamily="2" charset="0"/>
                <a:ea typeface="Calibri" panose="020F0502020204030204" pitchFamily="34" charset="0"/>
                <a:cs typeface="Poppins Light" panose="00000400000000000000" pitchFamily="2" charset="0"/>
              </a:rPr>
              <a:t>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Poppins Medium" panose="00000600000000000000" pitchFamily="2" charset="0"/>
                <a:ea typeface="Calibri" panose="020F0502020204030204" pitchFamily="34" charset="0"/>
                <a:cs typeface="Poppins Medium" panose="00000600000000000000" pitchFamily="2" charset="0"/>
              </a:rPr>
              <a:t>View Published Page</a:t>
            </a:r>
            <a:r>
              <a:rPr lang="en-US" sz="1800" dirty="0">
                <a:effectLst/>
                <a:latin typeface="Poppins Medium" panose="00000600000000000000" pitchFamily="2" charset="0"/>
                <a:ea typeface="Calibri" panose="020F0502020204030204" pitchFamily="34" charset="0"/>
                <a:cs typeface="Poppins Medium" panose="00000600000000000000" pitchFamily="2" charset="0"/>
              </a:rPr>
              <a:t> </a:t>
            </a:r>
            <a:r>
              <a:rPr lang="en-US" sz="1800" dirty="0">
                <a:effectLst/>
                <a:latin typeface="Poppins Light" panose="00000400000000000000" pitchFamily="2" charset="0"/>
                <a:ea typeface="Calibri" panose="020F0502020204030204" pitchFamily="34" charset="0"/>
                <a:cs typeface="Poppins Light" panose="00000400000000000000" pitchFamily="2" charset="0"/>
              </a:rPr>
              <a:t>options. </a:t>
            </a:r>
          </a:p>
          <a:p>
            <a:endParaRPr lang="en-US" dirty="0"/>
          </a:p>
        </p:txBody>
      </p:sp>
      <p:pic>
        <p:nvPicPr>
          <p:cNvPr id="8" name="Content Placeholder 7">
            <a:extLst>
              <a:ext uri="{FF2B5EF4-FFF2-40B4-BE49-F238E27FC236}">
                <a16:creationId xmlns:a16="http://schemas.microsoft.com/office/drawing/2014/main" id="{A4B1E6BA-428D-43A3-8902-1A20A0DAC82A}"/>
              </a:ext>
              <a:ext uri="{C183D7F6-B498-43B3-948B-1728B52AA6E4}">
                <adec:decorative xmlns:adec="http://schemas.microsoft.com/office/drawing/2017/decorative" val="1"/>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330834" y="2213553"/>
            <a:ext cx="5267170" cy="2355970"/>
          </a:xfrm>
          <a:prstGeom prst="rect">
            <a:avLst/>
          </a:prstGeom>
        </p:spPr>
      </p:pic>
      <p:sp>
        <p:nvSpPr>
          <p:cNvPr id="9" name="TextBox 8">
            <a:extLst>
              <a:ext uri="{FF2B5EF4-FFF2-40B4-BE49-F238E27FC236}">
                <a16:creationId xmlns:a16="http://schemas.microsoft.com/office/drawing/2014/main" id="{EE844359-25A8-4796-885D-EDEE4AC3470F}"/>
              </a:ext>
            </a:extLst>
          </p:cNvPr>
          <p:cNvSpPr txBox="1"/>
          <p:nvPr/>
        </p:nvSpPr>
        <p:spPr>
          <a:xfrm>
            <a:off x="6248399" y="4849756"/>
            <a:ext cx="5472545" cy="1200329"/>
          </a:xfrm>
          <a:prstGeom prst="rect">
            <a:avLst/>
          </a:prstGeom>
          <a:noFill/>
        </p:spPr>
        <p:txBody>
          <a:bodyPr wrap="square" rtlCol="0">
            <a:spAutoFit/>
          </a:bodyPr>
          <a:lstStyle/>
          <a:p>
            <a:r>
              <a:rPr lang="en-US" sz="1800" dirty="0">
                <a:effectLst/>
                <a:latin typeface="Poppins Light" panose="00000400000000000000" pitchFamily="2" charset="0"/>
                <a:ea typeface="Calibri" panose="020F0502020204030204" pitchFamily="34" charset="0"/>
                <a:cs typeface="Poppins Light" panose="00000400000000000000" pitchFamily="2" charset="0"/>
              </a:rPr>
              <a:t>View Published Page allows you to open a tab with the current published version of the page for review and comparison with the version currently being edited. </a:t>
            </a:r>
          </a:p>
        </p:txBody>
      </p:sp>
      <p:cxnSp>
        <p:nvCxnSpPr>
          <p:cNvPr id="11" name="Straight Connector 10">
            <a:extLst>
              <a:ext uri="{FF2B5EF4-FFF2-40B4-BE49-F238E27FC236}">
                <a16:creationId xmlns:a16="http://schemas.microsoft.com/office/drawing/2014/main" id="{7A8431D6-4291-46BF-9876-787451249CDA}"/>
              </a:ext>
              <a:ext uri="{C183D7F6-B498-43B3-948B-1728B52AA6E4}">
                <adec:decorative xmlns:adec="http://schemas.microsoft.com/office/drawing/2017/decorative" val="1"/>
              </a:ext>
            </a:extLst>
          </p:cNvPr>
          <p:cNvCxnSpPr/>
          <p:nvPr/>
        </p:nvCxnSpPr>
        <p:spPr>
          <a:xfrm>
            <a:off x="838200" y="1801526"/>
            <a:ext cx="10759804" cy="0"/>
          </a:xfrm>
          <a:prstGeom prst="line">
            <a:avLst/>
          </a:prstGeom>
          <a:ln w="28575">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05825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011C71-7C18-41B0-8538-6A8785C37025}"/>
              </a:ext>
              <a:ext uri="{C183D7F6-B498-43B3-948B-1728B52AA6E4}">
                <adec:decorative xmlns:adec="http://schemas.microsoft.com/office/drawing/2017/decorative" val="1"/>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6105278" y="608332"/>
            <a:ext cx="4203916" cy="850944"/>
          </a:xfrm>
          <a:prstGeom prst="rect">
            <a:avLst/>
          </a:prstGeom>
        </p:spPr>
      </p:pic>
      <p:pic>
        <p:nvPicPr>
          <p:cNvPr id="8" name="Content Placeholder 7">
            <a:extLst>
              <a:ext uri="{FF2B5EF4-FFF2-40B4-BE49-F238E27FC236}">
                <a16:creationId xmlns:a16="http://schemas.microsoft.com/office/drawing/2014/main" id="{C440C119-782B-4626-AA7F-B801494F589C}"/>
              </a:ext>
              <a:ext uri="{C183D7F6-B498-43B3-948B-1728B52AA6E4}">
                <adec:decorative xmlns:adec="http://schemas.microsoft.com/office/drawing/2017/decorative" val="1"/>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8200" y="3866607"/>
            <a:ext cx="11111316" cy="1026375"/>
          </a:xfrm>
          <a:prstGeom prst="rect">
            <a:avLst/>
          </a:prstGeom>
        </p:spPr>
      </p:pic>
      <p:pic>
        <p:nvPicPr>
          <p:cNvPr id="10" name="Picture 9">
            <a:extLst>
              <a:ext uri="{FF2B5EF4-FFF2-40B4-BE49-F238E27FC236}">
                <a16:creationId xmlns:a16="http://schemas.microsoft.com/office/drawing/2014/main" id="{3487DA5E-9F15-4138-B345-7815D7FA37E4}"/>
              </a:ex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t="-276" b="10088"/>
          <a:stretch/>
        </p:blipFill>
        <p:spPr>
          <a:xfrm>
            <a:off x="838200" y="5796793"/>
            <a:ext cx="11111316" cy="612397"/>
          </a:xfrm>
          <a:prstGeom prst="rect">
            <a:avLst/>
          </a:prstGeom>
        </p:spPr>
      </p:pic>
      <p:cxnSp>
        <p:nvCxnSpPr>
          <p:cNvPr id="15" name="Connector: Elbow 14">
            <a:extLst>
              <a:ext uri="{FF2B5EF4-FFF2-40B4-BE49-F238E27FC236}">
                <a16:creationId xmlns:a16="http://schemas.microsoft.com/office/drawing/2014/main" id="{BB8EBD92-A2DC-47E9-B1C6-7E7189AD9C9E}"/>
              </a:ext>
              <a:ext uri="{C183D7F6-B498-43B3-948B-1728B52AA6E4}">
                <adec:decorative xmlns:adec="http://schemas.microsoft.com/office/drawing/2017/decorative" val="1"/>
              </a:ext>
            </a:extLst>
          </p:cNvPr>
          <p:cNvCxnSpPr>
            <a:cxnSpLocks/>
          </p:cNvCxnSpPr>
          <p:nvPr/>
        </p:nvCxnSpPr>
        <p:spPr>
          <a:xfrm rot="10800000" flipV="1">
            <a:off x="4571782" y="302004"/>
            <a:ext cx="2491751" cy="1627464"/>
          </a:xfrm>
          <a:prstGeom prst="bentConnector3">
            <a:avLst/>
          </a:prstGeom>
          <a:ln w="28575"/>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67458837-5A52-45F2-8547-40D747779F12}"/>
              </a:ext>
              <a:ext uri="{C183D7F6-B498-43B3-948B-1728B52AA6E4}">
                <adec:decorative xmlns:adec="http://schemas.microsoft.com/office/drawing/2017/decorative" val="1"/>
              </a:ext>
            </a:extLst>
          </p:cNvPr>
          <p:cNvCxnSpPr>
            <a:cxnSpLocks/>
          </p:cNvCxnSpPr>
          <p:nvPr/>
        </p:nvCxnSpPr>
        <p:spPr>
          <a:xfrm flipH="1">
            <a:off x="598605" y="3162649"/>
            <a:ext cx="802357"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id="{70F72771-95D5-445B-BE6B-EB3265447C61}"/>
              </a:ext>
              <a:ext uri="{C183D7F6-B498-43B3-948B-1728B52AA6E4}">
                <adec:decorative xmlns:adec="http://schemas.microsoft.com/office/drawing/2017/decorative" val="1"/>
              </a:ext>
            </a:extLst>
          </p:cNvPr>
          <p:cNvCxnSpPr>
            <a:cxnSpLocks/>
          </p:cNvCxnSpPr>
          <p:nvPr/>
        </p:nvCxnSpPr>
        <p:spPr>
          <a:xfrm flipH="1">
            <a:off x="598605" y="3162649"/>
            <a:ext cx="1" cy="1217145"/>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ED906F5D-C1C4-4F84-9161-0F27894A1F3B}"/>
              </a:ext>
              <a:ext uri="{C183D7F6-B498-43B3-948B-1728B52AA6E4}">
                <adec:decorative xmlns:adec="http://schemas.microsoft.com/office/drawing/2017/decorative" val="1"/>
              </a:ext>
            </a:extLst>
          </p:cNvPr>
          <p:cNvCxnSpPr>
            <a:cxnSpLocks/>
          </p:cNvCxnSpPr>
          <p:nvPr/>
        </p:nvCxnSpPr>
        <p:spPr>
          <a:xfrm flipH="1">
            <a:off x="598604" y="5219350"/>
            <a:ext cx="802358"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8" name="Straight Connector 27">
            <a:extLst>
              <a:ext uri="{FF2B5EF4-FFF2-40B4-BE49-F238E27FC236}">
                <a16:creationId xmlns:a16="http://schemas.microsoft.com/office/drawing/2014/main" id="{A04195F2-CB14-4D4A-9EA8-05B2DFD9B59D}"/>
              </a:ext>
              <a:ext uri="{C183D7F6-B498-43B3-948B-1728B52AA6E4}">
                <adec:decorative xmlns:adec="http://schemas.microsoft.com/office/drawing/2017/decorative" val="1"/>
              </a:ext>
            </a:extLst>
          </p:cNvPr>
          <p:cNvCxnSpPr>
            <a:cxnSpLocks/>
          </p:cNvCxnSpPr>
          <p:nvPr/>
        </p:nvCxnSpPr>
        <p:spPr>
          <a:xfrm>
            <a:off x="598604" y="5219350"/>
            <a:ext cx="0" cy="883641"/>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C68442AC-FEFB-4986-85CD-6754A1CD514F}"/>
              </a:ext>
            </a:extLst>
          </p:cNvPr>
          <p:cNvSpPr txBox="1"/>
          <p:nvPr/>
        </p:nvSpPr>
        <p:spPr>
          <a:xfrm>
            <a:off x="757996" y="5295073"/>
            <a:ext cx="3081293" cy="369332"/>
          </a:xfrm>
          <a:prstGeom prst="rect">
            <a:avLst/>
          </a:prstGeom>
          <a:noFill/>
        </p:spPr>
        <p:txBody>
          <a:bodyPr wrap="none" rtlCol="0">
            <a:spAutoFit/>
          </a:bodyPr>
          <a:lstStyle/>
          <a:p>
            <a:r>
              <a:rPr lang="en-US" sz="1800" dirty="0">
                <a:effectLst/>
                <a:latin typeface="Poppins Light" panose="00000400000000000000" pitchFamily="2" charset="0"/>
                <a:ea typeface="Calibri" panose="020F0502020204030204" pitchFamily="34" charset="0"/>
                <a:cs typeface="Poppins Light" panose="00000400000000000000" pitchFamily="2" charset="0"/>
              </a:rPr>
              <a:t>After Toggle Focus Mode: </a:t>
            </a:r>
          </a:p>
        </p:txBody>
      </p:sp>
      <p:sp>
        <p:nvSpPr>
          <p:cNvPr id="7" name="TextBox 6">
            <a:extLst>
              <a:ext uri="{FF2B5EF4-FFF2-40B4-BE49-F238E27FC236}">
                <a16:creationId xmlns:a16="http://schemas.microsoft.com/office/drawing/2014/main" id="{A71863DE-F1ED-4463-84C5-ABF41826989B}"/>
              </a:ext>
            </a:extLst>
          </p:cNvPr>
          <p:cNvSpPr txBox="1"/>
          <p:nvPr/>
        </p:nvSpPr>
        <p:spPr>
          <a:xfrm>
            <a:off x="741218" y="3309959"/>
            <a:ext cx="3733800" cy="369332"/>
          </a:xfrm>
          <a:prstGeom prst="rect">
            <a:avLst/>
          </a:prstGeom>
          <a:noFill/>
        </p:spPr>
        <p:txBody>
          <a:bodyPr wrap="square" rtlCol="0">
            <a:spAutoFit/>
          </a:bodyPr>
          <a:lstStyle/>
          <a:p>
            <a:r>
              <a:rPr lang="en-US" sz="1800" dirty="0">
                <a:effectLst/>
                <a:latin typeface="Poppins Light" panose="00000400000000000000" pitchFamily="2" charset="0"/>
                <a:ea typeface="Calibri" panose="020F0502020204030204" pitchFamily="34" charset="0"/>
                <a:cs typeface="Poppins Light" panose="00000400000000000000" pitchFamily="2" charset="0"/>
              </a:rPr>
              <a:t>Before Toggle Focus Mode: </a:t>
            </a:r>
          </a:p>
        </p:txBody>
      </p:sp>
      <p:sp>
        <p:nvSpPr>
          <p:cNvPr id="6" name="TextBox 5">
            <a:extLst>
              <a:ext uri="{FF2B5EF4-FFF2-40B4-BE49-F238E27FC236}">
                <a16:creationId xmlns:a16="http://schemas.microsoft.com/office/drawing/2014/main" id="{4F2831AB-2784-47E3-A634-54495C5C7625}"/>
              </a:ext>
            </a:extLst>
          </p:cNvPr>
          <p:cNvSpPr txBox="1"/>
          <p:nvPr/>
        </p:nvSpPr>
        <p:spPr>
          <a:xfrm>
            <a:off x="6026150" y="1525470"/>
            <a:ext cx="4383942" cy="2031325"/>
          </a:xfrm>
          <a:prstGeom prst="rect">
            <a:avLst/>
          </a:prstGeom>
          <a:noFill/>
        </p:spPr>
        <p:txBody>
          <a:bodyPr wrap="square" rtlCol="0">
            <a:spAutoFit/>
          </a:bodyPr>
          <a:lstStyle/>
          <a:p>
            <a:r>
              <a:rPr lang="en-US" sz="1800" dirty="0">
                <a:effectLst/>
                <a:latin typeface="Poppins Light" panose="00000400000000000000" pitchFamily="2" charset="0"/>
                <a:ea typeface="Calibri" panose="020F0502020204030204" pitchFamily="34" charset="0"/>
                <a:cs typeface="Poppins Light" panose="00000400000000000000" pitchFamily="2" charset="0"/>
              </a:rPr>
              <a:t>Toggle Focus Mode removes a portion of the top of the edit screen to maximize the OU Campus editor view, and is intended for use with devices with limited screen size such as tablet users. </a:t>
            </a:r>
          </a:p>
          <a:p>
            <a:endParaRPr lang="en-US" dirty="0"/>
          </a:p>
        </p:txBody>
      </p:sp>
      <p:sp>
        <p:nvSpPr>
          <p:cNvPr id="2" name="Title 1">
            <a:extLst>
              <a:ext uri="{FF2B5EF4-FFF2-40B4-BE49-F238E27FC236}">
                <a16:creationId xmlns:a16="http://schemas.microsoft.com/office/drawing/2014/main" id="{8B662824-54C2-455B-8113-CF1FD797B554}"/>
              </a:ext>
            </a:extLst>
          </p:cNvPr>
          <p:cNvSpPr>
            <a:spLocks noGrp="1"/>
          </p:cNvSpPr>
          <p:nvPr>
            <p:ph type="title"/>
          </p:nvPr>
        </p:nvSpPr>
        <p:spPr>
          <a:xfrm>
            <a:off x="2314237" y="1268012"/>
            <a:ext cx="3319871" cy="519773"/>
          </a:xfrm>
        </p:spPr>
        <p:txBody>
          <a:bodyPr>
            <a:normAutofit fontScale="90000"/>
          </a:bodyPr>
          <a:lstStyle/>
          <a:p>
            <a:r>
              <a:rPr lang="en-US" sz="4000" b="1" dirty="0">
                <a:effectLst/>
                <a:latin typeface="Bebas Neue" panose="020B0606020202050201" pitchFamily="34" charset="0"/>
                <a:ea typeface="Calibri" panose="020F0502020204030204" pitchFamily="34" charset="0"/>
                <a:cs typeface="Times New Roman" panose="02020603050405020304" pitchFamily="18" charset="0"/>
              </a:rPr>
              <a:t>Toggle Focus Mode</a:t>
            </a:r>
            <a:r>
              <a:rPr lang="en-US" sz="4000" dirty="0">
                <a:effectLst/>
                <a:latin typeface="Bebas Neue" panose="020B0606020202050201" pitchFamily="34" charset="0"/>
                <a:ea typeface="Calibri" panose="020F0502020204030204" pitchFamily="34" charset="0"/>
                <a:cs typeface="Times New Roman" panose="02020603050405020304" pitchFamily="18" charset="0"/>
              </a:rPr>
              <a:t>. </a:t>
            </a:r>
            <a:endParaRPr lang="en-US" sz="4000" dirty="0">
              <a:latin typeface="Bebas Neue" panose="020B0606020202050201" pitchFamily="34" charset="0"/>
            </a:endParaRPr>
          </a:p>
        </p:txBody>
      </p:sp>
      <p:sp>
        <p:nvSpPr>
          <p:cNvPr id="11" name="TextBox 10">
            <a:extLst>
              <a:ext uri="{FF2B5EF4-FFF2-40B4-BE49-F238E27FC236}">
                <a16:creationId xmlns:a16="http://schemas.microsoft.com/office/drawing/2014/main" id="{8DE17828-0AF5-444D-A029-3FBD265E9D84}"/>
              </a:ext>
            </a:extLst>
          </p:cNvPr>
          <p:cNvSpPr txBox="1"/>
          <p:nvPr/>
        </p:nvSpPr>
        <p:spPr>
          <a:xfrm>
            <a:off x="2580659" y="888797"/>
            <a:ext cx="3033203" cy="369332"/>
          </a:xfrm>
          <a:prstGeom prst="rect">
            <a:avLst/>
          </a:prstGeom>
          <a:noFill/>
        </p:spPr>
        <p:txBody>
          <a:bodyPr wrap="none" rtlCol="0">
            <a:spAutoFit/>
          </a:bodyPr>
          <a:lstStyle/>
          <a:p>
            <a:r>
              <a:rPr lang="en-US" sz="1800" dirty="0">
                <a:effectLst/>
                <a:latin typeface="Poppins Light" panose="00000400000000000000" pitchFamily="2" charset="0"/>
                <a:ea typeface="Calibri" panose="020F0502020204030204" pitchFamily="34" charset="0"/>
                <a:cs typeface="Poppins Light" panose="00000400000000000000" pitchFamily="2" charset="0"/>
              </a:rPr>
              <a:t>Another feature added is</a:t>
            </a:r>
            <a:endParaRPr lang="en-US" dirty="0"/>
          </a:p>
        </p:txBody>
      </p:sp>
    </p:spTree>
    <p:extLst>
      <p:ext uri="{BB962C8B-B14F-4D97-AF65-F5344CB8AC3E}">
        <p14:creationId xmlns:p14="http://schemas.microsoft.com/office/powerpoint/2010/main" val="2721834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CA48-ED05-4685-984C-00E55849D83F}"/>
              </a:ext>
            </a:extLst>
          </p:cNvPr>
          <p:cNvSpPr>
            <a:spLocks noGrp="1"/>
          </p:cNvSpPr>
          <p:nvPr>
            <p:ph type="title"/>
          </p:nvPr>
        </p:nvSpPr>
        <p:spPr>
          <a:xfrm>
            <a:off x="839788" y="365125"/>
            <a:ext cx="4327957" cy="1325563"/>
          </a:xfrm>
        </p:spPr>
        <p:txBody>
          <a:bodyPr>
            <a:normAutofit/>
          </a:bodyPr>
          <a:lstStyle/>
          <a:p>
            <a:r>
              <a:rPr lang="en-US" sz="5400" dirty="0">
                <a:latin typeface="Bebas Neue" panose="020B0606020202050201" pitchFamily="34" charset="0"/>
              </a:rPr>
              <a:t>WYSIWYG Toolbar</a:t>
            </a:r>
          </a:p>
        </p:txBody>
      </p:sp>
      <p:sp>
        <p:nvSpPr>
          <p:cNvPr id="3" name="Text Placeholder 2">
            <a:extLst>
              <a:ext uri="{FF2B5EF4-FFF2-40B4-BE49-F238E27FC236}">
                <a16:creationId xmlns:a16="http://schemas.microsoft.com/office/drawing/2014/main" id="{1CD3AEEB-CB6F-4CE0-9CB9-24334FF41ED3}"/>
              </a:ext>
            </a:extLst>
          </p:cNvPr>
          <p:cNvSpPr>
            <a:spLocks noGrp="1"/>
          </p:cNvSpPr>
          <p:nvPr>
            <p:ph type="body" idx="1"/>
          </p:nvPr>
        </p:nvSpPr>
        <p:spPr>
          <a:xfrm>
            <a:off x="5541818" y="659106"/>
            <a:ext cx="5810394" cy="622444"/>
          </a:xfrm>
        </p:spPr>
        <p:txBody>
          <a:bodyPr>
            <a:noAutofit/>
          </a:bodyPr>
          <a:lstStyle/>
          <a:p>
            <a:pPr>
              <a:lnSpc>
                <a:spcPct val="120000"/>
              </a:lnSpc>
            </a:pPr>
            <a:r>
              <a:rPr lang="en-US" sz="1800" b="0" dirty="0">
                <a:effectLst/>
                <a:latin typeface="Poppins Light" panose="00000400000000000000" pitchFamily="2" charset="0"/>
                <a:ea typeface="Calibri" panose="020F0502020204030204" pitchFamily="34" charset="0"/>
                <a:cs typeface="Poppins Light" panose="00000400000000000000" pitchFamily="2" charset="0"/>
              </a:rPr>
              <a:t>There have been a few changes to the WYSIWYG (What You See is What You Get) toolbar. </a:t>
            </a:r>
          </a:p>
        </p:txBody>
      </p:sp>
      <p:sp>
        <p:nvSpPr>
          <p:cNvPr id="4" name="Content Placeholder 3">
            <a:extLst>
              <a:ext uri="{FF2B5EF4-FFF2-40B4-BE49-F238E27FC236}">
                <a16:creationId xmlns:a16="http://schemas.microsoft.com/office/drawing/2014/main" id="{F526AC14-7EF4-44D0-A6F6-045AEDE2B917}"/>
              </a:ext>
            </a:extLst>
          </p:cNvPr>
          <p:cNvSpPr>
            <a:spLocks noGrp="1"/>
          </p:cNvSpPr>
          <p:nvPr>
            <p:ph sz="half" idx="2"/>
          </p:nvPr>
        </p:nvSpPr>
        <p:spPr>
          <a:xfrm>
            <a:off x="839786" y="2762018"/>
            <a:ext cx="5157787" cy="362816"/>
          </a:xfrm>
        </p:spPr>
        <p:txBody>
          <a:bodyPr>
            <a:noAutofit/>
          </a:bodyPr>
          <a:lstStyle/>
          <a:p>
            <a:pPr marL="0" indent="0">
              <a:lnSpc>
                <a:spcPct val="120000"/>
              </a:lnSpc>
              <a:buNone/>
            </a:pPr>
            <a:r>
              <a:rPr lang="en-US" sz="1800" dirty="0">
                <a:effectLst/>
                <a:latin typeface="Poppins Light" panose="00000400000000000000" pitchFamily="2" charset="0"/>
                <a:ea typeface="Calibri" panose="020F0502020204030204" pitchFamily="34" charset="0"/>
                <a:cs typeface="Poppins Light" panose="00000400000000000000" pitchFamily="2" charset="0"/>
              </a:rPr>
              <a:t>We have </a:t>
            </a:r>
            <a:r>
              <a:rPr lang="en-US" sz="1800" dirty="0">
                <a:effectLst/>
                <a:latin typeface="Poppins Medium" panose="00000600000000000000" pitchFamily="2" charset="0"/>
                <a:ea typeface="Calibri" panose="020F0502020204030204" pitchFamily="34" charset="0"/>
                <a:cs typeface="Poppins Medium" panose="00000600000000000000" pitchFamily="2" charset="0"/>
              </a:rPr>
              <a:t>Restore last draft…</a:t>
            </a:r>
            <a:endParaRPr lang="en-US" sz="1800" dirty="0">
              <a:latin typeface="Poppins Medium" panose="00000600000000000000" pitchFamily="2" charset="0"/>
              <a:cs typeface="Poppins Medium" panose="00000600000000000000" pitchFamily="2" charset="0"/>
            </a:endParaRPr>
          </a:p>
        </p:txBody>
      </p:sp>
      <p:sp>
        <p:nvSpPr>
          <p:cNvPr id="5" name="Text Placeholder 4">
            <a:extLst>
              <a:ext uri="{FF2B5EF4-FFF2-40B4-BE49-F238E27FC236}">
                <a16:creationId xmlns:a16="http://schemas.microsoft.com/office/drawing/2014/main" id="{2109A32E-7EBA-4993-8781-38D146508CB1}"/>
              </a:ext>
            </a:extLst>
          </p:cNvPr>
          <p:cNvSpPr>
            <a:spLocks noGrp="1"/>
          </p:cNvSpPr>
          <p:nvPr>
            <p:ph type="body" sz="quarter" idx="3"/>
          </p:nvPr>
        </p:nvSpPr>
        <p:spPr>
          <a:xfrm>
            <a:off x="836613" y="4464339"/>
            <a:ext cx="4178732" cy="823912"/>
          </a:xfrm>
        </p:spPr>
        <p:txBody>
          <a:bodyPr>
            <a:normAutofit/>
          </a:bodyPr>
          <a:lstStyle/>
          <a:p>
            <a:pPr>
              <a:lnSpc>
                <a:spcPct val="120000"/>
              </a:lnSpc>
            </a:pPr>
            <a:r>
              <a:rPr lang="en-US" sz="1800" b="0" dirty="0">
                <a:effectLst/>
                <a:latin typeface="Poppins Medium" panose="00000600000000000000" pitchFamily="2" charset="0"/>
                <a:ea typeface="Calibri" panose="020F0502020204030204" pitchFamily="34" charset="0"/>
                <a:cs typeface="Poppins Medium" panose="00000600000000000000" pitchFamily="2" charset="0"/>
              </a:rPr>
              <a:t>Special Character </a:t>
            </a:r>
            <a:r>
              <a:rPr lang="en-US" sz="1800" b="0" dirty="0">
                <a:effectLst/>
                <a:latin typeface="Poppins Light" panose="00000400000000000000" pitchFamily="2" charset="0"/>
                <a:ea typeface="Calibri" panose="020F0502020204030204" pitchFamily="34" charset="0"/>
                <a:cs typeface="Poppins Light" panose="00000400000000000000" pitchFamily="2" charset="0"/>
              </a:rPr>
              <a:t>has become an Omega Symbol…</a:t>
            </a:r>
          </a:p>
        </p:txBody>
      </p:sp>
      <p:sp>
        <p:nvSpPr>
          <p:cNvPr id="6" name="Content Placeholder 5">
            <a:extLst>
              <a:ext uri="{FF2B5EF4-FFF2-40B4-BE49-F238E27FC236}">
                <a16:creationId xmlns:a16="http://schemas.microsoft.com/office/drawing/2014/main" id="{13C4635B-9399-4AA4-B3B1-58B024AF23C0}"/>
              </a:ext>
            </a:extLst>
          </p:cNvPr>
          <p:cNvSpPr>
            <a:spLocks noGrp="1"/>
          </p:cNvSpPr>
          <p:nvPr>
            <p:ph sz="quarter" idx="4"/>
          </p:nvPr>
        </p:nvSpPr>
        <p:spPr>
          <a:xfrm>
            <a:off x="6096000" y="2762018"/>
            <a:ext cx="5183188" cy="1577628"/>
          </a:xfrm>
        </p:spPr>
        <p:txBody>
          <a:bodyPr>
            <a:noAutofit/>
          </a:bodyPr>
          <a:lstStyle/>
          <a:p>
            <a:pPr marL="0" indent="0">
              <a:lnSpc>
                <a:spcPct val="120000"/>
              </a:lnSpc>
              <a:spcBef>
                <a:spcPts val="0"/>
              </a:spcBef>
              <a:buNone/>
            </a:pPr>
            <a:r>
              <a:rPr lang="en-US" sz="1800" dirty="0">
                <a:effectLst/>
                <a:latin typeface="Poppins Light" panose="00000400000000000000" pitchFamily="2" charset="0"/>
                <a:ea typeface="Calibri" panose="020F0502020204030204" pitchFamily="34" charset="0"/>
                <a:cs typeface="Poppins Light" panose="00000400000000000000" pitchFamily="2" charset="0"/>
              </a:rPr>
              <a:t>We now have </a:t>
            </a:r>
            <a:r>
              <a:rPr lang="en-US" sz="1800" dirty="0">
                <a:effectLst/>
                <a:latin typeface="Poppins Medium" panose="00000600000000000000" pitchFamily="2" charset="0"/>
                <a:ea typeface="Calibri" panose="020F0502020204030204" pitchFamily="34" charset="0"/>
                <a:cs typeface="Poppins Medium" panose="00000600000000000000" pitchFamily="2" charset="0"/>
              </a:rPr>
              <a:t>Show Blocks</a:t>
            </a:r>
            <a:r>
              <a:rPr lang="en-US" sz="1800" dirty="0">
                <a:effectLst/>
                <a:latin typeface="Poppins Light" panose="00000400000000000000" pitchFamily="2" charset="0"/>
                <a:ea typeface="Calibri" panose="020F0502020204030204" pitchFamily="34" charset="0"/>
                <a:cs typeface="Poppins Light" panose="00000400000000000000" pitchFamily="2" charset="0"/>
              </a:rPr>
              <a:t>, which supplies a “blocks” view of the </a:t>
            </a:r>
          </a:p>
          <a:p>
            <a:pPr marL="0" indent="0">
              <a:lnSpc>
                <a:spcPct val="120000"/>
              </a:lnSpc>
              <a:spcBef>
                <a:spcPts val="0"/>
              </a:spcBef>
              <a:buNone/>
            </a:pPr>
            <a:r>
              <a:rPr lang="en-US" sz="1800" dirty="0">
                <a:effectLst/>
                <a:latin typeface="Poppins Light" panose="00000400000000000000" pitchFamily="2" charset="0"/>
                <a:ea typeface="Calibri" panose="020F0502020204030204" pitchFamily="34" charset="0"/>
                <a:cs typeface="Poppins Light" panose="00000400000000000000" pitchFamily="2" charset="0"/>
              </a:rPr>
              <a:t>content in the area of </a:t>
            </a:r>
          </a:p>
          <a:p>
            <a:pPr marL="0" indent="0">
              <a:lnSpc>
                <a:spcPct val="120000"/>
              </a:lnSpc>
              <a:spcBef>
                <a:spcPts val="0"/>
              </a:spcBef>
              <a:buNone/>
            </a:pPr>
            <a:r>
              <a:rPr lang="en-US" sz="1800" dirty="0">
                <a:effectLst/>
                <a:latin typeface="Poppins Light" panose="00000400000000000000" pitchFamily="2" charset="0"/>
                <a:ea typeface="Calibri" panose="020F0502020204030204" pitchFamily="34" charset="0"/>
                <a:cs typeface="Poppins Light" panose="00000400000000000000" pitchFamily="2" charset="0"/>
              </a:rPr>
              <a:t>the page you’re editing.</a:t>
            </a:r>
          </a:p>
        </p:txBody>
      </p:sp>
      <p:sp>
        <p:nvSpPr>
          <p:cNvPr id="7" name="TextBox 6">
            <a:extLst>
              <a:ext uri="{FF2B5EF4-FFF2-40B4-BE49-F238E27FC236}">
                <a16:creationId xmlns:a16="http://schemas.microsoft.com/office/drawing/2014/main" id="{3A817230-1D29-4A68-8759-9B2A927206F4}"/>
              </a:ext>
            </a:extLst>
          </p:cNvPr>
          <p:cNvSpPr txBox="1"/>
          <p:nvPr/>
        </p:nvSpPr>
        <p:spPr>
          <a:xfrm>
            <a:off x="6097442" y="5015337"/>
            <a:ext cx="2423103" cy="1200329"/>
          </a:xfrm>
          <a:prstGeom prst="rect">
            <a:avLst/>
          </a:prstGeom>
          <a:noFill/>
        </p:spPr>
        <p:txBody>
          <a:bodyPr wrap="square" rtlCol="0">
            <a:spAutoFit/>
          </a:bodyPr>
          <a:lstStyle/>
          <a:p>
            <a:r>
              <a:rPr lang="en-US" dirty="0">
                <a:effectLst/>
                <a:latin typeface="Poppins Light" panose="00000400000000000000" pitchFamily="2" charset="0"/>
                <a:ea typeface="Calibri" panose="020F0502020204030204" pitchFamily="34" charset="0"/>
                <a:cs typeface="Poppins Light" panose="00000400000000000000" pitchFamily="2" charset="0"/>
              </a:rPr>
              <a:t>What used to be Insert/Edit Video has become </a:t>
            </a:r>
            <a:r>
              <a:rPr lang="en-US" dirty="0">
                <a:effectLst/>
                <a:latin typeface="Poppins Medium" panose="00000600000000000000" pitchFamily="2" charset="0"/>
                <a:ea typeface="Calibri" panose="020F0502020204030204" pitchFamily="34" charset="0"/>
                <a:cs typeface="Poppins Medium" panose="00000600000000000000" pitchFamily="2" charset="0"/>
              </a:rPr>
              <a:t>Insert/Edit Media.</a:t>
            </a:r>
            <a:endParaRPr lang="en-US" dirty="0">
              <a:latin typeface="Poppins Medium" panose="00000600000000000000" pitchFamily="2" charset="0"/>
              <a:cs typeface="Poppins Medium" panose="00000600000000000000" pitchFamily="2" charset="0"/>
            </a:endParaRPr>
          </a:p>
        </p:txBody>
      </p:sp>
      <p:pic>
        <p:nvPicPr>
          <p:cNvPr id="8" name="Picture 7">
            <a:extLst>
              <a:ext uri="{FF2B5EF4-FFF2-40B4-BE49-F238E27FC236}">
                <a16:creationId xmlns:a16="http://schemas.microsoft.com/office/drawing/2014/main" id="{9F91F82C-E6C9-4FDB-9ED6-8D41C9989C60}"/>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9786" y="1449921"/>
            <a:ext cx="10742613" cy="867673"/>
          </a:xfrm>
          <a:prstGeom prst="rect">
            <a:avLst/>
          </a:prstGeom>
        </p:spPr>
      </p:pic>
      <p:pic>
        <p:nvPicPr>
          <p:cNvPr id="9" name="Picture 8">
            <a:extLst>
              <a:ext uri="{FF2B5EF4-FFF2-40B4-BE49-F238E27FC236}">
                <a16:creationId xmlns:a16="http://schemas.microsoft.com/office/drawing/2014/main" id="{38D2CF5A-6400-485E-869C-111BB4D2F27B}"/>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1094579" y="3256252"/>
            <a:ext cx="2324100" cy="863600"/>
          </a:xfrm>
          <a:prstGeom prst="rect">
            <a:avLst/>
          </a:prstGeom>
        </p:spPr>
      </p:pic>
      <p:pic>
        <p:nvPicPr>
          <p:cNvPr id="10" name="Picture 9">
            <a:extLst>
              <a:ext uri="{FF2B5EF4-FFF2-40B4-BE49-F238E27FC236}">
                <a16:creationId xmlns:a16="http://schemas.microsoft.com/office/drawing/2014/main" id="{0DE5E9F3-379A-4B97-AE92-7BFC2120C784}"/>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1200764" y="5447029"/>
            <a:ext cx="2217915" cy="1045846"/>
          </a:xfrm>
          <a:prstGeom prst="rect">
            <a:avLst/>
          </a:prstGeom>
        </p:spPr>
      </p:pic>
      <p:pic>
        <p:nvPicPr>
          <p:cNvPr id="11" name="Picture 10">
            <a:extLst>
              <a:ext uri="{FF2B5EF4-FFF2-40B4-BE49-F238E27FC236}">
                <a16:creationId xmlns:a16="http://schemas.microsoft.com/office/drawing/2014/main" id="{EDC6EC1A-EB1C-4EBB-AC0D-212A9B14C6D0}"/>
              </a:ext>
              <a:ext uri="{C183D7F6-B498-43B3-948B-1728B52AA6E4}">
                <adec:decorative xmlns:adec="http://schemas.microsoft.com/office/drawing/2017/decorative" val="1"/>
              </a:ext>
            </a:extLst>
          </p:cNvPr>
          <p:cNvPicPr/>
          <p:nvPr/>
        </p:nvPicPr>
        <p:blipFill>
          <a:blip r:embed="rId5">
            <a:extLst>
              <a:ext uri="{28A0092B-C50C-407E-A947-70E740481C1C}">
                <a14:useLocalDpi xmlns:a14="http://schemas.microsoft.com/office/drawing/2010/main" val="0"/>
              </a:ext>
            </a:extLst>
          </a:blip>
          <a:stretch>
            <a:fillRect/>
          </a:stretch>
        </p:blipFill>
        <p:spPr>
          <a:xfrm>
            <a:off x="9129210" y="3256252"/>
            <a:ext cx="1968211" cy="1209817"/>
          </a:xfrm>
          <a:prstGeom prst="rect">
            <a:avLst/>
          </a:prstGeom>
        </p:spPr>
      </p:pic>
      <p:pic>
        <p:nvPicPr>
          <p:cNvPr id="12" name="Picture 11">
            <a:extLst>
              <a:ext uri="{FF2B5EF4-FFF2-40B4-BE49-F238E27FC236}">
                <a16:creationId xmlns:a16="http://schemas.microsoft.com/office/drawing/2014/main" id="{1A4FB78B-DE74-4EEB-A04E-DF18D7364E61}"/>
              </a:ext>
              <a:ext uri="{C183D7F6-B498-43B3-948B-1728B52AA6E4}">
                <adec:decorative xmlns:adec="http://schemas.microsoft.com/office/drawing/2017/decorative" val="1"/>
              </a:ext>
            </a:extLst>
          </p:cNvPr>
          <p:cNvPicPr/>
          <p:nvPr/>
        </p:nvPicPr>
        <p:blipFill>
          <a:blip r:embed="rId6">
            <a:extLst>
              <a:ext uri="{28A0092B-C50C-407E-A947-70E740481C1C}">
                <a14:useLocalDpi xmlns:a14="http://schemas.microsoft.com/office/drawing/2010/main" val="0"/>
              </a:ext>
            </a:extLst>
          </a:blip>
          <a:stretch>
            <a:fillRect/>
          </a:stretch>
        </p:blipFill>
        <p:spPr>
          <a:xfrm>
            <a:off x="8676420" y="4958573"/>
            <a:ext cx="2421001" cy="1200328"/>
          </a:xfrm>
          <a:prstGeom prst="rect">
            <a:avLst/>
          </a:prstGeom>
        </p:spPr>
      </p:pic>
      <p:cxnSp>
        <p:nvCxnSpPr>
          <p:cNvPr id="14" name="Straight Connector 13">
            <a:extLst>
              <a:ext uri="{FF2B5EF4-FFF2-40B4-BE49-F238E27FC236}">
                <a16:creationId xmlns:a16="http://schemas.microsoft.com/office/drawing/2014/main" id="{871CDB7F-38C6-43A4-8EAE-AE2198C3A7DF}"/>
              </a:ext>
              <a:ext uri="{C183D7F6-B498-43B3-948B-1728B52AA6E4}">
                <adec:decorative xmlns:adec="http://schemas.microsoft.com/office/drawing/2017/decorative" val="1"/>
              </a:ext>
            </a:extLst>
          </p:cNvPr>
          <p:cNvCxnSpPr>
            <a:cxnSpLocks/>
          </p:cNvCxnSpPr>
          <p:nvPr/>
        </p:nvCxnSpPr>
        <p:spPr>
          <a:xfrm>
            <a:off x="1342239" y="2608976"/>
            <a:ext cx="9388866" cy="17833"/>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425451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87E727-EBB5-4836-A820-C024F910C087}"/>
              </a:ext>
              <a:ext uri="{C183D7F6-B498-43B3-948B-1728B52AA6E4}">
                <adec:decorative xmlns:adec="http://schemas.microsoft.com/office/drawing/2017/decorative" val="1"/>
              </a:ext>
            </a:extLst>
          </p:cNvPr>
          <p:cNvSpPr/>
          <p:nvPr/>
        </p:nvSpPr>
        <p:spPr>
          <a:xfrm rot="5400000">
            <a:off x="2328715" y="2842617"/>
            <a:ext cx="746618" cy="3811538"/>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76F5D-AD62-4206-957A-321078BC5D18}"/>
              </a:ext>
            </a:extLst>
          </p:cNvPr>
          <p:cNvSpPr>
            <a:spLocks noGrp="1"/>
          </p:cNvSpPr>
          <p:nvPr>
            <p:ph type="title"/>
          </p:nvPr>
        </p:nvSpPr>
        <p:spPr>
          <a:xfrm>
            <a:off x="1033656" y="667843"/>
            <a:ext cx="10320144" cy="1325563"/>
          </a:xfrm>
        </p:spPr>
        <p:txBody>
          <a:bodyPr>
            <a:normAutofit/>
          </a:bodyPr>
          <a:lstStyle/>
          <a:p>
            <a:r>
              <a:rPr lang="en-US" sz="6000" dirty="0">
                <a:effectLst/>
                <a:latin typeface="Bebas Neue" panose="020B0606020202050201" pitchFamily="34" charset="0"/>
                <a:ea typeface="Calibri" panose="020F0502020204030204" pitchFamily="34" charset="0"/>
                <a:cs typeface="Times New Roman" panose="02020603050405020304" pitchFamily="18" charset="0"/>
              </a:rPr>
              <a:t>Questions?</a:t>
            </a:r>
            <a:endParaRPr lang="en-US" sz="6000" dirty="0">
              <a:latin typeface="Bebas Neue" panose="020B0606020202050201" pitchFamily="34" charset="0"/>
            </a:endParaRPr>
          </a:p>
        </p:txBody>
      </p:sp>
      <p:sp>
        <p:nvSpPr>
          <p:cNvPr id="3" name="Content Placeholder 2">
            <a:extLst>
              <a:ext uri="{FF2B5EF4-FFF2-40B4-BE49-F238E27FC236}">
                <a16:creationId xmlns:a16="http://schemas.microsoft.com/office/drawing/2014/main" id="{D05C1BBF-89A3-45F1-81A4-5017A4EC905C}"/>
              </a:ext>
            </a:extLst>
          </p:cNvPr>
          <p:cNvSpPr>
            <a:spLocks noGrp="1"/>
          </p:cNvSpPr>
          <p:nvPr>
            <p:ph idx="1"/>
          </p:nvPr>
        </p:nvSpPr>
        <p:spPr>
          <a:xfrm>
            <a:off x="1033657" y="2672914"/>
            <a:ext cx="10320143" cy="1085355"/>
          </a:xfrm>
        </p:spPr>
        <p:txBody>
          <a:bodyPr/>
          <a:lstStyle/>
          <a:p>
            <a:pPr marL="0" marR="0" indent="0">
              <a:spcBef>
                <a:spcPts val="0"/>
              </a:spcBef>
              <a:spcAft>
                <a:spcPts val="0"/>
              </a:spcAft>
              <a:buNone/>
            </a:pPr>
            <a:r>
              <a:rPr lang="en-US" sz="1800" dirty="0">
                <a:effectLst/>
                <a:latin typeface="Poppins Light" panose="00000400000000000000" pitchFamily="2" charset="0"/>
                <a:ea typeface="Calibri" panose="020F0502020204030204" pitchFamily="34" charset="0"/>
                <a:cs typeface="Poppins Light" panose="00000400000000000000" pitchFamily="2" charset="0"/>
              </a:rPr>
              <a:t>For questions and other concerns, please reach out to Caleb Wilson at </a:t>
            </a:r>
            <a:r>
              <a:rPr lang="en-US" sz="1800" u="sng" dirty="0">
                <a:solidFill>
                  <a:srgbClr val="0563C1"/>
                </a:solidFill>
                <a:effectLst/>
                <a:latin typeface="Poppins Light" panose="00000400000000000000" pitchFamily="2" charset="0"/>
                <a:ea typeface="Calibri" panose="020F0502020204030204" pitchFamily="34" charset="0"/>
                <a:cs typeface="Poppins Light" panose="00000400000000000000" pitchFamily="2" charset="0"/>
                <a:hlinkClick r:id="rId2"/>
              </a:rPr>
              <a:t>caleb.wilson@wichita.edu</a:t>
            </a:r>
            <a:r>
              <a:rPr lang="en-US" sz="1800" dirty="0">
                <a:effectLst/>
                <a:latin typeface="Poppins Light" panose="00000400000000000000" pitchFamily="2" charset="0"/>
                <a:ea typeface="Calibri" panose="020F0502020204030204" pitchFamily="34" charset="0"/>
                <a:cs typeface="Poppins Light" panose="00000400000000000000" pitchFamily="2" charset="0"/>
              </a:rPr>
              <a:t>. </a:t>
            </a:r>
          </a:p>
          <a:p>
            <a:pPr marL="0" marR="0" indent="0">
              <a:spcBef>
                <a:spcPts val="0"/>
              </a:spcBef>
              <a:spcAft>
                <a:spcPts val="0"/>
              </a:spcAft>
              <a:buNone/>
            </a:pPr>
            <a:r>
              <a:rPr lang="en-US" sz="1800" dirty="0">
                <a:effectLst/>
                <a:latin typeface="Poppins Light" panose="00000400000000000000" pitchFamily="2" charset="0"/>
                <a:ea typeface="Calibri" panose="020F0502020204030204" pitchFamily="34" charset="0"/>
                <a:cs typeface="Poppins Light" panose="00000400000000000000" pitchFamily="2" charset="0"/>
              </a:rPr>
              <a:t> </a:t>
            </a:r>
          </a:p>
          <a:p>
            <a:pPr marL="0" marR="0" indent="0">
              <a:spcBef>
                <a:spcPts val="0"/>
              </a:spcBef>
              <a:spcAft>
                <a:spcPts val="0"/>
              </a:spcAft>
              <a:buNone/>
            </a:pPr>
            <a:r>
              <a:rPr lang="en-US" sz="1800" dirty="0">
                <a:effectLst/>
                <a:latin typeface="Poppins Light" panose="00000400000000000000" pitchFamily="2" charset="0"/>
                <a:ea typeface="Calibri" panose="020F0502020204030204" pitchFamily="34" charset="0"/>
                <a:cs typeface="Poppins Light" panose="00000400000000000000" pitchFamily="2" charset="0"/>
              </a:rPr>
              <a:t>For OU Campus help, be sure to visit </a:t>
            </a:r>
            <a:r>
              <a:rPr lang="en-US" sz="1800" u="sng" dirty="0">
                <a:solidFill>
                  <a:srgbClr val="0563C1"/>
                </a:solidFill>
                <a:effectLst/>
                <a:latin typeface="Poppins Light" panose="00000400000000000000" pitchFamily="2" charset="0"/>
                <a:ea typeface="Calibri" panose="020F0502020204030204" pitchFamily="34" charset="0"/>
                <a:cs typeface="Poppins Light" panose="00000400000000000000" pitchFamily="2" charset="0"/>
                <a:hlinkClick r:id="rId3"/>
              </a:rPr>
              <a:t>https://learn.wichita.edu/topics/websupport/</a:t>
            </a:r>
            <a:r>
              <a:rPr lang="en-US" sz="1800" dirty="0">
                <a:effectLst/>
                <a:latin typeface="Poppins Light" panose="00000400000000000000" pitchFamily="2" charset="0"/>
                <a:ea typeface="Calibri" panose="020F0502020204030204" pitchFamily="34" charset="0"/>
                <a:cs typeface="Poppins Light" panose="00000400000000000000" pitchFamily="2" charset="0"/>
              </a:rPr>
              <a:t>. </a:t>
            </a:r>
          </a:p>
          <a:p>
            <a:endParaRPr lang="en-US" dirty="0"/>
          </a:p>
        </p:txBody>
      </p:sp>
      <p:sp>
        <p:nvSpPr>
          <p:cNvPr id="4" name="TextBox 3">
            <a:extLst>
              <a:ext uri="{FF2B5EF4-FFF2-40B4-BE49-F238E27FC236}">
                <a16:creationId xmlns:a16="http://schemas.microsoft.com/office/drawing/2014/main" id="{05BA4230-1D48-4CA6-BB88-DB53892455ED}"/>
              </a:ext>
            </a:extLst>
          </p:cNvPr>
          <p:cNvSpPr txBox="1"/>
          <p:nvPr/>
        </p:nvSpPr>
        <p:spPr>
          <a:xfrm>
            <a:off x="1033657" y="4437777"/>
            <a:ext cx="5258086" cy="369332"/>
          </a:xfrm>
          <a:prstGeom prst="rect">
            <a:avLst/>
          </a:prstGeom>
          <a:noFill/>
        </p:spPr>
        <p:txBody>
          <a:bodyPr wrap="square" rtlCol="0">
            <a:spAutoFit/>
          </a:bodyPr>
          <a:lstStyle/>
          <a:p>
            <a:r>
              <a:rPr lang="en-US" dirty="0">
                <a:latin typeface="Poppins Medium" panose="00000600000000000000" pitchFamily="2" charset="0"/>
                <a:cs typeface="Poppins Medium" panose="00000600000000000000" pitchFamily="2" charset="0"/>
              </a:rPr>
              <a:t>Thank you!</a:t>
            </a:r>
          </a:p>
        </p:txBody>
      </p:sp>
      <p:sp>
        <p:nvSpPr>
          <p:cNvPr id="6" name="Rectangle 5">
            <a:extLst>
              <a:ext uri="{FF2B5EF4-FFF2-40B4-BE49-F238E27FC236}">
                <a16:creationId xmlns:a16="http://schemas.microsoft.com/office/drawing/2014/main" id="{67B69A75-555B-4B95-B12B-B42BAE0CB311}"/>
              </a:ext>
              <a:ext uri="{C183D7F6-B498-43B3-948B-1728B52AA6E4}">
                <adec:decorative xmlns:adec="http://schemas.microsoft.com/office/drawing/2017/decorative" val="1"/>
              </a:ext>
            </a:extLst>
          </p:cNvPr>
          <p:cNvSpPr/>
          <p:nvPr/>
        </p:nvSpPr>
        <p:spPr>
          <a:xfrm>
            <a:off x="771088" y="889234"/>
            <a:ext cx="134224" cy="68522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93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8951-107C-4FF2-9049-ECC12A9625DE}"/>
              </a:ext>
            </a:extLst>
          </p:cNvPr>
          <p:cNvSpPr>
            <a:spLocks noGrp="1"/>
          </p:cNvSpPr>
          <p:nvPr>
            <p:ph type="title"/>
          </p:nvPr>
        </p:nvSpPr>
        <p:spPr>
          <a:xfrm>
            <a:off x="838200" y="365126"/>
            <a:ext cx="5340605" cy="1146176"/>
          </a:xfrm>
        </p:spPr>
        <p:txBody>
          <a:bodyPr vert="horz" lIns="91440" tIns="45720" rIns="91440" bIns="45720" rtlCol="0" anchor="ctr">
            <a:normAutofit/>
          </a:bodyPr>
          <a:lstStyle/>
          <a:p>
            <a:r>
              <a:rPr lang="en-US" sz="5400" kern="1200" dirty="0">
                <a:solidFill>
                  <a:schemeClr val="tx1"/>
                </a:solidFill>
                <a:latin typeface="Bebas Neue" panose="020B0606020202050201" pitchFamily="34" charset="0"/>
              </a:rPr>
              <a:t>Introduction</a:t>
            </a:r>
          </a:p>
        </p:txBody>
      </p:sp>
      <p:sp>
        <p:nvSpPr>
          <p:cNvPr id="12" name="Freeform: Shape 11">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E951A863-3026-4CF9-BF68-84F217516528}"/>
              </a:ext>
            </a:extLst>
          </p:cNvPr>
          <p:cNvSpPr>
            <a:spLocks noGrp="1"/>
          </p:cNvSpPr>
          <p:nvPr>
            <p:ph sz="half" idx="2"/>
          </p:nvPr>
        </p:nvSpPr>
        <p:spPr>
          <a:xfrm>
            <a:off x="6331131" y="2845935"/>
            <a:ext cx="5233852" cy="2856818"/>
          </a:xfrm>
        </p:spPr>
        <p:txBody>
          <a:bodyPr vert="horz" lIns="91440" tIns="45720" rIns="91440" bIns="45720" rtlCol="0" anchor="ctr">
            <a:normAutofit lnSpcReduction="10000"/>
          </a:bodyPr>
          <a:lstStyle/>
          <a:p>
            <a:pPr marL="0" indent="0">
              <a:lnSpc>
                <a:spcPct val="120000"/>
              </a:lnSpc>
              <a:buNone/>
            </a:pPr>
            <a:r>
              <a:rPr lang="en-US" sz="2000" dirty="0">
                <a:latin typeface="Poppins Light" panose="00000400000000000000" pitchFamily="50" charset="0"/>
                <a:cs typeface="Poppins Light" panose="00000400000000000000" pitchFamily="50" charset="0"/>
              </a:rPr>
              <a:t>OU Campus 11 is a substantial update over the previous version. On first glance it looks very different than the previous version. Don’t let this freak you out, though. In this guide we will cover some of the major changes that will impact you and how you use OU Campus in the immediate future.</a:t>
            </a:r>
          </a:p>
        </p:txBody>
      </p:sp>
      <p:pic>
        <p:nvPicPr>
          <p:cNvPr id="5" name="Content Placeholder 4">
            <a:extLst>
              <a:ext uri="{FF2B5EF4-FFF2-40B4-BE49-F238E27FC236}">
                <a16:creationId xmlns:a16="http://schemas.microsoft.com/office/drawing/2014/main" id="{3D31346E-A42A-4863-BDE6-1CDDEA3DEEE0}"/>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1008094" y="2845935"/>
            <a:ext cx="5170711" cy="2856818"/>
          </a:xfrm>
          <a:custGeom>
            <a:avLst/>
            <a:gdLst/>
            <a:ahLst/>
            <a:cxnLst/>
            <a:rect l="l" t="t" r="r" b="b"/>
            <a:pathLst>
              <a:path w="4636009" h="5032375">
                <a:moveTo>
                  <a:pt x="0" y="0"/>
                </a:moveTo>
                <a:lnTo>
                  <a:pt x="4636009" y="0"/>
                </a:lnTo>
                <a:lnTo>
                  <a:pt x="4636009" y="5032375"/>
                </a:lnTo>
                <a:lnTo>
                  <a:pt x="0" y="5032375"/>
                </a:lnTo>
                <a:close/>
              </a:path>
            </a:pathLst>
          </a:custGeom>
        </p:spPr>
      </p:pic>
      <p:sp>
        <p:nvSpPr>
          <p:cNvPr id="7" name="TextBox 6">
            <a:extLst>
              <a:ext uri="{FF2B5EF4-FFF2-40B4-BE49-F238E27FC236}">
                <a16:creationId xmlns:a16="http://schemas.microsoft.com/office/drawing/2014/main" id="{9670418B-22C3-497F-9E74-D7950443EC59}"/>
              </a:ext>
            </a:extLst>
          </p:cNvPr>
          <p:cNvSpPr txBox="1"/>
          <p:nvPr/>
        </p:nvSpPr>
        <p:spPr>
          <a:xfrm>
            <a:off x="6357245" y="2155645"/>
            <a:ext cx="5434151" cy="523220"/>
          </a:xfrm>
          <a:prstGeom prst="rect">
            <a:avLst/>
          </a:prstGeom>
          <a:noFill/>
        </p:spPr>
        <p:txBody>
          <a:bodyPr wrap="square" rtlCol="0">
            <a:spAutoFit/>
          </a:bodyPr>
          <a:lstStyle/>
          <a:p>
            <a:pPr>
              <a:spcAft>
                <a:spcPts val="600"/>
              </a:spcAft>
            </a:pPr>
            <a:r>
              <a:rPr lang="en-US" sz="2800" b="1" dirty="0">
                <a:latin typeface="Poppins Medium" panose="00000600000000000000" pitchFamily="50" charset="0"/>
                <a:cs typeface="Poppins Medium" panose="00000600000000000000" pitchFamily="50" charset="0"/>
              </a:rPr>
              <a:t>Welcome to OU Campus 11.</a:t>
            </a:r>
            <a:endParaRPr lang="en-US" sz="2800" dirty="0">
              <a:latin typeface="Poppins Medium" panose="00000600000000000000" pitchFamily="50" charset="0"/>
              <a:cs typeface="Poppins Medium" panose="00000600000000000000" pitchFamily="50" charset="0"/>
            </a:endParaRPr>
          </a:p>
        </p:txBody>
      </p:sp>
    </p:spTree>
    <p:extLst>
      <p:ext uri="{BB962C8B-B14F-4D97-AF65-F5344CB8AC3E}">
        <p14:creationId xmlns:p14="http://schemas.microsoft.com/office/powerpoint/2010/main" val="67894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D844-11D6-401F-8243-66812DDE0942}"/>
              </a:ext>
            </a:extLst>
          </p:cNvPr>
          <p:cNvSpPr>
            <a:spLocks noGrp="1"/>
          </p:cNvSpPr>
          <p:nvPr>
            <p:ph type="title"/>
          </p:nvPr>
        </p:nvSpPr>
        <p:spPr>
          <a:xfrm>
            <a:off x="839788" y="457200"/>
            <a:ext cx="6571206" cy="844142"/>
          </a:xfrm>
        </p:spPr>
        <p:txBody>
          <a:bodyPr>
            <a:normAutofit fontScale="90000"/>
          </a:bodyPr>
          <a:lstStyle/>
          <a:p>
            <a:r>
              <a:rPr lang="en-US" sz="5400" dirty="0">
                <a:latin typeface="Bebas Neue" panose="020B0606020202050201" pitchFamily="34" charset="0"/>
              </a:rPr>
              <a:t>New look </a:t>
            </a:r>
            <a:r>
              <a:rPr lang="en-US" sz="4000" dirty="0">
                <a:latin typeface="Poppins Light" panose="00000400000000000000" pitchFamily="50" charset="0"/>
                <a:cs typeface="Poppins Light" panose="00000400000000000000" pitchFamily="50" charset="0"/>
              </a:rPr>
              <a:t>and</a:t>
            </a:r>
            <a:r>
              <a:rPr lang="en-US" sz="5400" dirty="0">
                <a:latin typeface="Bebas Neue" panose="020B0606020202050201" pitchFamily="34" charset="0"/>
              </a:rPr>
              <a:t> feel</a:t>
            </a:r>
          </a:p>
        </p:txBody>
      </p:sp>
      <p:sp>
        <p:nvSpPr>
          <p:cNvPr id="4" name="Text Placeholder 3">
            <a:extLst>
              <a:ext uri="{FF2B5EF4-FFF2-40B4-BE49-F238E27FC236}">
                <a16:creationId xmlns:a16="http://schemas.microsoft.com/office/drawing/2014/main" id="{59BA7DDA-8E1B-4725-8AC7-D3AE48E9CAF4}"/>
              </a:ext>
            </a:extLst>
          </p:cNvPr>
          <p:cNvSpPr>
            <a:spLocks noGrp="1"/>
          </p:cNvSpPr>
          <p:nvPr>
            <p:ph type="body" sz="half" idx="2"/>
          </p:nvPr>
        </p:nvSpPr>
        <p:spPr>
          <a:xfrm>
            <a:off x="894238" y="6052457"/>
            <a:ext cx="10403521" cy="679268"/>
          </a:xfrm>
        </p:spPr>
        <p:txBody>
          <a:bodyPr>
            <a:normAutofit fontScale="85000" lnSpcReduction="10000"/>
          </a:bodyPr>
          <a:lstStyle/>
          <a:p>
            <a:pPr algn="ctr"/>
            <a:r>
              <a:rPr lang="en-US" sz="2000" dirty="0">
                <a:latin typeface="Poppins Light" panose="00000400000000000000" pitchFamily="50" charset="0"/>
                <a:cs typeface="Poppins Light" panose="00000400000000000000" pitchFamily="50" charset="0"/>
              </a:rPr>
              <a:t>On first look, OU Campus is now a lot cleaner and easier to read. A major goal of the update was implementing better cross-platform usage between desktop, laptop, and tablet displays. </a:t>
            </a:r>
          </a:p>
        </p:txBody>
      </p:sp>
      <p:pic>
        <p:nvPicPr>
          <p:cNvPr id="5" name="Content Placeholder 4">
            <a:extLst>
              <a:ext uri="{FF2B5EF4-FFF2-40B4-BE49-F238E27FC236}">
                <a16:creationId xmlns:a16="http://schemas.microsoft.com/office/drawing/2014/main" id="{5297220E-7B64-460F-A8D2-3BCE01DAE9B0}"/>
              </a:ext>
              <a:ext uri="{C183D7F6-B498-43B3-948B-1728B52AA6E4}">
                <adec:decorative xmlns:adec="http://schemas.microsoft.com/office/drawing/2017/decorative" val="1"/>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9141" y="1379723"/>
            <a:ext cx="7793717" cy="4455109"/>
          </a:xfrm>
          <a:prstGeom prst="rect">
            <a:avLst/>
          </a:prstGeom>
        </p:spPr>
      </p:pic>
    </p:spTree>
    <p:extLst>
      <p:ext uri="{BB962C8B-B14F-4D97-AF65-F5344CB8AC3E}">
        <p14:creationId xmlns:p14="http://schemas.microsoft.com/office/powerpoint/2010/main" val="243354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DD02-0AAB-4D78-81A9-1830F0293745}"/>
              </a:ext>
            </a:extLst>
          </p:cNvPr>
          <p:cNvSpPr>
            <a:spLocks noGrp="1"/>
          </p:cNvSpPr>
          <p:nvPr>
            <p:ph type="title"/>
          </p:nvPr>
        </p:nvSpPr>
        <p:spPr>
          <a:xfrm>
            <a:off x="908401" y="955400"/>
            <a:ext cx="4751115" cy="540566"/>
          </a:xfrm>
        </p:spPr>
        <p:txBody>
          <a:bodyPr>
            <a:normAutofit fontScale="90000"/>
          </a:bodyPr>
          <a:lstStyle/>
          <a:p>
            <a:r>
              <a:rPr lang="en-US" sz="5400" dirty="0">
                <a:latin typeface="Bebas Neue" panose="020B0606020202050201" pitchFamily="34" charset="0"/>
              </a:rPr>
              <a:t>The More actions icon</a:t>
            </a:r>
          </a:p>
        </p:txBody>
      </p:sp>
      <p:sp>
        <p:nvSpPr>
          <p:cNvPr id="3" name="Text Placeholder 2">
            <a:extLst>
              <a:ext uri="{FF2B5EF4-FFF2-40B4-BE49-F238E27FC236}">
                <a16:creationId xmlns:a16="http://schemas.microsoft.com/office/drawing/2014/main" id="{7D9AE255-928D-4F61-9C80-45002C02D561}"/>
              </a:ext>
            </a:extLst>
          </p:cNvPr>
          <p:cNvSpPr>
            <a:spLocks noGrp="1"/>
          </p:cNvSpPr>
          <p:nvPr>
            <p:ph type="body" idx="1"/>
          </p:nvPr>
        </p:nvSpPr>
        <p:spPr>
          <a:xfrm>
            <a:off x="478800" y="2063928"/>
            <a:ext cx="3558503" cy="967467"/>
          </a:xfrm>
        </p:spPr>
        <p:txBody>
          <a:bodyPr>
            <a:normAutofit fontScale="47500" lnSpcReduction="20000"/>
          </a:bodyPr>
          <a:lstStyle/>
          <a:p>
            <a:pPr>
              <a:lnSpc>
                <a:spcPct val="120000"/>
              </a:lnSpc>
            </a:pPr>
            <a:r>
              <a:rPr lang="en-US" b="0" dirty="0">
                <a:latin typeface="Poppins Light" panose="00000400000000000000" pitchFamily="50" charset="0"/>
                <a:cs typeface="Poppins Light" panose="00000400000000000000" pitchFamily="50" charset="0"/>
              </a:rPr>
              <a:t>Before we move on, we’d like to mention one thing you will be seeing a lot with OU Campus 11 – namely, the </a:t>
            </a:r>
            <a:r>
              <a:rPr lang="en-US" b="0" dirty="0">
                <a:latin typeface="Poppins Medium" panose="00000600000000000000" pitchFamily="50" charset="0"/>
                <a:cs typeface="Poppins Medium" panose="00000600000000000000" pitchFamily="50" charset="0"/>
              </a:rPr>
              <a:t>More Actions icon</a:t>
            </a:r>
            <a:r>
              <a:rPr lang="en-US" b="0" dirty="0">
                <a:latin typeface="Poppins Light" panose="00000400000000000000" pitchFamily="50" charset="0"/>
                <a:cs typeface="Poppins Light" panose="00000400000000000000" pitchFamily="50" charset="0"/>
              </a:rPr>
              <a:t>. The More Actions icon is represented by a </a:t>
            </a:r>
            <a:r>
              <a:rPr lang="en-US" b="0" dirty="0">
                <a:latin typeface="Poppins Medium" panose="00000600000000000000" pitchFamily="50" charset="0"/>
                <a:cs typeface="Poppins Medium" panose="00000600000000000000" pitchFamily="50" charset="0"/>
              </a:rPr>
              <a:t>three dot symbol </a:t>
            </a:r>
            <a:r>
              <a:rPr lang="en-US" b="0" dirty="0">
                <a:latin typeface="Poppins Light" panose="00000400000000000000" pitchFamily="50" charset="0"/>
                <a:cs typeface="Poppins Light" panose="00000400000000000000" pitchFamily="50" charset="0"/>
              </a:rPr>
              <a:t>throughout OU Campus. </a:t>
            </a:r>
          </a:p>
        </p:txBody>
      </p:sp>
      <p:sp>
        <p:nvSpPr>
          <p:cNvPr id="5" name="Text Placeholder 4">
            <a:extLst>
              <a:ext uri="{FF2B5EF4-FFF2-40B4-BE49-F238E27FC236}">
                <a16:creationId xmlns:a16="http://schemas.microsoft.com/office/drawing/2014/main" id="{72895AA8-31A4-4365-A498-48AD78B00AF7}"/>
              </a:ext>
            </a:extLst>
          </p:cNvPr>
          <p:cNvSpPr>
            <a:spLocks noGrp="1"/>
          </p:cNvSpPr>
          <p:nvPr>
            <p:ph type="body" sz="quarter" idx="3"/>
          </p:nvPr>
        </p:nvSpPr>
        <p:spPr>
          <a:xfrm>
            <a:off x="4284619" y="2173032"/>
            <a:ext cx="3618250" cy="823912"/>
          </a:xfrm>
        </p:spPr>
        <p:txBody>
          <a:bodyPr>
            <a:noAutofit/>
          </a:bodyPr>
          <a:lstStyle/>
          <a:p>
            <a:pPr>
              <a:lnSpc>
                <a:spcPct val="120000"/>
              </a:lnSpc>
            </a:pPr>
            <a:r>
              <a:rPr lang="en-US" sz="1200" b="0" dirty="0">
                <a:latin typeface="Poppins Light" panose="00000400000000000000" pitchFamily="50" charset="0"/>
                <a:cs typeface="Poppins Light" panose="00000400000000000000" pitchFamily="50" charset="0"/>
              </a:rPr>
              <a:t>When we click on the More Actions icon, the three dots will switch to a vertical pattern instead of horizontal, and a menu of additional options will open. </a:t>
            </a:r>
          </a:p>
        </p:txBody>
      </p:sp>
      <p:sp>
        <p:nvSpPr>
          <p:cNvPr id="6" name="Content Placeholder 5">
            <a:extLst>
              <a:ext uri="{FF2B5EF4-FFF2-40B4-BE49-F238E27FC236}">
                <a16:creationId xmlns:a16="http://schemas.microsoft.com/office/drawing/2014/main" id="{9CD851D0-1C8D-4816-93BF-4E3F671E1757}"/>
              </a:ext>
            </a:extLst>
          </p:cNvPr>
          <p:cNvSpPr>
            <a:spLocks noGrp="1"/>
          </p:cNvSpPr>
          <p:nvPr>
            <p:ph sz="quarter" idx="4"/>
          </p:nvPr>
        </p:nvSpPr>
        <p:spPr>
          <a:xfrm>
            <a:off x="8105822" y="2255518"/>
            <a:ext cx="3618250" cy="838826"/>
          </a:xfrm>
        </p:spPr>
        <p:txBody>
          <a:bodyPr>
            <a:normAutofit/>
          </a:bodyPr>
          <a:lstStyle/>
          <a:p>
            <a:pPr marL="0" indent="0">
              <a:buNone/>
            </a:pPr>
            <a:r>
              <a:rPr lang="en-US" sz="1200" dirty="0">
                <a:latin typeface="Poppins Light" panose="00000400000000000000" pitchFamily="50" charset="0"/>
                <a:cs typeface="Poppins Light" panose="00000400000000000000" pitchFamily="50" charset="0"/>
              </a:rPr>
              <a:t>To close the menu, we simply click the More Actions icon again. The menu will close and the icon will switch back to its usual horizontal orientation. </a:t>
            </a:r>
          </a:p>
        </p:txBody>
      </p:sp>
      <p:pic>
        <p:nvPicPr>
          <p:cNvPr id="10" name="Content Placeholder 9">
            <a:extLst>
              <a:ext uri="{FF2B5EF4-FFF2-40B4-BE49-F238E27FC236}">
                <a16:creationId xmlns:a16="http://schemas.microsoft.com/office/drawing/2014/main" id="{AB5BA222-BFBB-447A-9AA3-E56F50BBDD12}"/>
              </a:ext>
              <a:ext uri="{C183D7F6-B498-43B3-948B-1728B52AA6E4}">
                <adec:decorative xmlns:adec="http://schemas.microsoft.com/office/drawing/2017/decorative" val="1"/>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78801" y="3154044"/>
            <a:ext cx="3618250" cy="2299448"/>
          </a:xfrm>
          <a:prstGeom prst="rect">
            <a:avLst/>
          </a:prstGeom>
        </p:spPr>
      </p:pic>
      <p:pic>
        <p:nvPicPr>
          <p:cNvPr id="12" name="Picture 11">
            <a:extLst>
              <a:ext uri="{FF2B5EF4-FFF2-40B4-BE49-F238E27FC236}">
                <a16:creationId xmlns:a16="http://schemas.microsoft.com/office/drawing/2014/main" id="{DB085E42-8B04-40EA-AC37-BE8D784DA048}"/>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4301221" y="3109075"/>
            <a:ext cx="3606310" cy="2396670"/>
          </a:xfrm>
          <a:prstGeom prst="rect">
            <a:avLst/>
          </a:prstGeom>
        </p:spPr>
      </p:pic>
      <p:pic>
        <p:nvPicPr>
          <p:cNvPr id="14" name="Picture 13">
            <a:extLst>
              <a:ext uri="{FF2B5EF4-FFF2-40B4-BE49-F238E27FC236}">
                <a16:creationId xmlns:a16="http://schemas.microsoft.com/office/drawing/2014/main" id="{F786DE82-310A-4424-8806-00E23D9A0A1C}"/>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8111702" y="3153000"/>
            <a:ext cx="3618250" cy="2300492"/>
          </a:xfrm>
          <a:prstGeom prst="rect">
            <a:avLst/>
          </a:prstGeom>
        </p:spPr>
      </p:pic>
      <p:sp>
        <p:nvSpPr>
          <p:cNvPr id="15" name="Oval 14">
            <a:extLst>
              <a:ext uri="{FF2B5EF4-FFF2-40B4-BE49-F238E27FC236}">
                <a16:creationId xmlns:a16="http://schemas.microsoft.com/office/drawing/2014/main" id="{F94A3704-5BA0-4BC5-8F65-C234474A63E4}"/>
              </a:ext>
              <a:ext uri="{C183D7F6-B498-43B3-948B-1728B52AA6E4}">
                <adec:decorative xmlns:adec="http://schemas.microsoft.com/office/drawing/2017/decorative" val="1"/>
              </a:ext>
            </a:extLst>
          </p:cNvPr>
          <p:cNvSpPr/>
          <p:nvPr/>
        </p:nvSpPr>
        <p:spPr>
          <a:xfrm>
            <a:off x="3073884" y="3731746"/>
            <a:ext cx="1125251" cy="1143000"/>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6" name="Oval 15">
            <a:extLst>
              <a:ext uri="{FF2B5EF4-FFF2-40B4-BE49-F238E27FC236}">
                <a16:creationId xmlns:a16="http://schemas.microsoft.com/office/drawing/2014/main" id="{EC2464BE-B471-43D8-A322-C3B2B2EFEC5A}"/>
              </a:ext>
              <a:ext uri="{C183D7F6-B498-43B3-948B-1728B52AA6E4}">
                <adec:decorative xmlns:adec="http://schemas.microsoft.com/office/drawing/2017/decorative" val="1"/>
              </a:ext>
            </a:extLst>
          </p:cNvPr>
          <p:cNvSpPr/>
          <p:nvPr/>
        </p:nvSpPr>
        <p:spPr>
          <a:xfrm>
            <a:off x="11077302" y="4165860"/>
            <a:ext cx="609603" cy="619219"/>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7" name="Oval 16">
            <a:extLst>
              <a:ext uri="{FF2B5EF4-FFF2-40B4-BE49-F238E27FC236}">
                <a16:creationId xmlns:a16="http://schemas.microsoft.com/office/drawing/2014/main" id="{88B88AEB-47E8-4824-9716-B8BA7FA9E6A5}"/>
              </a:ext>
              <a:ext uri="{C183D7F6-B498-43B3-948B-1728B52AA6E4}">
                <adec:decorative xmlns:adec="http://schemas.microsoft.com/office/drawing/2017/decorative" val="1"/>
              </a:ext>
            </a:extLst>
          </p:cNvPr>
          <p:cNvSpPr/>
          <p:nvPr/>
        </p:nvSpPr>
        <p:spPr>
          <a:xfrm>
            <a:off x="6973466" y="3859003"/>
            <a:ext cx="1125251" cy="1143000"/>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363417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ABFB48-6A93-4A60-BFFD-0F80BBAED8B8}"/>
              </a:ext>
            </a:extLst>
          </p:cNvPr>
          <p:cNvSpPr>
            <a:spLocks noGrp="1"/>
          </p:cNvSpPr>
          <p:nvPr>
            <p:ph type="title"/>
          </p:nvPr>
        </p:nvSpPr>
        <p:spPr>
          <a:xfrm>
            <a:off x="1653363" y="365760"/>
            <a:ext cx="9367203" cy="1188720"/>
          </a:xfrm>
        </p:spPr>
        <p:txBody>
          <a:bodyPr>
            <a:normAutofit/>
          </a:bodyPr>
          <a:lstStyle/>
          <a:p>
            <a:r>
              <a:rPr lang="en-US" sz="5400" dirty="0">
                <a:latin typeface="Bebas Neue" panose="020B0606020202050201" pitchFamily="34" charset="0"/>
              </a:rPr>
              <a:t>Improved accessibility</a:t>
            </a:r>
          </a:p>
        </p:txBody>
      </p:sp>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0E194CB8-42B1-4A29-8352-4F75D518A5C9}"/>
              </a:ext>
            </a:extLst>
          </p:cNvPr>
          <p:cNvSpPr>
            <a:spLocks noGrp="1"/>
          </p:cNvSpPr>
          <p:nvPr>
            <p:ph idx="1"/>
          </p:nvPr>
        </p:nvSpPr>
        <p:spPr>
          <a:xfrm>
            <a:off x="1653363" y="2350446"/>
            <a:ext cx="9367204" cy="4041648"/>
          </a:xfrm>
        </p:spPr>
        <p:txBody>
          <a:bodyPr anchor="t">
            <a:normAutofit/>
          </a:bodyPr>
          <a:lstStyle/>
          <a:p>
            <a:pPr marL="0" indent="0">
              <a:lnSpc>
                <a:spcPct val="100000"/>
              </a:lnSpc>
              <a:buNone/>
            </a:pPr>
            <a:r>
              <a:rPr lang="en-US" dirty="0">
                <a:latin typeface="Poppins Light" panose="00000400000000000000" pitchFamily="50" charset="0"/>
                <a:cs typeface="Poppins Light" panose="00000400000000000000" pitchFamily="50" charset="0"/>
              </a:rPr>
              <a:t>OU Campus 11 has also been updated for increased accessibility and keyboard navigation. If you prefer keyboard navigation, you will find OU Campus 11 an improvement over the previous version. </a:t>
            </a:r>
          </a:p>
          <a:p>
            <a:pPr marL="0" indent="0">
              <a:lnSpc>
                <a:spcPct val="100000"/>
              </a:lnSpc>
              <a:buNone/>
            </a:pPr>
            <a:endParaRPr lang="en-US" dirty="0">
              <a:latin typeface="Poppins Light" panose="00000400000000000000" pitchFamily="50" charset="0"/>
              <a:cs typeface="Poppins Light" panose="00000400000000000000" pitchFamily="50" charset="0"/>
            </a:endParaRPr>
          </a:p>
          <a:p>
            <a:pPr marL="0" indent="0">
              <a:lnSpc>
                <a:spcPct val="100000"/>
              </a:lnSpc>
              <a:buNone/>
            </a:pPr>
            <a:r>
              <a:rPr lang="en-US" dirty="0">
                <a:latin typeface="Poppins Light" panose="00000400000000000000" pitchFamily="50" charset="0"/>
                <a:cs typeface="Poppins Light" panose="00000400000000000000" pitchFamily="50" charset="0"/>
              </a:rPr>
              <a:t>Now, let’s move on and look at some of the big changes you’ll be seeing and working with. </a:t>
            </a:r>
          </a:p>
        </p:txBody>
      </p:sp>
    </p:spTree>
    <p:extLst>
      <p:ext uri="{BB962C8B-B14F-4D97-AF65-F5344CB8AC3E}">
        <p14:creationId xmlns:p14="http://schemas.microsoft.com/office/powerpoint/2010/main" val="355579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1B49-5989-4FFF-AB2C-861346C48055}"/>
              </a:ext>
            </a:extLst>
          </p:cNvPr>
          <p:cNvSpPr>
            <a:spLocks noGrp="1"/>
          </p:cNvSpPr>
          <p:nvPr>
            <p:ph type="title"/>
          </p:nvPr>
        </p:nvSpPr>
        <p:spPr>
          <a:xfrm>
            <a:off x="3549214" y="2650705"/>
            <a:ext cx="4742810" cy="1564716"/>
          </a:xfrm>
        </p:spPr>
        <p:txBody>
          <a:bodyPr vert="horz" lIns="91440" tIns="45720" rIns="91440" bIns="45720" rtlCol="0" anchor="b">
            <a:normAutofit/>
          </a:bodyPr>
          <a:lstStyle/>
          <a:p>
            <a:r>
              <a:rPr lang="en-US" sz="9600" kern="1200" dirty="0">
                <a:solidFill>
                  <a:schemeClr val="tx1"/>
                </a:solidFill>
                <a:latin typeface="Bebas Neue" panose="020B0606020202050201" pitchFamily="34" charset="0"/>
              </a:rPr>
              <a:t>dashboard</a:t>
            </a:r>
          </a:p>
        </p:txBody>
      </p:sp>
      <p:sp>
        <p:nvSpPr>
          <p:cNvPr id="7"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21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F2A55A5-25A7-4793-A3F4-B01AED79C21D}"/>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849686" y="357447"/>
            <a:ext cx="4845489" cy="2923587"/>
          </a:xfrm>
          <a:prstGeom prst="rect">
            <a:avLst/>
          </a:prstGeom>
        </p:spPr>
      </p:pic>
      <p:pic>
        <p:nvPicPr>
          <p:cNvPr id="6" name="Picture 5">
            <a:extLst>
              <a:ext uri="{FF2B5EF4-FFF2-40B4-BE49-F238E27FC236}">
                <a16:creationId xmlns:a16="http://schemas.microsoft.com/office/drawing/2014/main" id="{93084171-9AA7-4470-AE2F-940435A0E3E4}"/>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093063" y="3962461"/>
            <a:ext cx="4397433" cy="1121346"/>
          </a:xfrm>
          <a:prstGeom prst="rect">
            <a:avLst/>
          </a:prstGeom>
        </p:spPr>
      </p:pic>
      <p:sp>
        <p:nvSpPr>
          <p:cNvPr id="7" name="Rectangle 6">
            <a:extLst>
              <a:ext uri="{FF2B5EF4-FFF2-40B4-BE49-F238E27FC236}">
                <a16:creationId xmlns:a16="http://schemas.microsoft.com/office/drawing/2014/main" id="{5F4091AF-1D72-4F96-A454-395C7FF6026F}"/>
              </a:ext>
              <a:ext uri="{C183D7F6-B498-43B3-948B-1728B52AA6E4}">
                <adec:decorative xmlns:adec="http://schemas.microsoft.com/office/drawing/2017/decorative" val="1"/>
              </a:ext>
            </a:extLst>
          </p:cNvPr>
          <p:cNvSpPr/>
          <p:nvPr/>
        </p:nvSpPr>
        <p:spPr>
          <a:xfrm>
            <a:off x="8298581" y="885582"/>
            <a:ext cx="2851188" cy="829634"/>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886BF7-B144-49D8-B1E7-5EC67745423E}"/>
              </a:ext>
            </a:extLst>
          </p:cNvPr>
          <p:cNvSpPr>
            <a:spLocks noGrp="1"/>
          </p:cNvSpPr>
          <p:nvPr>
            <p:ph idx="1"/>
          </p:nvPr>
        </p:nvSpPr>
        <p:spPr>
          <a:xfrm>
            <a:off x="590719" y="2330505"/>
            <a:ext cx="5278066" cy="3979585"/>
          </a:xfrm>
        </p:spPr>
        <p:txBody>
          <a:bodyPr anchor="ctr">
            <a:normAutofit/>
          </a:bodyPr>
          <a:lstStyle/>
          <a:p>
            <a:pPr marL="0" indent="0">
              <a:buNone/>
            </a:pPr>
            <a:r>
              <a:rPr lang="en-US" sz="2000" dirty="0">
                <a:latin typeface="Poppins Light" panose="00000400000000000000" pitchFamily="50" charset="0"/>
                <a:cs typeface="Poppins Light" panose="00000400000000000000" pitchFamily="50" charset="0"/>
              </a:rPr>
              <a:t>The dashboard has been redesigned with a new layout. Let’s start with the Recently Visited box. </a:t>
            </a:r>
          </a:p>
          <a:p>
            <a:pPr marL="0" indent="0">
              <a:buNone/>
            </a:pPr>
            <a:endParaRPr lang="en-US" sz="2000" dirty="0">
              <a:latin typeface="Poppins Light" panose="00000400000000000000" pitchFamily="50" charset="0"/>
              <a:cs typeface="Poppins Light" panose="00000400000000000000" pitchFamily="50" charset="0"/>
            </a:endParaRPr>
          </a:p>
          <a:p>
            <a:pPr marL="0" indent="0">
              <a:buNone/>
            </a:pPr>
            <a:r>
              <a:rPr lang="en-US" sz="2000" dirty="0">
                <a:latin typeface="Poppins Light" panose="00000400000000000000" pitchFamily="50" charset="0"/>
                <a:cs typeface="Poppins Light" panose="00000400000000000000" pitchFamily="50" charset="0"/>
              </a:rPr>
              <a:t>The </a:t>
            </a:r>
            <a:r>
              <a:rPr lang="en-US" sz="2000" b="1" dirty="0">
                <a:latin typeface="Poppins Medium" panose="00000600000000000000" pitchFamily="50" charset="0"/>
                <a:cs typeface="Poppins Medium" panose="00000600000000000000" pitchFamily="50" charset="0"/>
              </a:rPr>
              <a:t>Recently Visited box </a:t>
            </a:r>
            <a:r>
              <a:rPr lang="en-US" sz="2000" dirty="0">
                <a:latin typeface="Poppins Light" panose="00000400000000000000" pitchFamily="50" charset="0"/>
                <a:cs typeface="Poppins Light" panose="00000400000000000000" pitchFamily="50" charset="0"/>
              </a:rPr>
              <a:t>provides links to pages you’ve been working on in OU Campus in chronological order. You can continue back through this list by clicking the right arrow icon at the right side of the box. </a:t>
            </a:r>
          </a:p>
        </p:txBody>
      </p:sp>
      <p:sp>
        <p:nvSpPr>
          <p:cNvPr id="2" name="Title 1">
            <a:extLst>
              <a:ext uri="{FF2B5EF4-FFF2-40B4-BE49-F238E27FC236}">
                <a16:creationId xmlns:a16="http://schemas.microsoft.com/office/drawing/2014/main" id="{477DB5EA-4DB7-824D-8286-0B7AB6D06503}"/>
              </a:ext>
            </a:extLst>
          </p:cNvPr>
          <p:cNvSpPr>
            <a:spLocks noGrp="1"/>
          </p:cNvSpPr>
          <p:nvPr>
            <p:ph type="title"/>
          </p:nvPr>
        </p:nvSpPr>
        <p:spPr/>
        <p:txBody>
          <a:bodyPr/>
          <a:lstStyle/>
          <a:p>
            <a:r>
              <a:rPr lang="en-US" dirty="0"/>
              <a:t>Dashboard Layout</a:t>
            </a:r>
          </a:p>
        </p:txBody>
      </p:sp>
    </p:spTree>
    <p:extLst>
      <p:ext uri="{BB962C8B-B14F-4D97-AF65-F5344CB8AC3E}">
        <p14:creationId xmlns:p14="http://schemas.microsoft.com/office/powerpoint/2010/main" val="320327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DEA8-6C90-40AF-B572-8F7B9E8916C0}"/>
              </a:ext>
            </a:extLst>
          </p:cNvPr>
          <p:cNvSpPr>
            <a:spLocks noGrp="1"/>
          </p:cNvSpPr>
          <p:nvPr>
            <p:ph type="title"/>
          </p:nvPr>
        </p:nvSpPr>
        <p:spPr>
          <a:xfrm>
            <a:off x="911056" y="1594894"/>
            <a:ext cx="4827891" cy="3308032"/>
          </a:xfrm>
        </p:spPr>
        <p:txBody>
          <a:bodyPr>
            <a:noAutofit/>
          </a:bodyPr>
          <a:lstStyle/>
          <a:p>
            <a:pPr algn="r"/>
            <a:r>
              <a:rPr lang="en-US" sz="2800" dirty="0">
                <a:latin typeface="Poppins Light" panose="00000400000000000000" pitchFamily="50" charset="0"/>
                <a:cs typeface="Poppins Light" panose="00000400000000000000" pitchFamily="50" charset="0"/>
              </a:rPr>
              <a:t>Below it is the </a:t>
            </a:r>
            <a:br>
              <a:rPr lang="en-US" sz="2800" dirty="0">
                <a:latin typeface="Poppins Light" panose="00000400000000000000" pitchFamily="50" charset="0"/>
                <a:cs typeface="Poppins Light" panose="00000400000000000000" pitchFamily="50" charset="0"/>
              </a:rPr>
            </a:br>
            <a:r>
              <a:rPr lang="en-US" sz="2800" b="1" dirty="0">
                <a:latin typeface="Poppins Medium" panose="00000600000000000000" pitchFamily="50" charset="0"/>
                <a:cs typeface="Poppins Medium" panose="00000600000000000000" pitchFamily="50" charset="0"/>
              </a:rPr>
              <a:t>Bookmarks box</a:t>
            </a:r>
            <a:r>
              <a:rPr lang="en-US" sz="2800" dirty="0">
                <a:latin typeface="Poppins Medium" panose="00000600000000000000" pitchFamily="50" charset="0"/>
                <a:cs typeface="Poppins Medium" panose="00000600000000000000" pitchFamily="50" charset="0"/>
              </a:rPr>
              <a:t>. </a:t>
            </a:r>
            <a:br>
              <a:rPr lang="en-US" sz="2800" dirty="0">
                <a:latin typeface="Poppins Medium" panose="00000600000000000000" pitchFamily="50" charset="0"/>
                <a:cs typeface="Poppins Medium" panose="00000600000000000000" pitchFamily="50" charset="0"/>
              </a:rPr>
            </a:br>
            <a:r>
              <a:rPr lang="en-US" sz="2800" dirty="0">
                <a:latin typeface="Poppins Light" panose="00000400000000000000" pitchFamily="50" charset="0"/>
                <a:cs typeface="Poppins Light" panose="00000400000000000000" pitchFamily="50" charset="0"/>
              </a:rPr>
              <a:t>This allows you to create quick links to files you work on frequently. </a:t>
            </a:r>
            <a:br>
              <a:rPr lang="en-US" sz="2000" dirty="0">
                <a:latin typeface="Poppins Light" panose="00000400000000000000" pitchFamily="50" charset="0"/>
                <a:cs typeface="Poppins Light" panose="00000400000000000000" pitchFamily="50" charset="0"/>
              </a:rPr>
            </a:br>
            <a:endParaRPr lang="en-US" sz="2000" dirty="0">
              <a:latin typeface="Poppins Light" panose="00000400000000000000" pitchFamily="50" charset="0"/>
              <a:cs typeface="Poppins Light" panose="00000400000000000000" pitchFamily="50" charset="0"/>
            </a:endParaRPr>
          </a:p>
        </p:txBody>
      </p:sp>
      <p:pic>
        <p:nvPicPr>
          <p:cNvPr id="5" name="Content Placeholder 4">
            <a:extLst>
              <a:ext uri="{FF2B5EF4-FFF2-40B4-BE49-F238E27FC236}">
                <a16:creationId xmlns:a16="http://schemas.microsoft.com/office/drawing/2014/main" id="{3D8C5D50-C369-4602-8425-701FE452E262}"/>
              </a:ext>
              <a:ext uri="{C183D7F6-B498-43B3-948B-1728B52AA6E4}">
                <adec:decorative xmlns:adec="http://schemas.microsoft.com/office/drawing/2017/decorative" val="1"/>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096000" y="1235856"/>
            <a:ext cx="4051508" cy="4026107"/>
          </a:xfrm>
          <a:prstGeom prst="rect">
            <a:avLst/>
          </a:prstGeom>
        </p:spPr>
      </p:pic>
      <p:cxnSp>
        <p:nvCxnSpPr>
          <p:cNvPr id="7" name="Straight Connector 6">
            <a:extLst>
              <a:ext uri="{FF2B5EF4-FFF2-40B4-BE49-F238E27FC236}">
                <a16:creationId xmlns:a16="http://schemas.microsoft.com/office/drawing/2014/main" id="{94109AD4-6772-4266-B260-68A650E5C333}"/>
              </a:ext>
              <a:ext uri="{C183D7F6-B498-43B3-948B-1728B52AA6E4}">
                <adec:decorative xmlns:adec="http://schemas.microsoft.com/office/drawing/2017/decorative" val="1"/>
              </a:ext>
            </a:extLst>
          </p:cNvPr>
          <p:cNvCxnSpPr>
            <a:cxnSpLocks/>
          </p:cNvCxnSpPr>
          <p:nvPr/>
        </p:nvCxnSpPr>
        <p:spPr>
          <a:xfrm>
            <a:off x="5878286" y="801189"/>
            <a:ext cx="0" cy="5233851"/>
          </a:xfrm>
          <a:prstGeom prst="line">
            <a:avLst/>
          </a:prstGeom>
          <a:ln w="381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28884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1560</Words>
  <Application>Microsoft Macintosh PowerPoint</Application>
  <PresentationFormat>Widescreen</PresentationFormat>
  <Paragraphs>86</Paragraphs>
  <Slides>24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Poppins Thin</vt:lpstr>
      <vt:lpstr>Poppins ExtraLight</vt:lpstr>
      <vt:lpstr>Calibri Light</vt:lpstr>
      <vt:lpstr>Poppins Light</vt:lpstr>
      <vt:lpstr>Bebas Neue</vt:lpstr>
      <vt:lpstr>Calibri</vt:lpstr>
      <vt:lpstr>Poppins Medium</vt:lpstr>
      <vt:lpstr>Office Theme</vt:lpstr>
      <vt:lpstr>OU Campus Version 11 </vt:lpstr>
      <vt:lpstr>OU Campus Version 11 Update</vt:lpstr>
      <vt:lpstr>Introduction</vt:lpstr>
      <vt:lpstr>New look and feel</vt:lpstr>
      <vt:lpstr>The More actions icon</vt:lpstr>
      <vt:lpstr>Improved accessibility</vt:lpstr>
      <vt:lpstr>dashboard</vt:lpstr>
      <vt:lpstr>Dashboard Layout</vt:lpstr>
      <vt:lpstr>Below it is the  Bookmarks box.  This allows you to create quick links to files you work on frequently.  </vt:lpstr>
      <vt:lpstr>let’s take a look at the Icon box. </vt:lpstr>
      <vt:lpstr>Dashboard Configuration</vt:lpstr>
      <vt:lpstr>Global Navigation Menu </vt:lpstr>
      <vt:lpstr>Now, select Content, then Pages underneath it, and we’ll take a look at Page View.</vt:lpstr>
      <vt:lpstr>Page View</vt:lpstr>
      <vt:lpstr>In the previous version of OU Campus, each file line contained a number of options which are now absent. To access the options menu it is necessary to use the More Actions icon (the three horizontal dot icon) on the far right of each file line.  </vt:lpstr>
      <vt:lpstr>Now, let’s take a look in a sample training directory.</vt:lpstr>
      <vt:lpstr>that pops up whenever the “Publish” option is used also has a different look. </vt:lpstr>
      <vt:lpstr>Exceptions</vt:lpstr>
      <vt:lpstr>After we’re done with this, we can publish by clicking the green “Publish” button in the lower right corner of the Publish Page box. </vt:lpstr>
      <vt:lpstr>Page Edit View</vt:lpstr>
      <vt:lpstr>First off, note that the Multiedit button has changed and moved. In the previous version it was a big orange button toward the top center of the edit screen. In the new version it’s moved toward the top right of the screen, a white button with blue outline and text. </vt:lpstr>
      <vt:lpstr>Toggle Focus Mode. </vt:lpstr>
      <vt:lpstr>WYSIWYG Toolbar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Campus Version 11</dc:title>
  <dc:creator>Tessa Downs</dc:creator>
  <cp:lastModifiedBy>Webster, Jeremy</cp:lastModifiedBy>
  <cp:revision>16</cp:revision>
  <dcterms:created xsi:type="dcterms:W3CDTF">2020-10-26T04:43:17Z</dcterms:created>
  <dcterms:modified xsi:type="dcterms:W3CDTF">2020-11-03T16:01:01Z</dcterms:modified>
</cp:coreProperties>
</file>