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0518-4BEF-469B-AE83-F216AE45B7EB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8121-4427-456D-8B7F-DBA30FF2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58121-4427-456D-8B7F-DBA30FF2E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58121-4427-456D-8B7F-DBA30FF2E2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B2FF41D2-4F48-0546-B53D-99C9D11B4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16" y="2489200"/>
            <a:ext cx="3966440" cy="3282208"/>
          </a:xfrm>
        </p:spPr>
        <p:txBody>
          <a:bodyPr anchor="ctr" anchorCtr="0"/>
          <a:lstStyle>
            <a:lvl1pPr>
              <a:defRPr sz="4000" b="0" i="0">
                <a:solidFill>
                  <a:schemeClr val="accent3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4CC7A6C-8F0F-614B-9C23-F3B4374E0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100" y="4124795"/>
            <a:ext cx="2225139" cy="626161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Aft>
                <a:spcPts val="400"/>
              </a:spcAft>
              <a:buNone/>
              <a:defRPr sz="1400" b="0" i="0">
                <a:solidFill>
                  <a:srgbClr val="F4F4F5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EF155D8-E4BC-FC4C-A068-9F7CC28EF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4800" y="5181437"/>
            <a:ext cx="2225139" cy="29704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of Presentation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08F5B2-F919-4244-9653-CD3F29A6C06D}"/>
              </a:ext>
            </a:extLst>
          </p:cNvPr>
          <p:cNvCxnSpPr>
            <a:cxnSpLocks/>
          </p:cNvCxnSpPr>
          <p:nvPr userDrawn="1"/>
        </p:nvCxnSpPr>
        <p:spPr>
          <a:xfrm>
            <a:off x="6642100" y="4905335"/>
            <a:ext cx="3987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499C8F-1127-F64A-8549-73BECA0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16" y="1277701"/>
            <a:ext cx="3227628" cy="5200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86813" y="6213987"/>
            <a:ext cx="2310581" cy="521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">
            <a:extLst>
              <a:ext uri="{FF2B5EF4-FFF2-40B4-BE49-F238E27FC236}">
                <a16:creationId xmlns:a16="http://schemas.microsoft.com/office/drawing/2014/main" id="{765B547D-3CF4-2343-9880-2242A361A626}"/>
              </a:ext>
            </a:extLst>
          </p:cNvPr>
          <p:cNvSpPr/>
          <p:nvPr userDrawn="1"/>
        </p:nvSpPr>
        <p:spPr>
          <a:xfrm>
            <a:off x="4582857" y="0"/>
            <a:ext cx="7609143" cy="6898450"/>
          </a:xfrm>
          <a:custGeom>
            <a:avLst/>
            <a:gdLst>
              <a:gd name="connsiteX0" fmla="*/ 0 w 5915025"/>
              <a:gd name="connsiteY0" fmla="*/ 6858000 h 6858000"/>
              <a:gd name="connsiteX1" fmla="*/ 1478756 w 5915025"/>
              <a:gd name="connsiteY1" fmla="*/ 0 h 6858000"/>
              <a:gd name="connsiteX2" fmla="*/ 5915025 w 5915025"/>
              <a:gd name="connsiteY2" fmla="*/ 0 h 6858000"/>
              <a:gd name="connsiteX3" fmla="*/ 4436269 w 5915025"/>
              <a:gd name="connsiteY3" fmla="*/ 6858000 h 6858000"/>
              <a:gd name="connsiteX4" fmla="*/ 0 w 5915025"/>
              <a:gd name="connsiteY4" fmla="*/ 6858000 h 6858000"/>
              <a:gd name="connsiteX0" fmla="*/ 0 w 7158038"/>
              <a:gd name="connsiteY0" fmla="*/ 6858000 h 6858000"/>
              <a:gd name="connsiteX1" fmla="*/ 1478756 w 7158038"/>
              <a:gd name="connsiteY1" fmla="*/ 0 h 6858000"/>
              <a:gd name="connsiteX2" fmla="*/ 7158038 w 7158038"/>
              <a:gd name="connsiteY2" fmla="*/ 0 h 6858000"/>
              <a:gd name="connsiteX3" fmla="*/ 4436269 w 7158038"/>
              <a:gd name="connsiteY3" fmla="*/ 6858000 h 6858000"/>
              <a:gd name="connsiteX4" fmla="*/ 0 w 7158038"/>
              <a:gd name="connsiteY4" fmla="*/ 6858000 h 6858000"/>
              <a:gd name="connsiteX0" fmla="*/ 0 w 7158038"/>
              <a:gd name="connsiteY0" fmla="*/ 6858000 h 6886575"/>
              <a:gd name="connsiteX1" fmla="*/ 1478756 w 7158038"/>
              <a:gd name="connsiteY1" fmla="*/ 0 h 6886575"/>
              <a:gd name="connsiteX2" fmla="*/ 7158038 w 7158038"/>
              <a:gd name="connsiteY2" fmla="*/ 0 h 6886575"/>
              <a:gd name="connsiteX3" fmla="*/ 7108031 w 7158038"/>
              <a:gd name="connsiteY3" fmla="*/ 6886575 h 6886575"/>
              <a:gd name="connsiteX4" fmla="*/ 0 w 7158038"/>
              <a:gd name="connsiteY4" fmla="*/ 6858000 h 6886575"/>
              <a:gd name="connsiteX0" fmla="*/ 0 w 7158038"/>
              <a:gd name="connsiteY0" fmla="*/ 6858000 h 6898450"/>
              <a:gd name="connsiteX1" fmla="*/ 1478756 w 7158038"/>
              <a:gd name="connsiteY1" fmla="*/ 0 h 6898450"/>
              <a:gd name="connsiteX2" fmla="*/ 7158038 w 7158038"/>
              <a:gd name="connsiteY2" fmla="*/ 0 h 6898450"/>
              <a:gd name="connsiteX3" fmla="*/ 7155532 w 7158038"/>
              <a:gd name="connsiteY3" fmla="*/ 6898450 h 6898450"/>
              <a:gd name="connsiteX4" fmla="*/ 0 w 7158038"/>
              <a:gd name="connsiteY4" fmla="*/ 6858000 h 68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8038" h="6898450">
                <a:moveTo>
                  <a:pt x="0" y="6858000"/>
                </a:moveTo>
                <a:lnTo>
                  <a:pt x="1478756" y="0"/>
                </a:lnTo>
                <a:lnTo>
                  <a:pt x="7158038" y="0"/>
                </a:lnTo>
                <a:cubicBezTo>
                  <a:pt x="7157203" y="2299483"/>
                  <a:pt x="7156367" y="4598967"/>
                  <a:pt x="7155532" y="689845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EA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9550" y="4495801"/>
            <a:ext cx="10020300" cy="952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3912882"/>
            <a:ext cx="7432675" cy="74771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transition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316765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25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17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84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94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35F43AA-2BC0-134B-A0C0-A7B9C4C85432}"/>
              </a:ext>
            </a:extLst>
          </p:cNvPr>
          <p:cNvSpPr/>
          <p:nvPr userDrawn="1"/>
        </p:nvSpPr>
        <p:spPr>
          <a:xfrm rot="10800000">
            <a:off x="-2" y="3029129"/>
            <a:ext cx="12192001" cy="2799202"/>
          </a:xfrm>
          <a:custGeom>
            <a:avLst/>
            <a:gdLst>
              <a:gd name="connsiteX0" fmla="*/ 0 w 12193588"/>
              <a:gd name="connsiteY0" fmla="*/ 0 h 3911600"/>
              <a:gd name="connsiteX1" fmla="*/ 12193588 w 12193588"/>
              <a:gd name="connsiteY1" fmla="*/ 0 h 3911600"/>
              <a:gd name="connsiteX2" fmla="*/ 12193588 w 12193588"/>
              <a:gd name="connsiteY2" fmla="*/ 3911600 h 3911600"/>
              <a:gd name="connsiteX3" fmla="*/ 0 w 12193588"/>
              <a:gd name="connsiteY3" fmla="*/ 3911600 h 3911600"/>
              <a:gd name="connsiteX4" fmla="*/ 0 w 12193588"/>
              <a:gd name="connsiteY4" fmla="*/ 0 h 3911600"/>
              <a:gd name="connsiteX0" fmla="*/ 0 w 12193588"/>
              <a:gd name="connsiteY0" fmla="*/ 1422400 h 5334000"/>
              <a:gd name="connsiteX1" fmla="*/ 12193588 w 12193588"/>
              <a:gd name="connsiteY1" fmla="*/ 0 h 5334000"/>
              <a:gd name="connsiteX2" fmla="*/ 12193588 w 12193588"/>
              <a:gd name="connsiteY2" fmla="*/ 5334000 h 5334000"/>
              <a:gd name="connsiteX3" fmla="*/ 0 w 12193588"/>
              <a:gd name="connsiteY3" fmla="*/ 5334000 h 5334000"/>
              <a:gd name="connsiteX4" fmla="*/ 0 w 12193588"/>
              <a:gd name="connsiteY4" fmla="*/ 1422400 h 5334000"/>
              <a:gd name="connsiteX0" fmla="*/ 0 w 12193592"/>
              <a:gd name="connsiteY0" fmla="*/ 725616 h 4637216"/>
              <a:gd name="connsiteX1" fmla="*/ 12193592 w 12193592"/>
              <a:gd name="connsiteY1" fmla="*/ 0 h 4637216"/>
              <a:gd name="connsiteX2" fmla="*/ 12193588 w 12193592"/>
              <a:gd name="connsiteY2" fmla="*/ 4637216 h 4637216"/>
              <a:gd name="connsiteX3" fmla="*/ 0 w 12193592"/>
              <a:gd name="connsiteY3" fmla="*/ 4637216 h 4637216"/>
              <a:gd name="connsiteX4" fmla="*/ 0 w 12193592"/>
              <a:gd name="connsiteY4" fmla="*/ 725616 h 46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92" h="4637216">
                <a:moveTo>
                  <a:pt x="0" y="725616"/>
                </a:moveTo>
                <a:lnTo>
                  <a:pt x="12193592" y="0"/>
                </a:lnTo>
                <a:cubicBezTo>
                  <a:pt x="12193591" y="1545739"/>
                  <a:pt x="12193589" y="3091477"/>
                  <a:pt x="12193588" y="4637216"/>
                </a:cubicBezTo>
                <a:lnTo>
                  <a:pt x="0" y="4637216"/>
                </a:lnTo>
                <a:lnTo>
                  <a:pt x="0" y="7256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F1157-9063-1144-815A-4D5D3A4C298C}"/>
              </a:ext>
            </a:extLst>
          </p:cNvPr>
          <p:cNvSpPr/>
          <p:nvPr userDrawn="1"/>
        </p:nvSpPr>
        <p:spPr>
          <a:xfrm>
            <a:off x="1" y="0"/>
            <a:ext cx="12191999" cy="3667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096911"/>
            <a:ext cx="10058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D172F-1367-4A98-BEFB-7E003E7B3F9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5C59F-EC8C-44AF-820D-6ACD4929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5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1064"/>
            <a:ext cx="10515600" cy="4835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8729"/>
            <a:ext cx="2172954" cy="2775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50623" y="6418729"/>
            <a:ext cx="3003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</a:rPr>
              <a:t>AMAZON</a:t>
            </a:r>
            <a:r>
              <a:rPr lang="en-US" sz="800" baseline="0" dirty="0">
                <a:solidFill>
                  <a:schemeClr val="tx1"/>
                </a:solidFill>
              </a:rPr>
              <a:t> CONFIDENTIAL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amazon.com/gp/help/contact-u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help/customer/contact-us?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amazon.com/gp/help/customer/display.html/ref=hp_bc_nav?ie=UTF8&amp;nodeId=2016063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Shopping Quick Reference Guide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6" y="1023397"/>
            <a:ext cx="1506785" cy="518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068" y="1723817"/>
            <a:ext cx="242925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  <a:ea typeface="Amazon Ember Display" panose="020F0603020204020204" pitchFamily="34" charset="0"/>
                <a:cs typeface="Amazon Ember Display" panose="020F0603020204020204" pitchFamily="34" charset="0"/>
              </a:rPr>
              <a:t>Fast, FREE business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a typeface="Amazon Ember Display" panose="020F0603020204020204" pitchFamily="34" charset="0"/>
                <a:cs typeface="Amazon Ember Display" panose="020F0603020204020204" pitchFamily="34" charset="0"/>
              </a:rPr>
              <a:t>FREE Two-Day 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a typeface="Amazon Ember Display" panose="020F0603020204020204" pitchFamily="34" charset="0"/>
                <a:cs typeface="Amazon Ember Display" panose="020F0603020204020204" pitchFamily="34" charset="0"/>
              </a:rPr>
              <a:t>FREE One-Day</a:t>
            </a:r>
          </a:p>
          <a:p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304453" y="1013753"/>
            <a:ext cx="1853609" cy="14311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  <a:ea typeface="Amazon Ember Display" panose="020F0603020204020204" pitchFamily="34" charset="0"/>
                <a:cs typeface="Amazon Ember Display" panose="020F0603020204020204" pitchFamily="34" charset="0"/>
              </a:rPr>
              <a:t>Shopping with Amazon Business Prime</a:t>
            </a:r>
          </a:p>
          <a:p>
            <a:r>
              <a:rPr lang="en-US" sz="1050" dirty="0">
                <a:ea typeface="Amazon Ember Display" panose="020F0603020204020204" pitchFamily="34" charset="0"/>
                <a:cs typeface="Amazon Ember Display" panose="020F0603020204020204" pitchFamily="34" charset="0"/>
              </a:rPr>
              <a:t>Business Prime ensures the </a:t>
            </a:r>
            <a:r>
              <a:rPr lang="en-US" sz="1050" b="1" dirty="0">
                <a:ea typeface="Amazon Ember Display" panose="020F0603020204020204" pitchFamily="34" charset="0"/>
                <a:cs typeface="Amazon Ember Display" panose="020F0603020204020204" pitchFamily="34" charset="0"/>
              </a:rPr>
              <a:t>quality</a:t>
            </a:r>
            <a:r>
              <a:rPr lang="en-US" sz="1050" dirty="0">
                <a:ea typeface="Amazon Ember Display" panose="020F0603020204020204" pitchFamily="34" charset="0"/>
                <a:cs typeface="Amazon Ember Display" panose="020F0603020204020204" pitchFamily="34" charset="0"/>
              </a:rPr>
              <a:t> of the vendor interaction regarding merchandise, customer service, ease of returns. </a:t>
            </a:r>
          </a:p>
          <a:p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20108" y="957253"/>
            <a:ext cx="2436" cy="5125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9049" y="2467727"/>
            <a:ext cx="3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2569B5"/>
                </a:solidFill>
              </a:rPr>
              <a:t>Quick Tips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6" y="2842305"/>
            <a:ext cx="2695736" cy="2306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0783" y="2597391"/>
            <a:ext cx="163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</a:rPr>
              <a:t>1. Use a Broad 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Search for an item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Instead of searching for Brand Name Markers 8 pack try searching dry erase markers.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Scroll down to identify savings.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7" y="5425036"/>
            <a:ext cx="4289107" cy="59590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EE8F9EC-A18E-A142-9F4B-369E20A4F05B}"/>
              </a:ext>
            </a:extLst>
          </p:cNvPr>
          <p:cNvSpPr/>
          <p:nvPr/>
        </p:nvSpPr>
        <p:spPr>
          <a:xfrm>
            <a:off x="864232" y="3589674"/>
            <a:ext cx="269881" cy="2356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9858" y="3742192"/>
            <a:ext cx="291021" cy="265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C02B578-9353-7A4B-9F7A-9E70081A3DE3}"/>
              </a:ext>
            </a:extLst>
          </p:cNvPr>
          <p:cNvSpPr/>
          <p:nvPr/>
        </p:nvSpPr>
        <p:spPr>
          <a:xfrm>
            <a:off x="2236597" y="2825250"/>
            <a:ext cx="269881" cy="2356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849070" y="2943071"/>
            <a:ext cx="24184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090505"/>
            <a:ext cx="121920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14300" algn="ctr" defTabSz="800100">
              <a:spcAft>
                <a:spcPts val="1200"/>
              </a:spcAft>
            </a:pPr>
            <a:r>
              <a:rPr lang="en-US" sz="1200" dirty="0"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	 Please log into your account and use </a:t>
            </a:r>
            <a:r>
              <a:rPr lang="en-US" sz="1200" b="1" dirty="0"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  <a:hlinkClick r:id="rId6"/>
              </a:rPr>
              <a:t>“Contact Us” </a:t>
            </a:r>
            <a:r>
              <a:rPr lang="en-US" sz="1200" dirty="0"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to reach the Amazon Business Customer Service team.  If you can’t log in, call (888) 281-3847</a:t>
            </a: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7087" y="4294031"/>
            <a:ext cx="1627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</a:rPr>
              <a:t>2. Filter by Business Prime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Select “Prime” in the upper left hand corner of the search results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97656" y="1579708"/>
            <a:ext cx="208712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</a:rPr>
              <a:t>Amazon Tax Exemption </a:t>
            </a:r>
          </a:p>
          <a:p>
            <a:r>
              <a:rPr lang="en-US" sz="1050" dirty="0"/>
              <a:t>Tax Exempt Policies: These Policies notify employees when buying from sellers not participating in the Amazon Tax Exemption Program.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0178" y="953185"/>
            <a:ext cx="1297582" cy="229281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FFF9DFB-CD0B-4B1C-9BE7-B460663F80C3}"/>
              </a:ext>
            </a:extLst>
          </p:cNvPr>
          <p:cNvSpPr txBox="1"/>
          <p:nvPr/>
        </p:nvSpPr>
        <p:spPr>
          <a:xfrm>
            <a:off x="4653552" y="3566985"/>
            <a:ext cx="13072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569B5"/>
                </a:solidFill>
              </a:rPr>
              <a:t>Amazon Checkout</a:t>
            </a:r>
          </a:p>
          <a:p>
            <a:pPr algn="l" rtl="0" fontAlgn="base"/>
            <a:r>
              <a:rPr lang="en-US" sz="1050" b="0" i="0" u="none" strike="noStrike" dirty="0">
                <a:solidFill>
                  <a:srgbClr val="222D3A"/>
                </a:solidFill>
                <a:effectLst/>
                <a:latin typeface="Amazon Ember Light"/>
              </a:rPr>
              <a:t>When selecting your delivery address, you will have the option to edit the Deliver To field. </a:t>
            </a:r>
            <a:r>
              <a:rPr lang="en-US" sz="1050" b="0" i="0" dirty="0">
                <a:solidFill>
                  <a:srgbClr val="222D3A"/>
                </a:solidFill>
                <a:effectLst/>
                <a:latin typeface="Amazon Ember Light"/>
              </a:rPr>
              <a:t>​</a:t>
            </a:r>
            <a:endParaRPr lang="en-US" sz="1050" b="0" i="0" dirty="0">
              <a:solidFill>
                <a:srgbClr val="222D3A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050" b="0" i="0" dirty="0">
                <a:solidFill>
                  <a:srgbClr val="222D3A"/>
                </a:solidFill>
                <a:effectLst/>
                <a:latin typeface="Amazon Ember Light"/>
              </a:rPr>
              <a:t>​</a:t>
            </a:r>
            <a:endParaRPr lang="en-US" sz="1050" b="0" i="0" dirty="0">
              <a:solidFill>
                <a:srgbClr val="222D3A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050" dirty="0">
                <a:solidFill>
                  <a:srgbClr val="222D3A"/>
                </a:solidFill>
                <a:latin typeface="Amazon Ember Light"/>
              </a:rPr>
              <a:t>Use</a:t>
            </a:r>
            <a:r>
              <a:rPr lang="en-US" sz="1050" b="0" i="0" u="none" strike="noStrike" dirty="0">
                <a:solidFill>
                  <a:srgbClr val="222D3A"/>
                </a:solidFill>
                <a:effectLst/>
                <a:latin typeface="Amazon Ember Light"/>
              </a:rPr>
              <a:t> this optional field to indicate a  specific department, room number, or recipient if needed. </a:t>
            </a:r>
            <a:r>
              <a:rPr lang="en-US" sz="1050" b="0" i="0" dirty="0">
                <a:solidFill>
                  <a:srgbClr val="222D3A"/>
                </a:solidFill>
                <a:effectLst/>
                <a:latin typeface="Amazon Ember Light"/>
              </a:rPr>
              <a:t>​</a:t>
            </a:r>
            <a:endParaRPr lang="en-US" sz="1050" b="0" i="0" dirty="0">
              <a:solidFill>
                <a:srgbClr val="222D3A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0D3A4-C9ED-4638-AEB7-E380A67F6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103" y="3498101"/>
            <a:ext cx="6096000" cy="2353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6D7CAE-F839-46B7-945D-F04F8E4D03FC}"/>
              </a:ext>
            </a:extLst>
          </p:cNvPr>
          <p:cNvSpPr/>
          <p:nvPr/>
        </p:nvSpPr>
        <p:spPr>
          <a:xfrm>
            <a:off x="6542202" y="5148924"/>
            <a:ext cx="4081806" cy="42231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4E3766-3A5B-439A-9886-65A5A649F650}"/>
              </a:ext>
            </a:extLst>
          </p:cNvPr>
          <p:cNvCxnSpPr>
            <a:cxnSpLocks/>
          </p:cNvCxnSpPr>
          <p:nvPr/>
        </p:nvCxnSpPr>
        <p:spPr>
          <a:xfrm>
            <a:off x="10195133" y="2142780"/>
            <a:ext cx="428875" cy="4943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423BA92B-8ED8-4A8C-93D8-A7B898612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6489" y="925663"/>
            <a:ext cx="2663590" cy="2434235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0E9891-7A34-4E41-B334-45006553D104}"/>
              </a:ext>
            </a:extLst>
          </p:cNvPr>
          <p:cNvCxnSpPr>
            <a:cxnSpLocks/>
          </p:cNvCxnSpPr>
          <p:nvPr/>
        </p:nvCxnSpPr>
        <p:spPr>
          <a:xfrm flipH="1" flipV="1">
            <a:off x="7917818" y="1748794"/>
            <a:ext cx="388469" cy="293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8250AA-0923-C34A-B32D-05F13F840258}"/>
              </a:ext>
            </a:extLst>
          </p:cNvPr>
          <p:cNvSpPr txBox="1">
            <a:spLocks/>
          </p:cNvSpPr>
          <p:nvPr/>
        </p:nvSpPr>
        <p:spPr>
          <a:xfrm>
            <a:off x="829777" y="439839"/>
            <a:ext cx="10511991" cy="1164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Business Customer Support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5612F-6A99-F843-83BF-B387B1C93B3A}"/>
              </a:ext>
            </a:extLst>
          </p:cNvPr>
          <p:cNvSpPr txBox="1">
            <a:spLocks/>
          </p:cNvSpPr>
          <p:nvPr/>
        </p:nvSpPr>
        <p:spPr>
          <a:xfrm>
            <a:off x="829777" y="1102510"/>
            <a:ext cx="10389208" cy="427352"/>
          </a:xfrm>
          <a:prstGeom prst="rect">
            <a:avLst/>
          </a:prstGeom>
        </p:spPr>
        <p:txBody>
          <a:bodyPr vert="horz" lIns="0" tIns="0" rIns="0" bIns="0" numCol="1" spcCol="34747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+mn-cs"/>
              </a:defRPr>
            </a:lvl1pPr>
            <a:lvl2pPr marL="11113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n-cs"/>
              </a:defRPr>
            </a:lvl3pPr>
            <a:lvl4pPr marL="458788" indent="-2301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ourier New" pitchFamily="2" charset="0"/>
              <a:buChar char="o"/>
              <a:tabLst/>
              <a:defRPr sz="12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n-cs"/>
              </a:defRPr>
            </a:lvl4pPr>
            <a:lvl5pPr marL="749300" indent="-230188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mazon Ember Light" panose="02000000000000000000" pitchFamily="2" charset="0"/>
                <a:ea typeface="Amazon Ember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</a:rPr>
              <a:t>Dedicated U.S. based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  <a:hlinkClick r:id="rId3"/>
              </a:rPr>
              <a:t>Business Customer Support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</a:rPr>
              <a:t>can be reached a number of ways including email, chat and phone. </a:t>
            </a:r>
          </a:p>
          <a:p>
            <a:pPr marL="342900" marR="0" lvl="0" indent="-34290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mazon Ember" panose="02000000000000000000" pitchFamily="2" charset="0"/>
              <a:ea typeface="Amazon Ember" panose="02000000000000000000" pitchFamily="2" charset="0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</a:rPr>
              <a:t>Not sure what you’re looking for? Learn more about the features and benefits on Amazon Business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  <a:hlinkClick r:id="rId4"/>
              </a:rPr>
              <a:t>HERE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CB6"/>
              </a:solidFill>
              <a:effectLst/>
              <a:uLnTx/>
              <a:uFillTx/>
              <a:latin typeface="Amazon Ember" panose="02000000000000000000" pitchFamily="2" charset="0"/>
              <a:ea typeface="Amazon Ember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FCCEC"/>
              </a:solidFill>
              <a:effectLst/>
              <a:uLnTx/>
              <a:uFillTx/>
              <a:latin typeface="Amazon Ember" panose="02000000000000000000" pitchFamily="2" charset="0"/>
              <a:ea typeface="Amazon Ember" panose="02000000000000000000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434" y="2122567"/>
            <a:ext cx="6524686" cy="4302326"/>
          </a:xfrm>
          <a:prstGeom prst="rect">
            <a:avLst/>
          </a:prstGeom>
          <a:ln w="9525" cap="sq">
            <a:solidFill>
              <a:schemeClr val="bg1">
                <a:lumMod val="9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222" y="2583026"/>
            <a:ext cx="2009775" cy="523875"/>
          </a:xfrm>
          <a:prstGeom prst="rect">
            <a:avLst/>
          </a:prstGeom>
          <a:ln w="9525" cap="sq">
            <a:solidFill>
              <a:schemeClr val="bg1">
                <a:lumMod val="9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6214188" y="2122567"/>
            <a:ext cx="298579" cy="2940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D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62931" y="2653870"/>
            <a:ext cx="743338" cy="2940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D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4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0 Global Summit">
      <a:dk1>
        <a:srgbClr val="222D3A"/>
      </a:dk1>
      <a:lt1>
        <a:srgbClr val="FFFFFF"/>
      </a:lt1>
      <a:dk2>
        <a:srgbClr val="FFFFFF"/>
      </a:dk2>
      <a:lt2>
        <a:srgbClr val="EAEDED"/>
      </a:lt2>
      <a:accent1>
        <a:srgbClr val="AAB7B8"/>
      </a:accent1>
      <a:accent2>
        <a:srgbClr val="FF9900"/>
      </a:accent2>
      <a:accent3>
        <a:srgbClr val="007CB6"/>
      </a:accent3>
      <a:accent4>
        <a:srgbClr val="001F3C"/>
      </a:accent4>
      <a:accent5>
        <a:srgbClr val="FFC400"/>
      </a:accent5>
      <a:accent6>
        <a:srgbClr val="EAEDED"/>
      </a:accent6>
      <a:hlink>
        <a:srgbClr val="001F3C"/>
      </a:hlink>
      <a:folHlink>
        <a:srgbClr val="007CB6"/>
      </a:folHlink>
    </a:clrScheme>
    <a:fontScheme name="ABPS 2020">
      <a:majorFont>
        <a:latin typeface="Amazon Ember Light"/>
        <a:ea typeface=""/>
        <a:cs typeface=""/>
      </a:majorFont>
      <a:minorFont>
        <a:latin typeface="Amazon Emb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238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Amazon Ember</vt:lpstr>
      <vt:lpstr>Amazon Ember Display Light</vt:lpstr>
      <vt:lpstr>Amazon Ember Heavy</vt:lpstr>
      <vt:lpstr>Amazon Ember Light</vt:lpstr>
      <vt:lpstr>Arial</vt:lpstr>
      <vt:lpstr>Arial Narrow</vt:lpstr>
      <vt:lpstr>Calibri</vt:lpstr>
      <vt:lpstr>Segoe UI</vt:lpstr>
      <vt:lpstr>Office Theme</vt:lpstr>
      <vt:lpstr>Shopping Quick Reference Guide</vt:lpstr>
      <vt:lpstr>PowerPoint Presentation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Amy</dc:creator>
  <cp:lastModifiedBy>Emmart, Sonya</cp:lastModifiedBy>
  <cp:revision>14</cp:revision>
  <dcterms:created xsi:type="dcterms:W3CDTF">2020-08-19T13:33:32Z</dcterms:created>
  <dcterms:modified xsi:type="dcterms:W3CDTF">2022-11-08T15:41:28Z</dcterms:modified>
</cp:coreProperties>
</file>