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3" r:id="rId3"/>
  </p:sldMasterIdLst>
  <p:notesMasterIdLst>
    <p:notesMasterId r:id="rId38"/>
  </p:notesMasterIdLst>
  <p:sldIdLst>
    <p:sldId id="256" r:id="rId4"/>
    <p:sldId id="262" r:id="rId5"/>
    <p:sldId id="2076137207" r:id="rId6"/>
    <p:sldId id="2076137213" r:id="rId7"/>
    <p:sldId id="2076137214" r:id="rId8"/>
    <p:sldId id="373" r:id="rId9"/>
    <p:sldId id="2076137215" r:id="rId10"/>
    <p:sldId id="2076137216" r:id="rId11"/>
    <p:sldId id="2076137218" r:id="rId12"/>
    <p:sldId id="2076137198" r:id="rId13"/>
    <p:sldId id="333" r:id="rId14"/>
    <p:sldId id="2076137209" r:id="rId15"/>
    <p:sldId id="2076137208" r:id="rId16"/>
    <p:sldId id="2076137210" r:id="rId17"/>
    <p:sldId id="2076137255" r:id="rId18"/>
    <p:sldId id="2076137211" r:id="rId19"/>
    <p:sldId id="2076137222" r:id="rId20"/>
    <p:sldId id="2076137223" r:id="rId21"/>
    <p:sldId id="2076137235" r:id="rId22"/>
    <p:sldId id="2076137236" r:id="rId23"/>
    <p:sldId id="2076137238" r:id="rId24"/>
    <p:sldId id="2076137239" r:id="rId25"/>
    <p:sldId id="2076137202" r:id="rId26"/>
    <p:sldId id="2076137243" r:id="rId27"/>
    <p:sldId id="2076137244" r:id="rId28"/>
    <p:sldId id="2076137246" r:id="rId29"/>
    <p:sldId id="2076137247" r:id="rId30"/>
    <p:sldId id="2076137249" r:id="rId31"/>
    <p:sldId id="2076137203" r:id="rId32"/>
    <p:sldId id="2076137250" r:id="rId33"/>
    <p:sldId id="2076137258" r:id="rId34"/>
    <p:sldId id="2076137251" r:id="rId35"/>
    <p:sldId id="2076137252" r:id="rId36"/>
    <p:sldId id="26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tents" id="{CBCACA11-9054-478D-B8AF-E06A63613687}">
          <p14:sldIdLst>
            <p14:sldId id="256"/>
            <p14:sldId id="262"/>
          </p14:sldIdLst>
        </p14:section>
        <p14:section name="Process/Benefits" id="{738BF423-378B-497B-8F4F-B6AE0C9C84FE}">
          <p14:sldIdLst>
            <p14:sldId id="2076137207"/>
            <p14:sldId id="2076137213"/>
            <p14:sldId id="2076137214"/>
          </p14:sldIdLst>
        </p14:section>
        <p14:section name="Registration" id="{6264E16C-E2EE-4473-88B6-3D4E87C213AE}">
          <p14:sldIdLst>
            <p14:sldId id="373"/>
            <p14:sldId id="2076137215"/>
            <p14:sldId id="2076137216"/>
          </p14:sldIdLst>
        </p14:section>
        <p14:section name="(DA) Access Details" id="{3F9789F6-C05D-4892-B124-9FC064E5221B}">
          <p14:sldIdLst>
            <p14:sldId id="2076137218"/>
          </p14:sldIdLst>
        </p14:section>
        <p14:section name="Navigation" id="{19F62DAC-D5D3-4BD4-BD33-6DA78CA19F95}">
          <p14:sldIdLst>
            <p14:sldId id="2076137198"/>
            <p14:sldId id="333"/>
            <p14:sldId id="2076137209"/>
            <p14:sldId id="2076137208"/>
            <p14:sldId id="2076137210"/>
            <p14:sldId id="2076137255"/>
            <p14:sldId id="2076137211"/>
            <p14:sldId id="2076137222"/>
            <p14:sldId id="2076137223"/>
          </p14:sldIdLst>
        </p14:section>
        <p14:section name="(DA) Orders" id="{9BBF12CF-D9A9-422C-B0A6-60316D2ADDAE}">
          <p14:sldIdLst>
            <p14:sldId id="2076137235"/>
            <p14:sldId id="2076137236"/>
            <p14:sldId id="2076137238"/>
            <p14:sldId id="2076137239"/>
          </p14:sldIdLst>
        </p14:section>
        <p14:section name="Things to Know" id="{6B4F1538-C69D-42F2-808D-74D8F72234C2}">
          <p14:sldIdLst>
            <p14:sldId id="2076137202"/>
            <p14:sldId id="2076137243"/>
            <p14:sldId id="2076137244"/>
            <p14:sldId id="2076137246"/>
            <p14:sldId id="2076137247"/>
            <p14:sldId id="2076137249"/>
          </p14:sldIdLst>
        </p14:section>
        <p14:section name="Additional Resources" id="{B54BC8C5-A458-4E63-A659-6B0BF82C00FE}">
          <p14:sldIdLst>
            <p14:sldId id="2076137203"/>
            <p14:sldId id="2076137250"/>
            <p14:sldId id="2076137258"/>
            <p14:sldId id="2076137251"/>
            <p14:sldId id="2076137252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neghin, Jessamyn" initials="MJ" lastIdx="4" clrIdx="0">
    <p:extLst>
      <p:ext uri="{19B8F6BF-5375-455C-9EA6-DF929625EA0E}">
        <p15:presenceInfo xmlns:p15="http://schemas.microsoft.com/office/powerpoint/2012/main" userId="S-1-5-21-1407069837-2091007605-538272213-31420596" providerId="AD"/>
      </p:ext>
    </p:extLst>
  </p:cmAuthor>
  <p:cmAuthor id="2" name="Lasich, Kirt" initials="LK" lastIdx="67" clrIdx="1">
    <p:extLst>
      <p:ext uri="{19B8F6BF-5375-455C-9EA6-DF929625EA0E}">
        <p15:presenceInfo xmlns:p15="http://schemas.microsoft.com/office/powerpoint/2012/main" userId="Lasich, Kirt" providerId="None"/>
      </p:ext>
    </p:extLst>
  </p:cmAuthor>
  <p:cmAuthor id="3" name="Bond, Brooke" initials="BB" lastIdx="2" clrIdx="2">
    <p:extLst>
      <p:ext uri="{19B8F6BF-5375-455C-9EA6-DF929625EA0E}">
        <p15:presenceInfo xmlns:p15="http://schemas.microsoft.com/office/powerpoint/2012/main" userId="S-1-5-21-1407069837-2091007605-538272213-25604868" providerId="AD"/>
      </p:ext>
    </p:extLst>
  </p:cmAuthor>
  <p:cmAuthor id="4" name="Solari, Josh" initials="SJ" lastIdx="18" clrIdx="3">
    <p:extLst>
      <p:ext uri="{19B8F6BF-5375-455C-9EA6-DF929625EA0E}">
        <p15:presenceInfo xmlns:p15="http://schemas.microsoft.com/office/powerpoint/2012/main" userId="S-1-5-21-1407069837-2091007605-538272213-24870657" providerId="AD"/>
      </p:ext>
    </p:extLst>
  </p:cmAuthor>
  <p:cmAuthor id="5" name="Lanzaga, Exelane" initials="LE" lastIdx="1" clrIdx="4">
    <p:extLst>
      <p:ext uri="{19B8F6BF-5375-455C-9EA6-DF929625EA0E}">
        <p15:presenceInfo xmlns:p15="http://schemas.microsoft.com/office/powerpoint/2012/main" userId="S-1-5-21-1407069837-2091007605-538272213-262353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2546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88" autoAdjust="0"/>
    <p:restoredTop sz="64029" autoAdjust="0"/>
  </p:normalViewPr>
  <p:slideViewPr>
    <p:cSldViewPr snapToGrid="0">
      <p:cViewPr varScale="1">
        <p:scale>
          <a:sx n="69" d="100"/>
          <a:sy n="69" d="100"/>
        </p:scale>
        <p:origin x="2466" y="-468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95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296E9-0974-4B19-97AF-FB6A82C2A6B3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0FF643-D4DE-4BEA-87D8-6B7E39101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96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1B6FD-4010-B940-8A1B-321E6227B6BD}" type="slidenum">
              <a:rPr lang="en-US" smtClean="0"/>
              <a:t>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F971095-5741-AAC7-097B-C7E7F71B0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40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643-D4DE-4BEA-87D8-6B7E39101D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620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643-D4DE-4BEA-87D8-6B7E39101D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19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643-D4DE-4BEA-87D8-6B7E39101D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33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643-D4DE-4BEA-87D8-6B7E39101D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22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643-D4DE-4BEA-87D8-6B7E39101D3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16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643-D4DE-4BEA-87D8-6B7E39101D3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90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643-D4DE-4BEA-87D8-6B7E39101D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89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643-D4DE-4BEA-87D8-6B7E39101D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491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643-D4DE-4BEA-87D8-6B7E39101D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4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643-D4DE-4BEA-87D8-6B7E39101D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4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643-D4DE-4BEA-87D8-6B7E39101D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75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643-D4DE-4BEA-87D8-6B7E39101D3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57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643-D4DE-4BEA-87D8-6B7E39101D3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549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643-D4DE-4BEA-87D8-6B7E39101D3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074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643-D4DE-4BEA-87D8-6B7E39101D3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4191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643-D4DE-4BEA-87D8-6B7E39101D3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204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643-D4DE-4BEA-87D8-6B7E39101D3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902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643-D4DE-4BEA-87D8-6B7E39101D3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266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643-D4DE-4BEA-87D8-6B7E39101D3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251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643-D4DE-4BEA-87D8-6B7E39101D3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3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643-D4DE-4BEA-87D8-6B7E39101D3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90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643-D4DE-4BEA-87D8-6B7E39101D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983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643-D4DE-4BEA-87D8-6B7E39101D3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022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643-D4DE-4BEA-87D8-6B7E39101D3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1076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643-D4DE-4BEA-87D8-6B7E39101D3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050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643-D4DE-4BEA-87D8-6B7E39101D3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043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643-D4DE-4BEA-87D8-6B7E39101D3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83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643-D4DE-4BEA-87D8-6B7E39101D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44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643-D4DE-4BEA-87D8-6B7E39101D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29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643-D4DE-4BEA-87D8-6B7E39101D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97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643-D4DE-4BEA-87D8-6B7E39101D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686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643-D4DE-4BEA-87D8-6B7E39101D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13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643-D4DE-4BEA-87D8-6B7E39101D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588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B2FF41D2-4F48-0546-B53D-99C9D11B4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316" y="2489200"/>
            <a:ext cx="3966440" cy="3282208"/>
          </a:xfrm>
        </p:spPr>
        <p:txBody>
          <a:bodyPr anchor="ctr" anchorCtr="0"/>
          <a:lstStyle>
            <a:lvl1pPr>
              <a:defRPr sz="4000" b="0" i="0">
                <a:solidFill>
                  <a:schemeClr val="accent3"/>
                </a:solidFill>
                <a:latin typeface="Amazon Ember Heavy" panose="020B0803020204020204" pitchFamily="34" charset="0"/>
                <a:ea typeface="Amazon Ember Heavy" panose="020B0803020204020204" pitchFamily="34" charset="0"/>
                <a:cs typeface="Amazon Ember Heavy" panose="020B0803020204020204" pitchFamily="34" charset="0"/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34CC7A6C-8F0F-614B-9C23-F3B4374E0F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42100" y="4124795"/>
            <a:ext cx="2225139" cy="626161"/>
          </a:xfrm>
        </p:spPr>
        <p:txBody>
          <a:bodyPr anchor="ctr" anchorCtr="0"/>
          <a:lstStyle>
            <a:lvl1pPr marL="0" indent="0">
              <a:lnSpc>
                <a:spcPct val="110000"/>
              </a:lnSpc>
              <a:spcAft>
                <a:spcPts val="400"/>
              </a:spcAft>
              <a:buNone/>
              <a:defRPr sz="1400" b="0" i="0">
                <a:solidFill>
                  <a:srgbClr val="F4F4F5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</a:lstStyle>
          <a:p>
            <a:r>
              <a:rPr lang="en-US" dirty="0"/>
              <a:t>Presenter Name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EF155D8-E4BC-FC4C-A068-9F7CC28EF1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54800" y="5181437"/>
            <a:ext cx="2225139" cy="297048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Date of Presentation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E08F5B2-F919-4244-9653-CD3F29A6C06D}"/>
              </a:ext>
            </a:extLst>
          </p:cNvPr>
          <p:cNvCxnSpPr>
            <a:cxnSpLocks/>
          </p:cNvCxnSpPr>
          <p:nvPr userDrawn="1"/>
        </p:nvCxnSpPr>
        <p:spPr>
          <a:xfrm>
            <a:off x="6642100" y="4905335"/>
            <a:ext cx="39878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B499C8F-1127-F64A-8549-73BECA046D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316" y="1277701"/>
            <a:ext cx="3227628" cy="52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11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D172F-1367-4A98-BEFB-7E003E7B3F9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A5C59F-EC8C-44AF-820D-6ACD49292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03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D172F-1367-4A98-BEFB-7E003E7B3F9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A5C59F-EC8C-44AF-820D-6ACD49292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80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D172F-1367-4A98-BEFB-7E003E7B3F9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A5C59F-EC8C-44AF-820D-6ACD49292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52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D172F-1367-4A98-BEFB-7E003E7B3F9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A5C59F-EC8C-44AF-820D-6ACD49292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39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D172F-1367-4A98-BEFB-7E003E7B3F9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A5C59F-EC8C-44AF-820D-6ACD49292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33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1F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679FD9-3819-8540-B866-B6BA8A2059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7077402" y="3429000"/>
            <a:ext cx="5114597" cy="303500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55E2B-A622-0F40-9010-7B17D48D15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6300" y="3085522"/>
            <a:ext cx="5219700" cy="956541"/>
          </a:xfr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17970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bg>
      <p:bgPr>
        <a:solidFill>
          <a:srgbClr val="001F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195937AD-DD41-E243-903C-A80CCBF38DAE}"/>
              </a:ext>
            </a:extLst>
          </p:cNvPr>
          <p:cNvSpPr/>
          <p:nvPr userDrawn="1"/>
        </p:nvSpPr>
        <p:spPr>
          <a:xfrm rot="10800000">
            <a:off x="5474207" y="0"/>
            <a:ext cx="6717791" cy="6858000"/>
          </a:xfrm>
          <a:custGeom>
            <a:avLst/>
            <a:gdLst>
              <a:gd name="connsiteX0" fmla="*/ 0 w 7913077"/>
              <a:gd name="connsiteY0" fmla="*/ 0 h 6858000"/>
              <a:gd name="connsiteX1" fmla="*/ 7913077 w 7913077"/>
              <a:gd name="connsiteY1" fmla="*/ 0 h 6858000"/>
              <a:gd name="connsiteX2" fmla="*/ 7913077 w 7913077"/>
              <a:gd name="connsiteY2" fmla="*/ 6858000 h 6858000"/>
              <a:gd name="connsiteX3" fmla="*/ 0 w 7913077"/>
              <a:gd name="connsiteY3" fmla="*/ 6858000 h 6858000"/>
              <a:gd name="connsiteX4" fmla="*/ 0 w 7913077"/>
              <a:gd name="connsiteY4" fmla="*/ 0 h 6858000"/>
              <a:gd name="connsiteX0" fmla="*/ 0 w 7913077"/>
              <a:gd name="connsiteY0" fmla="*/ 0 h 6858000"/>
              <a:gd name="connsiteX1" fmla="*/ 7913077 w 7913077"/>
              <a:gd name="connsiteY1" fmla="*/ 0 h 6858000"/>
              <a:gd name="connsiteX2" fmla="*/ 6506308 w 7913077"/>
              <a:gd name="connsiteY2" fmla="*/ 6858000 h 6858000"/>
              <a:gd name="connsiteX3" fmla="*/ 0 w 7913077"/>
              <a:gd name="connsiteY3" fmla="*/ 6858000 h 6858000"/>
              <a:gd name="connsiteX4" fmla="*/ 0 w 791307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3077" h="6858000">
                <a:moveTo>
                  <a:pt x="0" y="0"/>
                </a:moveTo>
                <a:lnTo>
                  <a:pt x="7913077" y="0"/>
                </a:lnTo>
                <a:lnTo>
                  <a:pt x="650630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3419282-8C2B-E443-AD7F-DE2A24872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229" y="377051"/>
            <a:ext cx="807023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AAB8FE8-EEA0-0D49-945A-389C217B9F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5444" y="1379347"/>
            <a:ext cx="10477500" cy="48202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5377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4C37C-63C6-1F45-909B-5F24A40FA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24DEB7B-3D42-B243-9D51-61D3CE4FDFE8}"/>
              </a:ext>
            </a:extLst>
          </p:cNvPr>
          <p:cNvSpPr/>
          <p:nvPr userDrawn="1"/>
        </p:nvSpPr>
        <p:spPr>
          <a:xfrm>
            <a:off x="-1199902" y="717170"/>
            <a:ext cx="6998208" cy="6998208"/>
          </a:xfrm>
          <a:prstGeom prst="ellipse">
            <a:avLst/>
          </a:prstGeom>
          <a:solidFill>
            <a:srgbClr val="7FC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EDED"/>
              </a:solidFill>
            </a:endParaRPr>
          </a:p>
        </p:txBody>
      </p:sp>
      <p:sp>
        <p:nvSpPr>
          <p:cNvPr id="7" name="Solid Title Slide">
            <a:extLst>
              <a:ext uri="{FF2B5EF4-FFF2-40B4-BE49-F238E27FC236}">
                <a16:creationId xmlns:a16="http://schemas.microsoft.com/office/drawing/2014/main" id="{F990E379-0029-0E41-9C9D-C7974FA8096A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rgbClr val="FFFFFF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E1AC3CCD-DBFD-4F4B-813E-33A02F803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598" y="1188720"/>
            <a:ext cx="3002280" cy="4663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2DD17F-53B0-704B-9CC4-0A4AC096D7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10" y="6145027"/>
            <a:ext cx="1737067" cy="86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68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32">
          <p15:clr>
            <a:srgbClr val="FBAE40"/>
          </p15:clr>
        </p15:guide>
        <p15:guide id="4" pos="364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93336F-BD41-4D48-BAF9-E8035389DD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7294418"/>
          </a:xfrm>
          <a:prstGeom prst="rect">
            <a:avLst/>
          </a:prstGeom>
        </p:spPr>
      </p:pic>
      <p:sp>
        <p:nvSpPr>
          <p:cNvPr id="7" name="Solid Title Slide">
            <a:extLst>
              <a:ext uri="{FF2B5EF4-FFF2-40B4-BE49-F238E27FC236}">
                <a16:creationId xmlns:a16="http://schemas.microsoft.com/office/drawing/2014/main" id="{F990E379-0029-0E41-9C9D-C7974FA8096A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rgbClr val="FFFFFF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C41D797-375D-5D43-9E0D-E9F79BB4205F}"/>
              </a:ext>
            </a:extLst>
          </p:cNvPr>
          <p:cNvSpPr/>
          <p:nvPr userDrawn="1"/>
        </p:nvSpPr>
        <p:spPr>
          <a:xfrm>
            <a:off x="-1199902" y="717170"/>
            <a:ext cx="6998208" cy="69982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22C3A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EFA590-12C7-A444-94F0-D3988C39C3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2" y="6472488"/>
            <a:ext cx="1320733" cy="21282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51BEDC5-B7DC-5C4C-88DC-222D8C012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598" y="1188720"/>
            <a:ext cx="3002280" cy="4663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6442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32">
          <p15:clr>
            <a:srgbClr val="FBAE40"/>
          </p15:clr>
        </p15:guide>
        <p15:guide id="4" pos="364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 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C71697-331B-DD4D-AC06-B0007A0E84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Solid Title Slide">
            <a:extLst>
              <a:ext uri="{FF2B5EF4-FFF2-40B4-BE49-F238E27FC236}">
                <a16:creationId xmlns:a16="http://schemas.microsoft.com/office/drawing/2014/main" id="{F990E379-0029-0E41-9C9D-C7974FA8096A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rgbClr val="FFFFFF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04BFBFC-B1D6-794E-9141-9BE090B4DCD4}"/>
              </a:ext>
            </a:extLst>
          </p:cNvPr>
          <p:cNvSpPr/>
          <p:nvPr userDrawn="1"/>
        </p:nvSpPr>
        <p:spPr>
          <a:xfrm>
            <a:off x="-1199902" y="717170"/>
            <a:ext cx="6998208" cy="69982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22C3A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6CFBCD-FD45-164B-8ED0-E0DD94750A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2" y="6472488"/>
            <a:ext cx="1320733" cy="212820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3CAD8CD-F47F-014D-AB49-FACE8619F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598" y="1188720"/>
            <a:ext cx="3002280" cy="4663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7821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32">
          <p15:clr>
            <a:srgbClr val="FBAE40"/>
          </p15:clr>
        </p15:guide>
        <p15:guide id="4" pos="364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">
            <a:extLst>
              <a:ext uri="{FF2B5EF4-FFF2-40B4-BE49-F238E27FC236}">
                <a16:creationId xmlns:a16="http://schemas.microsoft.com/office/drawing/2014/main" id="{765B547D-3CF4-2343-9880-2242A361A626}"/>
              </a:ext>
            </a:extLst>
          </p:cNvPr>
          <p:cNvSpPr/>
          <p:nvPr userDrawn="1"/>
        </p:nvSpPr>
        <p:spPr>
          <a:xfrm>
            <a:off x="4582857" y="0"/>
            <a:ext cx="7609143" cy="6898450"/>
          </a:xfrm>
          <a:custGeom>
            <a:avLst/>
            <a:gdLst>
              <a:gd name="connsiteX0" fmla="*/ 0 w 5915025"/>
              <a:gd name="connsiteY0" fmla="*/ 6858000 h 6858000"/>
              <a:gd name="connsiteX1" fmla="*/ 1478756 w 5915025"/>
              <a:gd name="connsiteY1" fmla="*/ 0 h 6858000"/>
              <a:gd name="connsiteX2" fmla="*/ 5915025 w 5915025"/>
              <a:gd name="connsiteY2" fmla="*/ 0 h 6858000"/>
              <a:gd name="connsiteX3" fmla="*/ 4436269 w 5915025"/>
              <a:gd name="connsiteY3" fmla="*/ 6858000 h 6858000"/>
              <a:gd name="connsiteX4" fmla="*/ 0 w 5915025"/>
              <a:gd name="connsiteY4" fmla="*/ 6858000 h 6858000"/>
              <a:gd name="connsiteX0" fmla="*/ 0 w 7158038"/>
              <a:gd name="connsiteY0" fmla="*/ 6858000 h 6858000"/>
              <a:gd name="connsiteX1" fmla="*/ 1478756 w 7158038"/>
              <a:gd name="connsiteY1" fmla="*/ 0 h 6858000"/>
              <a:gd name="connsiteX2" fmla="*/ 7158038 w 7158038"/>
              <a:gd name="connsiteY2" fmla="*/ 0 h 6858000"/>
              <a:gd name="connsiteX3" fmla="*/ 4436269 w 7158038"/>
              <a:gd name="connsiteY3" fmla="*/ 6858000 h 6858000"/>
              <a:gd name="connsiteX4" fmla="*/ 0 w 7158038"/>
              <a:gd name="connsiteY4" fmla="*/ 6858000 h 6858000"/>
              <a:gd name="connsiteX0" fmla="*/ 0 w 7158038"/>
              <a:gd name="connsiteY0" fmla="*/ 6858000 h 6886575"/>
              <a:gd name="connsiteX1" fmla="*/ 1478756 w 7158038"/>
              <a:gd name="connsiteY1" fmla="*/ 0 h 6886575"/>
              <a:gd name="connsiteX2" fmla="*/ 7158038 w 7158038"/>
              <a:gd name="connsiteY2" fmla="*/ 0 h 6886575"/>
              <a:gd name="connsiteX3" fmla="*/ 7108031 w 7158038"/>
              <a:gd name="connsiteY3" fmla="*/ 6886575 h 6886575"/>
              <a:gd name="connsiteX4" fmla="*/ 0 w 7158038"/>
              <a:gd name="connsiteY4" fmla="*/ 6858000 h 6886575"/>
              <a:gd name="connsiteX0" fmla="*/ 0 w 7158038"/>
              <a:gd name="connsiteY0" fmla="*/ 6858000 h 6898450"/>
              <a:gd name="connsiteX1" fmla="*/ 1478756 w 7158038"/>
              <a:gd name="connsiteY1" fmla="*/ 0 h 6898450"/>
              <a:gd name="connsiteX2" fmla="*/ 7158038 w 7158038"/>
              <a:gd name="connsiteY2" fmla="*/ 0 h 6898450"/>
              <a:gd name="connsiteX3" fmla="*/ 7155532 w 7158038"/>
              <a:gd name="connsiteY3" fmla="*/ 6898450 h 6898450"/>
              <a:gd name="connsiteX4" fmla="*/ 0 w 7158038"/>
              <a:gd name="connsiteY4" fmla="*/ 6858000 h 68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8038" h="6898450">
                <a:moveTo>
                  <a:pt x="0" y="6858000"/>
                </a:moveTo>
                <a:lnTo>
                  <a:pt x="1478756" y="0"/>
                </a:lnTo>
                <a:lnTo>
                  <a:pt x="7158038" y="0"/>
                </a:lnTo>
                <a:cubicBezTo>
                  <a:pt x="7157203" y="2299483"/>
                  <a:pt x="7156367" y="4598967"/>
                  <a:pt x="7155532" y="6898450"/>
                </a:cubicBezTo>
                <a:lnTo>
                  <a:pt x="0" y="6858000"/>
                </a:lnTo>
                <a:close/>
              </a:path>
            </a:pathLst>
          </a:custGeom>
          <a:solidFill>
            <a:srgbClr val="EAEDE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09550" y="4495801"/>
            <a:ext cx="10020300" cy="9524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09550" y="3912882"/>
            <a:ext cx="7432675" cy="747712"/>
          </a:xfrm>
        </p:spPr>
        <p:txBody>
          <a:bodyPr>
            <a:normAutofit/>
          </a:bodyPr>
          <a:lstStyle>
            <a:lvl1pPr marL="0" indent="0">
              <a:buNone/>
              <a:defRPr sz="36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add transition slide text</a:t>
            </a:r>
          </a:p>
        </p:txBody>
      </p:sp>
    </p:spTree>
    <p:extLst>
      <p:ext uri="{BB962C8B-B14F-4D97-AF65-F5344CB8AC3E}">
        <p14:creationId xmlns:p14="http://schemas.microsoft.com/office/powerpoint/2010/main" val="31676508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4C37C-63C6-1F45-909B-5F24A40FA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447" y="0"/>
            <a:ext cx="12212894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24DEB7B-3D42-B243-9D51-61D3CE4FDFE8}"/>
              </a:ext>
            </a:extLst>
          </p:cNvPr>
          <p:cNvSpPr/>
          <p:nvPr userDrawn="1"/>
        </p:nvSpPr>
        <p:spPr>
          <a:xfrm>
            <a:off x="-1199902" y="717170"/>
            <a:ext cx="6998208" cy="69982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22C3A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B0ABC1-4DEF-8543-9FA3-5090C8949F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2" y="6472488"/>
            <a:ext cx="1320733" cy="212820"/>
          </a:xfrm>
          <a:prstGeom prst="rect">
            <a:avLst/>
          </a:prstGeom>
        </p:spPr>
      </p:pic>
      <p:sp>
        <p:nvSpPr>
          <p:cNvPr id="7" name="Solid Title Slide">
            <a:extLst>
              <a:ext uri="{FF2B5EF4-FFF2-40B4-BE49-F238E27FC236}">
                <a16:creationId xmlns:a16="http://schemas.microsoft.com/office/drawing/2014/main" id="{F990E379-0029-0E41-9C9D-C7974FA8096A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rgbClr val="FFFFFF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E1AC3CCD-DBFD-4F4B-813E-33A02F803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598" y="1188720"/>
            <a:ext cx="3002280" cy="4663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4915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32">
          <p15:clr>
            <a:srgbClr val="FBAE40"/>
          </p15:clr>
        </p15:guide>
        <p15:guide id="4" pos="364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 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AA9CF6-0AAF-E148-BBC1-77A73F747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24DEB7B-3D42-B243-9D51-61D3CE4FDFE8}"/>
              </a:ext>
            </a:extLst>
          </p:cNvPr>
          <p:cNvSpPr/>
          <p:nvPr userDrawn="1"/>
        </p:nvSpPr>
        <p:spPr>
          <a:xfrm>
            <a:off x="-1199902" y="717170"/>
            <a:ext cx="6998208" cy="69982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22C3A"/>
              </a:solidFill>
            </a:endParaRPr>
          </a:p>
        </p:txBody>
      </p:sp>
      <p:sp>
        <p:nvSpPr>
          <p:cNvPr id="7" name="Solid Title Slide">
            <a:extLst>
              <a:ext uri="{FF2B5EF4-FFF2-40B4-BE49-F238E27FC236}">
                <a16:creationId xmlns:a16="http://schemas.microsoft.com/office/drawing/2014/main" id="{F990E379-0029-0E41-9C9D-C7974FA8096A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rgbClr val="FFFFFF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E1AC3CCD-DBFD-4F4B-813E-33A02F803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598" y="1188720"/>
            <a:ext cx="3002280" cy="4663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F99CE3-F896-A844-A67C-0ADE698EA6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10" y="6145027"/>
            <a:ext cx="1737067" cy="86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22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32">
          <p15:clr>
            <a:srgbClr val="FBAE40"/>
          </p15:clr>
        </p15:guide>
        <p15:guide id="4" pos="364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4C37C-63C6-1F45-909B-5F24A40FA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5157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24DEB7B-3D42-B243-9D51-61D3CE4FDFE8}"/>
              </a:ext>
            </a:extLst>
          </p:cNvPr>
          <p:cNvSpPr/>
          <p:nvPr userDrawn="1"/>
        </p:nvSpPr>
        <p:spPr>
          <a:xfrm>
            <a:off x="-1207008" y="685800"/>
            <a:ext cx="6998208" cy="69982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22C3A"/>
              </a:solidFill>
            </a:endParaRPr>
          </a:p>
        </p:txBody>
      </p:sp>
      <p:sp>
        <p:nvSpPr>
          <p:cNvPr id="7" name="Solid Title Slide">
            <a:extLst>
              <a:ext uri="{FF2B5EF4-FFF2-40B4-BE49-F238E27FC236}">
                <a16:creationId xmlns:a16="http://schemas.microsoft.com/office/drawing/2014/main" id="{F990E379-0029-0E41-9C9D-C7974FA8096A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rgbClr val="FFFFFF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E1AC3CCD-DBFD-4F4B-813E-33A02F803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598" y="1188720"/>
            <a:ext cx="3002280" cy="4663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201322-0C22-174C-8A8B-2287052E25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941" y="6471428"/>
            <a:ext cx="1321228" cy="21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37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32">
          <p15:clr>
            <a:srgbClr val="FBAE40"/>
          </p15:clr>
        </p15:guide>
        <p15:guide id="4" pos="364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2023A06-91C3-BE4C-B50D-D4D411865E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" y="0"/>
            <a:ext cx="12192001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24DEB7B-3D42-B243-9D51-61D3CE4FDFE8}"/>
              </a:ext>
            </a:extLst>
          </p:cNvPr>
          <p:cNvSpPr/>
          <p:nvPr userDrawn="1"/>
        </p:nvSpPr>
        <p:spPr>
          <a:xfrm>
            <a:off x="-1207008" y="685800"/>
            <a:ext cx="6998208" cy="69982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22C3A"/>
              </a:solidFill>
            </a:endParaRPr>
          </a:p>
        </p:txBody>
      </p:sp>
      <p:sp>
        <p:nvSpPr>
          <p:cNvPr id="7" name="Solid Title Slide">
            <a:extLst>
              <a:ext uri="{FF2B5EF4-FFF2-40B4-BE49-F238E27FC236}">
                <a16:creationId xmlns:a16="http://schemas.microsoft.com/office/drawing/2014/main" id="{F990E379-0029-0E41-9C9D-C7974FA8096A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rgbClr val="FFFFFF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E1AC3CCD-DBFD-4F4B-813E-33A02F803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598" y="1188720"/>
            <a:ext cx="3002280" cy="4663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201322-0C22-174C-8A8B-2287052E25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941" y="6471428"/>
            <a:ext cx="1321228" cy="21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05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32">
          <p15:clr>
            <a:srgbClr val="FBAE40"/>
          </p15:clr>
        </p15:guide>
        <p15:guide id="4" pos="364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4C37C-63C6-1F45-909B-5F24A40FA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46FD3F2-34E4-0D42-AF2C-2C74162368F0}"/>
              </a:ext>
            </a:extLst>
          </p:cNvPr>
          <p:cNvSpPr/>
          <p:nvPr userDrawn="1"/>
        </p:nvSpPr>
        <p:spPr>
          <a:xfrm>
            <a:off x="-1199902" y="717170"/>
            <a:ext cx="6998208" cy="6998208"/>
          </a:xfrm>
          <a:prstGeom prst="ellipse">
            <a:avLst/>
          </a:prstGeom>
          <a:solidFill>
            <a:srgbClr val="7FC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EDED"/>
              </a:solidFill>
            </a:endParaRPr>
          </a:p>
        </p:txBody>
      </p:sp>
      <p:sp>
        <p:nvSpPr>
          <p:cNvPr id="7" name="Solid Title Slide">
            <a:extLst>
              <a:ext uri="{FF2B5EF4-FFF2-40B4-BE49-F238E27FC236}">
                <a16:creationId xmlns:a16="http://schemas.microsoft.com/office/drawing/2014/main" id="{F990E379-0029-0E41-9C9D-C7974FA8096A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rgbClr val="FFFFFF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E1AC3CCD-DBFD-4F4B-813E-33A02F803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598" y="1188720"/>
            <a:ext cx="3002280" cy="4663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AEB8BD-3FE4-D94C-BB1F-D1367F5F55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10" y="6145027"/>
            <a:ext cx="1737067" cy="86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97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94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2A31421-7108-184A-A7E8-03D4C36E54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954" y="0"/>
            <a:ext cx="12255908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501E082-9B3B-2346-BD09-3CE5B933382A}"/>
              </a:ext>
            </a:extLst>
          </p:cNvPr>
          <p:cNvSpPr/>
          <p:nvPr userDrawn="1"/>
        </p:nvSpPr>
        <p:spPr>
          <a:xfrm>
            <a:off x="-1199902" y="717170"/>
            <a:ext cx="6998208" cy="699820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EDED"/>
              </a:solidFill>
            </a:endParaRPr>
          </a:p>
        </p:txBody>
      </p:sp>
      <p:sp>
        <p:nvSpPr>
          <p:cNvPr id="7" name="Solid Title Slide">
            <a:extLst>
              <a:ext uri="{FF2B5EF4-FFF2-40B4-BE49-F238E27FC236}">
                <a16:creationId xmlns:a16="http://schemas.microsoft.com/office/drawing/2014/main" id="{F990E379-0029-0E41-9C9D-C7974FA8096A}"/>
              </a:ext>
            </a:extLst>
          </p:cNvPr>
          <p:cNvSpPr txBox="1"/>
          <p:nvPr userDrawn="1"/>
        </p:nvSpPr>
        <p:spPr>
          <a:xfrm>
            <a:off x="10356715" y="6483127"/>
            <a:ext cx="1566154" cy="21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11100">
                <a:latin typeface="Amazon Ember Thin"/>
                <a:ea typeface="Amazon Ember Thin"/>
                <a:cs typeface="Amazon Ember Thin"/>
                <a:sym typeface="Amazon Ember Thin"/>
              </a:defRPr>
            </a:lvl1pPr>
          </a:lstStyle>
          <a:p>
            <a:pPr algn="r"/>
            <a:r>
              <a:rPr lang="en-US" sz="700" dirty="0">
                <a:solidFill>
                  <a:srgbClr val="222C3A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E1AC3CCD-DBFD-4F4B-813E-33A02F803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598" y="1188720"/>
            <a:ext cx="3002280" cy="4663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BEC7AC-7749-FD42-A05A-05C102C544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10" y="6145027"/>
            <a:ext cx="1737067" cy="86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83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94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solidFill>
          <a:srgbClr val="001F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6306C-FDAD-D34F-A8DF-848397D9F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E6B48D7-E587-3546-BD64-45A18B6A8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444" y="1373594"/>
            <a:ext cx="104775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21066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B2FF41D2-4F48-0546-B53D-99C9D11B4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316" y="2489200"/>
            <a:ext cx="3966440" cy="3282208"/>
          </a:xfrm>
        </p:spPr>
        <p:txBody>
          <a:bodyPr anchor="ctr" anchorCtr="0"/>
          <a:lstStyle>
            <a:lvl1pPr>
              <a:defRPr sz="4000" b="0" i="0">
                <a:solidFill>
                  <a:schemeClr val="accent3"/>
                </a:solidFill>
                <a:latin typeface="Amazon Ember Heavy" panose="020B0803020204020204" pitchFamily="34" charset="0"/>
                <a:ea typeface="Amazon Ember Heavy" panose="020B0803020204020204" pitchFamily="34" charset="0"/>
                <a:cs typeface="Amazon Ember Heavy" panose="020B0803020204020204" pitchFamily="34" charset="0"/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34CC7A6C-8F0F-614B-9C23-F3B4374E0F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42100" y="4124795"/>
            <a:ext cx="2225139" cy="626161"/>
          </a:xfrm>
        </p:spPr>
        <p:txBody>
          <a:bodyPr anchor="ctr" anchorCtr="0"/>
          <a:lstStyle>
            <a:lvl1pPr marL="0" indent="0">
              <a:lnSpc>
                <a:spcPct val="110000"/>
              </a:lnSpc>
              <a:spcAft>
                <a:spcPts val="400"/>
              </a:spcAft>
              <a:buNone/>
              <a:defRPr sz="1400" b="0" i="0">
                <a:solidFill>
                  <a:srgbClr val="F4F4F5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</a:lstStyle>
          <a:p>
            <a:r>
              <a:rPr lang="en-US" dirty="0"/>
              <a:t>Presenter Name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EF155D8-E4BC-FC4C-A068-9F7CC28EF1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54800" y="5181437"/>
            <a:ext cx="2225139" cy="297048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Date of Presentation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E08F5B2-F919-4244-9653-CD3F29A6C06D}"/>
              </a:ext>
            </a:extLst>
          </p:cNvPr>
          <p:cNvCxnSpPr>
            <a:cxnSpLocks/>
          </p:cNvCxnSpPr>
          <p:nvPr userDrawn="1"/>
        </p:nvCxnSpPr>
        <p:spPr>
          <a:xfrm>
            <a:off x="6642100" y="4905335"/>
            <a:ext cx="39878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B499C8F-1127-F64A-8549-73BECA046D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316" y="1277701"/>
            <a:ext cx="3227628" cy="52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640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">
            <a:extLst>
              <a:ext uri="{FF2B5EF4-FFF2-40B4-BE49-F238E27FC236}">
                <a16:creationId xmlns:a16="http://schemas.microsoft.com/office/drawing/2014/main" id="{765B547D-3CF4-2343-9880-2242A361A626}"/>
              </a:ext>
            </a:extLst>
          </p:cNvPr>
          <p:cNvSpPr/>
          <p:nvPr userDrawn="1"/>
        </p:nvSpPr>
        <p:spPr>
          <a:xfrm>
            <a:off x="4582857" y="0"/>
            <a:ext cx="7609143" cy="6898450"/>
          </a:xfrm>
          <a:custGeom>
            <a:avLst/>
            <a:gdLst>
              <a:gd name="connsiteX0" fmla="*/ 0 w 5915025"/>
              <a:gd name="connsiteY0" fmla="*/ 6858000 h 6858000"/>
              <a:gd name="connsiteX1" fmla="*/ 1478756 w 5915025"/>
              <a:gd name="connsiteY1" fmla="*/ 0 h 6858000"/>
              <a:gd name="connsiteX2" fmla="*/ 5915025 w 5915025"/>
              <a:gd name="connsiteY2" fmla="*/ 0 h 6858000"/>
              <a:gd name="connsiteX3" fmla="*/ 4436269 w 5915025"/>
              <a:gd name="connsiteY3" fmla="*/ 6858000 h 6858000"/>
              <a:gd name="connsiteX4" fmla="*/ 0 w 5915025"/>
              <a:gd name="connsiteY4" fmla="*/ 6858000 h 6858000"/>
              <a:gd name="connsiteX0" fmla="*/ 0 w 7158038"/>
              <a:gd name="connsiteY0" fmla="*/ 6858000 h 6858000"/>
              <a:gd name="connsiteX1" fmla="*/ 1478756 w 7158038"/>
              <a:gd name="connsiteY1" fmla="*/ 0 h 6858000"/>
              <a:gd name="connsiteX2" fmla="*/ 7158038 w 7158038"/>
              <a:gd name="connsiteY2" fmla="*/ 0 h 6858000"/>
              <a:gd name="connsiteX3" fmla="*/ 4436269 w 7158038"/>
              <a:gd name="connsiteY3" fmla="*/ 6858000 h 6858000"/>
              <a:gd name="connsiteX4" fmla="*/ 0 w 7158038"/>
              <a:gd name="connsiteY4" fmla="*/ 6858000 h 6858000"/>
              <a:gd name="connsiteX0" fmla="*/ 0 w 7158038"/>
              <a:gd name="connsiteY0" fmla="*/ 6858000 h 6886575"/>
              <a:gd name="connsiteX1" fmla="*/ 1478756 w 7158038"/>
              <a:gd name="connsiteY1" fmla="*/ 0 h 6886575"/>
              <a:gd name="connsiteX2" fmla="*/ 7158038 w 7158038"/>
              <a:gd name="connsiteY2" fmla="*/ 0 h 6886575"/>
              <a:gd name="connsiteX3" fmla="*/ 7108031 w 7158038"/>
              <a:gd name="connsiteY3" fmla="*/ 6886575 h 6886575"/>
              <a:gd name="connsiteX4" fmla="*/ 0 w 7158038"/>
              <a:gd name="connsiteY4" fmla="*/ 6858000 h 6886575"/>
              <a:gd name="connsiteX0" fmla="*/ 0 w 7158038"/>
              <a:gd name="connsiteY0" fmla="*/ 6858000 h 6898450"/>
              <a:gd name="connsiteX1" fmla="*/ 1478756 w 7158038"/>
              <a:gd name="connsiteY1" fmla="*/ 0 h 6898450"/>
              <a:gd name="connsiteX2" fmla="*/ 7158038 w 7158038"/>
              <a:gd name="connsiteY2" fmla="*/ 0 h 6898450"/>
              <a:gd name="connsiteX3" fmla="*/ 7155532 w 7158038"/>
              <a:gd name="connsiteY3" fmla="*/ 6898450 h 6898450"/>
              <a:gd name="connsiteX4" fmla="*/ 0 w 7158038"/>
              <a:gd name="connsiteY4" fmla="*/ 6858000 h 68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8038" h="6898450">
                <a:moveTo>
                  <a:pt x="0" y="6858000"/>
                </a:moveTo>
                <a:lnTo>
                  <a:pt x="1478756" y="0"/>
                </a:lnTo>
                <a:lnTo>
                  <a:pt x="7158038" y="0"/>
                </a:lnTo>
                <a:cubicBezTo>
                  <a:pt x="7157203" y="2299483"/>
                  <a:pt x="7156367" y="4598967"/>
                  <a:pt x="7155532" y="6898450"/>
                </a:cubicBezTo>
                <a:lnTo>
                  <a:pt x="0" y="6858000"/>
                </a:lnTo>
                <a:close/>
              </a:path>
            </a:pathLst>
          </a:custGeom>
          <a:solidFill>
            <a:srgbClr val="EAEDE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09550" y="4495801"/>
            <a:ext cx="10020300" cy="9524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09550" y="3912882"/>
            <a:ext cx="7432675" cy="747712"/>
          </a:xfrm>
        </p:spPr>
        <p:txBody>
          <a:bodyPr>
            <a:normAutofit/>
          </a:bodyPr>
          <a:lstStyle>
            <a:lvl1pPr marL="0" indent="0">
              <a:buNone/>
              <a:defRPr sz="36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add transition slide text</a:t>
            </a:r>
          </a:p>
        </p:txBody>
      </p:sp>
    </p:spTree>
    <p:extLst>
      <p:ext uri="{BB962C8B-B14F-4D97-AF65-F5344CB8AC3E}">
        <p14:creationId xmlns:p14="http://schemas.microsoft.com/office/powerpoint/2010/main" val="34684911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95328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522585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1022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1349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44016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D172F-1367-4A98-BEFB-7E003E7B3F9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A5C59F-EC8C-44AF-820D-6ACD49292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08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535F43AA-2BC0-134B-A0C0-A7B9C4C85432}"/>
              </a:ext>
            </a:extLst>
          </p:cNvPr>
          <p:cNvSpPr/>
          <p:nvPr userDrawn="1"/>
        </p:nvSpPr>
        <p:spPr>
          <a:xfrm rot="10800000">
            <a:off x="-2" y="3029129"/>
            <a:ext cx="12192001" cy="2799202"/>
          </a:xfrm>
          <a:custGeom>
            <a:avLst/>
            <a:gdLst>
              <a:gd name="connsiteX0" fmla="*/ 0 w 12193588"/>
              <a:gd name="connsiteY0" fmla="*/ 0 h 3911600"/>
              <a:gd name="connsiteX1" fmla="*/ 12193588 w 12193588"/>
              <a:gd name="connsiteY1" fmla="*/ 0 h 3911600"/>
              <a:gd name="connsiteX2" fmla="*/ 12193588 w 12193588"/>
              <a:gd name="connsiteY2" fmla="*/ 3911600 h 3911600"/>
              <a:gd name="connsiteX3" fmla="*/ 0 w 12193588"/>
              <a:gd name="connsiteY3" fmla="*/ 3911600 h 3911600"/>
              <a:gd name="connsiteX4" fmla="*/ 0 w 12193588"/>
              <a:gd name="connsiteY4" fmla="*/ 0 h 3911600"/>
              <a:gd name="connsiteX0" fmla="*/ 0 w 12193588"/>
              <a:gd name="connsiteY0" fmla="*/ 1422400 h 5334000"/>
              <a:gd name="connsiteX1" fmla="*/ 12193588 w 12193588"/>
              <a:gd name="connsiteY1" fmla="*/ 0 h 5334000"/>
              <a:gd name="connsiteX2" fmla="*/ 12193588 w 12193588"/>
              <a:gd name="connsiteY2" fmla="*/ 5334000 h 5334000"/>
              <a:gd name="connsiteX3" fmla="*/ 0 w 12193588"/>
              <a:gd name="connsiteY3" fmla="*/ 5334000 h 5334000"/>
              <a:gd name="connsiteX4" fmla="*/ 0 w 12193588"/>
              <a:gd name="connsiteY4" fmla="*/ 1422400 h 5334000"/>
              <a:gd name="connsiteX0" fmla="*/ 0 w 12193592"/>
              <a:gd name="connsiteY0" fmla="*/ 725616 h 4637216"/>
              <a:gd name="connsiteX1" fmla="*/ 12193592 w 12193592"/>
              <a:gd name="connsiteY1" fmla="*/ 0 h 4637216"/>
              <a:gd name="connsiteX2" fmla="*/ 12193588 w 12193592"/>
              <a:gd name="connsiteY2" fmla="*/ 4637216 h 4637216"/>
              <a:gd name="connsiteX3" fmla="*/ 0 w 12193592"/>
              <a:gd name="connsiteY3" fmla="*/ 4637216 h 4637216"/>
              <a:gd name="connsiteX4" fmla="*/ 0 w 12193592"/>
              <a:gd name="connsiteY4" fmla="*/ 725616 h 463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3592" h="4637216">
                <a:moveTo>
                  <a:pt x="0" y="725616"/>
                </a:moveTo>
                <a:lnTo>
                  <a:pt x="12193592" y="0"/>
                </a:lnTo>
                <a:cubicBezTo>
                  <a:pt x="12193591" y="1545739"/>
                  <a:pt x="12193589" y="3091477"/>
                  <a:pt x="12193588" y="4637216"/>
                </a:cubicBezTo>
                <a:lnTo>
                  <a:pt x="0" y="4637216"/>
                </a:lnTo>
                <a:lnTo>
                  <a:pt x="0" y="72561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3F1157-9063-1144-815A-4D5D3A4C298C}"/>
              </a:ext>
            </a:extLst>
          </p:cNvPr>
          <p:cNvSpPr/>
          <p:nvPr userDrawn="1"/>
        </p:nvSpPr>
        <p:spPr>
          <a:xfrm>
            <a:off x="1" y="0"/>
            <a:ext cx="12191999" cy="36679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8" y="1096911"/>
            <a:ext cx="100584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417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D172F-1367-4A98-BEFB-7E003E7B3F9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A5C59F-EC8C-44AF-820D-6ACD49292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630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D172F-1367-4A98-BEFB-7E003E7B3F9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A5C59F-EC8C-44AF-820D-6ACD49292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117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D172F-1367-4A98-BEFB-7E003E7B3F9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A5C59F-EC8C-44AF-820D-6ACD49292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875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D172F-1367-4A98-BEFB-7E003E7B3F9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A5C59F-EC8C-44AF-820D-6ACD49292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8031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D172F-1367-4A98-BEFB-7E003E7B3F9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A5C59F-EC8C-44AF-820D-6ACD49292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88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71799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D172F-1367-4A98-BEFB-7E003E7B3F9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A5C59F-EC8C-44AF-820D-6ACD49292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124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1F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679FD9-3819-8540-B866-B6BA8A2059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7077402" y="3429000"/>
            <a:ext cx="5114597" cy="303500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55E2B-A622-0F40-9010-7B17D48D15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6300" y="3085522"/>
            <a:ext cx="5219700" cy="956541"/>
          </a:xfr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12891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6848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9948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D172F-1367-4A98-BEFB-7E003E7B3F9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A5C59F-EC8C-44AF-820D-6ACD49292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05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535F43AA-2BC0-134B-A0C0-A7B9C4C85432}"/>
              </a:ext>
            </a:extLst>
          </p:cNvPr>
          <p:cNvSpPr/>
          <p:nvPr userDrawn="1"/>
        </p:nvSpPr>
        <p:spPr>
          <a:xfrm rot="10800000">
            <a:off x="-2" y="3029129"/>
            <a:ext cx="12192001" cy="2799202"/>
          </a:xfrm>
          <a:custGeom>
            <a:avLst/>
            <a:gdLst>
              <a:gd name="connsiteX0" fmla="*/ 0 w 12193588"/>
              <a:gd name="connsiteY0" fmla="*/ 0 h 3911600"/>
              <a:gd name="connsiteX1" fmla="*/ 12193588 w 12193588"/>
              <a:gd name="connsiteY1" fmla="*/ 0 h 3911600"/>
              <a:gd name="connsiteX2" fmla="*/ 12193588 w 12193588"/>
              <a:gd name="connsiteY2" fmla="*/ 3911600 h 3911600"/>
              <a:gd name="connsiteX3" fmla="*/ 0 w 12193588"/>
              <a:gd name="connsiteY3" fmla="*/ 3911600 h 3911600"/>
              <a:gd name="connsiteX4" fmla="*/ 0 w 12193588"/>
              <a:gd name="connsiteY4" fmla="*/ 0 h 3911600"/>
              <a:gd name="connsiteX0" fmla="*/ 0 w 12193588"/>
              <a:gd name="connsiteY0" fmla="*/ 1422400 h 5334000"/>
              <a:gd name="connsiteX1" fmla="*/ 12193588 w 12193588"/>
              <a:gd name="connsiteY1" fmla="*/ 0 h 5334000"/>
              <a:gd name="connsiteX2" fmla="*/ 12193588 w 12193588"/>
              <a:gd name="connsiteY2" fmla="*/ 5334000 h 5334000"/>
              <a:gd name="connsiteX3" fmla="*/ 0 w 12193588"/>
              <a:gd name="connsiteY3" fmla="*/ 5334000 h 5334000"/>
              <a:gd name="connsiteX4" fmla="*/ 0 w 12193588"/>
              <a:gd name="connsiteY4" fmla="*/ 1422400 h 5334000"/>
              <a:gd name="connsiteX0" fmla="*/ 0 w 12193592"/>
              <a:gd name="connsiteY0" fmla="*/ 725616 h 4637216"/>
              <a:gd name="connsiteX1" fmla="*/ 12193592 w 12193592"/>
              <a:gd name="connsiteY1" fmla="*/ 0 h 4637216"/>
              <a:gd name="connsiteX2" fmla="*/ 12193588 w 12193592"/>
              <a:gd name="connsiteY2" fmla="*/ 4637216 h 4637216"/>
              <a:gd name="connsiteX3" fmla="*/ 0 w 12193592"/>
              <a:gd name="connsiteY3" fmla="*/ 4637216 h 4637216"/>
              <a:gd name="connsiteX4" fmla="*/ 0 w 12193592"/>
              <a:gd name="connsiteY4" fmla="*/ 725616 h 463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3592" h="4637216">
                <a:moveTo>
                  <a:pt x="0" y="725616"/>
                </a:moveTo>
                <a:lnTo>
                  <a:pt x="12193592" y="0"/>
                </a:lnTo>
                <a:cubicBezTo>
                  <a:pt x="12193591" y="1545739"/>
                  <a:pt x="12193589" y="3091477"/>
                  <a:pt x="12193588" y="4637216"/>
                </a:cubicBezTo>
                <a:lnTo>
                  <a:pt x="0" y="4637216"/>
                </a:lnTo>
                <a:lnTo>
                  <a:pt x="0" y="72561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3F1157-9063-1144-815A-4D5D3A4C298C}"/>
              </a:ext>
            </a:extLst>
          </p:cNvPr>
          <p:cNvSpPr/>
          <p:nvPr userDrawn="1"/>
        </p:nvSpPr>
        <p:spPr>
          <a:xfrm>
            <a:off x="1" y="0"/>
            <a:ext cx="12191999" cy="36679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8" y="1096911"/>
            <a:ext cx="100584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92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D172F-1367-4A98-BEFB-7E003E7B3F9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A5C59F-EC8C-44AF-820D-6ACD49292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508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55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41064"/>
            <a:ext cx="10515600" cy="4835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350623" y="6418729"/>
            <a:ext cx="30031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tx2"/>
                </a:solidFill>
              </a:rPr>
              <a:t>AMAZON</a:t>
            </a:r>
            <a:r>
              <a:rPr lang="en-US" sz="800" baseline="0" dirty="0">
                <a:solidFill>
                  <a:schemeClr val="tx2"/>
                </a:solidFill>
              </a:rPr>
              <a:t> CONFIDENTIAL</a:t>
            </a:r>
            <a:endParaRPr lang="en-US" sz="800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B4B9FE-9B73-4CBB-B02A-53EF1571D19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936" y="4954788"/>
            <a:ext cx="3143325" cy="31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02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62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88" r:id="rId15"/>
    <p:sldLayoutId id="214748368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5DED81B-086D-894A-942B-7BA5E5012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3224" y="5788025"/>
            <a:ext cx="6050280" cy="2957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F66037D-1898-2E43-B05C-E2EC71C2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188720"/>
            <a:ext cx="3002280" cy="4663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634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91" r:id="rId10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n-cs"/>
        </a:defRPr>
      </a:lvl1pPr>
      <a:lvl2pPr marL="11113" marR="0" indent="0" algn="l" defTabSz="914400" rtl="0" eaLnBrk="1" fontAlgn="auto" latinLnBrk="0" hangingPunct="1">
        <a:lnSpc>
          <a:spcPct val="150000"/>
        </a:lnSpc>
        <a:spcBef>
          <a:spcPts val="500"/>
        </a:spcBef>
        <a:spcAft>
          <a:spcPts val="200"/>
        </a:spcAft>
        <a:buClrTx/>
        <a:buSzTx/>
        <a:buFont typeface="Arial" panose="020B0604020202020204" pitchFamily="34" charset="0"/>
        <a:buNone/>
        <a:tabLst/>
        <a:defRPr sz="14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n-cs"/>
        </a:defRPr>
      </a:lvl2pPr>
      <a:lvl3pPr marL="0" marR="0" indent="0" algn="l" defTabSz="914400" rtl="0" eaLnBrk="1" fontAlgn="auto" latinLnBrk="0" hangingPunct="1">
        <a:lnSpc>
          <a:spcPct val="150000"/>
        </a:lnSpc>
        <a:spcBef>
          <a:spcPts val="500"/>
        </a:spcBef>
        <a:spcAft>
          <a:spcPts val="200"/>
        </a:spcAft>
        <a:buClrTx/>
        <a:buSzTx/>
        <a:buFont typeface="Arial" panose="020B0604020202020204" pitchFamily="34" charset="0"/>
        <a:buNone/>
        <a:tabLst/>
        <a:defRPr sz="14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n-cs"/>
        </a:defRPr>
      </a:lvl3pPr>
      <a:lvl4pPr marL="228600" marR="0" indent="0" algn="l" defTabSz="914400" rtl="0" eaLnBrk="1" fontAlgn="auto" latinLnBrk="0" hangingPunct="1">
        <a:lnSpc>
          <a:spcPct val="150000"/>
        </a:lnSpc>
        <a:spcBef>
          <a:spcPts val="500"/>
        </a:spcBef>
        <a:spcAft>
          <a:spcPts val="200"/>
        </a:spcAft>
        <a:buClr>
          <a:schemeClr val="tx1"/>
        </a:buClr>
        <a:buSzPct val="80000"/>
        <a:buFont typeface="Courier New" pitchFamily="2" charset="0"/>
        <a:buNone/>
        <a:tabLst/>
        <a:defRPr sz="14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n-cs"/>
        </a:defRPr>
      </a:lvl4pPr>
      <a:lvl5pPr marL="519112" marR="0" indent="0" algn="l" defTabSz="914400" rtl="0" eaLnBrk="1" fontAlgn="auto" latinLnBrk="0" hangingPunct="1">
        <a:lnSpc>
          <a:spcPct val="150000"/>
        </a:lnSpc>
        <a:spcBef>
          <a:spcPts val="500"/>
        </a:spcBef>
        <a:spcAft>
          <a:spcPts val="200"/>
        </a:spcAft>
        <a:buClr>
          <a:srgbClr val="007CB6"/>
        </a:buClr>
        <a:buSzTx/>
        <a:buFont typeface="Arial" panose="020B0604020202020204" pitchFamily="34" charset="0"/>
        <a:buNone/>
        <a:tabLst/>
        <a:defRPr sz="1400" b="0" i="0" kern="1200">
          <a:solidFill>
            <a:schemeClr val="tx1"/>
          </a:solidFill>
          <a:latin typeface="Amazon Ember Light" panose="02000000000000000000" pitchFamily="2" charset="0"/>
          <a:ea typeface="Amazon Ember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55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41064"/>
            <a:ext cx="10515600" cy="4835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350623" y="6480879"/>
            <a:ext cx="30031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tx2"/>
                </a:solidFill>
              </a:rPr>
              <a:t>AMAZON</a:t>
            </a:r>
            <a:r>
              <a:rPr lang="en-US" sz="800" baseline="0" dirty="0">
                <a:solidFill>
                  <a:schemeClr val="tx2"/>
                </a:solidFill>
              </a:rPr>
              <a:t> CONFIDENTIAL</a:t>
            </a:r>
            <a:endParaRPr lang="en-US" sz="800" dirty="0">
              <a:solidFill>
                <a:schemeClr val="tx2"/>
              </a:solidFill>
            </a:endParaRPr>
          </a:p>
        </p:txBody>
      </p:sp>
      <p:sp>
        <p:nvSpPr>
          <p:cNvPr id="4" name="MSIPCMContentMarking" descr="{&quot;HashCode&quot;:-1038031055,&quot;Placement&quot;:&quot;Footer&quot;,&quot;Top&quot;:520.3781,&quot;Left&quot;:452.558044,&quot;SlideWidth&quot;:960,&quot;SlideHeight&quot;:540}">
            <a:extLst>
              <a:ext uri="{FF2B5EF4-FFF2-40B4-BE49-F238E27FC236}">
                <a16:creationId xmlns:a16="http://schemas.microsoft.com/office/drawing/2014/main" id="{D46E6BA7-3DA9-4627-A545-4D4C33359593}"/>
              </a:ext>
            </a:extLst>
          </p:cNvPr>
          <p:cNvSpPr txBox="1"/>
          <p:nvPr userDrawn="1"/>
        </p:nvSpPr>
        <p:spPr>
          <a:xfrm>
            <a:off x="5747487" y="6608802"/>
            <a:ext cx="697026" cy="24919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CAB015-ECDB-4582-85A1-1FCB0500D3E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771" y="5014947"/>
            <a:ext cx="3147307" cy="314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39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9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mazon.com/events/epicdeals?ref_=abn_cs_deals" TargetMode="External"/><Relationship Id="rId3" Type="http://schemas.openxmlformats.org/officeDocument/2006/relationships/image" Target="../media/image26.png"/><Relationship Id="rId7" Type="http://schemas.openxmlformats.org/officeDocument/2006/relationships/hyperlink" Target="https://www.amazon.com/Best-Sellers/zgbs/ref=zg_bs_unv_op_0_705334011_6" TargetMode="External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amazon.com/gp/browse.html?node=19633587011&amp;ref_=abn_cs_xshop_qd" TargetMode="External"/><Relationship Id="rId11" Type="http://schemas.openxmlformats.org/officeDocument/2006/relationships/image" Target="../media/image28.png"/><Relationship Id="rId5" Type="http://schemas.openxmlformats.org/officeDocument/2006/relationships/hyperlink" Target="https://www.amazon.com/gp/browse.html?node=21202978011&amp;ref_=abn_cs_ppe" TargetMode="External"/><Relationship Id="rId10" Type="http://schemas.openxmlformats.org/officeDocument/2006/relationships/hyperlink" Target="https://www.amazon.com/b?ie=UTF8&amp;node=17602470011" TargetMode="External"/><Relationship Id="rId4" Type="http://schemas.openxmlformats.org/officeDocument/2006/relationships/hyperlink" Target="https://www.amazon.com/businessplus/b?node=20312414011&amp;ref_=abn_cs_sow_nav_beihub" TargetMode="External"/><Relationship Id="rId9" Type="http://schemas.openxmlformats.org/officeDocument/2006/relationships/hyperlink" Target="https://www.amazon.com/b?_encoding=UTF8&amp;node=2148231901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b?ie=UTF8&amp;node=17602470011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m.media-amazon.com/images/G/01/privatebrands/ESxJS_AmazonBrands-RewindFull_H264_Upload.mp4" TargetMode="Externa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hyperlink" Target="https://www.amazon.com/b/?node=21221607011" TargetMode="External"/><Relationship Id="rId7" Type="http://schemas.openxmlformats.org/officeDocument/2006/relationships/hyperlink" Target="https://www.amazon.com/b?node=17879387011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amazon.com/b?ie=UTF8&amp;node=23654290011" TargetMode="External"/><Relationship Id="rId11" Type="http://schemas.openxmlformats.org/officeDocument/2006/relationships/image" Target="../media/image63.png"/><Relationship Id="rId5" Type="http://schemas.openxmlformats.org/officeDocument/2006/relationships/hyperlink" Target="https://www.amazon.com/b?node=21382093011" TargetMode="External"/><Relationship Id="rId10" Type="http://schemas.openxmlformats.org/officeDocument/2006/relationships/image" Target="../media/image62.png"/><Relationship Id="rId4" Type="http://schemas.openxmlformats.org/officeDocument/2006/relationships/hyperlink" Target="https://www.amazon.com/b?node=21616747011" TargetMode="External"/><Relationship Id="rId9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gp/help/customer/contact-us?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0.png"/><Relationship Id="rId5" Type="http://schemas.openxmlformats.org/officeDocument/2006/relationships/image" Target="../media/image71.png"/><Relationship Id="rId4" Type="http://schemas.openxmlformats.org/officeDocument/2006/relationships/hyperlink" Target="https://www.amazon.com/gp/help/customer/display.html/ref=hp_bc_nav?ie=UTF8&amp;nodeId=201606350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Relationship Id="rId5" Type="http://schemas.openxmlformats.org/officeDocument/2006/relationships/hyperlink" Target="mailto:tax-exempt@amazon.com" TargetMode="External"/><Relationship Id="rId4" Type="http://schemas.openxmlformats.org/officeDocument/2006/relationships/hyperlink" Target="https://www.amazon.ca/gp/help/customer/contact-us?ie=UTF8&amp;ref=bfooter_cu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business.amazon.com/en/find-solutions/professional-services/self-service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8.png"/><Relationship Id="rId5" Type="http://schemas.openxmlformats.org/officeDocument/2006/relationships/hyperlink" Target="https://business.amazon.com/en/discover-more/events/training-videos" TargetMode="External"/><Relationship Id="rId4" Type="http://schemas.openxmlformats.org/officeDocument/2006/relationships/image" Target="../media/image77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gp/help/customer/display.html/ref=hp_bc_nav?ie=UTF8&amp;nodeId=20199767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hyperlink" Target="https://www.amazon.com/dp/B00DBYBNEE/135-0424108-0435068?_encoding=UTF8&amp;force-full-site=1&amp;primeCampaignId=ab_bps_fbpsa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business@amazon.co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www.amazon.com/?ref_=abn_logo" TargetMode="Externa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4399D-C933-48BC-AA2B-0C4E9068E0CB}"/>
              </a:ext>
            </a:extLst>
          </p:cNvPr>
          <p:cNvSpPr txBox="1">
            <a:spLocks/>
          </p:cNvSpPr>
          <p:nvPr/>
        </p:nvSpPr>
        <p:spPr>
          <a:xfrm>
            <a:off x="1030835" y="3391823"/>
            <a:ext cx="4902926" cy="20653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mazon Ember Heavy" panose="020B0803020204020204" pitchFamily="34" charset="0"/>
                <a:ea typeface="Amazon Ember Heavy" panose="020B0803020204020204" pitchFamily="34" charset="0"/>
                <a:cs typeface="Amazon Ember Heavy" panose="020B0803020204020204" pitchFamily="34" charset="0"/>
              </a:rPr>
              <a:t>Amazon Business Buyer Training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6081B4-3F28-46A3-894D-56EA3AD653A4}"/>
              </a:ext>
            </a:extLst>
          </p:cNvPr>
          <p:cNvSpPr txBox="1">
            <a:spLocks/>
          </p:cNvSpPr>
          <p:nvPr/>
        </p:nvSpPr>
        <p:spPr>
          <a:xfrm>
            <a:off x="1263498" y="4552371"/>
            <a:ext cx="4174631" cy="626161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6400" dirty="0">
                <a:solidFill>
                  <a:schemeClr val="bg1"/>
                </a:solidFill>
              </a:rPr>
              <a:t>Kristie Courtney – Director of Purchasing &amp; Accounts Payable </a:t>
            </a:r>
          </a:p>
          <a:p>
            <a:pPr marL="0" indent="0">
              <a:buNone/>
            </a:pPr>
            <a:r>
              <a:rPr lang="en-US" sz="6400" dirty="0">
                <a:solidFill>
                  <a:schemeClr val="bg1"/>
                </a:solidFill>
              </a:rPr>
              <a:t>Exelane Lanzaga – Senior Customer Success Manager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14D5C8-D4F2-4456-90F9-5598BFD2B10E}"/>
              </a:ext>
            </a:extLst>
          </p:cNvPr>
          <p:cNvSpPr txBox="1"/>
          <p:nvPr/>
        </p:nvSpPr>
        <p:spPr>
          <a:xfrm>
            <a:off x="1263498" y="5788776"/>
            <a:ext cx="2473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November 8,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5F3C32-603D-4DBC-9471-DE1F225148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44" y="309155"/>
            <a:ext cx="3397585" cy="103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00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F23052-DB00-45E6-9368-CC8291D164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7592" y="3429000"/>
            <a:ext cx="5138002" cy="95654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Account Navigation</a:t>
            </a:r>
          </a:p>
        </p:txBody>
      </p:sp>
    </p:spTree>
    <p:extLst>
      <p:ext uri="{BB962C8B-B14F-4D97-AF65-F5344CB8AC3E}">
        <p14:creationId xmlns:p14="http://schemas.microsoft.com/office/powerpoint/2010/main" val="118396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CE79117-4C9B-4C35-9DF1-D92DE40D1335}"/>
              </a:ext>
            </a:extLst>
          </p:cNvPr>
          <p:cNvSpPr/>
          <p:nvPr/>
        </p:nvSpPr>
        <p:spPr>
          <a:xfrm>
            <a:off x="29200" y="1482334"/>
            <a:ext cx="12192000" cy="4894217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3F3CE1-3580-48A7-A506-BA8DBE10AA9D}"/>
              </a:ext>
            </a:extLst>
          </p:cNvPr>
          <p:cNvSpPr/>
          <p:nvPr/>
        </p:nvSpPr>
        <p:spPr>
          <a:xfrm>
            <a:off x="1349220" y="1630574"/>
            <a:ext cx="9188760" cy="4226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0B2BE2-3405-4816-AB26-C1959D8B6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544" y="2420530"/>
            <a:ext cx="1880678" cy="276099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9159E26-5546-4CAB-939D-E05AA465E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627" y="1688946"/>
            <a:ext cx="9188760" cy="75024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28E4E99-4768-4E70-A022-CCA6ABAD77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8657" y="2148531"/>
            <a:ext cx="1423690" cy="269894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3AAA7FF-7892-4FA1-8A04-23065EDC84A1}"/>
              </a:ext>
            </a:extLst>
          </p:cNvPr>
          <p:cNvSpPr/>
          <p:nvPr/>
        </p:nvSpPr>
        <p:spPr>
          <a:xfrm>
            <a:off x="7429095" y="2136149"/>
            <a:ext cx="1405343" cy="303046"/>
          </a:xfrm>
          <a:prstGeom prst="roundRect">
            <a:avLst/>
          </a:prstGeom>
          <a:noFill/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009BA51-F983-4346-B8B1-67F3FBF456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340" y="1755173"/>
            <a:ext cx="904875" cy="352425"/>
          </a:xfrm>
          <a:prstGeom prst="rect">
            <a:avLst/>
          </a:prstGeom>
        </p:spPr>
      </p:pic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ED612BBB-FA26-470E-B3B7-E966987EF8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12648"/>
              </p:ext>
            </p:extLst>
          </p:nvPr>
        </p:nvGraphicFramePr>
        <p:xfrm>
          <a:off x="1415350" y="2553495"/>
          <a:ext cx="6929324" cy="26312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9787">
                  <a:extLst>
                    <a:ext uri="{9D8B030D-6E8A-4147-A177-3AD203B41FA5}">
                      <a16:colId xmlns:a16="http://schemas.microsoft.com/office/drawing/2014/main" val="135978508"/>
                    </a:ext>
                  </a:extLst>
                </a:gridCol>
                <a:gridCol w="4929537">
                  <a:extLst>
                    <a:ext uri="{9D8B030D-6E8A-4147-A177-3AD203B41FA5}">
                      <a16:colId xmlns:a16="http://schemas.microsoft.com/office/drawing/2014/main" val="420544961"/>
                    </a:ext>
                  </a:extLst>
                </a:gridCol>
              </a:tblGrid>
              <a:tr h="43100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Page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Functionality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682140"/>
                  </a:ext>
                </a:extLst>
              </a:tr>
              <a:tr h="519507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latin typeface="+mn-lt"/>
                          <a:ea typeface="Amazon Ember" panose="020B0603020204020204" pitchFamily="34" charset="0"/>
                          <a:cs typeface="Amazon Ember" panose="020B0603020204020204" pitchFamily="34" charset="0"/>
                        </a:rPr>
                        <a:t>Your Account</a:t>
                      </a:r>
                    </a:p>
                  </a:txBody>
                  <a:tcPr anchor="ctr"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22D3A"/>
                          </a:solidFill>
                        </a:rPr>
                        <a:t>Standard Amazon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22D3A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account information including name, email address &amp; password</a:t>
                      </a:r>
                      <a:endParaRPr lang="en-US" sz="1400" dirty="0"/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440707"/>
                  </a:ext>
                </a:extLst>
              </a:tr>
              <a:tr h="519507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latin typeface="+mn-lt"/>
                          <a:ea typeface="Amazon Ember" panose="020B0603020204020204" pitchFamily="34" charset="0"/>
                          <a:cs typeface="Amazon Ember" panose="020B0603020204020204" pitchFamily="34" charset="0"/>
                        </a:rPr>
                        <a:t>Your Orders</a:t>
                      </a:r>
                    </a:p>
                  </a:txBody>
                  <a:tcPr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22D3A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View and track your orders. Administrations can view orders others have placed on behalf of the organization</a:t>
                      </a:r>
                      <a:endParaRPr lang="en-US" sz="1400" dirty="0"/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075769"/>
                  </a:ext>
                </a:extLst>
              </a:tr>
              <a:tr h="580626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latin typeface="+mn-lt"/>
                          <a:ea typeface="Amazon Ember" panose="020B0603020204020204" pitchFamily="34" charset="0"/>
                          <a:cs typeface="Amazon Ember" panose="020B0603020204020204" pitchFamily="34" charset="0"/>
                        </a:rPr>
                        <a:t>Business Analytics</a:t>
                      </a:r>
                    </a:p>
                  </a:txBody>
                  <a:tcPr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22D3A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Create and filter custom reports based on your business needs to view your organization’s orders </a:t>
                      </a:r>
                      <a:endParaRPr lang="en-US" sz="1400" dirty="0"/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400010"/>
                  </a:ext>
                </a:extLst>
              </a:tr>
              <a:tr h="580626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latin typeface="+mn-lt"/>
                          <a:ea typeface="Amazon Ember" panose="020B0603020204020204" pitchFamily="34" charset="0"/>
                          <a:cs typeface="Amazon Ember" panose="020B0603020204020204" pitchFamily="34" charset="0"/>
                        </a:rPr>
                        <a:t>Switch Accounts</a:t>
                      </a:r>
                    </a:p>
                  </a:txBody>
                  <a:tcPr anchor="ctr"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22D3A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Allows you to easily toggle between your different Amazon accounts</a:t>
                      </a:r>
                      <a:endParaRPr lang="en-US" sz="1400" dirty="0"/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686104"/>
                  </a:ext>
                </a:extLst>
              </a:tr>
            </a:tbl>
          </a:graphicData>
        </a:graphic>
      </p:graphicFrame>
      <p:sp>
        <p:nvSpPr>
          <p:cNvPr id="30" name="Title 1">
            <a:extLst>
              <a:ext uri="{FF2B5EF4-FFF2-40B4-BE49-F238E27FC236}">
                <a16:creationId xmlns:a16="http://schemas.microsoft.com/office/drawing/2014/main" id="{B0A9F902-17E2-4C30-A79D-853E41872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59794"/>
            <a:ext cx="10515600" cy="132556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/>
              <a:t>Account Navigation </a:t>
            </a: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0DAA0049-482A-49FF-A170-A78B8297748E}"/>
              </a:ext>
            </a:extLst>
          </p:cNvPr>
          <p:cNvSpPr txBox="1">
            <a:spLocks/>
          </p:cNvSpPr>
          <p:nvPr/>
        </p:nvSpPr>
        <p:spPr>
          <a:xfrm>
            <a:off x="377111" y="959364"/>
            <a:ext cx="11506437" cy="916653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mazon Ember Light"/>
                <a:ea typeface="+mn-ea"/>
                <a:cs typeface="+mn-cs"/>
              </a:rPr>
              <a:t>Hover over your name in the top right hand corner to access additional tools in your account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C39458C-FFD2-42F1-8D39-5EE32A338FC7}"/>
              </a:ext>
            </a:extLst>
          </p:cNvPr>
          <p:cNvSpPr/>
          <p:nvPr/>
        </p:nvSpPr>
        <p:spPr>
          <a:xfrm>
            <a:off x="8514587" y="2799387"/>
            <a:ext cx="1083765" cy="191575"/>
          </a:xfrm>
          <a:prstGeom prst="roundRect">
            <a:avLst/>
          </a:prstGeom>
          <a:noFill/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71A5618-8D26-4DE6-8D1E-100E67225B1E}"/>
              </a:ext>
            </a:extLst>
          </p:cNvPr>
          <p:cNvSpPr/>
          <p:nvPr/>
        </p:nvSpPr>
        <p:spPr>
          <a:xfrm>
            <a:off x="8517435" y="3015952"/>
            <a:ext cx="1083765" cy="191575"/>
          </a:xfrm>
          <a:prstGeom prst="roundRect">
            <a:avLst/>
          </a:prstGeom>
          <a:noFill/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7FA4EB6-4A78-46A4-B93D-A9587B65B181}"/>
              </a:ext>
            </a:extLst>
          </p:cNvPr>
          <p:cNvSpPr/>
          <p:nvPr/>
        </p:nvSpPr>
        <p:spPr>
          <a:xfrm>
            <a:off x="8514587" y="3418867"/>
            <a:ext cx="1086613" cy="191575"/>
          </a:xfrm>
          <a:prstGeom prst="roundRect">
            <a:avLst/>
          </a:prstGeom>
          <a:noFill/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9A92C89-1F29-4A35-8C7F-188A4589AC1A}"/>
              </a:ext>
            </a:extLst>
          </p:cNvPr>
          <p:cNvSpPr/>
          <p:nvPr/>
        </p:nvSpPr>
        <p:spPr>
          <a:xfrm>
            <a:off x="8514587" y="4739983"/>
            <a:ext cx="1083765" cy="191575"/>
          </a:xfrm>
          <a:prstGeom prst="roundRect">
            <a:avLst/>
          </a:prstGeom>
          <a:noFill/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932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CE79117-4C9B-4C35-9DF1-D92DE40D1335}"/>
              </a:ext>
            </a:extLst>
          </p:cNvPr>
          <p:cNvSpPr/>
          <p:nvPr/>
        </p:nvSpPr>
        <p:spPr>
          <a:xfrm>
            <a:off x="0" y="1445624"/>
            <a:ext cx="12192000" cy="4894216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3F3CE1-3580-48A7-A506-BA8DBE10AA9D}"/>
              </a:ext>
            </a:extLst>
          </p:cNvPr>
          <p:cNvSpPr/>
          <p:nvPr/>
        </p:nvSpPr>
        <p:spPr>
          <a:xfrm>
            <a:off x="1349220" y="1630574"/>
            <a:ext cx="9188760" cy="4226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99CAE531-15CD-488C-89A5-67A6585D3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18" y="-81602"/>
            <a:ext cx="10515600" cy="132556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/>
              <a:t>Start Your Shopping Experience</a:t>
            </a:r>
          </a:p>
        </p:txBody>
      </p:sp>
      <p:sp>
        <p:nvSpPr>
          <p:cNvPr id="43" name="Content Placeholder 4">
            <a:extLst>
              <a:ext uri="{FF2B5EF4-FFF2-40B4-BE49-F238E27FC236}">
                <a16:creationId xmlns:a16="http://schemas.microsoft.com/office/drawing/2014/main" id="{62A30B7D-B22C-4702-8032-3EADF22A4C1F}"/>
              </a:ext>
            </a:extLst>
          </p:cNvPr>
          <p:cNvSpPr txBox="1">
            <a:spLocks/>
          </p:cNvSpPr>
          <p:nvPr/>
        </p:nvSpPr>
        <p:spPr>
          <a:xfrm>
            <a:off x="297294" y="947853"/>
            <a:ext cx="10380724" cy="916653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mazon Ember Light"/>
                <a:ea typeface="+mn-ea"/>
                <a:cs typeface="+mn-cs"/>
              </a:rPr>
              <a:t>Utilize the Search bar or your Lists to search for specific items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DBA8AEC-71CB-4C51-BB37-A9B0F4259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45" y="1840416"/>
            <a:ext cx="12189784" cy="98635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9599CB3-D79E-48DF-B1B0-240088E08225}"/>
              </a:ext>
            </a:extLst>
          </p:cNvPr>
          <p:cNvSpPr/>
          <p:nvPr/>
        </p:nvSpPr>
        <p:spPr>
          <a:xfrm>
            <a:off x="11606469" y="2337201"/>
            <a:ext cx="521970" cy="472047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14295E9-248B-4CCB-B147-6406FC24DD4E}"/>
              </a:ext>
            </a:extLst>
          </p:cNvPr>
          <p:cNvSpPr/>
          <p:nvPr/>
        </p:nvSpPr>
        <p:spPr>
          <a:xfrm>
            <a:off x="9808839" y="2492423"/>
            <a:ext cx="521970" cy="29962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BF92AE7-FCFB-4EDD-8AD0-0E6BEBF60CDB}"/>
              </a:ext>
            </a:extLst>
          </p:cNvPr>
          <p:cNvSpPr/>
          <p:nvPr/>
        </p:nvSpPr>
        <p:spPr>
          <a:xfrm>
            <a:off x="1226425" y="2337201"/>
            <a:ext cx="5364875" cy="464829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75602A57-FE24-4F78-9589-C1F992D9EC23}"/>
              </a:ext>
            </a:extLst>
          </p:cNvPr>
          <p:cNvSpPr/>
          <p:nvPr/>
        </p:nvSpPr>
        <p:spPr>
          <a:xfrm>
            <a:off x="42275" y="2334356"/>
            <a:ext cx="1143441" cy="472047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  <p:sp>
        <p:nvSpPr>
          <p:cNvPr id="50" name="Content Placeholder 4">
            <a:extLst>
              <a:ext uri="{FF2B5EF4-FFF2-40B4-BE49-F238E27FC236}">
                <a16:creationId xmlns:a16="http://schemas.microsoft.com/office/drawing/2014/main" id="{63837186-BF30-4096-80E5-514044E70454}"/>
              </a:ext>
            </a:extLst>
          </p:cNvPr>
          <p:cNvSpPr txBox="1">
            <a:spLocks/>
          </p:cNvSpPr>
          <p:nvPr/>
        </p:nvSpPr>
        <p:spPr>
          <a:xfrm>
            <a:off x="9141838" y="2877888"/>
            <a:ext cx="1601972" cy="120166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22D3A"/>
                </a:solidFill>
                <a:effectLst/>
                <a:uLnTx/>
                <a:uFillTx/>
                <a:latin typeface="Amazon Ember Light"/>
                <a:ea typeface="+mn-ea"/>
                <a:cs typeface="+mn-cs"/>
              </a:rPr>
              <a:t>Click here to create and manage lists. You can also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22D3A"/>
                </a:solidFill>
                <a:effectLst/>
                <a:uLnTx/>
                <a:uFillTx/>
                <a:latin typeface="Amazon Ember Light"/>
                <a:ea typeface="+mn-ea"/>
                <a:cs typeface="+mn-cs"/>
              </a:rPr>
              <a:t>access lists shared with you.</a:t>
            </a:r>
          </a:p>
        </p:txBody>
      </p:sp>
      <p:sp>
        <p:nvSpPr>
          <p:cNvPr id="51" name="Content Placeholder 4">
            <a:extLst>
              <a:ext uri="{FF2B5EF4-FFF2-40B4-BE49-F238E27FC236}">
                <a16:creationId xmlns:a16="http://schemas.microsoft.com/office/drawing/2014/main" id="{9FBB20A9-A741-47AA-9EB0-DCD167FAE7C8}"/>
              </a:ext>
            </a:extLst>
          </p:cNvPr>
          <p:cNvSpPr txBox="1">
            <a:spLocks/>
          </p:cNvSpPr>
          <p:nvPr/>
        </p:nvSpPr>
        <p:spPr>
          <a:xfrm>
            <a:off x="11171450" y="2877258"/>
            <a:ext cx="1015489" cy="92394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22D3A"/>
                </a:solidFill>
                <a:effectLst/>
                <a:uLnTx/>
                <a:uFillTx/>
                <a:latin typeface="Amazon Ember Light"/>
                <a:ea typeface="+mn-ea"/>
                <a:cs typeface="+mn-cs"/>
              </a:rPr>
              <a:t>Access your Shopping Cart Here</a:t>
            </a:r>
          </a:p>
        </p:txBody>
      </p:sp>
      <p:sp>
        <p:nvSpPr>
          <p:cNvPr id="52" name="Content Placeholder 4">
            <a:extLst>
              <a:ext uri="{FF2B5EF4-FFF2-40B4-BE49-F238E27FC236}">
                <a16:creationId xmlns:a16="http://schemas.microsoft.com/office/drawing/2014/main" id="{C189D9B4-B24A-4DD3-A7FD-4907DB57CB56}"/>
              </a:ext>
            </a:extLst>
          </p:cNvPr>
          <p:cNvSpPr txBox="1">
            <a:spLocks/>
          </p:cNvSpPr>
          <p:nvPr/>
        </p:nvSpPr>
        <p:spPr>
          <a:xfrm>
            <a:off x="71465" y="2880283"/>
            <a:ext cx="1389353" cy="7410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2D3A"/>
                </a:solidFill>
                <a:effectLst/>
                <a:uLnTx/>
                <a:uFillTx/>
                <a:latin typeface="Amazon Ember Light"/>
                <a:ea typeface="+mn-ea"/>
                <a:cs typeface="+mn-cs"/>
              </a:rPr>
              <a:t>Click here to shop by department and/or category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14C89C4-0D3F-4F1D-B7C4-98D4F9451E60}"/>
              </a:ext>
            </a:extLst>
          </p:cNvPr>
          <p:cNvSpPr/>
          <p:nvPr/>
        </p:nvSpPr>
        <p:spPr>
          <a:xfrm>
            <a:off x="1672168" y="3586577"/>
            <a:ext cx="7628525" cy="2569934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Workplace Essentials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22D3A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2D3A"/>
                </a:solidFill>
                <a:effectLst/>
                <a:uLnTx/>
                <a:uFillTx/>
                <a:ea typeface="+mn-ea"/>
                <a:cs typeface="+mn-cs"/>
              </a:rPr>
              <a:t>4+ star rated work supplies, including top searched and purchased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PPE Workplace Essentials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accent3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Featured programs and storefronts</a:t>
            </a:r>
            <a:endParaRPr lang="en-US" sz="1400" b="1" dirty="0">
              <a:solidFill>
                <a:schemeClr val="accent3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Best 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Sellers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2D3A"/>
                </a:solidFill>
                <a:effectLst/>
                <a:uLnTx/>
                <a:uFillTx/>
                <a:ea typeface="+mn-ea"/>
                <a:cs typeface="+mn-cs"/>
              </a:rPr>
              <a:t>Shop best-selling items across all departments, updated hourly</a:t>
            </a: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srgbClr val="222D3A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accent3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Today’s Deals</a:t>
            </a:r>
            <a:r>
              <a:rPr lang="en-US" sz="1400" b="1" dirty="0">
                <a:solidFill>
                  <a:schemeClr val="accent3"/>
                </a:solidFill>
              </a:rPr>
              <a:t>: </a:t>
            </a:r>
            <a:r>
              <a:rPr lang="en-US" sz="1400" dirty="0">
                <a:solidFill>
                  <a:srgbClr val="222D3A"/>
                </a:solidFill>
              </a:rPr>
              <a:t>Discover all current deals, including coupons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Wholesale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2D3A"/>
                </a:solidFill>
                <a:effectLst/>
                <a:uLnTx/>
                <a:uFillTx/>
                <a:ea typeface="+mn-ea"/>
                <a:cs typeface="+mn-cs"/>
              </a:rPr>
              <a:t>Save by purchasing items in bulk, case packs, and large packs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u="sng" dirty="0">
                <a:solidFill>
                  <a:schemeClr val="accent3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Private Brands</a:t>
            </a:r>
            <a:r>
              <a:rPr lang="en-US" sz="1400" b="1" u="sng" dirty="0">
                <a:solidFill>
                  <a:schemeClr val="accent3"/>
                </a:solidFill>
              </a:rPr>
              <a:t>: </a:t>
            </a:r>
            <a:r>
              <a:rPr lang="en-US" sz="1400" dirty="0">
                <a:solidFill>
                  <a:srgbClr val="222D3A"/>
                </a:solidFill>
              </a:rPr>
              <a:t>Discover Amazon Business brands, including Amazon Commercial, Amazon Basics and more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22D3A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DAD23E5-1CEB-490D-8BC7-95354347895E}"/>
              </a:ext>
            </a:extLst>
          </p:cNvPr>
          <p:cNvSpPr txBox="1"/>
          <p:nvPr/>
        </p:nvSpPr>
        <p:spPr>
          <a:xfrm>
            <a:off x="1672168" y="3062859"/>
            <a:ext cx="2755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accent3"/>
                </a:solidFill>
              </a:rPr>
              <a:t>LINKS TO EXPLORE: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8647F2E1-A2B5-495D-99CE-2ADDA4A7C2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71662" y="1903853"/>
            <a:ext cx="1125538" cy="35242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E7A23AE-2DA7-49BC-8807-857663A957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95263" y="2471809"/>
            <a:ext cx="1755076" cy="33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7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CE79117-4C9B-4C35-9DF1-D92DE40D1335}"/>
              </a:ext>
            </a:extLst>
          </p:cNvPr>
          <p:cNvSpPr/>
          <p:nvPr/>
        </p:nvSpPr>
        <p:spPr>
          <a:xfrm>
            <a:off x="0" y="1445624"/>
            <a:ext cx="12192000" cy="4894216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186248B-BDFE-49BB-810F-956EF28F8808}"/>
              </a:ext>
            </a:extLst>
          </p:cNvPr>
          <p:cNvSpPr txBox="1">
            <a:spLocks/>
          </p:cNvSpPr>
          <p:nvPr/>
        </p:nvSpPr>
        <p:spPr>
          <a:xfrm>
            <a:off x="838200" y="155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Amazon Business Homepage</a:t>
            </a:r>
            <a:endParaRPr lang="en-US" dirty="0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67871D49-80CA-454E-975E-830B7A1638EB}"/>
              </a:ext>
            </a:extLst>
          </p:cNvPr>
          <p:cNvSpPr txBox="1">
            <a:spLocks/>
          </p:cNvSpPr>
          <p:nvPr/>
        </p:nvSpPr>
        <p:spPr>
          <a:xfrm>
            <a:off x="729728" y="1788626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accent3"/>
                </a:solidFill>
              </a:rPr>
              <a:t>Notification Panel </a:t>
            </a:r>
          </a:p>
          <a:p>
            <a:pPr lvl="1"/>
            <a:r>
              <a:rPr lang="en-US" sz="2000" dirty="0"/>
              <a:t> Order Summary &amp; Recommendations</a:t>
            </a:r>
          </a:p>
          <a:p>
            <a:pPr lvl="1"/>
            <a:endParaRPr lang="en-US" sz="2000" dirty="0"/>
          </a:p>
          <a:p>
            <a:r>
              <a:rPr lang="en-US" sz="2400" b="1" dirty="0">
                <a:solidFill>
                  <a:schemeClr val="accent3"/>
                </a:solidFill>
              </a:rPr>
              <a:t>Customized to Each User</a:t>
            </a:r>
          </a:p>
          <a:p>
            <a:pPr lvl="1"/>
            <a:r>
              <a:rPr lang="en-US" sz="2000" dirty="0"/>
              <a:t>Features and Programs you could benefit from</a:t>
            </a:r>
          </a:p>
          <a:p>
            <a:pPr lvl="1"/>
            <a:r>
              <a:rPr lang="en-US" sz="2000" dirty="0"/>
              <a:t>Product Recommendations</a:t>
            </a:r>
          </a:p>
          <a:p>
            <a:pPr lvl="1"/>
            <a:r>
              <a:rPr lang="en-US" sz="2000" dirty="0"/>
              <a:t>Purchased by Your Organization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0A439B-AD1E-499F-A5E8-004609E2F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710" y="1549163"/>
            <a:ext cx="5160476" cy="156014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A679B55-ADC5-47B8-AA6F-6BC4B845B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295110"/>
            <a:ext cx="5483896" cy="232201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CC64C6-7C72-4E7F-81A2-67C10E9C03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0794"/>
          <a:stretch/>
        </p:blipFill>
        <p:spPr>
          <a:xfrm>
            <a:off x="2889992" y="4999239"/>
            <a:ext cx="6042673" cy="160736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1925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CE79117-4C9B-4C35-9DF1-D92DE40D1335}"/>
              </a:ext>
            </a:extLst>
          </p:cNvPr>
          <p:cNvSpPr/>
          <p:nvPr/>
        </p:nvSpPr>
        <p:spPr>
          <a:xfrm>
            <a:off x="0" y="1445624"/>
            <a:ext cx="12192000" cy="4894216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3F3CE1-3580-48A7-A506-BA8DBE10AA9D}"/>
              </a:ext>
            </a:extLst>
          </p:cNvPr>
          <p:cNvSpPr/>
          <p:nvPr/>
        </p:nvSpPr>
        <p:spPr>
          <a:xfrm>
            <a:off x="1349220" y="1630574"/>
            <a:ext cx="9188760" cy="4226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982CFC6-AD2A-4BF4-8EFF-C2F51D420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37" y="-49293"/>
            <a:ext cx="10515600" cy="1325563"/>
          </a:xfrm>
        </p:spPr>
        <p:txBody>
          <a:bodyPr/>
          <a:lstStyle/>
          <a:p>
            <a:r>
              <a:rPr lang="en-US" dirty="0"/>
              <a:t>Traditional Marketplace Search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F88208-03BD-4193-B019-EC9BFE1B4E3A}"/>
              </a:ext>
            </a:extLst>
          </p:cNvPr>
          <p:cNvSpPr txBox="1"/>
          <p:nvPr/>
        </p:nvSpPr>
        <p:spPr>
          <a:xfrm>
            <a:off x="488099" y="906093"/>
            <a:ext cx="113914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3"/>
                </a:solidFill>
              </a:rPr>
              <a:t>Search for and filter results to identify items you are looking for.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807DE6-97CA-4CF3-A948-BECE269194C3}"/>
              </a:ext>
            </a:extLst>
          </p:cNvPr>
          <p:cNvSpPr/>
          <p:nvPr/>
        </p:nvSpPr>
        <p:spPr>
          <a:xfrm>
            <a:off x="588981" y="1610090"/>
            <a:ext cx="3028611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ea typeface="Amazon Ember" panose="02000000000000000000" pitchFamily="2" charset="0"/>
              </a:rPr>
              <a:t>Enter item or key word(s) in the search bar. Search All Departments &amp; try using </a:t>
            </a:r>
            <a:r>
              <a:rPr lang="en-US" sz="1600" b="1" dirty="0">
                <a:solidFill>
                  <a:schemeClr val="accent3"/>
                </a:solidFill>
                <a:ea typeface="Amazon Ember" panose="02000000000000000000" pitchFamily="2" charset="0"/>
              </a:rPr>
              <a:t>generic descriptors instead of brand names</a:t>
            </a:r>
            <a:endParaRPr lang="en-US" sz="1600" b="1" dirty="0">
              <a:solidFill>
                <a:prstClr val="black"/>
              </a:solidFill>
              <a:ea typeface="Amazon Ember" panose="02000000000000000000" pitchFamily="2" charset="0"/>
            </a:endParaRP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prstClr val="black"/>
              </a:solidFill>
              <a:ea typeface="Amazon Ember" panose="02000000000000000000" pitchFamily="2" charset="0"/>
            </a:endParaRP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101C32"/>
                </a:solidFill>
              </a:rPr>
              <a:t>Consider refining search results with filters available of left side of your screen, such as</a:t>
            </a:r>
            <a:r>
              <a:rPr lang="en-US" sz="1600" b="1" dirty="0">
                <a:solidFill>
                  <a:srgbClr val="101C32"/>
                </a:solidFill>
              </a:rPr>
              <a:t> </a:t>
            </a:r>
            <a:r>
              <a:rPr lang="en-US" sz="1600" b="1" dirty="0">
                <a:solidFill>
                  <a:srgbClr val="007CB6"/>
                </a:solidFill>
              </a:rPr>
              <a:t>Prime</a:t>
            </a:r>
            <a:r>
              <a:rPr lang="en-US" sz="1600" dirty="0">
                <a:solidFill>
                  <a:srgbClr val="007CB6"/>
                </a:solidFill>
              </a:rPr>
              <a:t> </a:t>
            </a:r>
            <a:r>
              <a:rPr lang="en-US" sz="1600" dirty="0">
                <a:solidFill>
                  <a:srgbClr val="101C32"/>
                </a:solidFill>
              </a:rPr>
              <a:t>or </a:t>
            </a:r>
            <a:r>
              <a:rPr lang="en-US" sz="1600" b="1" dirty="0">
                <a:solidFill>
                  <a:srgbClr val="007CB6"/>
                </a:solidFill>
              </a:rPr>
              <a:t>Business Seller</a:t>
            </a:r>
            <a:r>
              <a:rPr lang="en-US" sz="1600" dirty="0">
                <a:solidFill>
                  <a:srgbClr val="222D3A"/>
                </a:solidFill>
              </a:rPr>
              <a:t> or </a:t>
            </a:r>
            <a:r>
              <a:rPr lang="en-US" sz="1600" b="1" dirty="0">
                <a:solidFill>
                  <a:srgbClr val="007CB6"/>
                </a:solidFill>
              </a:rPr>
              <a:t>Climate Pledge Friendly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rgbClr val="101C32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101C32"/>
                </a:solidFill>
              </a:rPr>
              <a:t>Sort results by options listed on the top left of your screen, such as Price: Low to High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200" b="1" dirty="0">
              <a:solidFill>
                <a:srgbClr val="007CB6"/>
              </a:solidFill>
            </a:endParaRPr>
          </a:p>
          <a:p>
            <a:pPr marL="398463" marR="0" lvl="0" indent="-2270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 Ember Light"/>
              <a:ea typeface="Amazon Ember" panose="02000000000000000000" pitchFamily="2" charset="0"/>
              <a:cs typeface="+mn-cs"/>
            </a:endParaRPr>
          </a:p>
          <a:p>
            <a:pPr marL="1714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 Ember" panose="02000000000000000000" pitchFamily="2" charset="0"/>
              <a:ea typeface="Amazon Ember" panose="02000000000000000000" pitchFamily="2" charset="0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2EE2F41-0B38-4E25-B3F6-C56270F7B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522" y="1607502"/>
            <a:ext cx="7868113" cy="384681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ounded Rectangle 15">
            <a:extLst>
              <a:ext uri="{FF2B5EF4-FFF2-40B4-BE49-F238E27FC236}">
                <a16:creationId xmlns:a16="http://schemas.microsoft.com/office/drawing/2014/main" id="{80F9E171-E9EF-4BBB-83DE-1CDEB85FD555}"/>
              </a:ext>
            </a:extLst>
          </p:cNvPr>
          <p:cNvSpPr/>
          <p:nvPr/>
        </p:nvSpPr>
        <p:spPr>
          <a:xfrm>
            <a:off x="4835406" y="1613259"/>
            <a:ext cx="5648444" cy="180341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6A5A9D7-A09A-4C20-9C0F-00FEA85B8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650" y="2202908"/>
            <a:ext cx="1446236" cy="403379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C3AE312-A7F0-43C7-8E09-6E5579226F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818" y="4362933"/>
            <a:ext cx="1386628" cy="4843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5179D48-D2C2-4AE6-A161-5E2AC79FCA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9650" y="4019087"/>
            <a:ext cx="1411314" cy="3378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E218499-3DB0-4B0D-BF4B-D841104F63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9650" y="4847323"/>
            <a:ext cx="1411314" cy="1389376"/>
          </a:xfrm>
          <a:prstGeom prst="rect">
            <a:avLst/>
          </a:prstGeom>
        </p:spPr>
      </p:pic>
      <p:sp>
        <p:nvSpPr>
          <p:cNvPr id="28" name="Rounded Rectangle 9">
            <a:extLst>
              <a:ext uri="{FF2B5EF4-FFF2-40B4-BE49-F238E27FC236}">
                <a16:creationId xmlns:a16="http://schemas.microsoft.com/office/drawing/2014/main" id="{CA30A1BF-176B-41A0-86A3-00995744CF0A}"/>
              </a:ext>
            </a:extLst>
          </p:cNvPr>
          <p:cNvSpPr/>
          <p:nvPr/>
        </p:nvSpPr>
        <p:spPr>
          <a:xfrm>
            <a:off x="4938818" y="4009929"/>
            <a:ext cx="566632" cy="346974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  <p:sp>
        <p:nvSpPr>
          <p:cNvPr id="29" name="Rounded Rectangle 8">
            <a:extLst>
              <a:ext uri="{FF2B5EF4-FFF2-40B4-BE49-F238E27FC236}">
                <a16:creationId xmlns:a16="http://schemas.microsoft.com/office/drawing/2014/main" id="{1C341ABF-CC44-4F18-B48D-A0DBF5FF94F9}"/>
              </a:ext>
            </a:extLst>
          </p:cNvPr>
          <p:cNvSpPr/>
          <p:nvPr/>
        </p:nvSpPr>
        <p:spPr>
          <a:xfrm>
            <a:off x="4929650" y="4849371"/>
            <a:ext cx="1331450" cy="1396486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  <p:sp>
        <p:nvSpPr>
          <p:cNvPr id="30" name="Rounded Rectangle 9">
            <a:extLst>
              <a:ext uri="{FF2B5EF4-FFF2-40B4-BE49-F238E27FC236}">
                <a16:creationId xmlns:a16="http://schemas.microsoft.com/office/drawing/2014/main" id="{9E4D0E9D-A1A1-4516-8EA7-73FF59E1FB94}"/>
              </a:ext>
            </a:extLst>
          </p:cNvPr>
          <p:cNvSpPr/>
          <p:nvPr/>
        </p:nvSpPr>
        <p:spPr>
          <a:xfrm>
            <a:off x="4938818" y="2440788"/>
            <a:ext cx="1157182" cy="60757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  <p:sp>
        <p:nvSpPr>
          <p:cNvPr id="31" name="Rounded Rectangle 9">
            <a:extLst>
              <a:ext uri="{FF2B5EF4-FFF2-40B4-BE49-F238E27FC236}">
                <a16:creationId xmlns:a16="http://schemas.microsoft.com/office/drawing/2014/main" id="{56A94A0E-1322-4757-A3E1-F3324770CCCB}"/>
              </a:ext>
            </a:extLst>
          </p:cNvPr>
          <p:cNvSpPr/>
          <p:nvPr/>
        </p:nvSpPr>
        <p:spPr>
          <a:xfrm>
            <a:off x="4929650" y="4510745"/>
            <a:ext cx="798050" cy="330547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805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F23052-DB00-45E6-9368-CC8291D164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7592" y="3429000"/>
            <a:ext cx="5138002" cy="956541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Search &amp; Shopping Experience </a:t>
            </a:r>
          </a:p>
        </p:txBody>
      </p:sp>
    </p:spTree>
    <p:extLst>
      <p:ext uri="{BB962C8B-B14F-4D97-AF65-F5344CB8AC3E}">
        <p14:creationId xmlns:p14="http://schemas.microsoft.com/office/powerpoint/2010/main" val="1236592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CE79117-4C9B-4C35-9DF1-D92DE40D1335}"/>
              </a:ext>
            </a:extLst>
          </p:cNvPr>
          <p:cNvSpPr/>
          <p:nvPr/>
        </p:nvSpPr>
        <p:spPr>
          <a:xfrm>
            <a:off x="0" y="1445624"/>
            <a:ext cx="12192000" cy="4894216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3F3CE1-3580-48A7-A506-BA8DBE10AA9D}"/>
              </a:ext>
            </a:extLst>
          </p:cNvPr>
          <p:cNvSpPr/>
          <p:nvPr/>
        </p:nvSpPr>
        <p:spPr>
          <a:xfrm>
            <a:off x="1349220" y="1630574"/>
            <a:ext cx="9188760" cy="4226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D5D5AE-31C1-45D9-BC6B-321ECB39D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-250307"/>
            <a:ext cx="10515600" cy="1325563"/>
          </a:xfrm>
        </p:spPr>
        <p:txBody>
          <a:bodyPr/>
          <a:lstStyle/>
          <a:p>
            <a:r>
              <a:rPr lang="en-US" dirty="0"/>
              <a:t>Search &amp; Order From Within Your Lists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009806-3798-46D6-A685-2056C2D250A9}"/>
              </a:ext>
            </a:extLst>
          </p:cNvPr>
          <p:cNvSpPr txBox="1"/>
          <p:nvPr/>
        </p:nvSpPr>
        <p:spPr>
          <a:xfrm>
            <a:off x="508000" y="720404"/>
            <a:ext cx="1128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Lists make it easy to keep track of the things you need and are easy to share with others. Any User on Amazon Business can create a shopping list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5A8CD1-D436-4307-B271-512F04AB895D}"/>
              </a:ext>
            </a:extLst>
          </p:cNvPr>
          <p:cNvSpPr/>
          <p:nvPr/>
        </p:nvSpPr>
        <p:spPr>
          <a:xfrm>
            <a:off x="230709" y="1876795"/>
            <a:ext cx="297989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8463" marR="0" lvl="0" indent="-2270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mazon Ember" panose="02000000000000000000" pitchFamily="2" charset="0"/>
                <a:cs typeface="+mn-cs"/>
              </a:rPr>
              <a:t>Review lists that have been shared with you</a:t>
            </a:r>
          </a:p>
          <a:p>
            <a:pPr marL="855663" lvl="1" indent="-227013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ea typeface="Amazon Ember" panose="02000000000000000000" pitchFamily="2" charset="0"/>
              </a:rPr>
              <a:t>Shared with you</a:t>
            </a:r>
          </a:p>
          <a:p>
            <a:pPr marL="855663" lvl="1" indent="-227013"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mazon Ember" panose="02000000000000000000" pitchFamily="2" charset="0"/>
                <a:cs typeface="+mn-cs"/>
              </a:rPr>
              <a:t>Shared with your groups</a:t>
            </a:r>
          </a:p>
          <a:p>
            <a:pPr marL="855663" lvl="1" indent="-227013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ea typeface="Amazon Ember" panose="02000000000000000000" pitchFamily="2" charset="0"/>
              </a:rPr>
              <a:t>Public Lists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mazon Ember" panose="02000000000000000000" pitchFamily="2" charset="0"/>
              <a:cs typeface="+mn-cs"/>
            </a:endParaRPr>
          </a:p>
          <a:p>
            <a:pPr marL="398463" marR="0" lvl="0" indent="-2270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mazon Ember" panose="02000000000000000000" pitchFamily="2" charset="0"/>
              <a:cs typeface="+mn-cs"/>
            </a:endParaRPr>
          </a:p>
          <a:p>
            <a:pPr marL="398463" marR="0" lvl="0" indent="-2270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mazon Ember" panose="02000000000000000000" pitchFamily="2" charset="0"/>
                <a:cs typeface="+mn-cs"/>
              </a:rPr>
              <a:t>Add items from your lists directly to your cart</a:t>
            </a:r>
          </a:p>
          <a:p>
            <a:pPr marL="398463" marR="0" lvl="0" indent="-2270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mazon Ember" panose="02000000000000000000" pitchFamily="2" charset="0"/>
              <a:cs typeface="+mn-cs"/>
            </a:endParaRPr>
          </a:p>
          <a:p>
            <a:pPr marL="398463" marR="0" lvl="0" indent="-2270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ea typeface="Amazon Ember" panose="02000000000000000000" pitchFamily="2" charset="0"/>
              </a:rPr>
              <a:t>Utilize Search functionality to find specific items within the list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mazon Ember" panose="02000000000000000000" pitchFamily="2" charset="0"/>
              <a:cs typeface="+mn-cs"/>
            </a:endParaRPr>
          </a:p>
          <a:p>
            <a:pPr marL="1714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 Ember" panose="02000000000000000000" pitchFamily="2" charset="0"/>
              <a:ea typeface="Amazon Ember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F685EF-8CDC-4DCB-B7D3-5FBB1DA2B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640" y="2345006"/>
            <a:ext cx="6724285" cy="330662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618806-993B-49E8-B609-52D7F4F03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679" y="1605411"/>
            <a:ext cx="2901812" cy="53351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ounded Rectangle 15">
            <a:extLst>
              <a:ext uri="{FF2B5EF4-FFF2-40B4-BE49-F238E27FC236}">
                <a16:creationId xmlns:a16="http://schemas.microsoft.com/office/drawing/2014/main" id="{3ACE89F3-792E-45E7-A7F3-0EF52262FA4D}"/>
              </a:ext>
            </a:extLst>
          </p:cNvPr>
          <p:cNvSpPr/>
          <p:nvPr/>
        </p:nvSpPr>
        <p:spPr>
          <a:xfrm>
            <a:off x="8781551" y="2744993"/>
            <a:ext cx="839440" cy="33229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3591E15E-3C2B-4B8A-A9BB-F20E92F4D28B}"/>
              </a:ext>
            </a:extLst>
          </p:cNvPr>
          <p:cNvSpPr/>
          <p:nvPr/>
        </p:nvSpPr>
        <p:spPr>
          <a:xfrm>
            <a:off x="3359294" y="2991555"/>
            <a:ext cx="1407832" cy="261389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679355-8F84-47B0-9B92-36F5CC914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3379" y="1911566"/>
            <a:ext cx="595219" cy="187964"/>
          </a:xfrm>
          <a:prstGeom prst="rect">
            <a:avLst/>
          </a:prstGeom>
        </p:spPr>
      </p:pic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18DF1EA8-A45D-49FF-9DAB-F1849CB0921C}"/>
              </a:ext>
            </a:extLst>
          </p:cNvPr>
          <p:cNvSpPr/>
          <p:nvPr/>
        </p:nvSpPr>
        <p:spPr>
          <a:xfrm>
            <a:off x="8447539" y="3692658"/>
            <a:ext cx="1496061" cy="48895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B1353A-E4C1-4DF8-88B4-363645F4A3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4423" y="2099530"/>
            <a:ext cx="1685925" cy="28289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ounded Rectangle 15">
            <a:extLst>
              <a:ext uri="{FF2B5EF4-FFF2-40B4-BE49-F238E27FC236}">
                <a16:creationId xmlns:a16="http://schemas.microsoft.com/office/drawing/2014/main" id="{911F72C3-BE30-4466-B775-B439054C0791}"/>
              </a:ext>
            </a:extLst>
          </p:cNvPr>
          <p:cNvSpPr/>
          <p:nvPr/>
        </p:nvSpPr>
        <p:spPr>
          <a:xfrm>
            <a:off x="10257995" y="2402496"/>
            <a:ext cx="990228" cy="191153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19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CE79117-4C9B-4C35-9DF1-D92DE40D1335}"/>
              </a:ext>
            </a:extLst>
          </p:cNvPr>
          <p:cNvSpPr/>
          <p:nvPr/>
        </p:nvSpPr>
        <p:spPr>
          <a:xfrm>
            <a:off x="0" y="1445624"/>
            <a:ext cx="12192000" cy="4894216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3F3CE1-3580-48A7-A506-BA8DBE10AA9D}"/>
              </a:ext>
            </a:extLst>
          </p:cNvPr>
          <p:cNvSpPr/>
          <p:nvPr/>
        </p:nvSpPr>
        <p:spPr>
          <a:xfrm>
            <a:off x="1349220" y="1630574"/>
            <a:ext cx="9188760" cy="4226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766930A-97E7-43EC-A4A8-81095ACF7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78" y="-90351"/>
            <a:ext cx="11644439" cy="1325563"/>
          </a:xfrm>
        </p:spPr>
        <p:txBody>
          <a:bodyPr/>
          <a:lstStyle/>
          <a:p>
            <a:r>
              <a:rPr lang="en-US" dirty="0"/>
              <a:t>Wichita State University Blocked Policies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8DE955-3311-4810-9840-39D3D8D3FD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62" t="1" b="6713"/>
          <a:stretch/>
        </p:blipFill>
        <p:spPr>
          <a:xfrm>
            <a:off x="10935247" y="230025"/>
            <a:ext cx="567478" cy="54247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95298E6-AC2D-4FAC-91E6-B381711F6AE3}"/>
              </a:ext>
            </a:extLst>
          </p:cNvPr>
          <p:cNvSpPr txBox="1">
            <a:spLocks/>
          </p:cNvSpPr>
          <p:nvPr/>
        </p:nvSpPr>
        <p:spPr>
          <a:xfrm>
            <a:off x="829778" y="1050366"/>
            <a:ext cx="10389208" cy="700952"/>
          </a:xfrm>
          <a:prstGeom prst="rect">
            <a:avLst/>
          </a:prstGeom>
        </p:spPr>
        <p:txBody>
          <a:bodyPr vert="horz" lIns="0" tIns="0" rIns="0" bIns="0" numCol="1" spcCol="347472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Amazon Ember" panose="02000000000000000000" pitchFamily="2" charset="0"/>
                <a:ea typeface="Amazon Ember" panose="02000000000000000000" pitchFamily="2" charset="0"/>
                <a:cs typeface="+mn-cs"/>
              </a:defRPr>
            </a:lvl1pPr>
            <a:lvl2pPr marL="11113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3pPr>
            <a:lvl4pPr marL="458788" indent="-230188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Courier New" pitchFamily="2" charset="0"/>
              <a:buChar char="o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4pPr>
            <a:lvl5pPr marL="749300" indent="-230188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000" dirty="0">
                <a:solidFill>
                  <a:srgbClr val="007CB6"/>
                </a:solidFill>
                <a:latin typeface="+mn-lt"/>
              </a:rPr>
              <a:t>Your organization has blocked certain product categories based on its internal buying policies</a:t>
            </a:r>
            <a:r>
              <a:rPr lang="en-US" sz="1800" dirty="0">
                <a:solidFill>
                  <a:srgbClr val="007CB6"/>
                </a:solidFill>
                <a:latin typeface="+mn-lt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CB6"/>
              </a:solidFill>
              <a:effectLst/>
              <a:uLnTx/>
              <a:uFillTx/>
              <a:latin typeface="+mn-lt"/>
              <a:ea typeface="Amazon Ember" panose="02000000000000000000" pitchFamily="2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8FC970-FA5C-4E81-8AC7-E25409BEC3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2223"/>
          <a:stretch/>
        </p:blipFill>
        <p:spPr>
          <a:xfrm>
            <a:off x="1076693" y="1634904"/>
            <a:ext cx="4812432" cy="387891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686AD0-DA6C-4A5A-8B90-F0D1CEEDE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8916" y="2188722"/>
            <a:ext cx="2585662" cy="270474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ounded Rectangle 22">
            <a:extLst>
              <a:ext uri="{FF2B5EF4-FFF2-40B4-BE49-F238E27FC236}">
                <a16:creationId xmlns:a16="http://schemas.microsoft.com/office/drawing/2014/main" id="{E4749460-A2D8-48EC-BAC1-7AB6DD8194CB}"/>
              </a:ext>
            </a:extLst>
          </p:cNvPr>
          <p:cNvSpPr/>
          <p:nvPr/>
        </p:nvSpPr>
        <p:spPr>
          <a:xfrm>
            <a:off x="5715791" y="2854225"/>
            <a:ext cx="2099734" cy="346635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DE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036395-9509-4218-AA9A-2BCF747010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9201" y="4268064"/>
            <a:ext cx="4185751" cy="201155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E7F7B8F-E7D6-46E5-BBF5-B16E30F6A92E}"/>
              </a:ext>
            </a:extLst>
          </p:cNvPr>
          <p:cNvSpPr/>
          <p:nvPr/>
        </p:nvSpPr>
        <p:spPr>
          <a:xfrm>
            <a:off x="1957410" y="2063590"/>
            <a:ext cx="3703181" cy="1983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4C758D-4255-4460-9A0C-7D07B3A44A31}"/>
              </a:ext>
            </a:extLst>
          </p:cNvPr>
          <p:cNvSpPr txBox="1"/>
          <p:nvPr/>
        </p:nvSpPr>
        <p:spPr>
          <a:xfrm>
            <a:off x="1908250" y="2061461"/>
            <a:ext cx="3628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latin typeface="Calibri" panose="020F0502020204030204" pitchFamily="34" charset="0"/>
                <a:cs typeface="Calibri" panose="020F0502020204030204" pitchFamily="34" charset="0"/>
              </a:rPr>
              <a:t>Please contact IT for laptop acquisition.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28C119B1-1834-4FD2-A075-8647E9BA64F9}"/>
              </a:ext>
            </a:extLst>
          </p:cNvPr>
          <p:cNvSpPr/>
          <p:nvPr/>
        </p:nvSpPr>
        <p:spPr>
          <a:xfrm>
            <a:off x="6576282" y="4354938"/>
            <a:ext cx="1399667" cy="330227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DE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837CF9-1BE3-4B6B-B3FB-9E08D33C3949}"/>
              </a:ext>
            </a:extLst>
          </p:cNvPr>
          <p:cNvSpPr txBox="1"/>
          <p:nvPr/>
        </p:nvSpPr>
        <p:spPr>
          <a:xfrm>
            <a:off x="8512647" y="2577854"/>
            <a:ext cx="35269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Types of Items Blocked by your Administrator: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Items from Sellers not participating in Amazon’s Tax Exemption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Computer Services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Televisions &amp; Gaming Consoles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Gift Cards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Alcohol &amp; Tobacco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Adult Products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Paper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Phones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Computers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Printers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Software</a:t>
            </a:r>
          </a:p>
        </p:txBody>
      </p:sp>
      <p:sp>
        <p:nvSpPr>
          <p:cNvPr id="19" name="Rounded Rectangle 20">
            <a:extLst>
              <a:ext uri="{FF2B5EF4-FFF2-40B4-BE49-F238E27FC236}">
                <a16:creationId xmlns:a16="http://schemas.microsoft.com/office/drawing/2014/main" id="{4C8F0E0C-0B52-4A89-AD8D-6C4BF4FBBAC1}"/>
              </a:ext>
            </a:extLst>
          </p:cNvPr>
          <p:cNvSpPr/>
          <p:nvPr/>
        </p:nvSpPr>
        <p:spPr>
          <a:xfrm>
            <a:off x="1248401" y="1807502"/>
            <a:ext cx="2781779" cy="659218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DE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197068-0AF7-4A56-BCD5-DA6CDEF1EE7E}"/>
              </a:ext>
            </a:extLst>
          </p:cNvPr>
          <p:cNvSpPr txBox="1"/>
          <p:nvPr/>
        </p:nvSpPr>
        <p:spPr>
          <a:xfrm>
            <a:off x="1262142" y="2031117"/>
            <a:ext cx="27680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This seller does not participate in Amazon’s Tax Exemption Policy. Please find this item from another seller for purchase.</a:t>
            </a:r>
          </a:p>
        </p:txBody>
      </p:sp>
    </p:spTree>
    <p:extLst>
      <p:ext uri="{BB962C8B-B14F-4D97-AF65-F5344CB8AC3E}">
        <p14:creationId xmlns:p14="http://schemas.microsoft.com/office/powerpoint/2010/main" val="448436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CE79117-4C9B-4C35-9DF1-D92DE40D1335}"/>
              </a:ext>
            </a:extLst>
          </p:cNvPr>
          <p:cNvSpPr/>
          <p:nvPr/>
        </p:nvSpPr>
        <p:spPr>
          <a:xfrm>
            <a:off x="0" y="1445624"/>
            <a:ext cx="12192000" cy="4894216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3F3CE1-3580-48A7-A506-BA8DBE10AA9D}"/>
              </a:ext>
            </a:extLst>
          </p:cNvPr>
          <p:cNvSpPr/>
          <p:nvPr/>
        </p:nvSpPr>
        <p:spPr>
          <a:xfrm>
            <a:off x="1349220" y="1630574"/>
            <a:ext cx="9188760" cy="4226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AF393A1-B320-4865-B99E-F8E8B3ED6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78" y="-144622"/>
            <a:ext cx="11644439" cy="1325563"/>
          </a:xfrm>
        </p:spPr>
        <p:txBody>
          <a:bodyPr/>
          <a:lstStyle/>
          <a:p>
            <a:r>
              <a:rPr lang="en-US" dirty="0"/>
              <a:t>Wichita State University Restricted Policies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7127571-6DCB-41D1-815D-E0B9F7B3D67E}"/>
              </a:ext>
            </a:extLst>
          </p:cNvPr>
          <p:cNvSpPr txBox="1">
            <a:spLocks/>
          </p:cNvSpPr>
          <p:nvPr/>
        </p:nvSpPr>
        <p:spPr>
          <a:xfrm>
            <a:off x="829778" y="844230"/>
            <a:ext cx="10389208" cy="454832"/>
          </a:xfrm>
          <a:prstGeom prst="rect">
            <a:avLst/>
          </a:prstGeom>
        </p:spPr>
        <p:txBody>
          <a:bodyPr vert="horz" lIns="0" tIns="0" rIns="0" bIns="0" numCol="1" spcCol="347472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Amazon Ember" panose="02000000000000000000" pitchFamily="2" charset="0"/>
                <a:ea typeface="Amazon Ember" panose="02000000000000000000" pitchFamily="2" charset="0"/>
                <a:cs typeface="+mn-cs"/>
              </a:defRPr>
            </a:lvl1pPr>
            <a:lvl2pPr marL="11113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3pPr>
            <a:lvl4pPr marL="458788" indent="-230188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Courier New" pitchFamily="2" charset="0"/>
              <a:buChar char="o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4pPr>
            <a:lvl5pPr marL="749300" indent="-230188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CB6"/>
                </a:solidFill>
                <a:effectLst/>
                <a:uLnTx/>
                <a:uFillTx/>
                <a:latin typeface="+mn-lt"/>
                <a:ea typeface="Amazon Ember" panose="02000000000000000000" pitchFamily="2" charset="0"/>
                <a:cs typeface="+mn-cs"/>
              </a:rPr>
              <a:t>Your Account Administrator has restricted categories for purchase within Amazon Business based on your organization’s buying policies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CB6"/>
              </a:solidFill>
              <a:effectLst/>
              <a:uLnTx/>
              <a:uFillTx/>
              <a:latin typeface="+mn-lt"/>
              <a:ea typeface="Amazon Ember" panose="02000000000000000000" pitchFamily="2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FC6B5F-E713-4AF0-8DDA-DE4287000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4975" y="169541"/>
            <a:ext cx="666750" cy="58102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A448A3-E6B2-40DA-944F-097B29354EF5}"/>
              </a:ext>
            </a:extLst>
          </p:cNvPr>
          <p:cNvSpPr/>
          <p:nvPr/>
        </p:nvSpPr>
        <p:spPr>
          <a:xfrm>
            <a:off x="6085772" y="1748074"/>
            <a:ext cx="476542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ea typeface="Amazon Ember" panose="02000000000000000000" pitchFamily="2" charset="0"/>
              </a:rPr>
              <a:t>Restricted products will be clearly marked throughout the buying process</a:t>
            </a:r>
          </a:p>
          <a:p>
            <a:pPr marL="4572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ea typeface="Amazon Ember" panose="02000000000000000000" pitchFamily="2" charset="0"/>
              </a:rPr>
              <a:t>Purchases with Restricted items may require additional approval </a:t>
            </a:r>
          </a:p>
          <a:p>
            <a:pPr marL="4572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ea typeface="Amazon Ember" panose="02000000000000000000" pitchFamily="2" charset="0"/>
              </a:rPr>
              <a:t>Administrators have direct visibility into any restricted purchases via Business Analytics </a:t>
            </a:r>
          </a:p>
          <a:p>
            <a:pPr marL="4572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22C3A"/>
              </a:solidFill>
              <a:effectLst/>
              <a:uLnTx/>
              <a:uFillTx/>
              <a:ea typeface="Amazon Ember" panose="02000000000000000000" pitchFamily="2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C3A"/>
              </a:solidFill>
              <a:effectLst/>
              <a:uLnTx/>
              <a:uFillTx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2A6555-19DD-4157-8537-D1218CB19D9A}"/>
              </a:ext>
            </a:extLst>
          </p:cNvPr>
          <p:cNvSpPr txBox="1"/>
          <p:nvPr/>
        </p:nvSpPr>
        <p:spPr>
          <a:xfrm>
            <a:off x="6875609" y="3429000"/>
            <a:ext cx="48827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Types of Items Restricted by your Administrator: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Monitors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Electronic Publications &amp; Music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Furniture and Furnishings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Office Supplies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E9A9AF-B362-4949-80D8-C82CB45B8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77" y="1852749"/>
            <a:ext cx="3939881" cy="351312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55B913-E540-4D58-9FCD-DE02ED9AB6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0454" b="55838"/>
          <a:stretch/>
        </p:blipFill>
        <p:spPr>
          <a:xfrm>
            <a:off x="1387431" y="4362791"/>
            <a:ext cx="4882741" cy="173656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9DB28A31-93C3-43B3-9FF2-5F95840A27FB}"/>
              </a:ext>
            </a:extLst>
          </p:cNvPr>
          <p:cNvSpPr/>
          <p:nvPr/>
        </p:nvSpPr>
        <p:spPr>
          <a:xfrm>
            <a:off x="829777" y="3702145"/>
            <a:ext cx="3293490" cy="247555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DE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22ADC39-91C0-4ED8-9BAF-25CEF92C523D}"/>
              </a:ext>
            </a:extLst>
          </p:cNvPr>
          <p:cNvSpPr/>
          <p:nvPr/>
        </p:nvSpPr>
        <p:spPr>
          <a:xfrm>
            <a:off x="1551658" y="4508292"/>
            <a:ext cx="3939880" cy="478379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DE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242825-46E0-4E35-8660-E2DC627E2F11}"/>
              </a:ext>
            </a:extLst>
          </p:cNvPr>
          <p:cNvSpPr txBox="1"/>
          <p:nvPr/>
        </p:nvSpPr>
        <p:spPr>
          <a:xfrm>
            <a:off x="2165847" y="4729476"/>
            <a:ext cx="336390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This item requires additional review by the University Purchasing Office</a:t>
            </a:r>
          </a:p>
        </p:txBody>
      </p:sp>
    </p:spTree>
    <p:extLst>
      <p:ext uri="{BB962C8B-B14F-4D97-AF65-F5344CB8AC3E}">
        <p14:creationId xmlns:p14="http://schemas.microsoft.com/office/powerpoint/2010/main" val="3571582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CE79117-4C9B-4C35-9DF1-D92DE40D1335}"/>
              </a:ext>
            </a:extLst>
          </p:cNvPr>
          <p:cNvSpPr/>
          <p:nvPr/>
        </p:nvSpPr>
        <p:spPr>
          <a:xfrm>
            <a:off x="0" y="1445624"/>
            <a:ext cx="12192000" cy="4894216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3F3CE1-3580-48A7-A506-BA8DBE10AA9D}"/>
              </a:ext>
            </a:extLst>
          </p:cNvPr>
          <p:cNvSpPr/>
          <p:nvPr/>
        </p:nvSpPr>
        <p:spPr>
          <a:xfrm>
            <a:off x="1349220" y="1630574"/>
            <a:ext cx="9188760" cy="4226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2BC151-BA18-41AC-9916-72D442096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4271"/>
            <a:ext cx="10515600" cy="1325563"/>
          </a:xfrm>
        </p:spPr>
        <p:txBody>
          <a:bodyPr/>
          <a:lstStyle/>
          <a:p>
            <a:r>
              <a:rPr lang="en-US" dirty="0"/>
              <a:t>Adding Items to Your Shopping Cart</a:t>
            </a:r>
          </a:p>
        </p:txBody>
      </p:sp>
      <p:sp>
        <p:nvSpPr>
          <p:cNvPr id="6" name="Content Placeholder 16">
            <a:extLst>
              <a:ext uri="{FF2B5EF4-FFF2-40B4-BE49-F238E27FC236}">
                <a16:creationId xmlns:a16="http://schemas.microsoft.com/office/drawing/2014/main" id="{87233B86-2883-422F-955B-0E66D453E38A}"/>
              </a:ext>
            </a:extLst>
          </p:cNvPr>
          <p:cNvSpPr txBox="1">
            <a:spLocks/>
          </p:cNvSpPr>
          <p:nvPr/>
        </p:nvSpPr>
        <p:spPr>
          <a:xfrm>
            <a:off x="602989" y="1457325"/>
            <a:ext cx="3962881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>
                <a:solidFill>
                  <a:schemeClr val="accent3"/>
                </a:solidFill>
              </a:rPr>
              <a:t>Product considerations</a:t>
            </a:r>
          </a:p>
          <a:p>
            <a:r>
              <a:rPr lang="en-US" sz="2000"/>
              <a:t>Prime eligibility</a:t>
            </a:r>
          </a:p>
          <a:p>
            <a:r>
              <a:rPr lang="en-US" sz="2000"/>
              <a:t>Expected delivery time</a:t>
            </a:r>
          </a:p>
          <a:p>
            <a:r>
              <a:rPr lang="en-US" sz="2000"/>
              <a:t>Quantity</a:t>
            </a:r>
          </a:p>
          <a:p>
            <a:r>
              <a:rPr lang="en-US" sz="2000"/>
              <a:t>Seller and fulfillment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AA8E8A-2C88-4DB5-A3BD-86D818988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286" y="1271292"/>
            <a:ext cx="6609725" cy="48577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A6CC182-6F99-4F8A-817C-FC2C7BF1A3DF}"/>
              </a:ext>
            </a:extLst>
          </p:cNvPr>
          <p:cNvSpPr txBox="1">
            <a:spLocks/>
          </p:cNvSpPr>
          <p:nvPr/>
        </p:nvSpPr>
        <p:spPr>
          <a:xfrm>
            <a:off x="6283036" y="2757769"/>
            <a:ext cx="5183188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222D3A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AB3AAD90-505D-44EB-9727-B3985E299E1C}"/>
              </a:ext>
            </a:extLst>
          </p:cNvPr>
          <p:cNvSpPr/>
          <p:nvPr/>
        </p:nvSpPr>
        <p:spPr>
          <a:xfrm>
            <a:off x="10584649" y="2874030"/>
            <a:ext cx="904875" cy="20701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B06BAEDA-42DA-4E0C-9E99-8B812813D0C5}"/>
              </a:ext>
            </a:extLst>
          </p:cNvPr>
          <p:cNvSpPr/>
          <p:nvPr/>
        </p:nvSpPr>
        <p:spPr>
          <a:xfrm>
            <a:off x="10565600" y="3181803"/>
            <a:ext cx="904875" cy="234995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  <p:sp>
        <p:nvSpPr>
          <p:cNvPr id="11" name="Rounded Rectangle 12">
            <a:extLst>
              <a:ext uri="{FF2B5EF4-FFF2-40B4-BE49-F238E27FC236}">
                <a16:creationId xmlns:a16="http://schemas.microsoft.com/office/drawing/2014/main" id="{2CE7FBF6-1A9F-4932-936D-CFEB9E245DF4}"/>
              </a:ext>
            </a:extLst>
          </p:cNvPr>
          <p:cNvSpPr/>
          <p:nvPr/>
        </p:nvSpPr>
        <p:spPr>
          <a:xfrm>
            <a:off x="10565600" y="1744501"/>
            <a:ext cx="904875" cy="44119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5232EF15-3E9B-45D3-A24A-BF43E2143219}"/>
              </a:ext>
            </a:extLst>
          </p:cNvPr>
          <p:cNvSpPr/>
          <p:nvPr/>
        </p:nvSpPr>
        <p:spPr>
          <a:xfrm>
            <a:off x="10565600" y="1568015"/>
            <a:ext cx="704706" cy="160477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37ABC8F-948E-40AA-9112-AA7205049647}"/>
              </a:ext>
            </a:extLst>
          </p:cNvPr>
          <p:cNvSpPr/>
          <p:nvPr/>
        </p:nvSpPr>
        <p:spPr>
          <a:xfrm>
            <a:off x="10584648" y="2591780"/>
            <a:ext cx="904875" cy="234995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DAEF99-D271-4C53-AB76-D93F42025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5723973"/>
            <a:ext cx="6662960" cy="81013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ounded Rectangle 12">
            <a:extLst>
              <a:ext uri="{FF2B5EF4-FFF2-40B4-BE49-F238E27FC236}">
                <a16:creationId xmlns:a16="http://schemas.microsoft.com/office/drawing/2014/main" id="{02C947CF-1DE9-4D8F-8439-AFC265F5DE41}"/>
              </a:ext>
            </a:extLst>
          </p:cNvPr>
          <p:cNvSpPr/>
          <p:nvPr/>
        </p:nvSpPr>
        <p:spPr>
          <a:xfrm>
            <a:off x="8074025" y="5939923"/>
            <a:ext cx="1647825" cy="289427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811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72124" y="1195092"/>
            <a:ext cx="4851346" cy="113244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3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Table of Contents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1105804" y="2327541"/>
            <a:ext cx="88446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 defTabSz="914354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ea typeface="Amazon Ember" panose="02000000000000000000" pitchFamily="2" charset="0"/>
              </a:rPr>
              <a:t>What's Changing</a:t>
            </a:r>
          </a:p>
          <a:p>
            <a:pPr marL="342891" indent="-342891" defTabSz="914354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ea typeface="Amazon Ember" panose="02000000000000000000" pitchFamily="2" charset="0"/>
              </a:rPr>
              <a:t>Registration and Accessing the Amazon Business Account</a:t>
            </a:r>
          </a:p>
          <a:p>
            <a:pPr marL="342891" indent="-342891" defTabSz="914354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ea typeface="Amazon Ember" panose="02000000000000000000" pitchFamily="2" charset="0"/>
              </a:rPr>
              <a:t>Account Navigation &amp; Shopping Experience</a:t>
            </a:r>
          </a:p>
          <a:p>
            <a:pPr marL="342891" indent="-342891" defTabSz="914354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ea typeface="Amazon Ember" panose="02000000000000000000" pitchFamily="2" charset="0"/>
              </a:rPr>
              <a:t>Placing an Order</a:t>
            </a:r>
          </a:p>
          <a:p>
            <a:pPr marL="342891" indent="-342891" defTabSz="914354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ea typeface="Amazon Ember" panose="02000000000000000000" pitchFamily="2" charset="0"/>
              </a:rPr>
              <a:t>Things to Know</a:t>
            </a:r>
          </a:p>
          <a:p>
            <a:pPr marL="344488" indent="-344488" defTabSz="914354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ea typeface="Amazon Ember" panose="02000000000000000000" pitchFamily="2" charset="0"/>
              </a:rPr>
              <a:t>Additional Resources</a:t>
            </a:r>
          </a:p>
        </p:txBody>
      </p:sp>
    </p:spTree>
    <p:extLst>
      <p:ext uri="{BB962C8B-B14F-4D97-AF65-F5344CB8AC3E}">
        <p14:creationId xmlns:p14="http://schemas.microsoft.com/office/powerpoint/2010/main" val="1909098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CE79117-4C9B-4C35-9DF1-D92DE40D1335}"/>
              </a:ext>
            </a:extLst>
          </p:cNvPr>
          <p:cNvSpPr/>
          <p:nvPr/>
        </p:nvSpPr>
        <p:spPr>
          <a:xfrm>
            <a:off x="4080" y="1441805"/>
            <a:ext cx="12192000" cy="4894216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3F3CE1-3580-48A7-A506-BA8DBE10AA9D}"/>
              </a:ext>
            </a:extLst>
          </p:cNvPr>
          <p:cNvSpPr/>
          <p:nvPr/>
        </p:nvSpPr>
        <p:spPr>
          <a:xfrm>
            <a:off x="1349220" y="1630574"/>
            <a:ext cx="9188760" cy="4226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02AD80B-2BD0-40AC-A55C-88AD6B0FC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36" y="120061"/>
            <a:ext cx="3865327" cy="1325563"/>
          </a:xfrm>
        </p:spPr>
        <p:txBody>
          <a:bodyPr>
            <a:normAutofit/>
          </a:bodyPr>
          <a:lstStyle/>
          <a:p>
            <a:r>
              <a:rPr lang="en-US" dirty="0"/>
              <a:t>Checkout  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A81DE4-57AB-4207-9B90-9B22AD6733E0}"/>
              </a:ext>
            </a:extLst>
          </p:cNvPr>
          <p:cNvSpPr txBox="1"/>
          <p:nvPr/>
        </p:nvSpPr>
        <p:spPr>
          <a:xfrm>
            <a:off x="392690" y="1630574"/>
            <a:ext cx="38653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Enter Business Order Information</a:t>
            </a:r>
          </a:p>
          <a:p>
            <a:pPr marL="342900" indent="-342900">
              <a:buAutoNum type="arabicPeriod"/>
            </a:pPr>
            <a:endParaRPr lang="en-US" dirty="0">
              <a:solidFill>
                <a:schemeClr val="accent3"/>
              </a:solidFill>
            </a:endParaRPr>
          </a:p>
          <a:p>
            <a:pPr marL="342900" indent="-342900">
              <a:buAutoNum type="arabicPeriod"/>
            </a:pPr>
            <a:r>
              <a:rPr lang="en-US" dirty="0"/>
              <a:t>Select Shipping Address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Enter Payment Method</a:t>
            </a:r>
          </a:p>
          <a:p>
            <a:pPr marL="342900" indent="-342900">
              <a:buAutoNum type="arabicPeriod"/>
            </a:pPr>
            <a:endParaRPr lang="en-US" dirty="0">
              <a:solidFill>
                <a:schemeClr val="accent3"/>
              </a:solidFill>
            </a:endParaRPr>
          </a:p>
          <a:p>
            <a:pPr marL="342900" indent="-342900">
              <a:buAutoNum type="arabicPeriod"/>
            </a:pPr>
            <a:r>
              <a:rPr lang="en-US" dirty="0"/>
              <a:t>Review items and Place your order</a:t>
            </a:r>
          </a:p>
          <a:p>
            <a:pPr marL="342900" indent="-342900">
              <a:buAutoNum type="arabicPeriod"/>
            </a:pPr>
            <a:endParaRPr lang="en-US" dirty="0">
              <a:solidFill>
                <a:schemeClr val="accent3"/>
              </a:solidFill>
            </a:endParaRPr>
          </a:p>
          <a:p>
            <a:pPr marL="342900" indent="-342900">
              <a:buAutoNum type="arabicPeriod"/>
            </a:pPr>
            <a:endParaRPr lang="en-US" dirty="0">
              <a:solidFill>
                <a:schemeClr val="accent3"/>
              </a:solidFill>
            </a:endParaRPr>
          </a:p>
          <a:p>
            <a:endParaRPr lang="en-US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2D6B5D-7C8B-4C15-B68B-030890D51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030" y="1315242"/>
            <a:ext cx="4262832" cy="507708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375EAF-F819-41EA-82BD-A92A827A84E6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8510739" y="1767371"/>
            <a:ext cx="539015" cy="85908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697496C-C4D1-4A42-8E8F-4113EAE71B80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8513706" y="2197198"/>
            <a:ext cx="545364" cy="1184675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EC385C-10ED-4F8F-98B5-31F1F231549D}"/>
              </a:ext>
            </a:extLst>
          </p:cNvPr>
          <p:cNvCxnSpPr>
            <a:cxnSpLocks/>
          </p:cNvCxnSpPr>
          <p:nvPr/>
        </p:nvCxnSpPr>
        <p:spPr>
          <a:xfrm>
            <a:off x="6901211" y="3004457"/>
            <a:ext cx="2157859" cy="2218709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AutoShape 2">
            <a:extLst>
              <a:ext uri="{FF2B5EF4-FFF2-40B4-BE49-F238E27FC236}">
                <a16:creationId xmlns:a16="http://schemas.microsoft.com/office/drawing/2014/main" id="{1B7EDD83-BE75-4CFE-85CA-307811571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7162" y="1677549"/>
            <a:ext cx="303577" cy="179644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11423D3E-44AE-4A50-98F0-123152C43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0129" y="2107376"/>
            <a:ext cx="303577" cy="179644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FA51AE72-8B07-428F-808A-E90332A8B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894" y="5002530"/>
            <a:ext cx="131317" cy="128588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Picture 4" descr="in-control-blue">
            <a:extLst>
              <a:ext uri="{FF2B5EF4-FFF2-40B4-BE49-F238E27FC236}">
                <a16:creationId xmlns:a16="http://schemas.microsoft.com/office/drawing/2014/main" id="{ADFE1C87-8E3B-4B63-82CE-6890F082E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87381" y="4971574"/>
            <a:ext cx="42545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60F360-C693-4228-B2CD-DDAA557E1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9754" y="3363773"/>
            <a:ext cx="3010339" cy="170233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1861DF-3E21-4864-A02F-58416FF5C6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9934" y="5191002"/>
            <a:ext cx="3010339" cy="129958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662B16-F741-9B64-6BB3-1290C77A3B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9070" y="1657411"/>
            <a:ext cx="3001023" cy="16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14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CE79117-4C9B-4C35-9DF1-D92DE40D1335}"/>
              </a:ext>
            </a:extLst>
          </p:cNvPr>
          <p:cNvSpPr/>
          <p:nvPr/>
        </p:nvSpPr>
        <p:spPr>
          <a:xfrm>
            <a:off x="0" y="1445624"/>
            <a:ext cx="12192000" cy="4894216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3F3CE1-3580-48A7-A506-BA8DBE10AA9D}"/>
              </a:ext>
            </a:extLst>
          </p:cNvPr>
          <p:cNvSpPr/>
          <p:nvPr/>
        </p:nvSpPr>
        <p:spPr>
          <a:xfrm>
            <a:off x="1349220" y="1630574"/>
            <a:ext cx="9188760" cy="4226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FD94FB-BCEC-4465-BD3B-21F04636E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-27984"/>
            <a:ext cx="11849100" cy="1325563"/>
          </a:xfrm>
        </p:spPr>
        <p:txBody>
          <a:bodyPr>
            <a:normAutofit/>
          </a:bodyPr>
          <a:lstStyle/>
          <a:p>
            <a:r>
              <a:rPr lang="en-US" dirty="0"/>
              <a:t>Checkout – </a:t>
            </a:r>
            <a:r>
              <a:rPr lang="en-US" sz="4000" dirty="0"/>
              <a:t>Approvals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D6B092E-3D42-4522-84EE-088BD4372CC4}"/>
              </a:ext>
            </a:extLst>
          </p:cNvPr>
          <p:cNvSpPr txBox="1">
            <a:spLocks/>
          </p:cNvSpPr>
          <p:nvPr/>
        </p:nvSpPr>
        <p:spPr>
          <a:xfrm>
            <a:off x="829777" y="982597"/>
            <a:ext cx="9932008" cy="454832"/>
          </a:xfrm>
          <a:prstGeom prst="rect">
            <a:avLst/>
          </a:prstGeom>
        </p:spPr>
        <p:txBody>
          <a:bodyPr vert="horz" lIns="0" tIns="0" rIns="0" bIns="0" numCol="1" spcCol="347472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Amazon Ember" panose="02000000000000000000" pitchFamily="2" charset="0"/>
                <a:ea typeface="Amazon Ember" panose="02000000000000000000" pitchFamily="2" charset="0"/>
                <a:cs typeface="+mn-cs"/>
              </a:defRPr>
            </a:lvl1pPr>
            <a:lvl2pPr marL="11113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3pPr>
            <a:lvl4pPr marL="458788" indent="-230188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Courier New" pitchFamily="2" charset="0"/>
              <a:buChar char="o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4pPr>
            <a:lvl5pPr marL="749300" indent="-230188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CB6"/>
                </a:solidFill>
                <a:effectLst/>
                <a:uLnTx/>
                <a:uFillTx/>
                <a:latin typeface="Amazon Ember Light"/>
                <a:ea typeface="Amazon Ember" panose="02000000000000000000" pitchFamily="2" charset="0"/>
                <a:cs typeface="+mn-cs"/>
              </a:rPr>
              <a:t>Some orders or all orders placed on the account may be subject to approval before being fulfilled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CB6"/>
              </a:solidFill>
              <a:effectLst/>
              <a:uLnTx/>
              <a:uFillTx/>
              <a:latin typeface="Amazon Ember Light"/>
              <a:ea typeface="Amazon Ember" panose="02000000000000000000" pitchFamily="2" charset="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CEDB0D-F707-4300-AFEF-B44A238E847F}"/>
              </a:ext>
            </a:extLst>
          </p:cNvPr>
          <p:cNvSpPr/>
          <p:nvPr/>
        </p:nvSpPr>
        <p:spPr>
          <a:xfrm>
            <a:off x="829777" y="1653657"/>
            <a:ext cx="5793765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strike="noStrike" kern="1200" cap="none" spc="0" normalizeH="0" baseline="0" noProof="0" dirty="0">
                <a:ln>
                  <a:noFill/>
                </a:ln>
                <a:solidFill>
                  <a:srgbClr val="007CB6"/>
                </a:solidFill>
                <a:effectLst/>
                <a:uLnTx/>
                <a:uFillTx/>
                <a:ea typeface="Amazon Ember" panose="02000000000000000000" pitchFamily="2" charset="0"/>
                <a:cs typeface="+mn-cs"/>
              </a:rPr>
              <a:t>How do I order with Approvals configured?</a:t>
            </a:r>
            <a:endParaRPr kumimoji="0" lang="en-US" sz="1400" b="0" i="0" strike="noStrike" kern="1200" cap="none" spc="0" normalizeH="0" baseline="0" noProof="0" dirty="0">
              <a:ln>
                <a:noFill/>
              </a:ln>
              <a:solidFill>
                <a:srgbClr val="007CB6"/>
              </a:solidFill>
              <a:effectLst/>
              <a:uLnTx/>
              <a:uFillTx/>
              <a:ea typeface="Amazon Ember" panose="02000000000000000000" pitchFamily="2" charset="0"/>
              <a:cs typeface="+mn-cs"/>
            </a:endParaRPr>
          </a:p>
          <a:p>
            <a:pPr marL="398463" marR="0" lvl="0" indent="-2270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 Ember Light"/>
                <a:ea typeface="Amazon Ember" panose="02000000000000000000" pitchFamily="2" charset="0"/>
                <a:cs typeface="+mn-cs"/>
              </a:rPr>
              <a:t>There are no additional steps to take to submit your order for approval. Check out as you normally would and you will see the option at checkout.</a:t>
            </a:r>
          </a:p>
          <a:p>
            <a:pPr marL="398463" marR="0" lvl="0" indent="-2270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 Ember Light"/>
                <a:ea typeface="Amazon Ember" panose="02000000000000000000" pitchFamily="2" charset="0"/>
                <a:cs typeface="+mn-cs"/>
              </a:rPr>
              <a:t>Your order will not be processed until it is approved by the appropriate approver. Keep this in mind for shipping timelines. </a:t>
            </a:r>
          </a:p>
          <a:p>
            <a:pPr marL="398463" marR="0" lvl="0" indent="-2270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 Ember Light"/>
                <a:ea typeface="Amazon Ember" panose="02000000000000000000" pitchFamily="2" charset="0"/>
                <a:cs typeface="+mn-cs"/>
              </a:rPr>
              <a:t>You will be notified over email once your order is submitted and then again once your order has been approved and processed. Just as with a normal order on Amazon, you will also receive relevant shipping updates.</a:t>
            </a:r>
          </a:p>
          <a:p>
            <a:pPr marL="398463" marR="0" lvl="0" indent="-2270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 Ember Light"/>
                <a:ea typeface="Amazon Ember" panose="02000000000000000000" pitchFamily="2" charset="0"/>
                <a:cs typeface="+mn-cs"/>
              </a:rPr>
              <a:t>If your order is not approved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CB6"/>
                </a:solidFill>
                <a:effectLst/>
                <a:uLnTx/>
                <a:uFillTx/>
                <a:latin typeface="Amazon Ember Light"/>
                <a:ea typeface="Amazon Ember" panose="02000000000000000000" pitchFamily="2" charset="0"/>
                <a:cs typeface="+mn-cs"/>
              </a:rPr>
              <a:t>within 7 days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 Ember Light"/>
                <a:ea typeface="Amazon Ember" panose="02000000000000000000" pitchFamily="2" charset="0"/>
                <a:cs typeface="+mn-cs"/>
              </a:rPr>
              <a:t>, the order will automatically be canceled; however, the items in your order will not be deleted. If your order is canceled, you will need to submit the order again for approval.</a:t>
            </a:r>
          </a:p>
          <a:p>
            <a:pPr marL="398463" marR="0" lvl="0" indent="-2270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 Ember Light"/>
              <a:ea typeface="Amazon Ember" panose="02000000000000000000" pitchFamily="2" charset="0"/>
              <a:cs typeface="+mn-cs"/>
            </a:endParaRPr>
          </a:p>
          <a:p>
            <a:pPr marL="1714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 Ember Light"/>
              <a:ea typeface="Amazon Ember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CA65CB-B951-4A75-81D7-D77B4121B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160" y="1982495"/>
            <a:ext cx="3148498" cy="3591098"/>
          </a:xfrm>
          <a:prstGeom prst="rect">
            <a:avLst/>
          </a:prstGeom>
          <a:ln w="952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291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CE79117-4C9B-4C35-9DF1-D92DE40D1335}"/>
              </a:ext>
            </a:extLst>
          </p:cNvPr>
          <p:cNvSpPr/>
          <p:nvPr/>
        </p:nvSpPr>
        <p:spPr>
          <a:xfrm>
            <a:off x="0" y="1445624"/>
            <a:ext cx="12192000" cy="4894216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3F3CE1-3580-48A7-A506-BA8DBE10AA9D}"/>
              </a:ext>
            </a:extLst>
          </p:cNvPr>
          <p:cNvSpPr/>
          <p:nvPr/>
        </p:nvSpPr>
        <p:spPr>
          <a:xfrm>
            <a:off x="1349220" y="1630574"/>
            <a:ext cx="9188760" cy="4226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58508C6-A9F1-4743-8EFF-347C725AD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5501"/>
            <a:ext cx="11849100" cy="1325563"/>
          </a:xfrm>
        </p:spPr>
        <p:txBody>
          <a:bodyPr>
            <a:normAutofit/>
          </a:bodyPr>
          <a:lstStyle/>
          <a:p>
            <a:r>
              <a:rPr lang="en-US" dirty="0"/>
              <a:t>Checkout – </a:t>
            </a:r>
            <a:r>
              <a:rPr lang="en-US" sz="3600" dirty="0"/>
              <a:t>Review and Finalize Order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A3E7DE-E9FF-45FF-B176-5DF59FBF1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604" y="1916647"/>
            <a:ext cx="5575685" cy="77932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7DFE2F-80F3-4ED6-BC46-6FF1471AF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396" y="2726874"/>
            <a:ext cx="2437350" cy="303925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B01EF48E-206D-4CE2-8323-72B6FEA573D0}"/>
              </a:ext>
            </a:extLst>
          </p:cNvPr>
          <p:cNvSpPr/>
          <p:nvPr/>
        </p:nvSpPr>
        <p:spPr>
          <a:xfrm>
            <a:off x="3206015" y="2127643"/>
            <a:ext cx="984250" cy="385388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A9BB0787-86A3-4A7D-9AB9-663F4190B5AB}"/>
              </a:ext>
            </a:extLst>
          </p:cNvPr>
          <p:cNvSpPr/>
          <p:nvPr/>
        </p:nvSpPr>
        <p:spPr>
          <a:xfrm>
            <a:off x="4638575" y="2872208"/>
            <a:ext cx="2049608" cy="341965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124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F23052-DB00-45E6-9368-CC8291D164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7592" y="3429000"/>
            <a:ext cx="5138002" cy="95654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Things to Know</a:t>
            </a:r>
          </a:p>
        </p:txBody>
      </p:sp>
    </p:spTree>
    <p:extLst>
      <p:ext uri="{BB962C8B-B14F-4D97-AF65-F5344CB8AC3E}">
        <p14:creationId xmlns:p14="http://schemas.microsoft.com/office/powerpoint/2010/main" val="1886678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CE79117-4C9B-4C35-9DF1-D92DE40D1335}"/>
              </a:ext>
            </a:extLst>
          </p:cNvPr>
          <p:cNvSpPr/>
          <p:nvPr/>
        </p:nvSpPr>
        <p:spPr>
          <a:xfrm>
            <a:off x="0" y="1445624"/>
            <a:ext cx="12192000" cy="4894216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3F3CE1-3580-48A7-A506-BA8DBE10AA9D}"/>
              </a:ext>
            </a:extLst>
          </p:cNvPr>
          <p:cNvSpPr/>
          <p:nvPr/>
        </p:nvSpPr>
        <p:spPr>
          <a:xfrm>
            <a:off x="1349220" y="1630574"/>
            <a:ext cx="9188760" cy="4226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3208FEF-2172-4981-A920-C77208ED3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005" y="-7223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Amazon’s Private Brands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4A5CB09-2132-445D-8E87-126898BC43F4}"/>
              </a:ext>
            </a:extLst>
          </p:cNvPr>
          <p:cNvSpPr txBox="1">
            <a:spLocks/>
          </p:cNvSpPr>
          <p:nvPr/>
        </p:nvSpPr>
        <p:spPr>
          <a:xfrm>
            <a:off x="580340" y="1698231"/>
            <a:ext cx="4711574" cy="435133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2400" b="1" u="sng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Private Brands</a:t>
            </a:r>
            <a:endParaRPr lang="en-US" sz="2400" b="1" u="sng">
              <a:solidFill>
                <a:schemeClr val="accent3"/>
              </a:solidFill>
            </a:endParaRPr>
          </a:p>
          <a:p>
            <a:r>
              <a:rPr lang="en-US" sz="2200"/>
              <a:t>High-quality and durable products, Average Rating 4.2+ stars</a:t>
            </a:r>
          </a:p>
          <a:p>
            <a:r>
              <a:rPr lang="en-US" sz="2200"/>
              <a:t>Over 48,000 products in 352 categories and growing</a:t>
            </a:r>
          </a:p>
          <a:p>
            <a:r>
              <a:rPr lang="en-US" sz="2200"/>
              <a:t>Cost-effective options, including quantity discounts and lower-priced alternatives to national brands</a:t>
            </a:r>
          </a:p>
          <a:p>
            <a:r>
              <a:rPr lang="en-US" sz="2200"/>
              <a:t>Quantities needed to get the job done, including large pack sizes and case packs</a:t>
            </a:r>
          </a:p>
          <a:p>
            <a:r>
              <a:rPr lang="en-US" sz="2200"/>
              <a:t>End-to-end purchasing solutions for work, from everyday essentials to professional-grade selection</a:t>
            </a:r>
            <a:endParaRPr lang="en-US" sz="2400"/>
          </a:p>
          <a:p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F788F6-FA9E-46E7-A21C-76D2F76D7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826" y="5483527"/>
            <a:ext cx="1166954" cy="6572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7952F6-8415-4D8A-88CF-BEE1491C5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2534" y="1630574"/>
            <a:ext cx="5999126" cy="365181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DE795A-AC6E-4DA6-989F-8A858F6D0525}"/>
              </a:ext>
            </a:extLst>
          </p:cNvPr>
          <p:cNvSpPr txBox="1"/>
          <p:nvPr/>
        </p:nvSpPr>
        <p:spPr>
          <a:xfrm>
            <a:off x="7974282" y="5771420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Learn more in this </a:t>
            </a:r>
            <a:r>
              <a:rPr lang="en-US" dirty="0">
                <a:solidFill>
                  <a:schemeClr val="accent3"/>
                </a:solidFill>
                <a:hlinkClick r:id="rId6"/>
              </a:rPr>
              <a:t>video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93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CE79117-4C9B-4C35-9DF1-D92DE40D1335}"/>
              </a:ext>
            </a:extLst>
          </p:cNvPr>
          <p:cNvSpPr/>
          <p:nvPr/>
        </p:nvSpPr>
        <p:spPr>
          <a:xfrm>
            <a:off x="0" y="1445624"/>
            <a:ext cx="12192000" cy="4894216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A45227C-DDE3-4F4A-BB26-54E850FC2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620" y="-1993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Socially Responsible Storefronts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BCC81B3-99DB-4472-8E31-E795F7F2DBCA}"/>
              </a:ext>
            </a:extLst>
          </p:cNvPr>
          <p:cNvSpPr txBox="1">
            <a:spLocks/>
          </p:cNvSpPr>
          <p:nvPr/>
        </p:nvSpPr>
        <p:spPr>
          <a:xfrm>
            <a:off x="395879" y="1875622"/>
            <a:ext cx="5183188" cy="31067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0" u="sng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Socially Responsible Purchasing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mazon Ember Ligh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Climate Pledge Friendly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mazon Ember Light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Women-Owned Businesses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mazon Ember Light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Black-Owned Businesses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mazon Ember Light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Veteran-Owned Businesses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mazon Ember Light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Small &amp; Local Businesses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22D3A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B37345-2926-40A1-9615-30D376D32E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04" y="4637702"/>
            <a:ext cx="2245430" cy="15493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7CB92C-9215-4E79-96B8-38823747B0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4511" y="2089621"/>
            <a:ext cx="2562225" cy="35337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9BEE3C-6733-4C72-A95F-63411399D77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2747"/>
          <a:stretch/>
        </p:blipFill>
        <p:spPr>
          <a:xfrm>
            <a:off x="4314046" y="3856509"/>
            <a:ext cx="4597777" cy="225173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75D5FA-550E-4B9C-9BB7-6F2524A208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7351" y="1611900"/>
            <a:ext cx="4124558" cy="169556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ounded Rectangle 12">
            <a:extLst>
              <a:ext uri="{FF2B5EF4-FFF2-40B4-BE49-F238E27FC236}">
                <a16:creationId xmlns:a16="http://schemas.microsoft.com/office/drawing/2014/main" id="{7778426D-F1B6-4558-803B-04EE444A7643}"/>
              </a:ext>
            </a:extLst>
          </p:cNvPr>
          <p:cNvSpPr/>
          <p:nvPr/>
        </p:nvSpPr>
        <p:spPr>
          <a:xfrm>
            <a:off x="4727693" y="3015371"/>
            <a:ext cx="2430684" cy="203546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4997891A-73FF-44B6-A2E3-23F1D2FFB1A9}"/>
              </a:ext>
            </a:extLst>
          </p:cNvPr>
          <p:cNvSpPr/>
          <p:nvPr/>
        </p:nvSpPr>
        <p:spPr>
          <a:xfrm>
            <a:off x="9254510" y="2092498"/>
            <a:ext cx="2444959" cy="353085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924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CE79117-4C9B-4C35-9DF1-D92DE40D1335}"/>
              </a:ext>
            </a:extLst>
          </p:cNvPr>
          <p:cNvSpPr/>
          <p:nvPr/>
        </p:nvSpPr>
        <p:spPr>
          <a:xfrm>
            <a:off x="0" y="1445624"/>
            <a:ext cx="12192000" cy="4894216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3F3CE1-3580-48A7-A506-BA8DBE10AA9D}"/>
              </a:ext>
            </a:extLst>
          </p:cNvPr>
          <p:cNvSpPr/>
          <p:nvPr/>
        </p:nvSpPr>
        <p:spPr>
          <a:xfrm>
            <a:off x="1349220" y="1630574"/>
            <a:ext cx="9188760" cy="4226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4AC69C8-1EFF-489B-8E92-ACA88B49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360" y="0"/>
            <a:ext cx="11644439" cy="1325563"/>
          </a:xfrm>
        </p:spPr>
        <p:txBody>
          <a:bodyPr/>
          <a:lstStyle/>
          <a:p>
            <a:r>
              <a:rPr lang="en-US" dirty="0"/>
              <a:t>Amazon Business Analytics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39E5A9-6F72-4A14-8C38-FC0D0867B7F8}"/>
              </a:ext>
            </a:extLst>
          </p:cNvPr>
          <p:cNvSpPr/>
          <p:nvPr/>
        </p:nvSpPr>
        <p:spPr>
          <a:xfrm>
            <a:off x="700360" y="1801470"/>
            <a:ext cx="3201448" cy="3884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b="1" dirty="0">
                <a:solidFill>
                  <a:schemeClr val="accent3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Amazon Business Analytics provides the ability to: </a:t>
            </a:r>
            <a:endParaRPr lang="en-US" dirty="0">
              <a:solidFill>
                <a:schemeClr val="accent3"/>
              </a:solidFill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Amazon Ember" panose="02000000000000000000" pitchFamily="2" charset="0"/>
                <a:cs typeface="Calibri Light" panose="020F0302020204030204" pitchFamily="34" charset="0"/>
              </a:rPr>
              <a:t>Aggregate purchases to compare and track spend over time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Amazon Ember" panose="02000000000000000000" pitchFamily="2" charset="0"/>
                <a:cs typeface="Calibri Light" panose="020F0302020204030204" pitchFamily="34" charset="0"/>
              </a:rPr>
              <a:t>Monitor and track 60+ data fields including customer info, shipment info, payment info, and seller info 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Amazon Ember" panose="02000000000000000000" pitchFamily="2" charset="0"/>
                <a:cs typeface="Calibri Light" panose="020F0302020204030204" pitchFamily="34" charset="0"/>
              </a:rPr>
              <a:t>Customize and save report templates to meet business needs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Amazon Ember" panose="02000000000000000000" pitchFamily="2" charset="0"/>
                <a:cs typeface="Calibri Light" panose="020F0302020204030204" pitchFamily="34" charset="0"/>
              </a:rPr>
              <a:t>Download CSV files to analyze your data in excel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60F5EA-24C0-44CB-81B8-C00289EC8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618" y="2050277"/>
            <a:ext cx="7530979" cy="338729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9788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CE79117-4C9B-4C35-9DF1-D92DE40D1335}"/>
              </a:ext>
            </a:extLst>
          </p:cNvPr>
          <p:cNvSpPr/>
          <p:nvPr/>
        </p:nvSpPr>
        <p:spPr>
          <a:xfrm>
            <a:off x="0" y="1445624"/>
            <a:ext cx="12192000" cy="4894216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3F3CE1-3580-48A7-A506-BA8DBE10AA9D}"/>
              </a:ext>
            </a:extLst>
          </p:cNvPr>
          <p:cNvSpPr/>
          <p:nvPr/>
        </p:nvSpPr>
        <p:spPr>
          <a:xfrm>
            <a:off x="1349220" y="1630574"/>
            <a:ext cx="9188760" cy="4226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3DB38C-0294-4A9A-84F2-85B7BE521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54" y="-138364"/>
            <a:ext cx="11644439" cy="1325563"/>
          </a:xfrm>
        </p:spPr>
        <p:txBody>
          <a:bodyPr/>
          <a:lstStyle/>
          <a:p>
            <a:r>
              <a:rPr lang="en-US" dirty="0"/>
              <a:t>Orders Report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6EA10D1-55FC-4A7F-BBFC-87D340EAA84E}"/>
              </a:ext>
            </a:extLst>
          </p:cNvPr>
          <p:cNvSpPr txBox="1">
            <a:spLocks/>
          </p:cNvSpPr>
          <p:nvPr/>
        </p:nvSpPr>
        <p:spPr>
          <a:xfrm>
            <a:off x="821068" y="944739"/>
            <a:ext cx="10389208" cy="427352"/>
          </a:xfrm>
          <a:prstGeom prst="rect">
            <a:avLst/>
          </a:prstGeom>
        </p:spPr>
        <p:txBody>
          <a:bodyPr vert="horz" lIns="0" tIns="0" rIns="0" bIns="0" numCol="1" spcCol="347472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Amazon Ember" panose="02000000000000000000" pitchFamily="2" charset="0"/>
                <a:ea typeface="Amazon Ember" panose="02000000000000000000" pitchFamily="2" charset="0"/>
                <a:cs typeface="+mn-cs"/>
              </a:defRPr>
            </a:lvl1pPr>
            <a:lvl2pPr marL="11113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3pPr>
            <a:lvl4pPr marL="458788" indent="-230188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Courier New" pitchFamily="2" charset="0"/>
              <a:buChar char="o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4pPr>
            <a:lvl5pPr marL="749300" indent="-230188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3"/>
                </a:solidFill>
                <a:latin typeface="+mn-lt"/>
              </a:rPr>
              <a:t>Use the orders report to review orders you’ve made</a:t>
            </a:r>
          </a:p>
          <a:p>
            <a:endParaRPr lang="en-US" sz="1800" dirty="0">
              <a:solidFill>
                <a:schemeClr val="accent3"/>
              </a:solidFill>
              <a:latin typeface="+mn-lt"/>
            </a:endParaRPr>
          </a:p>
          <a:p>
            <a:endParaRPr lang="en-US" sz="1800" b="1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4661F3-7F19-4EEF-802D-B252852EF8ED}"/>
              </a:ext>
            </a:extLst>
          </p:cNvPr>
          <p:cNvSpPr/>
          <p:nvPr/>
        </p:nvSpPr>
        <p:spPr>
          <a:xfrm>
            <a:off x="674610" y="1599227"/>
            <a:ext cx="361440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>
                <a:ea typeface="Amazon Ember" panose="02000000000000000000" pitchFamily="2" charset="0"/>
              </a:rPr>
              <a:t>Select the type of report you would like to run (orders)</a:t>
            </a:r>
          </a:p>
          <a:p>
            <a:pPr marL="342900" indent="-342900">
              <a:buAutoNum type="arabicPeriod"/>
            </a:pPr>
            <a:r>
              <a:rPr lang="en-US" sz="1600" dirty="0"/>
              <a:t>Select a Time Period for your order report. This report will be downloaded to ensure your order history is saved. </a:t>
            </a:r>
          </a:p>
          <a:p>
            <a:pPr marL="342900" indent="-342900">
              <a:buAutoNum type="arabicPeriod"/>
            </a:pPr>
            <a:r>
              <a:rPr lang="en-US" sz="1600" dirty="0"/>
              <a:t>Add any relevant order Filters to your report and click Submit. </a:t>
            </a:r>
          </a:p>
          <a:p>
            <a:pPr marL="342900" indent="-342900">
              <a:buAutoNum type="arabicPeriod"/>
            </a:pPr>
            <a:r>
              <a:rPr lang="en-US" sz="1600" dirty="0"/>
              <a:t>Adjust columns of order data that you wish to include or remove from your report and click Submit. Clicking + will expand the selection you are able to choose from. </a:t>
            </a:r>
          </a:p>
          <a:p>
            <a:pPr marL="342900" indent="-342900">
              <a:buAutoNum type="arabicPeriod"/>
            </a:pPr>
            <a:r>
              <a:rPr lang="en-US" sz="1600" dirty="0"/>
              <a:t>When the report has loaded, click Download CSV. </a:t>
            </a:r>
          </a:p>
          <a:p>
            <a:pPr marL="342900" indent="-342900">
              <a:buAutoNum type="arabicPeriod"/>
            </a:pPr>
            <a:r>
              <a:rPr lang="en-US" sz="1600" dirty="0"/>
              <a:t>Save the downloaded Excel CSV file to your computer. </a:t>
            </a:r>
            <a:endParaRPr lang="en-US" sz="1600" dirty="0">
              <a:ea typeface="Amazon Ember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8E479F-F47C-4409-AF00-60D3D411F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622" y="1599227"/>
            <a:ext cx="7032539" cy="33411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D0B683-D5DB-421E-9342-5AC6244C3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973" y="2836507"/>
            <a:ext cx="2577356" cy="34466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7595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CE79117-4C9B-4C35-9DF1-D92DE40D1335}"/>
              </a:ext>
            </a:extLst>
          </p:cNvPr>
          <p:cNvSpPr/>
          <p:nvPr/>
        </p:nvSpPr>
        <p:spPr>
          <a:xfrm>
            <a:off x="0" y="1445624"/>
            <a:ext cx="12192000" cy="4894216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3F3CE1-3580-48A7-A506-BA8DBE10AA9D}"/>
              </a:ext>
            </a:extLst>
          </p:cNvPr>
          <p:cNvSpPr/>
          <p:nvPr/>
        </p:nvSpPr>
        <p:spPr>
          <a:xfrm>
            <a:off x="1349220" y="1630574"/>
            <a:ext cx="9188760" cy="4226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87503D-FBD5-4332-8DC1-D123FE623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50" y="-144622"/>
            <a:ext cx="11644439" cy="1325563"/>
          </a:xfrm>
        </p:spPr>
        <p:txBody>
          <a:bodyPr/>
          <a:lstStyle/>
          <a:p>
            <a:r>
              <a:rPr lang="en-US" dirty="0"/>
              <a:t>Your Orders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D580E6B-A2C2-4931-9819-C0868901C283}"/>
              </a:ext>
            </a:extLst>
          </p:cNvPr>
          <p:cNvSpPr txBox="1">
            <a:spLocks/>
          </p:cNvSpPr>
          <p:nvPr/>
        </p:nvSpPr>
        <p:spPr>
          <a:xfrm>
            <a:off x="558257" y="832478"/>
            <a:ext cx="10389208" cy="427352"/>
          </a:xfrm>
          <a:prstGeom prst="rect">
            <a:avLst/>
          </a:prstGeom>
        </p:spPr>
        <p:txBody>
          <a:bodyPr vert="horz" lIns="0" tIns="0" rIns="0" bIns="0" numCol="1" spcCol="347472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Amazon Ember" panose="02000000000000000000" pitchFamily="2" charset="0"/>
                <a:ea typeface="Amazon Ember" panose="02000000000000000000" pitchFamily="2" charset="0"/>
                <a:cs typeface="+mn-cs"/>
              </a:defRPr>
            </a:lvl1pPr>
            <a:lvl2pPr marL="11113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3pPr>
            <a:lvl4pPr marL="458788" indent="-230188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Courier New" pitchFamily="2" charset="0"/>
              <a:buChar char="o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4pPr>
            <a:lvl5pPr marL="749300" indent="-230188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3"/>
                </a:solidFill>
                <a:latin typeface="+mn-lt"/>
              </a:rPr>
              <a:t>This section of the account provides additional detail regarding the status of all orders you have placed within the Business Account.</a:t>
            </a:r>
          </a:p>
          <a:p>
            <a:endParaRPr lang="en-US" sz="1800" dirty="0">
              <a:solidFill>
                <a:schemeClr val="accent3"/>
              </a:solidFill>
              <a:latin typeface="+mn-lt"/>
            </a:endParaRPr>
          </a:p>
          <a:p>
            <a:endParaRPr lang="en-US" sz="1800" b="1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0A0062-45C0-4CE1-97F3-BCAF373928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954"/>
          <a:stretch/>
        </p:blipFill>
        <p:spPr>
          <a:xfrm>
            <a:off x="294672" y="1888751"/>
            <a:ext cx="6113178" cy="3337770"/>
          </a:xfrm>
          <a:prstGeom prst="rect">
            <a:avLst/>
          </a:prstGeom>
          <a:ln w="952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469274-A920-42B0-8F8B-161FF7274D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00"/>
          <a:stretch/>
        </p:blipFill>
        <p:spPr>
          <a:xfrm>
            <a:off x="4210173" y="3241817"/>
            <a:ext cx="2603514" cy="2568757"/>
          </a:xfrm>
          <a:prstGeom prst="rect">
            <a:avLst/>
          </a:prstGeom>
          <a:ln w="952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9A635E-0BE8-4269-AD0E-9525C1E75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930" y="4098001"/>
            <a:ext cx="2364886" cy="1395374"/>
          </a:xfrm>
          <a:prstGeom prst="rect">
            <a:avLst/>
          </a:prstGeom>
          <a:ln w="952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F55F8BD8-8E07-491D-AA20-8B22E11A4F1C}"/>
              </a:ext>
            </a:extLst>
          </p:cNvPr>
          <p:cNvSpPr/>
          <p:nvPr/>
        </p:nvSpPr>
        <p:spPr>
          <a:xfrm>
            <a:off x="5630941" y="4191158"/>
            <a:ext cx="2164703" cy="401216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5">
            <a:extLst>
              <a:ext uri="{FF2B5EF4-FFF2-40B4-BE49-F238E27FC236}">
                <a16:creationId xmlns:a16="http://schemas.microsoft.com/office/drawing/2014/main" id="{6B8D27DF-EB59-4A25-89EA-D501B4601E9D}"/>
              </a:ext>
            </a:extLst>
          </p:cNvPr>
          <p:cNvSpPr/>
          <p:nvPr/>
        </p:nvSpPr>
        <p:spPr>
          <a:xfrm>
            <a:off x="5630941" y="4622910"/>
            <a:ext cx="2164703" cy="401216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C504BF-C846-4D3E-91CF-7FA69EE9F437}"/>
              </a:ext>
            </a:extLst>
          </p:cNvPr>
          <p:cNvSpPr/>
          <p:nvPr/>
        </p:nvSpPr>
        <p:spPr>
          <a:xfrm>
            <a:off x="7029182" y="1687608"/>
            <a:ext cx="41435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defTabSz="914354"/>
            <a:r>
              <a:rPr lang="en-US" sz="1600" b="1" dirty="0">
                <a:solidFill>
                  <a:schemeClr val="accent3"/>
                </a:solidFill>
                <a:ea typeface="Amazon Ember" panose="02000000000000000000" pitchFamily="2" charset="0"/>
              </a:rPr>
              <a:t>Take a variety of actions on Your Orders:</a:t>
            </a:r>
          </a:p>
          <a:p>
            <a:pPr marL="227013" defTabSz="914354"/>
            <a:endParaRPr lang="en-US" sz="1600" b="1" dirty="0">
              <a:solidFill>
                <a:schemeClr val="accent3"/>
              </a:solidFill>
              <a:ea typeface="Amazon Ember" panose="02000000000000000000" pitchFamily="2" charset="0"/>
            </a:endParaRPr>
          </a:p>
          <a:p>
            <a:pPr marL="512763" indent="-285750" defTabSz="914354">
              <a:buFont typeface="Arial" panose="020B0604020202020204" pitchFamily="34" charset="0"/>
              <a:buChar char="•"/>
            </a:pPr>
            <a:r>
              <a:rPr lang="en-US" sz="1600" dirty="0">
                <a:ea typeface="Amazon Ember" panose="02000000000000000000" pitchFamily="2" charset="0"/>
              </a:rPr>
              <a:t>Track Packages</a:t>
            </a:r>
          </a:p>
          <a:p>
            <a:pPr marL="512763" indent="-285750" defTabSz="914354">
              <a:buFont typeface="Arial" panose="020B0604020202020204" pitchFamily="34" charset="0"/>
              <a:buChar char="•"/>
            </a:pPr>
            <a:r>
              <a:rPr lang="en-US" sz="1600" dirty="0">
                <a:ea typeface="Amazon Ember" panose="02000000000000000000" pitchFamily="2" charset="0"/>
              </a:rPr>
              <a:t>Initiate a Return</a:t>
            </a:r>
          </a:p>
          <a:p>
            <a:pPr marL="512763" indent="-285750" defTabSz="914354">
              <a:buFont typeface="Wingdings" panose="05000000000000000000" pitchFamily="2" charset="2"/>
              <a:buChar char="Ø"/>
            </a:pPr>
            <a:endParaRPr lang="en-US" sz="1600" b="1" dirty="0">
              <a:solidFill>
                <a:schemeClr val="accent3"/>
              </a:solidFill>
              <a:ea typeface="Amazon Ember" panose="02000000000000000000" pitchFamily="2" charset="0"/>
            </a:endParaRPr>
          </a:p>
          <a:p>
            <a:pPr marL="512763" indent="-285750" defTabSz="914354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accent3"/>
              </a:solidFill>
              <a:ea typeface="Amazon Ember" panose="02000000000000000000" pitchFamily="2" charset="0"/>
            </a:endParaRPr>
          </a:p>
        </p:txBody>
      </p:sp>
      <p:sp>
        <p:nvSpPr>
          <p:cNvPr id="13" name="Rounded Rectangle 11">
            <a:extLst>
              <a:ext uri="{FF2B5EF4-FFF2-40B4-BE49-F238E27FC236}">
                <a16:creationId xmlns:a16="http://schemas.microsoft.com/office/drawing/2014/main" id="{701866BB-3E66-42DB-8341-A8DBF007D00E}"/>
              </a:ext>
            </a:extLst>
          </p:cNvPr>
          <p:cNvSpPr/>
          <p:nvPr/>
        </p:nvSpPr>
        <p:spPr>
          <a:xfrm>
            <a:off x="7974180" y="2941687"/>
            <a:ext cx="3819871" cy="537838"/>
          </a:xfrm>
          <a:prstGeom prst="roundRect">
            <a:avLst/>
          </a:prstGeom>
          <a:solidFill>
            <a:schemeClr val="accent4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CE1E7AE-5A7B-4A32-9D79-D1875628E43E}"/>
              </a:ext>
            </a:extLst>
          </p:cNvPr>
          <p:cNvSpPr txBox="1">
            <a:spLocks/>
          </p:cNvSpPr>
          <p:nvPr/>
        </p:nvSpPr>
        <p:spPr>
          <a:xfrm>
            <a:off x="8076707" y="2997267"/>
            <a:ext cx="3614816" cy="427352"/>
          </a:xfrm>
          <a:prstGeom prst="rect">
            <a:avLst/>
          </a:prstGeom>
        </p:spPr>
        <p:txBody>
          <a:bodyPr vert="horz" lIns="0" tIns="0" rIns="0" bIns="0" numCol="1" spcCol="347472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Amazon Ember" panose="02000000000000000000" pitchFamily="2" charset="0"/>
                <a:ea typeface="Amazon Ember" panose="02000000000000000000" pitchFamily="2" charset="0"/>
                <a:cs typeface="+mn-cs"/>
              </a:defRPr>
            </a:lvl1pPr>
            <a:lvl2pPr marL="11113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3pPr>
            <a:lvl4pPr marL="458788" indent="-230188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Courier New" pitchFamily="2" charset="0"/>
              <a:buChar char="o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4pPr>
            <a:lvl5pPr marL="749300" indent="-230188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Contact Us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or our 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Chat 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feature for assistance with Returns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Amazon Ember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Amazon Ember" panose="02000000000000000000" pitchFamily="2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7EE40D5-179F-4DA6-839E-28597C79E0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7773" y="3525786"/>
            <a:ext cx="2440213" cy="191648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ounded Rectangle 12">
            <a:extLst>
              <a:ext uri="{FF2B5EF4-FFF2-40B4-BE49-F238E27FC236}">
                <a16:creationId xmlns:a16="http://schemas.microsoft.com/office/drawing/2014/main" id="{6BFE590B-9B34-429D-B6E5-CBE82774CD9C}"/>
              </a:ext>
            </a:extLst>
          </p:cNvPr>
          <p:cNvSpPr/>
          <p:nvPr/>
        </p:nvSpPr>
        <p:spPr>
          <a:xfrm>
            <a:off x="10233680" y="4084320"/>
            <a:ext cx="431683" cy="161106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  <p:sp>
        <p:nvSpPr>
          <p:cNvPr id="18" name="Rounded Rectangle 12">
            <a:extLst>
              <a:ext uri="{FF2B5EF4-FFF2-40B4-BE49-F238E27FC236}">
                <a16:creationId xmlns:a16="http://schemas.microsoft.com/office/drawing/2014/main" id="{35075E47-F905-431D-BC76-9BAC2E3D3DB8}"/>
              </a:ext>
            </a:extLst>
          </p:cNvPr>
          <p:cNvSpPr/>
          <p:nvPr/>
        </p:nvSpPr>
        <p:spPr>
          <a:xfrm>
            <a:off x="8863486" y="5133546"/>
            <a:ext cx="474969" cy="17506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0296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F23052-DB00-45E6-9368-CC8291D164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7592" y="3429000"/>
            <a:ext cx="5138002" cy="95654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Additional Resources</a:t>
            </a:r>
          </a:p>
        </p:txBody>
      </p:sp>
    </p:spTree>
    <p:extLst>
      <p:ext uri="{BB962C8B-B14F-4D97-AF65-F5344CB8AC3E}">
        <p14:creationId xmlns:p14="http://schemas.microsoft.com/office/powerpoint/2010/main" val="4053185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79C74-9DB3-40FE-BFB3-DB150105A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229" y="377051"/>
            <a:ext cx="10269644" cy="365125"/>
          </a:xfrm>
        </p:spPr>
        <p:txBody>
          <a:bodyPr>
            <a:normAutofit fontScale="90000"/>
          </a:bodyPr>
          <a:lstStyle/>
          <a:p>
            <a:r>
              <a:rPr lang="en-US" dirty="0"/>
              <a:t>Wichita State University Process Change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6A7DF-393E-4F2A-A3BE-91339A0115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285750" indent="-285750"/>
            <a:r>
              <a:rPr lang="en-US" sz="2000" dirty="0"/>
              <a:t>Consolidate existing Amazon accounts</a:t>
            </a:r>
          </a:p>
          <a:p>
            <a:pPr marL="285750" indent="-285750"/>
            <a:endParaRPr lang="en-US" sz="2000" dirty="0"/>
          </a:p>
          <a:p>
            <a:pPr marL="285750" indent="-285750"/>
            <a:r>
              <a:rPr lang="en-US" sz="2000" dirty="0"/>
              <a:t>Realize additional savings campus-wide</a:t>
            </a:r>
          </a:p>
          <a:p>
            <a:endParaRPr lang="en-US" sz="2000" dirty="0"/>
          </a:p>
          <a:p>
            <a:pPr marL="285750" indent="-285750"/>
            <a:r>
              <a:rPr lang="en-US" sz="2000" dirty="0"/>
              <a:t>Amazon Business is a cost-effective resource for non-contracted supplies. </a:t>
            </a:r>
          </a:p>
          <a:p>
            <a:pPr marL="285750" indent="-285750"/>
            <a:endParaRPr lang="en-US" sz="2000" dirty="0"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285750" indent="-285750"/>
            <a:r>
              <a:rPr lang="en-US" sz="2000" dirty="0">
                <a:ea typeface="Amazon Ember" panose="020B0603020204020204" pitchFamily="34" charset="0"/>
                <a:cs typeface="Amazon Ember" panose="020B0603020204020204" pitchFamily="34" charset="0"/>
              </a:rPr>
              <a:t>Employees should no longer have Amazon accounts (personal or work-related) tied to their work email outside of the centralized Amazon Business Account effective November 7, 2022</a:t>
            </a:r>
          </a:p>
          <a:p>
            <a:pPr marL="285750" indent="-285750"/>
            <a:endParaRPr lang="en-US" sz="2000" dirty="0"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285750" indent="-285750"/>
            <a:r>
              <a:rPr lang="en-US" sz="2000" dirty="0">
                <a:ea typeface="Amazon Ember" panose="020B0603020204020204" pitchFamily="34" charset="0"/>
                <a:cs typeface="Amazon Ember" panose="020B0603020204020204" pitchFamily="34" charset="0"/>
              </a:rPr>
              <a:t>Employees should only access the centralized Amazon Business Account through Single Sign On (SSO)</a:t>
            </a:r>
            <a:endParaRPr lang="en-US" sz="2000" b="1" dirty="0">
              <a:solidFill>
                <a:srgbClr val="FF0000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5545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CE79117-4C9B-4C35-9DF1-D92DE40D1335}"/>
              </a:ext>
            </a:extLst>
          </p:cNvPr>
          <p:cNvSpPr/>
          <p:nvPr/>
        </p:nvSpPr>
        <p:spPr>
          <a:xfrm>
            <a:off x="0" y="1445624"/>
            <a:ext cx="12192000" cy="4894216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3F3CE1-3580-48A7-A506-BA8DBE10AA9D}"/>
              </a:ext>
            </a:extLst>
          </p:cNvPr>
          <p:cNvSpPr/>
          <p:nvPr/>
        </p:nvSpPr>
        <p:spPr>
          <a:xfrm>
            <a:off x="1349220" y="1630574"/>
            <a:ext cx="9188760" cy="4226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EC4E9BF-9586-48C5-8728-564502724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77" y="-324839"/>
            <a:ext cx="11644439" cy="1325563"/>
          </a:xfrm>
        </p:spPr>
        <p:txBody>
          <a:bodyPr/>
          <a:lstStyle/>
          <a:p>
            <a:r>
              <a:rPr lang="en-US" dirty="0"/>
              <a:t>Amazon Business Customer Support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339128C-4F4A-46F0-B084-7D1E8EB398DC}"/>
              </a:ext>
            </a:extLst>
          </p:cNvPr>
          <p:cNvSpPr txBox="1">
            <a:spLocks/>
          </p:cNvSpPr>
          <p:nvPr/>
        </p:nvSpPr>
        <p:spPr>
          <a:xfrm>
            <a:off x="829777" y="636344"/>
            <a:ext cx="10389208" cy="427352"/>
          </a:xfrm>
          <a:prstGeom prst="rect">
            <a:avLst/>
          </a:prstGeom>
        </p:spPr>
        <p:txBody>
          <a:bodyPr vert="horz" lIns="0" tIns="0" rIns="0" bIns="0" numCol="1" spcCol="347472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Amazon Ember" panose="02000000000000000000" pitchFamily="2" charset="0"/>
                <a:ea typeface="Amazon Ember" panose="02000000000000000000" pitchFamily="2" charset="0"/>
                <a:cs typeface="+mn-cs"/>
              </a:defRPr>
            </a:lvl1pPr>
            <a:lvl2pPr marL="11113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3pPr>
            <a:lvl4pPr marL="458788" indent="-230188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Courier New" pitchFamily="2" charset="0"/>
              <a:buChar char="o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4pPr>
            <a:lvl5pPr marL="749300" indent="-230188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CB6"/>
                </a:solidFill>
                <a:effectLst/>
                <a:uLnTx/>
                <a:uFillTx/>
                <a:latin typeface="Amazon Ember Light"/>
                <a:ea typeface="Amazon Ember" panose="02000000000000000000" pitchFamily="2" charset="0"/>
                <a:cs typeface="+mn-cs"/>
              </a:rPr>
              <a:t>Dedicated U.S. based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Light"/>
                <a:ea typeface="Amazon Ember" panose="02000000000000000000" pitchFamily="2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Business Customer Support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CB6"/>
                </a:solidFill>
                <a:effectLst/>
                <a:uLnTx/>
                <a:uFillTx/>
                <a:latin typeface="Amazon Ember Light"/>
                <a:ea typeface="Amazon Ember" panose="02000000000000000000" pitchFamily="2" charset="0"/>
                <a:cs typeface="+mn-cs"/>
              </a:rPr>
              <a:t>can be reached a number of ways including email, chat and phone.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CB6"/>
                </a:solidFill>
                <a:effectLst/>
                <a:uLnTx/>
                <a:uFillTx/>
                <a:latin typeface="Amazon Ember Light"/>
                <a:ea typeface="Amazon Ember" panose="02000000000000000000" pitchFamily="2" charset="0"/>
                <a:cs typeface="+mn-cs"/>
              </a:rPr>
              <a:t>Not sure what you’re looking for? Learn more about the features and benefits on Amazon Business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Light"/>
                <a:ea typeface="Amazon Ember" panose="02000000000000000000" pitchFamily="2" charset="0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CB6"/>
                </a:solidFill>
                <a:effectLst/>
                <a:uLnTx/>
                <a:uFillTx/>
                <a:latin typeface="Amazon Ember Light"/>
                <a:ea typeface="Amazon Ember" panose="02000000000000000000" pitchFamily="2" charset="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CB6"/>
              </a:solidFill>
              <a:effectLst/>
              <a:uLnTx/>
              <a:uFillTx/>
              <a:latin typeface="Amazon Ember Light"/>
              <a:ea typeface="Amazon Ember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CB6"/>
              </a:solidFill>
              <a:effectLst/>
              <a:uLnTx/>
              <a:uFillTx/>
              <a:latin typeface="Amazon Ember Light"/>
              <a:ea typeface="Amazon Ember" panose="02000000000000000000" pitchFamily="2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C78EC4-43D9-4FC1-A615-259C2ADA7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6382" y="1739900"/>
            <a:ext cx="6524686" cy="430232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DFCF283E-350E-48E3-A627-7E9221012D40}"/>
              </a:ext>
            </a:extLst>
          </p:cNvPr>
          <p:cNvSpPr/>
          <p:nvPr/>
        </p:nvSpPr>
        <p:spPr>
          <a:xfrm>
            <a:off x="5664137" y="1782683"/>
            <a:ext cx="281862" cy="19685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E11F6D-68E8-4FFB-8B2A-A8AEADF78E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3667" y="2716464"/>
            <a:ext cx="4038600" cy="31718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E4625356-74CE-4EBB-9FE8-AF791E4583C6}"/>
              </a:ext>
            </a:extLst>
          </p:cNvPr>
          <p:cNvSpPr/>
          <p:nvPr/>
        </p:nvSpPr>
        <p:spPr>
          <a:xfrm>
            <a:off x="9643912" y="3687683"/>
            <a:ext cx="743338" cy="2159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  <p:sp>
        <p:nvSpPr>
          <p:cNvPr id="11" name="Rounded Rectangle 12">
            <a:extLst>
              <a:ext uri="{FF2B5EF4-FFF2-40B4-BE49-F238E27FC236}">
                <a16:creationId xmlns:a16="http://schemas.microsoft.com/office/drawing/2014/main" id="{C4A5CB0C-5C69-4EB7-BCE1-04CE2B35606D}"/>
              </a:ext>
            </a:extLst>
          </p:cNvPr>
          <p:cNvSpPr/>
          <p:nvPr/>
        </p:nvSpPr>
        <p:spPr>
          <a:xfrm>
            <a:off x="7361076" y="5416007"/>
            <a:ext cx="816309" cy="228809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074C411C-CF4F-48A2-AEEA-74740D1A935C}"/>
              </a:ext>
            </a:extLst>
          </p:cNvPr>
          <p:cNvSpPr/>
          <p:nvPr/>
        </p:nvSpPr>
        <p:spPr>
          <a:xfrm>
            <a:off x="2396355" y="3272210"/>
            <a:ext cx="1539233" cy="475163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515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CE79117-4C9B-4C35-9DF1-D92DE40D1335}"/>
              </a:ext>
            </a:extLst>
          </p:cNvPr>
          <p:cNvSpPr/>
          <p:nvPr/>
        </p:nvSpPr>
        <p:spPr>
          <a:xfrm>
            <a:off x="0" y="1445624"/>
            <a:ext cx="12192000" cy="4894216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3F3CE1-3580-48A7-A506-BA8DBE10AA9D}"/>
              </a:ext>
            </a:extLst>
          </p:cNvPr>
          <p:cNvSpPr/>
          <p:nvPr/>
        </p:nvSpPr>
        <p:spPr>
          <a:xfrm>
            <a:off x="1349220" y="1630574"/>
            <a:ext cx="9188760" cy="4226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8CE8E4D-1B11-4ACC-824A-18929AC27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780" y="-177553"/>
            <a:ext cx="11644439" cy="1325563"/>
          </a:xfrm>
        </p:spPr>
        <p:txBody>
          <a:bodyPr>
            <a:normAutofit/>
          </a:bodyPr>
          <a:lstStyle/>
          <a:p>
            <a:r>
              <a:rPr lang="en-US" sz="3600" dirty="0"/>
              <a:t>Your Interactions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3F0C84-ECB0-4EAE-AEC5-927C3C2475AC}"/>
              </a:ext>
            </a:extLst>
          </p:cNvPr>
          <p:cNvSpPr txBox="1">
            <a:spLocks/>
          </p:cNvSpPr>
          <p:nvPr/>
        </p:nvSpPr>
        <p:spPr>
          <a:xfrm>
            <a:off x="383753" y="773695"/>
            <a:ext cx="11247549" cy="427352"/>
          </a:xfrm>
          <a:prstGeom prst="rect">
            <a:avLst/>
          </a:prstGeom>
        </p:spPr>
        <p:txBody>
          <a:bodyPr vert="horz" lIns="0" tIns="0" rIns="0" bIns="0" numCol="1" spcCol="347472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Amazon Ember" panose="02000000000000000000" pitchFamily="2" charset="0"/>
                <a:ea typeface="Amazon Ember" panose="02000000000000000000" pitchFamily="2" charset="0"/>
                <a:cs typeface="+mn-cs"/>
              </a:defRPr>
            </a:lvl1pPr>
            <a:lvl2pPr marL="11113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3pPr>
            <a:lvl4pPr marL="458788" indent="-230188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Courier New" pitchFamily="2" charset="0"/>
              <a:buChar char="o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4pPr>
            <a:lvl5pPr marL="749300" indent="-230188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rgbClr val="007CB6"/>
                </a:solidFill>
                <a:effectLst/>
                <a:uLnTx/>
                <a:uFillTx/>
                <a:latin typeface="Amazon Ember Light"/>
                <a:ea typeface="Amazon Ember" panose="02000000000000000000" pitchFamily="2" charset="0"/>
                <a:cs typeface="+mn-cs"/>
              </a:rPr>
              <a:t>Built in Amazon Business tool to track the issues that remain unresolved after the initial contact with Amazon Business </a:t>
            </a:r>
            <a:r>
              <a:rPr lang="en-US" sz="1800" dirty="0">
                <a:solidFill>
                  <a:srgbClr val="007CB6"/>
                </a:solidFill>
                <a:latin typeface="Amazon Ember Light"/>
              </a:rPr>
              <a:t>C</a:t>
            </a:r>
            <a:r>
              <a:rPr kumimoji="0" lang="en-US" sz="1800" b="0" u="none" strike="noStrike" kern="1200" cap="none" spc="0" normalizeH="0" baseline="0" noProof="0" dirty="0" err="1">
                <a:ln>
                  <a:noFill/>
                </a:ln>
                <a:solidFill>
                  <a:srgbClr val="007CB6"/>
                </a:solidFill>
                <a:effectLst/>
                <a:uLnTx/>
                <a:uFillTx/>
                <a:latin typeface="Amazon Ember Light"/>
                <a:ea typeface="Amazon Ember" panose="02000000000000000000" pitchFamily="2" charset="0"/>
                <a:cs typeface="+mn-cs"/>
              </a:rPr>
              <a:t>ustomer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rgbClr val="007CB6"/>
                </a:solidFill>
                <a:effectLst/>
                <a:uLnTx/>
                <a:uFillTx/>
                <a:latin typeface="Amazon Ember Light"/>
                <a:ea typeface="Amazon Ember" panose="02000000000000000000" pitchFamily="2" charset="0"/>
                <a:cs typeface="+mn-cs"/>
              </a:rPr>
              <a:t> Support.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7CB6"/>
              </a:solidFill>
              <a:effectLst/>
              <a:uLnTx/>
              <a:uFillTx/>
              <a:latin typeface="Amazon Ember Light"/>
              <a:ea typeface="Amazon Ember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7FCCEC"/>
              </a:solidFill>
              <a:effectLst/>
              <a:uLnTx/>
              <a:uFillTx/>
              <a:latin typeface="Amazon Ember Light"/>
              <a:ea typeface="Amazon Ember" panose="02000000000000000000" pitchFamily="2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F59E8F-95E1-4422-9A57-F36EBF3F0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12" y="1589738"/>
            <a:ext cx="2095500" cy="288607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970E68-26BC-4DFF-B874-6DF9415F9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518" y="2937850"/>
            <a:ext cx="6761092" cy="30759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02EACE-5912-479D-8DFF-D20E09F9BD94}"/>
              </a:ext>
            </a:extLst>
          </p:cNvPr>
          <p:cNvSpPr txBox="1"/>
          <p:nvPr/>
        </p:nvSpPr>
        <p:spPr>
          <a:xfrm>
            <a:off x="8973922" y="1650795"/>
            <a:ext cx="296576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D3A"/>
                </a:solidFill>
                <a:effectLst/>
                <a:uLnTx/>
                <a:uFillTx/>
                <a:latin typeface="Amazon Ember Light"/>
                <a:ea typeface="+mn-ea"/>
                <a:cs typeface="+mn-cs"/>
              </a:rPr>
              <a:t>One-stop location to track progress of open support issues. Allows users to monitor progress and re-open cases on their account without requiring follow-up.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D3A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22D3A"/>
                </a:solidFill>
                <a:effectLst/>
                <a:uLnTx/>
                <a:uFillTx/>
                <a:latin typeface="Amazon Ember Light"/>
                <a:ea typeface="+mn-ea"/>
                <a:cs typeface="+mn-cs"/>
              </a:rPr>
              <a:t>How it works?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D3A"/>
                </a:solidFill>
                <a:effectLst/>
                <a:uLnTx/>
                <a:uFillTx/>
                <a:latin typeface="Amazon Ember Light"/>
                <a:ea typeface="+mn-ea"/>
                <a:cs typeface="+mn-cs"/>
              </a:rPr>
              <a:t>When a customer reaches out to a support team or selling partner with an issue, a ticket is created that customers can directly reference from their account at any time.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22D3A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AE783B42-FF6F-42E2-A354-8E740FEFE76E}"/>
              </a:ext>
            </a:extLst>
          </p:cNvPr>
          <p:cNvSpPr/>
          <p:nvPr/>
        </p:nvSpPr>
        <p:spPr>
          <a:xfrm>
            <a:off x="473438" y="4184725"/>
            <a:ext cx="1118695" cy="201446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A86C36-F160-4563-8EA6-E82662C4F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9687" y="1630574"/>
            <a:ext cx="238125" cy="3143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9D7EE0-1AE9-4D77-BBE2-815D662703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312" y="1572813"/>
            <a:ext cx="2095500" cy="45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69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CE79117-4C9B-4C35-9DF1-D92DE40D1335}"/>
              </a:ext>
            </a:extLst>
          </p:cNvPr>
          <p:cNvSpPr/>
          <p:nvPr/>
        </p:nvSpPr>
        <p:spPr>
          <a:xfrm>
            <a:off x="0" y="1445624"/>
            <a:ext cx="12192000" cy="4894216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3F3CE1-3580-48A7-A506-BA8DBE10AA9D}"/>
              </a:ext>
            </a:extLst>
          </p:cNvPr>
          <p:cNvSpPr/>
          <p:nvPr/>
        </p:nvSpPr>
        <p:spPr>
          <a:xfrm>
            <a:off x="1349220" y="1630574"/>
            <a:ext cx="9188760" cy="4226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8CE8E4D-1B11-4ACC-824A-18929AC27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780" y="-177553"/>
            <a:ext cx="11644439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Common Amazon Business Support Questions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3F0C84-ECB0-4EAE-AEC5-927C3C2475AC}"/>
              </a:ext>
            </a:extLst>
          </p:cNvPr>
          <p:cNvSpPr txBox="1">
            <a:spLocks/>
          </p:cNvSpPr>
          <p:nvPr/>
        </p:nvSpPr>
        <p:spPr>
          <a:xfrm>
            <a:off x="383753" y="897071"/>
            <a:ext cx="11247549" cy="427352"/>
          </a:xfrm>
          <a:prstGeom prst="rect">
            <a:avLst/>
          </a:prstGeom>
        </p:spPr>
        <p:txBody>
          <a:bodyPr vert="horz" lIns="0" tIns="0" rIns="0" bIns="0" numCol="1" spcCol="347472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Amazon Ember" panose="02000000000000000000" pitchFamily="2" charset="0"/>
                <a:ea typeface="Amazon Ember" panose="02000000000000000000" pitchFamily="2" charset="0"/>
                <a:cs typeface="+mn-cs"/>
              </a:defRPr>
            </a:lvl1pPr>
            <a:lvl2pPr marL="11113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3pPr>
            <a:lvl4pPr marL="458788" indent="-230188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Courier New" pitchFamily="2" charset="0"/>
              <a:buChar char="o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4pPr>
            <a:lvl5pPr marL="749300" indent="-230188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CB6"/>
                </a:solidFill>
                <a:effectLst/>
                <a:uLnTx/>
                <a:uFillTx/>
                <a:latin typeface="+mn-lt"/>
                <a:ea typeface="Amazon Ember" panose="02000000000000000000" pitchFamily="2" charset="0"/>
                <a:cs typeface="+mn-cs"/>
              </a:rPr>
              <a:t>Quick resolutions to frequently asked questions and contact information for a variety of support resources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7CB6"/>
              </a:solidFill>
              <a:effectLst/>
              <a:uLnTx/>
              <a:uFillTx/>
              <a:latin typeface="+mn-lt"/>
              <a:ea typeface="Amazon Ember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7FCCEC"/>
              </a:solidFill>
              <a:effectLst/>
              <a:uLnTx/>
              <a:uFillTx/>
              <a:latin typeface="+mn-lt"/>
              <a:ea typeface="Amazon Ember" panose="02000000000000000000" pitchFamily="2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906420-1AD4-4B15-9F9C-1A1C8170D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45" y="2211825"/>
            <a:ext cx="1217175" cy="12171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5E1C7AD-5531-4C42-AB9B-0293D8879774}"/>
              </a:ext>
            </a:extLst>
          </p:cNvPr>
          <p:cNvSpPr/>
          <p:nvPr/>
        </p:nvSpPr>
        <p:spPr>
          <a:xfrm>
            <a:off x="1991261" y="2357734"/>
            <a:ext cx="973516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1200" cap="none" spc="0" normalizeH="0" baseline="0" noProof="0" dirty="0">
                <a:ln>
                  <a:noFill/>
                </a:ln>
                <a:solidFill>
                  <a:srgbClr val="007CB6"/>
                </a:solidFill>
                <a:effectLst/>
                <a:uLnTx/>
                <a:uFillTx/>
                <a:ea typeface="Amazon Ember" panose="020B0603020204020204" pitchFamily="34" charset="0"/>
                <a:cs typeface="Amazon Ember" panose="020B0603020204020204" pitchFamily="34" charset="0"/>
              </a:rPr>
              <a:t>Contact Business Customer Support</a:t>
            </a:r>
            <a:r>
              <a:rPr kumimoji="0" lang="en-US" sz="1600" b="1" i="0" strike="noStrike" kern="1200" cap="none" spc="0" normalizeH="0" baseline="0" noProof="0" dirty="0">
                <a:ln>
                  <a:noFill/>
                </a:ln>
                <a:solidFill>
                  <a:srgbClr val="007CB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: </a:t>
            </a:r>
            <a:r>
              <a:rPr kumimoji="0" lang="en-US" sz="1600" b="1" i="0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  <a:hlinkClick r:id="rId4"/>
              </a:rPr>
              <a:t>CLICK HERE</a:t>
            </a:r>
            <a:endParaRPr kumimoji="0" lang="en-US" sz="1600" b="1" i="0" strike="noStrike" kern="1200" cap="none" spc="0" normalizeH="0" baseline="0" noProof="0" dirty="0">
              <a:ln>
                <a:noFill/>
              </a:ln>
              <a:solidFill>
                <a:srgbClr val="474747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800100" marR="0" lvl="1" indent="-34290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82947"/>
                </a:solidFill>
                <a:effectLst/>
                <a:uLnTx/>
                <a:uFillTx/>
                <a:ea typeface="Amazon Ember" panose="02000000000000000000" pitchFamily="2" charset="0"/>
              </a:rPr>
              <a:t>Provides end users the option to call, email, or live chat. Please use this method of contact for anything relating to an order, transaction, charge, or shipment 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1200" cap="none" spc="0" normalizeH="0" baseline="0" noProof="0" dirty="0">
                <a:ln>
                  <a:noFill/>
                </a:ln>
                <a:solidFill>
                  <a:srgbClr val="007CB6"/>
                </a:solidFill>
                <a:effectLst/>
                <a:uLnTx/>
                <a:uFillTx/>
                <a:ea typeface="Amazon Ember" panose="020B0603020204020204" pitchFamily="34" charset="0"/>
                <a:cs typeface="Amazon Ember" panose="020B0603020204020204" pitchFamily="34" charset="0"/>
              </a:rPr>
              <a:t>Request a Tax Exemption Refund</a:t>
            </a:r>
            <a:r>
              <a:rPr kumimoji="0" lang="en-US" sz="1600" b="1" i="0" strike="noStrike" kern="1200" cap="none" spc="0" normalizeH="0" baseline="0" noProof="0" dirty="0">
                <a:ln>
                  <a:noFill/>
                </a:ln>
                <a:solidFill>
                  <a:srgbClr val="007CB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:</a:t>
            </a:r>
          </a:p>
          <a:p>
            <a:pPr marL="800100" marR="0" lvl="1" indent="-34290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82947"/>
                </a:solidFill>
                <a:effectLst/>
                <a:uLnTx/>
                <a:uFillTx/>
                <a:ea typeface="Amazon Ember" panose="02000000000000000000" pitchFamily="2" charset="0"/>
              </a:rPr>
              <a:t>Your Orders &gt; Locate Order &gt; Contact Seller &gt; Request refund through email</a:t>
            </a:r>
          </a:p>
          <a:p>
            <a:pPr marL="800100" marR="0" lvl="1" indent="-34290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82947"/>
                </a:solidFill>
                <a:effectLst/>
                <a:uLnTx/>
                <a:uFillTx/>
                <a:ea typeface="Amazon Ember" panose="02000000000000000000" pitchFamily="2" charset="0"/>
              </a:rPr>
              <a:t>Additional tax queries can be emailed to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ea typeface="Amazon Ember" panose="02000000000000000000" pitchFamily="2" charset="0"/>
                <a:hlinkClick r:id="rId5"/>
              </a:rPr>
              <a:t>tax-exempt@amazon.com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74747"/>
              </a:solidFill>
              <a:effectLst/>
              <a:uLnTx/>
              <a:uFillTx/>
              <a:ea typeface="Amazon Ember" panose="02000000000000000000" pitchFamily="2" charset="0"/>
            </a:endParaRPr>
          </a:p>
          <a:p>
            <a:pPr marL="800100" marR="0" lvl="1" indent="-34290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srgbClr val="474747"/>
              </a:solidFill>
              <a:ea typeface="Amazon Ember" panose="02000000000000000000" pitchFamily="2" charset="0"/>
            </a:endParaRPr>
          </a:p>
          <a:p>
            <a:pPr defTabSz="914354">
              <a:defRPr/>
            </a:pPr>
            <a:r>
              <a:rPr lang="en-US" sz="1600" b="1" dirty="0">
                <a:solidFill>
                  <a:srgbClr val="007CB6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Dedicated Education Advisor</a:t>
            </a:r>
            <a:r>
              <a:rPr lang="en-US" sz="1600" b="1" dirty="0">
                <a:solidFill>
                  <a:srgbClr val="007CB6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: </a:t>
            </a:r>
            <a:r>
              <a:rPr lang="en-US" sz="1600" b="1" dirty="0">
                <a:solidFill>
                  <a:srgbClr val="182947"/>
                </a:solidFill>
                <a:ea typeface="Amazon Ember" panose="02000000000000000000" pitchFamily="2" charset="0"/>
              </a:rPr>
              <a:t>Liza Mills</a:t>
            </a:r>
          </a:p>
          <a:p>
            <a:pPr marL="742950" lvl="1" indent="-285750" defTabSz="914354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182947"/>
                </a:solidFill>
                <a:ea typeface="Amazon Ember" panose="02000000000000000000" pitchFamily="2" charset="0"/>
              </a:rPr>
              <a:t>This person is a dedicated resource assigned to Wichita State University to assist your administrative team with Amazon Business account structure, new features and functionality</a:t>
            </a:r>
            <a:endParaRPr lang="en-US" sz="1600" b="1" dirty="0">
              <a:solidFill>
                <a:srgbClr val="182947"/>
              </a:solidFill>
              <a:ea typeface="Amazon Ember" panose="02000000000000000000" pitchFamily="2" charset="0"/>
            </a:endParaRPr>
          </a:p>
          <a:p>
            <a:pPr marL="800100" marR="0" lvl="1" indent="-34290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74747"/>
              </a:solidFill>
              <a:effectLst/>
              <a:uLnTx/>
              <a:uFillTx/>
              <a:ea typeface="Amazon Ember" panose="02000000000000000000" pitchFamily="2" charset="0"/>
            </a:endParaRPr>
          </a:p>
          <a:p>
            <a:pPr marL="457200" marR="0" lvl="1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474747"/>
              </a:solidFill>
              <a:effectLst/>
              <a:uLnTx/>
              <a:uFillTx/>
              <a:ea typeface="Amazon Ember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261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CE79117-4C9B-4C35-9DF1-D92DE40D1335}"/>
              </a:ext>
            </a:extLst>
          </p:cNvPr>
          <p:cNvSpPr/>
          <p:nvPr/>
        </p:nvSpPr>
        <p:spPr>
          <a:xfrm>
            <a:off x="0" y="1445624"/>
            <a:ext cx="12192000" cy="4894216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3F3CE1-3580-48A7-A506-BA8DBE10AA9D}"/>
              </a:ext>
            </a:extLst>
          </p:cNvPr>
          <p:cNvSpPr/>
          <p:nvPr/>
        </p:nvSpPr>
        <p:spPr>
          <a:xfrm>
            <a:off x="1349220" y="1630574"/>
            <a:ext cx="9188760" cy="4226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3CF9CEF-71CE-4C24-BC14-DF999CCAB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06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How To Guides and Helpful Videos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121B-85CF-4C0E-AB41-1690B011C4DA}"/>
              </a:ext>
            </a:extLst>
          </p:cNvPr>
          <p:cNvSpPr txBox="1">
            <a:spLocks/>
          </p:cNvSpPr>
          <p:nvPr/>
        </p:nvSpPr>
        <p:spPr>
          <a:xfrm>
            <a:off x="1349220" y="2589960"/>
            <a:ext cx="5157787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hlinkClick r:id="rId3"/>
              </a:rPr>
              <a:t>Self Service Resources</a:t>
            </a:r>
            <a:endParaRPr lang="en-US" dirty="0"/>
          </a:p>
        </p:txBody>
      </p:sp>
      <p:pic>
        <p:nvPicPr>
          <p:cNvPr id="8" name="Picture 2" descr="Hero Gif">
            <a:extLst>
              <a:ext uri="{FF2B5EF4-FFF2-40B4-BE49-F238E27FC236}">
                <a16:creationId xmlns:a16="http://schemas.microsoft.com/office/drawing/2014/main" id="{578E71B1-4BBB-46F7-BED8-DFF8553A39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6961" y="3165964"/>
            <a:ext cx="4911096" cy="1637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A2DC89E-EAF8-4276-882C-0D2304016E6E}"/>
              </a:ext>
            </a:extLst>
          </p:cNvPr>
          <p:cNvSpPr txBox="1">
            <a:spLocks/>
          </p:cNvSpPr>
          <p:nvPr/>
        </p:nvSpPr>
        <p:spPr>
          <a:xfrm>
            <a:off x="6882571" y="2579945"/>
            <a:ext cx="3251244" cy="4219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hlinkClick r:id="rId5"/>
              </a:rPr>
              <a:t>Training Videos</a:t>
            </a:r>
            <a:endParaRPr lang="en-US" dirty="0"/>
          </a:p>
        </p:txBody>
      </p:sp>
      <p:pic>
        <p:nvPicPr>
          <p:cNvPr id="10" name="Content Placeholder 2">
            <a:extLst>
              <a:ext uri="{FF2B5EF4-FFF2-40B4-BE49-F238E27FC236}">
                <a16:creationId xmlns:a16="http://schemas.microsoft.com/office/drawing/2014/main" id="{AA3F6AF1-424D-4139-8859-808D8B704F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53" y="3165964"/>
            <a:ext cx="5157787" cy="15817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73A22F-6029-40A9-9D59-54F7DB87BD0C}"/>
              </a:ext>
            </a:extLst>
          </p:cNvPr>
          <p:cNvSpPr/>
          <p:nvPr/>
        </p:nvSpPr>
        <p:spPr>
          <a:xfrm>
            <a:off x="415924" y="1958671"/>
            <a:ext cx="11445875" cy="3816349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382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hape"/>
          <p:cNvSpPr/>
          <p:nvPr/>
        </p:nvSpPr>
        <p:spPr>
          <a:xfrm>
            <a:off x="2998535" y="2321674"/>
            <a:ext cx="6194929" cy="221465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algn="r" defTabSz="914400" rtl="0" eaLnBrk="1" latinLnBrk="0" hangingPunct="1">
              <a:defRPr lang="en-US" altLang="en-US" sz="700" b="0" i="0" kern="1200" smtClean="0">
                <a:solidFill>
                  <a:schemeClr val="bg1"/>
                </a:solidFill>
                <a:latin typeface="Amazon Ember"/>
                <a:ea typeface="Amazon Ember"/>
                <a:cs typeface="Amazon Ember"/>
              </a:defRPr>
            </a:lvl1pPr>
            <a:lvl2pPr marL="457200" lvl="1" algn="l" defTabSz="914400" rtl="0" eaLnBrk="1" latinLnBrk="0" hangingPunct="1">
              <a:defRPr lang="en-US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lang="en-US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lang="en-US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lang="en-US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lang="en-US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lang="en-US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lang="en-US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lang="en-US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8000" dirty="0">
                <a:latin typeface="Amazon Ember Light"/>
                <a:ea typeface="Amazon Ember Light"/>
                <a:cs typeface="Amazon Ember Light"/>
              </a:rPr>
              <a:t>Thank You</a:t>
            </a:r>
            <a:endParaRPr lang="en-US" altLang="en-US" dirty="0"/>
          </a:p>
          <a:p>
            <a:pPr algn="ctr"/>
            <a:endParaRPr lang="en-US" altLang="en-US" sz="2400" dirty="0">
              <a:solidFill>
                <a:schemeClr val="tx2"/>
              </a:solidFill>
              <a:latin typeface="Amazon Ember Light"/>
              <a:ea typeface="Amazon Ember Light"/>
              <a:cs typeface="Amazon Ember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F337AC-893A-418C-B65B-E63083C16F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03" y="256903"/>
            <a:ext cx="7566993" cy="22998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CE79117-4C9B-4C35-9DF1-D92DE40D1335}"/>
              </a:ext>
            </a:extLst>
          </p:cNvPr>
          <p:cNvSpPr/>
          <p:nvPr/>
        </p:nvSpPr>
        <p:spPr>
          <a:xfrm>
            <a:off x="0" y="1445624"/>
            <a:ext cx="12192000" cy="4894216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3F3CE1-3580-48A7-A506-BA8DBE10AA9D}"/>
              </a:ext>
            </a:extLst>
          </p:cNvPr>
          <p:cNvSpPr/>
          <p:nvPr/>
        </p:nvSpPr>
        <p:spPr>
          <a:xfrm>
            <a:off x="1349220" y="1630574"/>
            <a:ext cx="9188760" cy="4226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883811-2934-4CE9-9BE8-2ACAAA377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454" y="-144622"/>
            <a:ext cx="11644439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Amazon Business Benefits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E7653D7-8036-4157-9096-FE03C190F377}"/>
              </a:ext>
            </a:extLst>
          </p:cNvPr>
          <p:cNvSpPr txBox="1">
            <a:spLocks/>
          </p:cNvSpPr>
          <p:nvPr/>
        </p:nvSpPr>
        <p:spPr>
          <a:xfrm>
            <a:off x="748996" y="832478"/>
            <a:ext cx="10389208" cy="427352"/>
          </a:xfrm>
          <a:prstGeom prst="rect">
            <a:avLst/>
          </a:prstGeom>
        </p:spPr>
        <p:txBody>
          <a:bodyPr vert="horz" lIns="0" tIns="0" rIns="0" bIns="0" numCol="1" spcCol="347472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Amazon Ember" panose="02000000000000000000" pitchFamily="2" charset="0"/>
                <a:ea typeface="Amazon Ember" panose="02000000000000000000" pitchFamily="2" charset="0"/>
                <a:cs typeface="+mn-cs"/>
              </a:defRPr>
            </a:lvl1pPr>
            <a:lvl2pPr marL="11113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3pPr>
            <a:lvl4pPr marL="458788" indent="-230188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Courier New" pitchFamily="2" charset="0"/>
              <a:buChar char="o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4pPr>
            <a:lvl5pPr marL="749300" indent="-230188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CB6"/>
                </a:solidFill>
                <a:effectLst/>
                <a:uLnTx/>
                <a:uFillTx/>
                <a:latin typeface="Amazon Ember Light"/>
                <a:ea typeface="Amazon Ember" panose="02000000000000000000" pitchFamily="2" charset="0"/>
                <a:cs typeface="+mn-cs"/>
              </a:rPr>
              <a:t>There are a variety of discounts available on Amazon Business that your organization can take advantage of to unlock savings.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CB6"/>
              </a:solidFill>
              <a:effectLst/>
              <a:uLnTx/>
              <a:uFillTx/>
              <a:latin typeface="Amazon Ember Light"/>
              <a:ea typeface="Amazon Ember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FCCEC"/>
              </a:solidFill>
              <a:effectLst/>
              <a:uLnTx/>
              <a:uFillTx/>
              <a:latin typeface="Amazon Ember Light"/>
              <a:ea typeface="Amazon Ember" panose="02000000000000000000" pitchFamily="2" charset="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7F0745-7142-4976-9D5D-8C0AA53CC33D}"/>
              </a:ext>
            </a:extLst>
          </p:cNvPr>
          <p:cNvSpPr/>
          <p:nvPr/>
        </p:nvSpPr>
        <p:spPr>
          <a:xfrm>
            <a:off x="572098" y="1881604"/>
            <a:ext cx="673942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54">
              <a:defRPr/>
            </a:pPr>
            <a:r>
              <a:rPr lang="en-US" sz="1600" b="1" dirty="0">
                <a:solidFill>
                  <a:schemeClr val="accent3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Business Pricing</a:t>
            </a:r>
          </a:p>
          <a:p>
            <a:pPr marL="461963" lvl="0" indent="-234950" defTabSz="914354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474747"/>
                </a:solidFill>
                <a:ea typeface="Amazon Ember" panose="02000000000000000000" pitchFamily="2" charset="0"/>
              </a:rPr>
              <a:t>Cheaper pricing available only for registered Amazon Business customers.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1F3C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461963" indent="-461963" defTabSz="914354"/>
            <a:r>
              <a:rPr lang="en-US" sz="1600" b="1" dirty="0">
                <a:solidFill>
                  <a:schemeClr val="accent3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Business-Only Selection</a:t>
            </a:r>
          </a:p>
          <a:p>
            <a:pPr marL="461963" indent="-234950" defTabSz="91435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74747"/>
                </a:solidFill>
                <a:ea typeface="Amazon Ember" panose="02000000000000000000" pitchFamily="2" charset="0"/>
              </a:rPr>
              <a:t>Business-only selection refers to items and offers that are only available for purchase by Amazon Business customers.</a:t>
            </a:r>
          </a:p>
          <a:p>
            <a:pPr marL="461963" indent="-461963" defTabSz="914354"/>
            <a:endParaRPr lang="en-US" sz="1600" dirty="0">
              <a:solidFill>
                <a:srgbClr val="474747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defTabSz="914354"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Amazon Ember" panose="020B0603020204020204" pitchFamily="34" charset="0"/>
                <a:cs typeface="Amazon Ember" panose="020B0603020204020204" pitchFamily="34" charset="0"/>
              </a:rPr>
              <a:t>Quantity Discounts and </a:t>
            </a:r>
            <a:r>
              <a:rPr lang="en-US" sz="1600" b="1" dirty="0">
                <a:solidFill>
                  <a:schemeClr val="accent3"/>
                </a:solidFill>
                <a:ea typeface="Amazon Ember" panose="020B0603020204020204" pitchFamily="34" charset="0"/>
              </a:rPr>
              <a:t>Limited Time Deals/Coupons</a:t>
            </a:r>
          </a:p>
          <a:p>
            <a:pPr marL="461963" marR="0" lvl="0" indent="-23495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mazon Ember Light"/>
                <a:ea typeface="Amazon Ember" panose="02000000000000000000" pitchFamily="2" charset="0"/>
                <a:cs typeface="+mn-cs"/>
              </a:rPr>
              <a:t>Volume-tiered discounts</a:t>
            </a:r>
          </a:p>
          <a:p>
            <a:pPr marL="227013" marR="0" lvl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600" noProof="0" dirty="0">
              <a:solidFill>
                <a:srgbClr val="474747"/>
              </a:solidFill>
              <a:ea typeface="Amazon Ember" panose="02000000000000000000" pitchFamily="2" charset="0"/>
            </a:endParaRPr>
          </a:p>
          <a:p>
            <a:pPr marL="461963" indent="-461963" defTabSz="914354"/>
            <a:r>
              <a:rPr lang="en-US" sz="1600" b="1" dirty="0">
                <a:solidFill>
                  <a:schemeClr val="accent3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Amazon Business Analytics</a:t>
            </a:r>
          </a:p>
          <a:p>
            <a:pPr marL="461963" indent="-234950" defTabSz="91435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74747"/>
                </a:solidFill>
                <a:ea typeface="Amazon Ember" panose="02000000000000000000" pitchFamily="2" charset="0"/>
              </a:rPr>
              <a:t>Use Amazon Business Analytics to view data about your orders, create and filter reports based on your business needs, and view both charts and tables. </a:t>
            </a:r>
            <a:r>
              <a:rPr lang="en-US" sz="1600" dirty="0">
                <a:solidFill>
                  <a:srgbClr val="474747"/>
                </a:solidFill>
                <a:ea typeface="Amazon Ember" panose="02000000000000000000" pitchFamily="2" charset="0"/>
                <a:hlinkClick r:id="rId3"/>
              </a:rPr>
              <a:t>Click</a:t>
            </a:r>
            <a:r>
              <a:rPr lang="en-US" sz="1600" dirty="0">
                <a:solidFill>
                  <a:srgbClr val="474747"/>
                </a:solidFill>
                <a:ea typeface="Amazon Ember" panose="02000000000000000000" pitchFamily="2" charset="0"/>
              </a:rPr>
              <a:t> to learn more.</a:t>
            </a:r>
          </a:p>
          <a:p>
            <a:pPr marL="227013" marR="0" lvl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74747"/>
              </a:solidFill>
              <a:effectLst/>
              <a:uLnTx/>
              <a:uFillTx/>
              <a:latin typeface="Amazon Ember Light"/>
              <a:ea typeface="Amazon Ember" panose="02000000000000000000" pitchFamily="2" charset="0"/>
              <a:cs typeface="+mn-cs"/>
            </a:endParaRPr>
          </a:p>
          <a:p>
            <a:pPr marL="461963" marR="0" lvl="0" indent="-23495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srgbClr val="474747"/>
              </a:solidFill>
              <a:latin typeface="Amazon Ember Light"/>
              <a:ea typeface="Amazon Ember" panose="02000000000000000000" pitchFamily="2" charset="0"/>
            </a:endParaRPr>
          </a:p>
          <a:p>
            <a:pPr marL="461963" marR="0" lvl="0" indent="-23495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74747"/>
              </a:solidFill>
              <a:effectLst/>
              <a:uLnTx/>
              <a:uFillTx/>
              <a:latin typeface="Amazon Ember Light"/>
              <a:ea typeface="Amazon Ember" panose="02000000000000000000" pitchFamily="2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5B9C64-493C-4192-A0F2-FF2B99C37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853" y="2036028"/>
            <a:ext cx="2390775" cy="6858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66DE9B-9902-4CC4-8FFB-BBB7B8334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7815" y="3134345"/>
            <a:ext cx="2990850" cy="7048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AE34EF-F04F-4C1C-B555-89D41C0D5E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416" y="4251712"/>
            <a:ext cx="1771650" cy="4857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7412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CE79117-4C9B-4C35-9DF1-D92DE40D1335}"/>
              </a:ext>
            </a:extLst>
          </p:cNvPr>
          <p:cNvSpPr/>
          <p:nvPr/>
        </p:nvSpPr>
        <p:spPr>
          <a:xfrm>
            <a:off x="0" y="1445624"/>
            <a:ext cx="12192000" cy="4894216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3F3CE1-3580-48A7-A506-BA8DBE10AA9D}"/>
              </a:ext>
            </a:extLst>
          </p:cNvPr>
          <p:cNvSpPr/>
          <p:nvPr/>
        </p:nvSpPr>
        <p:spPr>
          <a:xfrm>
            <a:off x="1349220" y="1630574"/>
            <a:ext cx="9188760" cy="4226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746D2C-260D-4418-8527-1740A1C121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7" y="111874"/>
            <a:ext cx="3631944" cy="12412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F6BD52-B89F-4037-9905-2189BF05B53C}"/>
              </a:ext>
            </a:extLst>
          </p:cNvPr>
          <p:cNvSpPr/>
          <p:nvPr/>
        </p:nvSpPr>
        <p:spPr>
          <a:xfrm>
            <a:off x="314854" y="1975854"/>
            <a:ext cx="52910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3" indent="-461963" defTabSz="914354"/>
            <a:r>
              <a:rPr lang="en-US" sz="1600" b="1" dirty="0">
                <a:solidFill>
                  <a:srgbClr val="007CB6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Take Advantage of Amazon of </a:t>
            </a:r>
            <a:r>
              <a:rPr lang="en-US" sz="1600" b="1" dirty="0">
                <a:solidFill>
                  <a:schemeClr val="accent3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Business Prime Shipping</a:t>
            </a:r>
          </a:p>
          <a:p>
            <a:pPr marL="461963" indent="-234950" defTabSz="91435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74747"/>
                </a:solidFill>
                <a:ea typeface="Amazon Ember" panose="02000000000000000000" pitchFamily="2" charset="0"/>
              </a:rPr>
              <a:t>Once Business Prime Shipping has been purchased, it provides Free Two-Day Shipping on eligible items for all users in the business account. There are multiple pricing tiers to meet the needs of businesses of all sizes. </a:t>
            </a:r>
            <a:r>
              <a:rPr lang="en-US" sz="1400" dirty="0">
                <a:solidFill>
                  <a:srgbClr val="474747"/>
                </a:solidFill>
                <a:ea typeface="Amazon Ember" panose="02000000000000000000" pitchFamily="2" charset="0"/>
                <a:hlinkClick r:id="rId4"/>
              </a:rPr>
              <a:t>Click</a:t>
            </a:r>
            <a:r>
              <a:rPr lang="en-US" sz="1400" dirty="0">
                <a:solidFill>
                  <a:srgbClr val="474747"/>
                </a:solidFill>
                <a:ea typeface="Amazon Ember" panose="02000000000000000000" pitchFamily="2" charset="0"/>
              </a:rPr>
              <a:t> to learn more. </a:t>
            </a:r>
          </a:p>
          <a:p>
            <a:pPr marL="17145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22D3A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CB6"/>
                </a:solidFill>
                <a:effectLst/>
                <a:uLnTx/>
                <a:uFillTx/>
                <a:ea typeface="Amazon Ember" panose="020B0603020204020204" pitchFamily="34" charset="0"/>
                <a:cs typeface="Amazon Ember" panose="020B0603020204020204" pitchFamily="34" charset="0"/>
              </a:rPr>
              <a:t>Prime Eligibility – Fulfilled by Amazon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CB6"/>
              </a:solidFill>
              <a:effectLst/>
              <a:uLnTx/>
              <a:uFillTx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398463" indent="-227013"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mazon Ember" panose="02000000000000000000" pitchFamily="2" charset="0"/>
                <a:cs typeface="+mn-cs"/>
              </a:rPr>
              <a:t>Prime eligible items are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mazon Ember" panose="020B0603020204020204" pitchFamily="34" charset="0"/>
                <a:cs typeface="Amazon Ember" panose="020B0603020204020204" pitchFamily="34" charset="0"/>
              </a:rPr>
              <a:t>fulfilled by Amazon.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mazon Ember" panose="02000000000000000000" pitchFamily="2" charset="0"/>
                <a:cs typeface="+mn-cs"/>
              </a:rPr>
              <a:t>We recommend searching for prime eligible items</a:t>
            </a:r>
            <a:r>
              <a:rPr lang="en-US" sz="1400" dirty="0">
                <a:solidFill>
                  <a:prstClr val="black"/>
                </a:solidFill>
                <a:ea typeface="Amazon Ember" panose="02000000000000000000" pitchFamily="2" charset="0"/>
              </a:rPr>
              <a:t> to ensure</a:t>
            </a:r>
            <a:r>
              <a:rPr lang="en-US" sz="1400" dirty="0">
                <a:solidFill>
                  <a:srgbClr val="222D3A"/>
                </a:solidFill>
                <a:ea typeface="Amazon Ember" panose="02000000000000000000" pitchFamily="2" charset="0"/>
              </a:rPr>
              <a:t> that your products arrive on time and as expected. All products clearly mark who the seller is on the product detail page.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mazon Ember Light"/>
              <a:ea typeface="Amazon Ember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CB6"/>
                </a:solidFill>
                <a:effectLst/>
                <a:uLnTx/>
                <a:uFillTx/>
                <a:ea typeface="Amazon Ember" panose="020B0603020204020204" pitchFamily="34" charset="0"/>
                <a:cs typeface="Amazon Ember" panose="020B0603020204020204" pitchFamily="34" charset="0"/>
              </a:rPr>
              <a:t>What’s not Included?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CB6"/>
              </a:solidFill>
              <a:effectLst/>
              <a:uLnTx/>
              <a:uFillTx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398463" marR="0" lvl="0" indent="-2270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 Ember Light"/>
                <a:ea typeface="Amazon Ember" panose="02000000000000000000" pitchFamily="2" charset="0"/>
                <a:cs typeface="+mn-cs"/>
              </a:rPr>
              <a:t>Business Prime Shipping does not include additional Prime benefits such as Amazon Fresh, Pantry, Video, or Music.</a:t>
            </a:r>
          </a:p>
          <a:p>
            <a:pPr marL="398463" marR="0" lvl="0" indent="-2270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D3A"/>
              </a:solidFill>
              <a:effectLst/>
              <a:uLnTx/>
              <a:uFillTx/>
              <a:latin typeface="Amazon Ember" panose="02000000000000000000" pitchFamily="2" charset="0"/>
              <a:ea typeface="Amazon Ember" panose="02000000000000000000" pitchFamily="2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DE93DB-F578-4C63-AA26-0F050BD80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440" y="2299184"/>
            <a:ext cx="5895033" cy="2421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ounded Rectangle 12">
            <a:extLst>
              <a:ext uri="{FF2B5EF4-FFF2-40B4-BE49-F238E27FC236}">
                <a16:creationId xmlns:a16="http://schemas.microsoft.com/office/drawing/2014/main" id="{8E742C56-7BD4-41C1-9228-F7BCDE2B012B}"/>
              </a:ext>
            </a:extLst>
          </p:cNvPr>
          <p:cNvSpPr/>
          <p:nvPr/>
        </p:nvSpPr>
        <p:spPr>
          <a:xfrm>
            <a:off x="10963275" y="3831860"/>
            <a:ext cx="845344" cy="214606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87C477B3-83EB-45CC-9DF5-CFE1E125C7D6}"/>
              </a:ext>
            </a:extLst>
          </p:cNvPr>
          <p:cNvSpPr/>
          <p:nvPr/>
        </p:nvSpPr>
        <p:spPr>
          <a:xfrm>
            <a:off x="10999143" y="2609850"/>
            <a:ext cx="405457" cy="135488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3729F8-622D-40A3-929D-4912C14CD9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7468" y="4810084"/>
            <a:ext cx="1971675" cy="4953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ounded Rectangle 12">
            <a:extLst>
              <a:ext uri="{FF2B5EF4-FFF2-40B4-BE49-F238E27FC236}">
                <a16:creationId xmlns:a16="http://schemas.microsoft.com/office/drawing/2014/main" id="{480579ED-2D73-4A60-8C95-CBF3AFEE9233}"/>
              </a:ext>
            </a:extLst>
          </p:cNvPr>
          <p:cNvSpPr/>
          <p:nvPr/>
        </p:nvSpPr>
        <p:spPr>
          <a:xfrm>
            <a:off x="9008270" y="4810084"/>
            <a:ext cx="2000160" cy="4953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D3E70B6-1B5F-4060-87DF-205504F1C109}"/>
              </a:ext>
            </a:extLst>
          </p:cNvPr>
          <p:cNvCxnSpPr>
            <a:endCxn id="11" idx="1"/>
          </p:cNvCxnSpPr>
          <p:nvPr/>
        </p:nvCxnSpPr>
        <p:spPr>
          <a:xfrm flipV="1">
            <a:off x="10191750" y="3939163"/>
            <a:ext cx="771525" cy="870921"/>
          </a:xfrm>
          <a:prstGeom prst="line">
            <a:avLst/>
          </a:prstGeom>
          <a:ln w="349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Rounded Rectangle 2">
            <a:extLst>
              <a:ext uri="{FF2B5EF4-FFF2-40B4-BE49-F238E27FC236}">
                <a16:creationId xmlns:a16="http://schemas.microsoft.com/office/drawing/2014/main" id="{D012FB75-ABC0-4452-83F2-EF51CDFB3F74}"/>
              </a:ext>
            </a:extLst>
          </p:cNvPr>
          <p:cNvSpPr/>
          <p:nvPr/>
        </p:nvSpPr>
        <p:spPr>
          <a:xfrm>
            <a:off x="478751" y="124281"/>
            <a:ext cx="4460240" cy="1203003"/>
          </a:xfrm>
          <a:prstGeom prst="roundRect">
            <a:avLst/>
          </a:prstGeom>
          <a:solidFill>
            <a:schemeClr val="tx2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Light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B19B467-CA29-4787-AFFF-383564345F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1" y="-16750"/>
            <a:ext cx="4592540" cy="156843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67489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088EEB-4981-4DFB-A37C-56D44301E3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2914" y="3429000"/>
            <a:ext cx="6465565" cy="18164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Registration &amp; Accessing the Amazon Business Account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CA679B-F71B-48F3-939C-C068BDBD50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77825"/>
            <a:ext cx="8069263" cy="365125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Business Account Access and Navigation</a:t>
            </a:r>
            <a:br>
              <a:rPr lang="en-US" sz="2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377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CE79117-4C9B-4C35-9DF1-D92DE40D1335}"/>
              </a:ext>
            </a:extLst>
          </p:cNvPr>
          <p:cNvSpPr/>
          <p:nvPr/>
        </p:nvSpPr>
        <p:spPr>
          <a:xfrm>
            <a:off x="0" y="1445624"/>
            <a:ext cx="12192000" cy="4894216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3F3CE1-3580-48A7-A506-BA8DBE10AA9D}"/>
              </a:ext>
            </a:extLst>
          </p:cNvPr>
          <p:cNvSpPr/>
          <p:nvPr/>
        </p:nvSpPr>
        <p:spPr>
          <a:xfrm>
            <a:off x="1349220" y="1630574"/>
            <a:ext cx="9188760" cy="4226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5FBA46C-5F26-402E-82CC-F4EBA91A6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77" y="-177553"/>
            <a:ext cx="10515600" cy="1325563"/>
          </a:xfrm>
        </p:spPr>
        <p:txBody>
          <a:bodyPr/>
          <a:lstStyle/>
          <a:p>
            <a:r>
              <a:rPr lang="en-US" dirty="0"/>
              <a:t>Amazon Business Registration Scenarios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88175FD-0D82-4564-B86A-E5FED44E9C2B}"/>
              </a:ext>
            </a:extLst>
          </p:cNvPr>
          <p:cNvSpPr txBox="1">
            <a:spLocks/>
          </p:cNvSpPr>
          <p:nvPr/>
        </p:nvSpPr>
        <p:spPr>
          <a:xfrm>
            <a:off x="857794" y="841985"/>
            <a:ext cx="10389208" cy="454832"/>
          </a:xfrm>
          <a:prstGeom prst="rect">
            <a:avLst/>
          </a:prstGeom>
        </p:spPr>
        <p:txBody>
          <a:bodyPr vert="horz" lIns="0" tIns="0" rIns="0" bIns="0" numCol="1" spcCol="347472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Amazon Ember" panose="02000000000000000000" pitchFamily="2" charset="0"/>
                <a:ea typeface="Amazon Ember" panose="02000000000000000000" pitchFamily="2" charset="0"/>
                <a:cs typeface="+mn-cs"/>
              </a:defRPr>
            </a:lvl1pPr>
            <a:lvl2pPr marL="11113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3pPr>
            <a:lvl4pPr marL="458788" indent="-230188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Courier New" pitchFamily="2" charset="0"/>
              <a:buChar char="o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4pPr>
            <a:lvl5pPr marL="749300" indent="-230188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+mn-lt"/>
              </a:rPr>
              <a:t>Depending on how you have used your work email on Amazon in the past, you will be prompted through a corresponding registration flow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990B402-F43F-47A0-B3BD-B1438F889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254891"/>
              </p:ext>
            </p:extLst>
          </p:nvPr>
        </p:nvGraphicFramePr>
        <p:xfrm>
          <a:off x="1716197" y="1518911"/>
          <a:ext cx="9126583" cy="474478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34251">
                  <a:extLst>
                    <a:ext uri="{9D8B030D-6E8A-4147-A177-3AD203B41FA5}">
                      <a16:colId xmlns:a16="http://schemas.microsoft.com/office/drawing/2014/main" val="573761971"/>
                    </a:ext>
                  </a:extLst>
                </a:gridCol>
                <a:gridCol w="6292332">
                  <a:extLst>
                    <a:ext uri="{9D8B030D-6E8A-4147-A177-3AD203B41FA5}">
                      <a16:colId xmlns:a16="http://schemas.microsoft.com/office/drawing/2014/main" val="2253109850"/>
                    </a:ext>
                  </a:extLst>
                </a:gridCol>
              </a:tblGrid>
              <a:tr h="34545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Persona</a:t>
                      </a:r>
                    </a:p>
                  </a:txBody>
                  <a:tcPr>
                    <a:solidFill>
                      <a:srgbClr val="1829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Objective</a:t>
                      </a:r>
                    </a:p>
                  </a:txBody>
                  <a:tcPr>
                    <a:solidFill>
                      <a:srgbClr val="1829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110987"/>
                  </a:ext>
                </a:extLst>
              </a:tr>
              <a:tr h="40462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3"/>
                          </a:solidFill>
                          <a:latin typeface="+mj-lt"/>
                          <a:ea typeface="Amazon Ember Heavy" panose="020B0803020204020204" pitchFamily="34" charset="0"/>
                          <a:cs typeface="Amazon Ember Heavy" panose="020B0803020204020204" pitchFamily="34" charset="0"/>
                        </a:rPr>
                        <a:t>New User</a:t>
                      </a:r>
                    </a:p>
                  </a:txBody>
                  <a:tcPr anchor="ctr">
                    <a:solidFill>
                      <a:srgbClr val="FA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en-US" sz="1300" b="0" baseline="0" dirty="0">
                          <a:effectLst/>
                          <a:latin typeface="+mn-lt"/>
                          <a:ea typeface="Amazon Ember" panose="02000000000000000000" pitchFamily="2" charset="0"/>
                          <a:cs typeface="Calibri Light" panose="020F0302020204030204" pitchFamily="34" charset="0"/>
                        </a:rPr>
                        <a:t>Has never used 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mazon Ember" panose="02000000000000000000" pitchFamily="2" charset="0"/>
                          <a:cs typeface="Calibri Light" panose="020F0302020204030204" pitchFamily="34" charset="0"/>
                        </a:rPr>
                        <a:t>@Wichita.edu </a:t>
                      </a:r>
                      <a:r>
                        <a:rPr lang="en-US" sz="13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mazon Ember" panose="02000000000000000000" pitchFamily="2" charset="0"/>
                          <a:cs typeface="Calibri Light" panose="020F0302020204030204" pitchFamily="34" charset="0"/>
                        </a:rPr>
                        <a:t>email </a:t>
                      </a:r>
                      <a:r>
                        <a:rPr lang="en-US" sz="1300" b="0" baseline="0" dirty="0">
                          <a:effectLst/>
                          <a:latin typeface="+mn-lt"/>
                          <a:ea typeface="Amazon Ember" panose="02000000000000000000" pitchFamily="2" charset="0"/>
                          <a:cs typeface="Calibri Light" panose="020F0302020204030204" pitchFamily="34" charset="0"/>
                        </a:rPr>
                        <a:t>domain on any Amazon account</a:t>
                      </a:r>
                      <a:endParaRPr lang="en-US" sz="1300" b="0" dirty="0">
                        <a:effectLst/>
                        <a:latin typeface="+mn-lt"/>
                        <a:ea typeface="Amazon Ember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solidFill>
                      <a:srgbClr val="FA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335682"/>
                  </a:ext>
                </a:extLst>
              </a:tr>
              <a:tr h="13097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3"/>
                          </a:solidFill>
                          <a:latin typeface="+mj-lt"/>
                          <a:ea typeface="Amazon Ember Heavy" panose="020B0803020204020204" pitchFamily="34" charset="0"/>
                          <a:cs typeface="Amazon Ember Heavy" panose="020B0803020204020204" pitchFamily="34" charset="0"/>
                        </a:rPr>
                        <a:t>Existing Amazon.com account used for </a:t>
                      </a:r>
                      <a:r>
                        <a:rPr lang="en-US" sz="1600" b="1" i="1" dirty="0">
                          <a:solidFill>
                            <a:schemeClr val="accent3"/>
                          </a:solidFill>
                          <a:latin typeface="+mj-lt"/>
                          <a:ea typeface="Amazon Ember Heavy" panose="020B0803020204020204" pitchFamily="34" charset="0"/>
                          <a:cs typeface="Amazon Ember Heavy" panose="020B0803020204020204" pitchFamily="34" charset="0"/>
                        </a:rPr>
                        <a:t>Business Purchases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mazon Ember" panose="02000000000000000000" pitchFamily="2" charset="0"/>
                        <a:ea typeface="Amazon Ember" panose="02000000000000000000" pitchFamily="2" charset="0"/>
                        <a:cs typeface="Calibri Light" panose="020F0302020204030204" pitchFamily="34" charset="0"/>
                      </a:endParaRP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mazon Ember" panose="02000000000000000000" pitchFamily="2" charset="0"/>
                          <a:cs typeface="Calibri Light" panose="020F0302020204030204" pitchFamily="34" charset="0"/>
                        </a:rPr>
                        <a:t>Amazon User has 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mazon Ember" panose="02000000000000000000" pitchFamily="2" charset="0"/>
                          <a:cs typeface="Calibri Light" panose="020F0302020204030204" pitchFamily="34" charset="0"/>
                        </a:rPr>
                        <a:t>@Wichita.edu </a:t>
                      </a:r>
                      <a:r>
                        <a:rPr lang="en-US" sz="13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mazon Ember" panose="02000000000000000000" pitchFamily="2" charset="0"/>
                          <a:cs typeface="Calibri Light" panose="020F0302020204030204" pitchFamily="34" charset="0"/>
                        </a:rPr>
                        <a:t>email</a:t>
                      </a:r>
                      <a:r>
                        <a:rPr lang="en-US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mazon Ember" panose="02000000000000000000" pitchFamily="2" charset="0"/>
                          <a:cs typeface="Calibri Light" panose="020F0302020204030204" pitchFamily="34" charset="0"/>
                        </a:rPr>
                        <a:t> linked to Amazon. Since they have only made business purchases in the past, their order</a:t>
                      </a:r>
                      <a:r>
                        <a:rPr lang="en-US" sz="13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mazon Ember" panose="02000000000000000000" pitchFamily="2" charset="0"/>
                          <a:cs typeface="Calibri Light" panose="020F0302020204030204" pitchFamily="34" charset="0"/>
                        </a:rPr>
                        <a:t> history and account information (payment methods, addresses, etc.) should be converted/migrated to the centralized Business account.</a:t>
                      </a: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mazon Ember" panose="02000000000000000000" pitchFamily="2" charset="0"/>
                        <a:ea typeface="Amazon Ember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123298"/>
                  </a:ext>
                </a:extLst>
              </a:tr>
              <a:tr h="12233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3"/>
                          </a:solidFill>
                          <a:latin typeface="+mj-lt"/>
                          <a:ea typeface="Amazon Ember Heavy" panose="020B0803020204020204" pitchFamily="34" charset="0"/>
                          <a:cs typeface="Amazon Ember Heavy" panose="020B0803020204020204" pitchFamily="34" charset="0"/>
                        </a:rPr>
                        <a:t>Existing Amazon.com account used for </a:t>
                      </a:r>
                      <a:r>
                        <a:rPr lang="en-US" sz="1600" b="1" i="1" dirty="0">
                          <a:solidFill>
                            <a:schemeClr val="accent3"/>
                          </a:solidFill>
                          <a:latin typeface="+mj-lt"/>
                          <a:ea typeface="Amazon Ember Heavy" panose="020B0803020204020204" pitchFamily="34" charset="0"/>
                          <a:cs typeface="Amazon Ember Heavy" panose="020B0803020204020204" pitchFamily="34" charset="0"/>
                        </a:rPr>
                        <a:t>Personal Purchases</a:t>
                      </a:r>
                    </a:p>
                  </a:txBody>
                  <a:tcPr anchor="ctr">
                    <a:solidFill>
                      <a:srgbClr val="FA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mazon Ember" panose="02000000000000000000" pitchFamily="2" charset="0"/>
                        <a:ea typeface="Amazon Ember" panose="02000000000000000000" pitchFamily="2" charset="0"/>
                        <a:cs typeface="Calibri Light" panose="020F030202020403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mazon Ember" panose="02000000000000000000" pitchFamily="2" charset="0"/>
                          <a:cs typeface="Calibri Light" panose="020F0302020204030204" pitchFamily="34" charset="0"/>
                        </a:rPr>
                        <a:t>Amazon User has 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mazon Ember" panose="02000000000000000000" pitchFamily="2" charset="0"/>
                          <a:cs typeface="Calibri Light" panose="020F0302020204030204" pitchFamily="34" charset="0"/>
                        </a:rPr>
                        <a:t>@Wichita.edu </a:t>
                      </a:r>
                      <a:r>
                        <a:rPr lang="en-US" sz="13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mazon Ember" panose="02000000000000000000" pitchFamily="2" charset="0"/>
                          <a:cs typeface="Calibri Light" panose="020F0302020204030204" pitchFamily="34" charset="0"/>
                        </a:rPr>
                        <a:t>email</a:t>
                      </a:r>
                      <a:r>
                        <a:rPr lang="en-US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mazon Ember" panose="02000000000000000000" pitchFamily="2" charset="0"/>
                          <a:cs typeface="Calibri Light" panose="020F0302020204030204" pitchFamily="34" charset="0"/>
                        </a:rPr>
                        <a:t> linked to Amazon. Since they may have made personal purchases, they would like to transfer all previous order history and account information to a personal email,</a:t>
                      </a:r>
                      <a:r>
                        <a:rPr lang="en-US" sz="13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mazon Ember" panose="02000000000000000000" pitchFamily="2" charset="0"/>
                          <a:cs typeface="Calibri Light" panose="020F0302020204030204" pitchFamily="34" charset="0"/>
                        </a:rPr>
                        <a:t> and start a clear profile in the new centralized Business account.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endParaRPr lang="en-US" sz="1400" dirty="0">
                        <a:effectLst/>
                        <a:latin typeface="Amazon Ember" panose="02000000000000000000" pitchFamily="2" charset="0"/>
                        <a:ea typeface="Amazon Ember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44258" marR="44258" marT="0" marB="0" anchor="ctr">
                    <a:solidFill>
                      <a:srgbClr val="FA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734617"/>
                  </a:ext>
                </a:extLst>
              </a:tr>
              <a:tr h="122336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3"/>
                          </a:solidFill>
                          <a:latin typeface="+mj-lt"/>
                          <a:ea typeface="Amazon Ember Heavy" panose="020B0803020204020204" pitchFamily="34" charset="0"/>
                          <a:cs typeface="Amazon Ember Heavy" panose="020B0803020204020204" pitchFamily="34" charset="0"/>
                        </a:rPr>
                        <a:t>Existing Amazon Business 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en-US" sz="1400" b="0" u="none" kern="1200" dirty="0">
                        <a:solidFill>
                          <a:schemeClr val="tx1"/>
                        </a:solidFill>
                        <a:effectLst/>
                        <a:latin typeface="Amazon Ember" panose="02000000000000000000" pitchFamily="2" charset="0"/>
                        <a:ea typeface="Amazon Ember" panose="02000000000000000000" pitchFamily="2" charset="0"/>
                        <a:cs typeface="Calibri Light" panose="020F0302020204030204" pitchFamily="34" charset="0"/>
                      </a:endParaRP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300" b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mazon Ember" panose="02000000000000000000" pitchFamily="2" charset="0"/>
                          <a:cs typeface="Calibri Light" panose="020F0302020204030204" pitchFamily="34" charset="0"/>
                        </a:rPr>
                        <a:t>Amazon</a:t>
                      </a:r>
                      <a:r>
                        <a:rPr lang="en-US" sz="1300" b="0" u="non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mazon Ember" panose="02000000000000000000" pitchFamily="2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300" b="0" i="1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mazon Ember" panose="02000000000000000000" pitchFamily="2" charset="0"/>
                          <a:cs typeface="Calibri Light" panose="020F0302020204030204" pitchFamily="34" charset="0"/>
                        </a:rPr>
                        <a:t>Business</a:t>
                      </a:r>
                      <a:r>
                        <a:rPr lang="en-US" sz="1300" b="0" i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mazon Ember" panose="02000000000000000000" pitchFamily="2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300" b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mazon Ember" panose="02000000000000000000" pitchFamily="2" charset="0"/>
                          <a:cs typeface="Calibri Light" panose="020F0302020204030204" pitchFamily="34" charset="0"/>
                        </a:rPr>
                        <a:t>User 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mazon Ember" panose="02000000000000000000" pitchFamily="2" charset="0"/>
                          <a:cs typeface="Calibri Light" panose="020F0302020204030204" pitchFamily="34" charset="0"/>
                        </a:rPr>
                        <a:t>@Wichita.edu </a:t>
                      </a:r>
                      <a:r>
                        <a:rPr lang="en-US" sz="13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mazon Ember" panose="02000000000000000000" pitchFamily="2" charset="0"/>
                          <a:cs typeface="Calibri Light" panose="020F0302020204030204" pitchFamily="34" charset="0"/>
                        </a:rPr>
                        <a:t>email</a:t>
                      </a:r>
                      <a:r>
                        <a:rPr lang="en-US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mazon Ember" panose="02000000000000000000" pitchFamily="2" charset="0"/>
                          <a:cs typeface="Calibri Light" panose="020F0302020204030204" pitchFamily="34" charset="0"/>
                        </a:rPr>
                        <a:t> is</a:t>
                      </a:r>
                      <a:r>
                        <a:rPr lang="en-US" sz="13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mazon Ember" panose="02000000000000000000" pitchFamily="2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mazon Ember" panose="02000000000000000000" pitchFamily="2" charset="0"/>
                          <a:cs typeface="Calibri Light" panose="020F0302020204030204" pitchFamily="34" charset="0"/>
                        </a:rPr>
                        <a:t>linked to a separate AB account) who needs to either 1) </a:t>
                      </a:r>
                      <a:r>
                        <a:rPr lang="en-US" sz="13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mazon Ember" panose="02000000000000000000" pitchFamily="2" charset="0"/>
                          <a:cs typeface="Calibri Light" panose="020F0302020204030204" pitchFamily="34" charset="0"/>
                        </a:rPr>
                        <a:t>merge the current account into the central Business account from an email invitation or 2) </a:t>
                      </a:r>
                      <a:r>
                        <a:rPr lang="en-US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mazon Ember" panose="02000000000000000000" pitchFamily="2" charset="0"/>
                          <a:cs typeface="Calibri Light" panose="020F0302020204030204" pitchFamily="34" charset="0"/>
                        </a:rPr>
                        <a:t>deregister the account (convert to a .com account) before joining</a:t>
                      </a:r>
                      <a:r>
                        <a:rPr lang="en-US" sz="13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mazon Ember" panose="02000000000000000000" pitchFamily="2" charset="0"/>
                          <a:cs typeface="Calibri Light" panose="020F0302020204030204" pitchFamily="34" charset="0"/>
                        </a:rPr>
                        <a:t> the central account.</a:t>
                      </a: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en-US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mazon Ember" panose="02000000000000000000" pitchFamily="2" charset="0"/>
                        <a:ea typeface="Amazon Ember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44258" marR="442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579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0183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CE79117-4C9B-4C35-9DF1-D92DE40D1335}"/>
              </a:ext>
            </a:extLst>
          </p:cNvPr>
          <p:cNvSpPr/>
          <p:nvPr/>
        </p:nvSpPr>
        <p:spPr>
          <a:xfrm>
            <a:off x="-775" y="1438831"/>
            <a:ext cx="12192000" cy="4894216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3F3CE1-3580-48A7-A506-BA8DBE10AA9D}"/>
              </a:ext>
            </a:extLst>
          </p:cNvPr>
          <p:cNvSpPr/>
          <p:nvPr/>
        </p:nvSpPr>
        <p:spPr>
          <a:xfrm>
            <a:off x="1349220" y="1630574"/>
            <a:ext cx="9188760" cy="4226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FBA221-A0F1-44E6-8445-7FFA21860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42" y="-170760"/>
            <a:ext cx="11628255" cy="1325563"/>
          </a:xfrm>
        </p:spPr>
        <p:txBody>
          <a:bodyPr>
            <a:normAutofit/>
          </a:bodyPr>
          <a:lstStyle/>
          <a:p>
            <a:r>
              <a:rPr lang="en-US" sz="3200" dirty="0"/>
              <a:t>Accessing Amazon Business through Single Sign 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4D45C15-1B02-4D53-B262-B5B88E380D3F}"/>
              </a:ext>
            </a:extLst>
          </p:cNvPr>
          <p:cNvSpPr txBox="1">
            <a:spLocks/>
          </p:cNvSpPr>
          <p:nvPr/>
        </p:nvSpPr>
        <p:spPr>
          <a:xfrm>
            <a:off x="490142" y="898317"/>
            <a:ext cx="10155903" cy="454832"/>
          </a:xfrm>
          <a:prstGeom prst="rect">
            <a:avLst/>
          </a:prstGeom>
        </p:spPr>
        <p:txBody>
          <a:bodyPr vert="horz" lIns="0" tIns="0" rIns="0" bIns="0" numCol="1" spcCol="347472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Amazon Ember" panose="02000000000000000000" pitchFamily="2" charset="0"/>
                <a:ea typeface="Amazon Ember" panose="02000000000000000000" pitchFamily="2" charset="0"/>
                <a:cs typeface="+mn-cs"/>
              </a:defRPr>
            </a:lvl1pPr>
            <a:lvl2pPr marL="11113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3pPr>
            <a:lvl4pPr marL="458788" indent="-230188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Courier New" pitchFamily="2" charset="0"/>
              <a:buChar char="o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4pPr>
            <a:lvl5pPr marL="749300" indent="-230188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2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/>
                </a:solidFill>
                <a:latin typeface="Amazon Ember Light" panose="02000000000000000000" pitchFamily="2" charset="0"/>
                <a:ea typeface="Amazon Ember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3"/>
                </a:solidFill>
                <a:latin typeface="+mn-lt"/>
              </a:rPr>
              <a:t>Accessing the Amazon Business account is simple when Amazon is integrated with your organization</a:t>
            </a:r>
          </a:p>
          <a:p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44E7A1-10A7-440F-9E92-7D7FC47A421D}"/>
              </a:ext>
            </a:extLst>
          </p:cNvPr>
          <p:cNvSpPr/>
          <p:nvPr/>
        </p:nvSpPr>
        <p:spPr>
          <a:xfrm>
            <a:off x="873318" y="1617415"/>
            <a:ext cx="10552063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sz="1600" b="1" dirty="0">
                <a:solidFill>
                  <a:schemeClr val="accent3"/>
                </a:solidFill>
                <a:ea typeface="Amazon Ember" panose="02000000000000000000" pitchFamily="2" charset="0"/>
              </a:rPr>
              <a:t>How do you sign in?</a:t>
            </a:r>
            <a:endParaRPr lang="en-US" sz="1400" dirty="0">
              <a:solidFill>
                <a:srgbClr val="222C3A"/>
              </a:solidFill>
            </a:endParaRPr>
          </a:p>
          <a:p>
            <a:pPr marL="171450" lvl="0"/>
            <a:endParaRPr lang="en-US" sz="1400" dirty="0">
              <a:solidFill>
                <a:srgbClr val="222C3A"/>
              </a:solidFill>
            </a:endParaRPr>
          </a:p>
          <a:p>
            <a:pPr marL="398463" indent="-2270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22C3A"/>
                </a:solidFill>
              </a:rPr>
              <a:t>All registration flows when you click the link provided to access the centralized Amazon Business account. This will automatically log you into the appropriate account. </a:t>
            </a:r>
          </a:p>
          <a:p>
            <a:pPr marL="171450"/>
            <a:endParaRPr lang="en-US" sz="1400" dirty="0">
              <a:solidFill>
                <a:srgbClr val="222C3A"/>
              </a:solidFill>
            </a:endParaRPr>
          </a:p>
          <a:p>
            <a:pPr marL="342900" indent="-171450">
              <a:buFont typeface="Arial" panose="020B0604020202020204" pitchFamily="34" charset="0"/>
              <a:buChar char="•"/>
            </a:pPr>
            <a:r>
              <a:rPr lang="en-US" sz="1400" dirty="0"/>
              <a:t>For those who have not used their work email in the past, they will be immediately authenticated into the central account.</a:t>
            </a:r>
          </a:p>
          <a:p>
            <a:pPr marL="171450"/>
            <a:endParaRPr lang="en-US" sz="1400" dirty="0"/>
          </a:p>
          <a:p>
            <a:pPr marL="342900" indent="-171450">
              <a:buFont typeface="Arial" panose="020B0604020202020204" pitchFamily="34" charset="0"/>
              <a:buChar char="•"/>
            </a:pPr>
            <a:r>
              <a:rPr lang="en-US" sz="1400" dirty="0"/>
              <a:t>For those who do need to take action to separate out their existing account, this is a </a:t>
            </a:r>
            <a:r>
              <a:rPr lang="en-US" sz="1400" i="1" dirty="0"/>
              <a:t>one time process that they will be guided through</a:t>
            </a:r>
            <a:r>
              <a:rPr lang="en-US" sz="1400" dirty="0"/>
              <a:t>. They will be authenticated automatically each subsequent time.</a:t>
            </a:r>
            <a:endParaRPr lang="en-US" sz="1400" dirty="0">
              <a:solidFill>
                <a:prstClr val="black"/>
              </a:solidFill>
              <a:ea typeface="Amazon Ember" panose="02000000000000000000" pitchFamily="2" charset="0"/>
            </a:endParaRPr>
          </a:p>
          <a:p>
            <a:pPr marL="171450" lvl="0"/>
            <a:endParaRPr lang="en-US" sz="1400" dirty="0">
              <a:solidFill>
                <a:prstClr val="black"/>
              </a:solidFill>
              <a:latin typeface="Amazon Ember" panose="02000000000000000000" pitchFamily="2" charset="0"/>
              <a:ea typeface="Amazon Ember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878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CE79117-4C9B-4C35-9DF1-D92DE40D1335}"/>
              </a:ext>
            </a:extLst>
          </p:cNvPr>
          <p:cNvSpPr/>
          <p:nvPr/>
        </p:nvSpPr>
        <p:spPr>
          <a:xfrm>
            <a:off x="0" y="1445624"/>
            <a:ext cx="12192000" cy="4894216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3F3CE1-3580-48A7-A506-BA8DBE10AA9D}"/>
              </a:ext>
            </a:extLst>
          </p:cNvPr>
          <p:cNvSpPr/>
          <p:nvPr/>
        </p:nvSpPr>
        <p:spPr>
          <a:xfrm>
            <a:off x="1349220" y="1630574"/>
            <a:ext cx="9188760" cy="4226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FF2311-269B-4EA3-BD13-0D9FD78D4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061"/>
            <a:ext cx="10515600" cy="1325563"/>
          </a:xfrm>
        </p:spPr>
        <p:txBody>
          <a:bodyPr/>
          <a:lstStyle/>
          <a:p>
            <a:r>
              <a:rPr lang="en-US" dirty="0"/>
              <a:t>Account Invitations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ED740B-9BA7-4A3C-984C-DE9DB44B8EBC}"/>
              </a:ext>
            </a:extLst>
          </p:cNvPr>
          <p:cNvSpPr/>
          <p:nvPr/>
        </p:nvSpPr>
        <p:spPr>
          <a:xfrm>
            <a:off x="709744" y="1758908"/>
            <a:ext cx="446702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sz="1600" b="1" dirty="0">
                <a:solidFill>
                  <a:schemeClr val="accent3"/>
                </a:solidFill>
                <a:ea typeface="Amazon Ember" panose="02000000000000000000" pitchFamily="2" charset="0"/>
              </a:rPr>
              <a:t>How do Invitations Work?</a:t>
            </a:r>
            <a:endParaRPr lang="en-US" sz="1600" dirty="0">
              <a:solidFill>
                <a:schemeClr val="accent3"/>
              </a:solidFill>
              <a:ea typeface="Amazon Ember" panose="02000000000000000000" pitchFamily="2" charset="0"/>
            </a:endParaRPr>
          </a:p>
          <a:p>
            <a:pPr marL="398463" indent="-227013">
              <a:buFont typeface="Arial" panose="020B0604020202020204" pitchFamily="34" charset="0"/>
              <a:buChar char="•"/>
            </a:pPr>
            <a:r>
              <a:rPr lang="en-US" sz="1600" dirty="0"/>
              <a:t>You received an emailed invitation to your work email from </a:t>
            </a:r>
            <a:r>
              <a:rPr lang="en-US" sz="1600" dirty="0">
                <a:hlinkClick r:id="rId3"/>
              </a:rPr>
              <a:t>business@amazon.com</a:t>
            </a:r>
            <a:endParaRPr lang="en-US" sz="1600" dirty="0"/>
          </a:p>
          <a:p>
            <a:pPr marL="171450"/>
            <a:endParaRPr lang="en-US" sz="1600" dirty="0">
              <a:solidFill>
                <a:schemeClr val="accent3"/>
              </a:solidFill>
              <a:ea typeface="Amazon Ember" panose="02000000000000000000" pitchFamily="2" charset="0"/>
            </a:endParaRPr>
          </a:p>
          <a:p>
            <a:pPr lvl="0">
              <a:spcAft>
                <a:spcPts val="1200"/>
              </a:spcAft>
            </a:pPr>
            <a:r>
              <a:rPr lang="en-US" sz="1600" b="1" dirty="0">
                <a:solidFill>
                  <a:schemeClr val="accent3"/>
                </a:solidFill>
                <a:ea typeface="Amazon Ember" panose="02000000000000000000" pitchFamily="2" charset="0"/>
              </a:rPr>
              <a:t>Call to Action:</a:t>
            </a:r>
            <a:endParaRPr lang="en-US" sz="1600" dirty="0">
              <a:solidFill>
                <a:schemeClr val="accent3"/>
              </a:solidFill>
              <a:ea typeface="Amazon Ember" panose="02000000000000000000" pitchFamily="2" charset="0"/>
            </a:endParaRPr>
          </a:p>
          <a:p>
            <a:pPr marL="398463" indent="-227013">
              <a:buFont typeface="Arial" panose="020B0604020202020204" pitchFamily="34" charset="0"/>
              <a:buChar char="•"/>
            </a:pPr>
            <a:r>
              <a:rPr lang="en-US" sz="1600" dirty="0"/>
              <a:t>Click on the “Join Amazon business” link in the email to ensure you have access to your Amazon Business Account</a:t>
            </a:r>
          </a:p>
          <a:p>
            <a:pPr marL="171450"/>
            <a:endParaRPr lang="en-US" sz="1600" dirty="0"/>
          </a:p>
          <a:p>
            <a:pPr marL="398463" indent="-227013">
              <a:buFont typeface="Arial" panose="020B0604020202020204" pitchFamily="34" charset="0"/>
              <a:buChar char="•"/>
            </a:pPr>
            <a:r>
              <a:rPr lang="en-US" sz="1600" dirty="0"/>
              <a:t>If you don't take action within 90 days, your invitation will expire</a:t>
            </a:r>
          </a:p>
          <a:p>
            <a:pPr marL="171450"/>
            <a:endParaRPr lang="en-US" sz="1600" dirty="0"/>
          </a:p>
          <a:p>
            <a:pPr marL="171450"/>
            <a:endParaRPr lang="en-US" sz="1600" dirty="0"/>
          </a:p>
          <a:p>
            <a:pPr marL="398463" indent="-227013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Amazon Ember" panose="02000000000000000000" pitchFamily="2" charset="0"/>
              <a:ea typeface="Amazon Ember" panose="02000000000000000000" pitchFamily="2" charset="0"/>
            </a:endParaRPr>
          </a:p>
          <a:p>
            <a:pPr marL="171450" lvl="0"/>
            <a:endParaRPr lang="en-US" sz="1600" dirty="0">
              <a:solidFill>
                <a:prstClr val="black"/>
              </a:solidFill>
              <a:latin typeface="Amazon Ember" panose="02000000000000000000" pitchFamily="2" charset="0"/>
              <a:ea typeface="Amazon Ember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69A18C-61DA-4747-972B-87A53AD11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906" y="1630574"/>
            <a:ext cx="5848350" cy="42195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08026C-5029-42E3-89AA-5EBF79B0706E}"/>
              </a:ext>
            </a:extLst>
          </p:cNvPr>
          <p:cNvSpPr/>
          <p:nvPr/>
        </p:nvSpPr>
        <p:spPr>
          <a:xfrm>
            <a:off x="598559" y="5913260"/>
            <a:ext cx="107623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accent3"/>
                </a:solidFill>
              </a:rPr>
              <a:t>For Easier Access in the Future - Save this as a Favorite or bookmark in your web browser! </a:t>
            </a:r>
            <a:r>
              <a:rPr lang="en-US" i="1" dirty="0">
                <a:solidFill>
                  <a:schemeClr val="accent3"/>
                </a:solidFill>
                <a:hlinkClick r:id="rId5"/>
              </a:rPr>
              <a:t>Amazon Business</a:t>
            </a:r>
            <a:r>
              <a:rPr lang="en-US" i="1" dirty="0">
                <a:solidFill>
                  <a:schemeClr val="accent3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59941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2020 Global Summit">
      <a:dk1>
        <a:srgbClr val="222D3A"/>
      </a:dk1>
      <a:lt1>
        <a:srgbClr val="FFFFFF"/>
      </a:lt1>
      <a:dk2>
        <a:srgbClr val="FFFFFF"/>
      </a:dk2>
      <a:lt2>
        <a:srgbClr val="EAEDED"/>
      </a:lt2>
      <a:accent1>
        <a:srgbClr val="AAB7B8"/>
      </a:accent1>
      <a:accent2>
        <a:srgbClr val="FF9900"/>
      </a:accent2>
      <a:accent3>
        <a:srgbClr val="007CB6"/>
      </a:accent3>
      <a:accent4>
        <a:srgbClr val="001F3C"/>
      </a:accent4>
      <a:accent5>
        <a:srgbClr val="FFC400"/>
      </a:accent5>
      <a:accent6>
        <a:srgbClr val="EAEDED"/>
      </a:accent6>
      <a:hlink>
        <a:srgbClr val="001F3C"/>
      </a:hlink>
      <a:folHlink>
        <a:srgbClr val="007CB6"/>
      </a:folHlink>
    </a:clrScheme>
    <a:fontScheme name="ABPS 2020">
      <a:majorFont>
        <a:latin typeface="Amazon Ember Light"/>
        <a:ea typeface=""/>
        <a:cs typeface=""/>
      </a:majorFont>
      <a:minorFont>
        <a:latin typeface="Amazon Ember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vider - with Image">
  <a:themeElements>
    <a:clrScheme name="Amazon Business 1">
      <a:dk1>
        <a:srgbClr val="222C3A"/>
      </a:dk1>
      <a:lt1>
        <a:srgbClr val="EAEDED"/>
      </a:lt1>
      <a:dk2>
        <a:srgbClr val="007CB6"/>
      </a:dk2>
      <a:lt2>
        <a:srgbClr val="001F3C"/>
      </a:lt2>
      <a:accent1>
        <a:srgbClr val="7FCCEC"/>
      </a:accent1>
      <a:accent2>
        <a:srgbClr val="F3F3F5"/>
      </a:accent2>
      <a:accent3>
        <a:srgbClr val="FFFFFF"/>
      </a:accent3>
      <a:accent4>
        <a:srgbClr val="8A8C8D"/>
      </a:accent4>
      <a:accent5>
        <a:srgbClr val="515151"/>
      </a:accent5>
      <a:accent6>
        <a:srgbClr val="000000"/>
      </a:accent6>
      <a:hlink>
        <a:srgbClr val="007CB6"/>
      </a:hlink>
      <a:folHlink>
        <a:srgbClr val="7FCC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2020 Global Summit">
      <a:dk1>
        <a:srgbClr val="222D3A"/>
      </a:dk1>
      <a:lt1>
        <a:srgbClr val="FFFFFF"/>
      </a:lt1>
      <a:dk2>
        <a:srgbClr val="FFFFFF"/>
      </a:dk2>
      <a:lt2>
        <a:srgbClr val="EAEDED"/>
      </a:lt2>
      <a:accent1>
        <a:srgbClr val="AAB7B8"/>
      </a:accent1>
      <a:accent2>
        <a:srgbClr val="FF9900"/>
      </a:accent2>
      <a:accent3>
        <a:srgbClr val="007CB6"/>
      </a:accent3>
      <a:accent4>
        <a:srgbClr val="001F3C"/>
      </a:accent4>
      <a:accent5>
        <a:srgbClr val="FFC400"/>
      </a:accent5>
      <a:accent6>
        <a:srgbClr val="EAEDED"/>
      </a:accent6>
      <a:hlink>
        <a:srgbClr val="001F3C"/>
      </a:hlink>
      <a:folHlink>
        <a:srgbClr val="007CB6"/>
      </a:folHlink>
    </a:clrScheme>
    <a:fontScheme name="ABPS 2020">
      <a:majorFont>
        <a:latin typeface="Amazon Ember Light"/>
        <a:ea typeface=""/>
        <a:cs typeface=""/>
      </a:majorFont>
      <a:minorFont>
        <a:latin typeface="Amazon Ember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64769</TotalTime>
  <Words>2149</Words>
  <Application>Microsoft Office PowerPoint</Application>
  <PresentationFormat>Widescreen</PresentationFormat>
  <Paragraphs>281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Amazon Ember</vt:lpstr>
      <vt:lpstr>Amazon Ember Display</vt:lpstr>
      <vt:lpstr>Amazon Ember Heavy</vt:lpstr>
      <vt:lpstr>Amazon Ember Light</vt:lpstr>
      <vt:lpstr>Arial</vt:lpstr>
      <vt:lpstr>Calibri</vt:lpstr>
      <vt:lpstr>Courier New</vt:lpstr>
      <vt:lpstr>Symbol</vt:lpstr>
      <vt:lpstr>Wingdings</vt:lpstr>
      <vt:lpstr>Office Theme</vt:lpstr>
      <vt:lpstr>Divider - with Image</vt:lpstr>
      <vt:lpstr>1_Office Theme</vt:lpstr>
      <vt:lpstr>PowerPoint Presentation</vt:lpstr>
      <vt:lpstr>PowerPoint Presentation</vt:lpstr>
      <vt:lpstr>Wichita State University Process Change</vt:lpstr>
      <vt:lpstr>Amazon Business Benefits</vt:lpstr>
      <vt:lpstr>PowerPoint Presentation</vt:lpstr>
      <vt:lpstr>Business Account Access and Navigation </vt:lpstr>
      <vt:lpstr>Amazon Business Registration Scenarios</vt:lpstr>
      <vt:lpstr>Accessing Amazon Business through Single Sign On</vt:lpstr>
      <vt:lpstr>Account Invitations</vt:lpstr>
      <vt:lpstr>PowerPoint Presentation</vt:lpstr>
      <vt:lpstr>Account Navigation </vt:lpstr>
      <vt:lpstr>Start Your Shopping Experience</vt:lpstr>
      <vt:lpstr>PowerPoint Presentation</vt:lpstr>
      <vt:lpstr>Traditional Marketplace Search</vt:lpstr>
      <vt:lpstr>PowerPoint Presentation</vt:lpstr>
      <vt:lpstr>Search &amp; Order From Within Your Lists</vt:lpstr>
      <vt:lpstr>Wichita State University Blocked Policies </vt:lpstr>
      <vt:lpstr>Wichita State University Restricted Policies</vt:lpstr>
      <vt:lpstr>Adding Items to Your Shopping Cart</vt:lpstr>
      <vt:lpstr>Checkout  </vt:lpstr>
      <vt:lpstr>Checkout – Approvals</vt:lpstr>
      <vt:lpstr>Checkout – Review and Finalize Order</vt:lpstr>
      <vt:lpstr>PowerPoint Presentation</vt:lpstr>
      <vt:lpstr>Amazon’s Private Brands</vt:lpstr>
      <vt:lpstr>Socially Responsible Storefronts</vt:lpstr>
      <vt:lpstr>Amazon Business Analytics</vt:lpstr>
      <vt:lpstr>Orders Report</vt:lpstr>
      <vt:lpstr>Your Orders</vt:lpstr>
      <vt:lpstr>PowerPoint Presentation</vt:lpstr>
      <vt:lpstr>Amazon Business Customer Support</vt:lpstr>
      <vt:lpstr>Your Interactions</vt:lpstr>
      <vt:lpstr>Common Amazon Business Support Questions </vt:lpstr>
      <vt:lpstr>How To Guides and Helpful Videos</vt:lpstr>
      <vt:lpstr>PowerPoint Presentation</vt:lpstr>
    </vt:vector>
  </TitlesOfParts>
  <Company>Amazon Corporate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Wilson, Amy</dc:creator>
  <cp:lastModifiedBy>Emmart, Sonya</cp:lastModifiedBy>
  <cp:revision>349</cp:revision>
  <dcterms:created xsi:type="dcterms:W3CDTF">2020-08-19T13:33:32Z</dcterms:created>
  <dcterms:modified xsi:type="dcterms:W3CDTF">2022-11-09T20:59:58Z</dcterms:modified>
</cp:coreProperties>
</file>