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3"/>
  </p:notesMasterIdLst>
  <p:sldIdLst>
    <p:sldId id="272" r:id="rId5"/>
    <p:sldId id="321" r:id="rId6"/>
    <p:sldId id="298" r:id="rId7"/>
    <p:sldId id="322" r:id="rId8"/>
    <p:sldId id="323" r:id="rId9"/>
    <p:sldId id="300" r:id="rId10"/>
    <p:sldId id="289" r:id="rId11"/>
    <p:sldId id="325" r:id="rId12"/>
    <p:sldId id="292" r:id="rId13"/>
    <p:sldId id="285" r:id="rId14"/>
    <p:sldId id="287" r:id="rId15"/>
    <p:sldId id="291" r:id="rId16"/>
    <p:sldId id="294" r:id="rId17"/>
    <p:sldId id="308" r:id="rId18"/>
    <p:sldId id="290" r:id="rId19"/>
    <p:sldId id="274" r:id="rId20"/>
    <p:sldId id="313" r:id="rId21"/>
    <p:sldId id="331" r:id="rId22"/>
    <p:sldId id="332" r:id="rId23"/>
    <p:sldId id="333" r:id="rId24"/>
    <p:sldId id="334" r:id="rId25"/>
    <p:sldId id="335" r:id="rId26"/>
    <p:sldId id="336" r:id="rId27"/>
    <p:sldId id="330" r:id="rId28"/>
    <p:sldId id="327" r:id="rId29"/>
    <p:sldId id="337" r:id="rId30"/>
    <p:sldId id="278" r:id="rId31"/>
    <p:sldId id="329" r:id="rId3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7642CA-2EC2-DB6E-A70D-A121E0AA5B55}" name="Whisenhant, Vicki" initials="WV" userId="S::d842h594@wichita.edu::9cf0a430-017c-4177-95e5-11abd13efb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2CC"/>
    <a:srgbClr val="1F2223"/>
    <a:srgbClr val="FED3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09A9E2-A4D1-45B1-B712-0D9246EEBA54}" v="2" dt="2023-02-20T22:47:30.4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400" autoAdjust="0"/>
  </p:normalViewPr>
  <p:slideViewPr>
    <p:cSldViewPr snapToGrid="0">
      <p:cViewPr varScale="1">
        <p:scale>
          <a:sx n="114" d="100"/>
          <a:sy n="114" d="100"/>
        </p:scale>
        <p:origin x="438" y="90"/>
      </p:cViewPr>
      <p:guideLst/>
    </p:cSldViewPr>
  </p:slideViewPr>
  <p:notesTextViewPr>
    <p:cViewPr>
      <p:scale>
        <a:sx n="1" d="1"/>
        <a:sy n="1" d="1"/>
      </p:scale>
      <p:origin x="0" y="0"/>
    </p:cViewPr>
  </p:notesTextViewPr>
  <p:sorterViewPr>
    <p:cViewPr>
      <p:scale>
        <a:sx n="100" d="100"/>
        <a:sy n="100" d="100"/>
      </p:scale>
      <p:origin x="0" y="-113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bg1"/>
                </a:solidFill>
                <a:latin typeface="+mn-lt"/>
                <a:ea typeface="+mn-ea"/>
                <a:cs typeface="+mn-cs"/>
              </a:defRPr>
            </a:pPr>
            <a:r>
              <a:rPr lang="en-US" sz="2000" b="1">
                <a:solidFill>
                  <a:schemeClr val="bg1"/>
                </a:solidFill>
              </a:rPr>
              <a:t>Dollar Allocation by % of Employees</a:t>
            </a:r>
            <a:r>
              <a:rPr lang="en-US" sz="2000" b="1" baseline="0">
                <a:solidFill>
                  <a:schemeClr val="bg1"/>
                </a:solidFill>
              </a:rPr>
              <a:t> </a:t>
            </a:r>
            <a:br>
              <a:rPr lang="en-US" sz="2000" b="1" baseline="0">
                <a:solidFill>
                  <a:schemeClr val="bg1"/>
                </a:solidFill>
              </a:rPr>
            </a:br>
            <a:r>
              <a:rPr lang="en-US" sz="2000" b="1" baseline="0">
                <a:solidFill>
                  <a:schemeClr val="bg1"/>
                </a:solidFill>
              </a:rPr>
              <a:t>Who </a:t>
            </a:r>
            <a:r>
              <a:rPr lang="en-US" sz="2000" b="1">
                <a:solidFill>
                  <a:schemeClr val="bg1"/>
                </a:solidFill>
              </a:rPr>
              <a:t>Received Adjustments in FY23</a:t>
            </a:r>
          </a:p>
        </c:rich>
      </c:tx>
      <c:layout>
        <c:manualLayout>
          <c:xMode val="edge"/>
          <c:yMode val="edge"/>
          <c:x val="0.20356776849562336"/>
          <c:y val="1.348265810809827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bg1"/>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 of Emp Receiving Adjustments</c:v>
                </c:pt>
              </c:strCache>
            </c:strRef>
          </c:tx>
          <c:dPt>
            <c:idx val="0"/>
            <c:bubble3D val="0"/>
            <c:spPr>
              <a:solidFill>
                <a:srgbClr val="FED307"/>
              </a:solidFill>
              <a:ln w="25400">
                <a:solidFill>
                  <a:schemeClr val="lt1"/>
                </a:solidFill>
              </a:ln>
              <a:effectLst/>
              <a:sp3d contourW="25400">
                <a:contourClr>
                  <a:schemeClr val="lt1"/>
                </a:contourClr>
              </a:sp3d>
            </c:spPr>
            <c:extLst>
              <c:ext xmlns:c16="http://schemas.microsoft.com/office/drawing/2014/chart" uri="{C3380CC4-5D6E-409C-BE32-E72D297353CC}">
                <c16:uniqueId val="{00000001-48C2-4A4C-91D1-CCCB2984397D}"/>
              </c:ext>
            </c:extLst>
          </c:dPt>
          <c:dPt>
            <c:idx val="1"/>
            <c:bubble3D val="0"/>
            <c:spPr>
              <a:solidFill>
                <a:schemeClr val="tx1">
                  <a:lumMod val="65000"/>
                  <a:lumOff val="3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48C2-4A4C-91D1-CCCB2984397D}"/>
              </c:ext>
            </c:extLst>
          </c:dPt>
          <c:dPt>
            <c:idx val="2"/>
            <c:bubble3D val="0"/>
            <c:spPr>
              <a:solidFill>
                <a:schemeClr val="bg1"/>
              </a:solidFill>
              <a:ln w="25400">
                <a:solidFill>
                  <a:schemeClr val="lt1"/>
                </a:solidFill>
              </a:ln>
              <a:effectLst/>
              <a:sp3d contourW="25400">
                <a:contourClr>
                  <a:schemeClr val="lt1"/>
                </a:contourClr>
              </a:sp3d>
            </c:spPr>
            <c:extLst>
              <c:ext xmlns:c16="http://schemas.microsoft.com/office/drawing/2014/chart" uri="{C3380CC4-5D6E-409C-BE32-E72D297353CC}">
                <c16:uniqueId val="{00000005-48C2-4A4C-91D1-CCCB2984397D}"/>
              </c:ext>
            </c:extLst>
          </c:dPt>
          <c:dLbls>
            <c:dLbl>
              <c:idx val="0"/>
              <c:layout>
                <c:manualLayout>
                  <c:x val="-0.21053443125812032"/>
                  <c:y val="-0.12781833891723735"/>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C2-4A4C-91D1-CCCB2984397D}"/>
                </c:ext>
              </c:extLst>
            </c:dLbl>
            <c:dLbl>
              <c:idx val="1"/>
              <c:layout>
                <c:manualLayout>
                  <c:x val="0.11070269016340831"/>
                  <c:y val="-0.274874939287434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C2-4A4C-91D1-CCCB2984397D}"/>
                </c:ext>
              </c:extLst>
            </c:dLbl>
            <c:dLbl>
              <c:idx val="2"/>
              <c:layout>
                <c:manualLayout>
                  <c:x val="0.14932129195518434"/>
                  <c:y val="2.9333930761903604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8C2-4A4C-91D1-CCCB2984397D}"/>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Sheet1!$A$2:$A$4</c:f>
              <c:strCache>
                <c:ptCount val="3"/>
                <c:pt idx="0">
                  <c:v>Equity Only</c:v>
                </c:pt>
                <c:pt idx="1">
                  <c:v>Market Only</c:v>
                </c:pt>
                <c:pt idx="2">
                  <c:v>Equity &amp; Market</c:v>
                </c:pt>
              </c:strCache>
            </c:strRef>
          </c:cat>
          <c:val>
            <c:numRef>
              <c:f>Sheet1!$B$2:$B$4</c:f>
              <c:numCache>
                <c:formatCode>0%</c:formatCode>
                <c:ptCount val="3"/>
                <c:pt idx="0">
                  <c:v>0.51</c:v>
                </c:pt>
                <c:pt idx="1">
                  <c:v>0.13</c:v>
                </c:pt>
                <c:pt idx="2">
                  <c:v>0.36</c:v>
                </c:pt>
              </c:numCache>
            </c:numRef>
          </c:val>
          <c:extLst>
            <c:ext xmlns:c16="http://schemas.microsoft.com/office/drawing/2014/chart" uri="{C3380CC4-5D6E-409C-BE32-E72D297353CC}">
              <c16:uniqueId val="{00000006-48C2-4A4C-91D1-CCCB2984397D}"/>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Avg % of Mid</c:v>
                </c:pt>
              </c:strCache>
            </c:strRef>
          </c:tx>
          <c:spPr>
            <a:ln w="28575" cap="rnd">
              <a:solidFill>
                <a:srgbClr val="FED307"/>
              </a:solidFill>
              <a:round/>
            </a:ln>
            <a:effectLst/>
          </c:spPr>
          <c:marker>
            <c:symbol val="none"/>
          </c:marker>
          <c:dLbls>
            <c:dLbl>
              <c:idx val="0"/>
              <c:layout>
                <c:manualLayout>
                  <c:x val="-8.4268376263758091E-2"/>
                  <c:y val="6.4376856681310823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F2CC"/>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7B-46BE-BC73-7F92EB5742DC}"/>
                </c:ext>
              </c:extLst>
            </c:dLbl>
            <c:dLbl>
              <c:idx val="1"/>
              <c:layout>
                <c:manualLayout>
                  <c:x val="-4.621169020915776E-2"/>
                  <c:y val="-2.9262207582414067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F2CC"/>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7B-46BE-BC73-7F92EB5742D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2CC"/>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FY22</c:v>
                </c:pt>
                <c:pt idx="1">
                  <c:v>FY23</c:v>
                </c:pt>
              </c:strCache>
            </c:strRef>
          </c:cat>
          <c:val>
            <c:numRef>
              <c:f>Sheet1!$B$2:$B$3</c:f>
              <c:numCache>
                <c:formatCode>0.00%</c:formatCode>
                <c:ptCount val="2"/>
                <c:pt idx="0">
                  <c:v>0.84699999999999998</c:v>
                </c:pt>
                <c:pt idx="1">
                  <c:v>0.86399999999999999</c:v>
                </c:pt>
              </c:numCache>
            </c:numRef>
          </c:val>
          <c:smooth val="0"/>
          <c:extLst>
            <c:ext xmlns:c16="http://schemas.microsoft.com/office/drawing/2014/chart" uri="{C3380CC4-5D6E-409C-BE32-E72D297353CC}">
              <c16:uniqueId val="{00000000-4B7B-46BE-BC73-7F92EB5742DC}"/>
            </c:ext>
          </c:extLst>
        </c:ser>
        <c:dLbls>
          <c:showLegendKey val="0"/>
          <c:showVal val="0"/>
          <c:showCatName val="0"/>
          <c:showSerName val="0"/>
          <c:showPercent val="0"/>
          <c:showBubbleSize val="0"/>
        </c:dLbls>
        <c:smooth val="0"/>
        <c:axId val="1765677776"/>
        <c:axId val="1765679024"/>
      </c:lineChart>
      <c:catAx>
        <c:axId val="17656777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1765679024"/>
        <c:crosses val="autoZero"/>
        <c:auto val="1"/>
        <c:lblAlgn val="ctr"/>
        <c:lblOffset val="100"/>
        <c:noMultiLvlLbl val="0"/>
      </c:catAx>
      <c:valAx>
        <c:axId val="1765679024"/>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1765677776"/>
        <c:crosses val="autoZero"/>
        <c:crossBetween val="between"/>
        <c:majorUnit val="5.000000000000001E-2"/>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[Pay Analysis Summary Master Data for Susan Castro request_1-10-23 no formulas.xlsx]Mid Staff Faculty!PivotTable1</c:name>
    <c:fmtId val="11"/>
  </c:pivotSource>
  <c:chart>
    <c:autoTitleDeleted val="1"/>
    <c:pivotFmts>
      <c:pivotFmt>
        <c:idx val="0"/>
        <c:spPr>
          <a:solidFill>
            <a:schemeClr val="tx1">
              <a:lumMod val="65000"/>
              <a:lumOff val="3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4">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4">
              <a:lumMod val="60000"/>
              <a:lumOff val="40000"/>
            </a:schemeClr>
          </a:solidFill>
          <a:ln>
            <a:noFill/>
          </a:ln>
          <a:effectLst/>
        </c:spPr>
      </c:pivotFmt>
      <c:pivotFmt>
        <c:idx val="3"/>
        <c:spPr>
          <a:solidFill>
            <a:schemeClr val="accent4">
              <a:lumMod val="60000"/>
              <a:lumOff val="40000"/>
            </a:schemeClr>
          </a:solidFill>
          <a:ln>
            <a:noFill/>
          </a:ln>
          <a:effectLst/>
        </c:spPr>
      </c:pivotFmt>
      <c:pivotFmt>
        <c:idx val="4"/>
        <c:spPr>
          <a:solidFill>
            <a:schemeClr val="accent4">
              <a:lumMod val="60000"/>
              <a:lumOff val="40000"/>
            </a:schemeClr>
          </a:solidFill>
          <a:ln>
            <a:noFill/>
          </a:ln>
          <a:effectLst/>
        </c:spPr>
      </c:pivotFmt>
      <c:pivotFmt>
        <c:idx val="5"/>
        <c:spPr>
          <a:solidFill>
            <a:schemeClr val="tx1">
              <a:lumMod val="65000"/>
              <a:lumOff val="3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4">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tx1">
              <a:lumMod val="65000"/>
              <a:lumOff val="3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4">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'Mid Staff Faculty'!$B$3</c:f>
              <c:strCache>
                <c:ptCount val="1"/>
                <c:pt idx="0">
                  <c:v>Average of FY22 % of Mid</c:v>
                </c:pt>
              </c:strCache>
            </c:strRef>
          </c:tx>
          <c:spPr>
            <a:solidFill>
              <a:schemeClr val="tx1">
                <a:lumMod val="65000"/>
                <a:lumOff val="35000"/>
              </a:schemeClr>
            </a:solidFill>
            <a:ln>
              <a:noFill/>
            </a:ln>
            <a:effectLst/>
          </c:spPr>
          <c:invertIfNegative val="0"/>
          <c:cat>
            <c:strRef>
              <c:f>'Mid Staff Faculty'!$A$4:$A$7</c:f>
              <c:strCache>
                <c:ptCount val="3"/>
                <c:pt idx="0">
                  <c:v>Staff</c:v>
                </c:pt>
                <c:pt idx="1">
                  <c:v>NT Faculty</c:v>
                </c:pt>
                <c:pt idx="2">
                  <c:v>TT Faculty</c:v>
                </c:pt>
              </c:strCache>
            </c:strRef>
          </c:cat>
          <c:val>
            <c:numRef>
              <c:f>'Mid Staff Faculty'!$B$4:$B$7</c:f>
              <c:numCache>
                <c:formatCode>0.00%</c:formatCode>
                <c:ptCount val="3"/>
                <c:pt idx="0">
                  <c:v>0.87190765748670429</c:v>
                </c:pt>
                <c:pt idx="1">
                  <c:v>0.72547835377895586</c:v>
                </c:pt>
                <c:pt idx="2">
                  <c:v>0.82005706984200477</c:v>
                </c:pt>
              </c:numCache>
            </c:numRef>
          </c:val>
          <c:extLst>
            <c:ext xmlns:c16="http://schemas.microsoft.com/office/drawing/2014/chart" uri="{C3380CC4-5D6E-409C-BE32-E72D297353CC}">
              <c16:uniqueId val="{00000000-AD02-49E2-95B9-4EAF4E613952}"/>
            </c:ext>
          </c:extLst>
        </c:ser>
        <c:ser>
          <c:idx val="1"/>
          <c:order val="1"/>
          <c:tx>
            <c:strRef>
              <c:f>'Mid Staff Faculty'!$C$3</c:f>
              <c:strCache>
                <c:ptCount val="1"/>
                <c:pt idx="0">
                  <c:v>Average of FY23 % of Mid</c:v>
                </c:pt>
              </c:strCache>
            </c:strRef>
          </c:tx>
          <c:spPr>
            <a:solidFill>
              <a:schemeClr val="accent4">
                <a:lumMod val="60000"/>
                <a:lumOff val="40000"/>
              </a:schemeClr>
            </a:solidFill>
            <a:ln>
              <a:noFill/>
            </a:ln>
            <a:effectLst/>
          </c:spPr>
          <c:invertIfNegative val="0"/>
          <c:cat>
            <c:strRef>
              <c:f>'Mid Staff Faculty'!$A$4:$A$7</c:f>
              <c:strCache>
                <c:ptCount val="3"/>
                <c:pt idx="0">
                  <c:v>Staff</c:v>
                </c:pt>
                <c:pt idx="1">
                  <c:v>NT Faculty</c:v>
                </c:pt>
                <c:pt idx="2">
                  <c:v>TT Faculty</c:v>
                </c:pt>
              </c:strCache>
            </c:strRef>
          </c:cat>
          <c:val>
            <c:numRef>
              <c:f>'Mid Staff Faculty'!$C$4:$C$7</c:f>
              <c:numCache>
                <c:formatCode>0.00%</c:formatCode>
                <c:ptCount val="3"/>
                <c:pt idx="0">
                  <c:v>0.87524628106220403</c:v>
                </c:pt>
                <c:pt idx="1">
                  <c:v>0.79935614308179292</c:v>
                </c:pt>
                <c:pt idx="2">
                  <c:v>0.85447716254005324</c:v>
                </c:pt>
              </c:numCache>
            </c:numRef>
          </c:val>
          <c:extLst>
            <c:ext xmlns:c16="http://schemas.microsoft.com/office/drawing/2014/chart" uri="{C3380CC4-5D6E-409C-BE32-E72D297353CC}">
              <c16:uniqueId val="{00000001-AD02-49E2-95B9-4EAF4E613952}"/>
            </c:ext>
          </c:extLst>
        </c:ser>
        <c:dLbls>
          <c:showLegendKey val="0"/>
          <c:showVal val="0"/>
          <c:showCatName val="0"/>
          <c:showSerName val="0"/>
          <c:showPercent val="0"/>
          <c:showBubbleSize val="0"/>
        </c:dLbls>
        <c:gapWidth val="219"/>
        <c:overlap val="-27"/>
        <c:axId val="1038624160"/>
        <c:axId val="1038635808"/>
      </c:barChart>
      <c:catAx>
        <c:axId val="103862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8635808"/>
        <c:crosses val="autoZero"/>
        <c:auto val="1"/>
        <c:lblAlgn val="ctr"/>
        <c:lblOffset val="100"/>
        <c:noMultiLvlLbl val="0"/>
      </c:catAx>
      <c:valAx>
        <c:axId val="103863580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86241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[Pay Analysis Summary Master Data for Susan Castro request_1-10-23 no formulas.xlsx]Incr Staff Fac!PivotTable5</c:name>
    <c:fmtId val="8"/>
  </c:pivotSource>
  <c:chart>
    <c:autoTitleDeleted val="1"/>
    <c:pivotFmts>
      <c:pivotFmt>
        <c:idx val="0"/>
        <c:spPr>
          <a:solidFill>
            <a:schemeClr val="accent4">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4">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4">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'Incr Staff Fac'!$B$3</c:f>
              <c:strCache>
                <c:ptCount val="1"/>
                <c:pt idx="0">
                  <c:v>Total</c:v>
                </c:pt>
              </c:strCache>
            </c:strRef>
          </c:tx>
          <c:spPr>
            <a:solidFill>
              <a:schemeClr val="accent4">
                <a:lumMod val="60000"/>
                <a:lumOff val="40000"/>
              </a:schemeClr>
            </a:solidFill>
            <a:ln>
              <a:noFill/>
            </a:ln>
            <a:effectLst/>
          </c:spPr>
          <c:invertIfNegative val="0"/>
          <c:cat>
            <c:strRef>
              <c:f>'Incr Staff Fac'!$A$4:$A$7</c:f>
              <c:strCache>
                <c:ptCount val="3"/>
                <c:pt idx="0">
                  <c:v>Staff</c:v>
                </c:pt>
                <c:pt idx="1">
                  <c:v>NT Faculty</c:v>
                </c:pt>
                <c:pt idx="2">
                  <c:v>TT Faculty</c:v>
                </c:pt>
              </c:strCache>
            </c:strRef>
          </c:cat>
          <c:val>
            <c:numRef>
              <c:f>'Incr Staff Fac'!$B$4:$B$7</c:f>
              <c:numCache>
                <c:formatCode>"$"#,##0</c:formatCode>
                <c:ptCount val="3"/>
                <c:pt idx="0">
                  <c:v>2481014.8634102922</c:v>
                </c:pt>
                <c:pt idx="1">
                  <c:v>1094694.8642597352</c:v>
                </c:pt>
                <c:pt idx="2">
                  <c:v>1365298.2259039001</c:v>
                </c:pt>
              </c:numCache>
            </c:numRef>
          </c:val>
          <c:extLst>
            <c:ext xmlns:c16="http://schemas.microsoft.com/office/drawing/2014/chart" uri="{C3380CC4-5D6E-409C-BE32-E72D297353CC}">
              <c16:uniqueId val="{00000000-EE30-4178-9B70-CA364FD6F578}"/>
            </c:ext>
          </c:extLst>
        </c:ser>
        <c:dLbls>
          <c:showLegendKey val="0"/>
          <c:showVal val="0"/>
          <c:showCatName val="0"/>
          <c:showSerName val="0"/>
          <c:showPercent val="0"/>
          <c:showBubbleSize val="0"/>
        </c:dLbls>
        <c:gapWidth val="219"/>
        <c:overlap val="-27"/>
        <c:axId val="86139536"/>
        <c:axId val="86139952"/>
      </c:barChart>
      <c:catAx>
        <c:axId val="8613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139952"/>
        <c:crosses val="autoZero"/>
        <c:auto val="1"/>
        <c:lblAlgn val="ctr"/>
        <c:lblOffset val="100"/>
        <c:noMultiLvlLbl val="0"/>
      </c:catAx>
      <c:valAx>
        <c:axId val="8613995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1395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[Pay Analysis Summary Master Data for Susan Castro request_1-10-23 no formulas.xlsx]Incr Div!PivotTable4</c:name>
    <c:fmtId val="5"/>
  </c:pivotSource>
  <c:chart>
    <c:autoTitleDeleted val="1"/>
    <c:pivotFmts>
      <c:pivotFmt>
        <c:idx val="0"/>
        <c:spPr>
          <a:solidFill>
            <a:schemeClr val="accent4">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4">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4">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438247771087075"/>
          <c:y val="4.9725052848441101E-2"/>
          <c:w val="0.72858226548280292"/>
          <c:h val="0.79575069702279699"/>
        </c:manualLayout>
      </c:layout>
      <c:barChart>
        <c:barDir val="col"/>
        <c:grouping val="clustered"/>
        <c:varyColors val="0"/>
        <c:ser>
          <c:idx val="0"/>
          <c:order val="0"/>
          <c:tx>
            <c:strRef>
              <c:f>'Incr Div'!$B$3</c:f>
              <c:strCache>
                <c:ptCount val="1"/>
                <c:pt idx="0">
                  <c:v>Total</c:v>
                </c:pt>
              </c:strCache>
            </c:strRef>
          </c:tx>
          <c:spPr>
            <a:solidFill>
              <a:schemeClr val="accent4">
                <a:lumMod val="60000"/>
                <a:lumOff val="40000"/>
              </a:schemeClr>
            </a:solidFill>
            <a:ln>
              <a:noFill/>
            </a:ln>
            <a:effectLst/>
          </c:spPr>
          <c:invertIfNegative val="0"/>
          <c:cat>
            <c:strRef>
              <c:f>'Incr Div'!$A$4:$A$8</c:f>
              <c:strCache>
                <c:ptCount val="4"/>
                <c:pt idx="0">
                  <c:v>Div of Finance &amp; Admin</c:v>
                </c:pt>
                <c:pt idx="1">
                  <c:v>Division of Academic Affairs</c:v>
                </c:pt>
                <c:pt idx="2">
                  <c:v>Division of Student Affairs</c:v>
                </c:pt>
                <c:pt idx="3">
                  <c:v>Division of the President</c:v>
                </c:pt>
              </c:strCache>
            </c:strRef>
          </c:cat>
          <c:val>
            <c:numRef>
              <c:f>'Incr Div'!$B$4:$B$8</c:f>
              <c:numCache>
                <c:formatCode>"$"#,##0</c:formatCode>
                <c:ptCount val="4"/>
                <c:pt idx="0">
                  <c:v>888968.20720227074</c:v>
                </c:pt>
                <c:pt idx="1">
                  <c:v>3654039.4038584898</c:v>
                </c:pt>
                <c:pt idx="2">
                  <c:v>203760.09812513849</c:v>
                </c:pt>
                <c:pt idx="3">
                  <c:v>194240.24438803311</c:v>
                </c:pt>
              </c:numCache>
            </c:numRef>
          </c:val>
          <c:extLst>
            <c:ext xmlns:c16="http://schemas.microsoft.com/office/drawing/2014/chart" uri="{C3380CC4-5D6E-409C-BE32-E72D297353CC}">
              <c16:uniqueId val="{00000000-FF2B-4EFF-B53A-99B2250FE51C}"/>
            </c:ext>
          </c:extLst>
        </c:ser>
        <c:dLbls>
          <c:showLegendKey val="0"/>
          <c:showVal val="0"/>
          <c:showCatName val="0"/>
          <c:showSerName val="0"/>
          <c:showPercent val="0"/>
          <c:showBubbleSize val="0"/>
        </c:dLbls>
        <c:gapWidth val="219"/>
        <c:overlap val="-27"/>
        <c:axId val="1421589456"/>
        <c:axId val="1421583632"/>
      </c:barChart>
      <c:catAx>
        <c:axId val="142158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1583632"/>
        <c:crosses val="autoZero"/>
        <c:auto val="1"/>
        <c:lblAlgn val="ctr"/>
        <c:lblOffset val="100"/>
        <c:noMultiLvlLbl val="0"/>
      </c:catAx>
      <c:valAx>
        <c:axId val="14215836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15894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[Pay Analysis Summary Master Data for Susan Castro request_1-10-23 no formulas.xlsx]Mid Div!PivotTable6</c:name>
    <c:fmtId val="5"/>
  </c:pivotSource>
  <c:chart>
    <c:autoTitleDeleted val="1"/>
    <c:pivotFmts>
      <c:pivotFmt>
        <c:idx val="0"/>
        <c:spPr>
          <a:solidFill>
            <a:schemeClr val="accent4">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tx1">
              <a:lumMod val="65000"/>
              <a:lumOff val="3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4">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tx1">
              <a:lumMod val="65000"/>
              <a:lumOff val="3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4">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tx1">
              <a:lumMod val="65000"/>
              <a:lumOff val="35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'Mid Div'!$B$3</c:f>
              <c:strCache>
                <c:ptCount val="1"/>
                <c:pt idx="0">
                  <c:v>Average of FY22 % of Mid</c:v>
                </c:pt>
              </c:strCache>
            </c:strRef>
          </c:tx>
          <c:spPr>
            <a:solidFill>
              <a:schemeClr val="accent4">
                <a:lumMod val="60000"/>
                <a:lumOff val="40000"/>
              </a:schemeClr>
            </a:solidFill>
            <a:ln>
              <a:noFill/>
            </a:ln>
            <a:effectLst/>
          </c:spPr>
          <c:invertIfNegative val="0"/>
          <c:cat>
            <c:strRef>
              <c:f>'Mid Div'!$A$4:$A$8</c:f>
              <c:strCache>
                <c:ptCount val="4"/>
                <c:pt idx="0">
                  <c:v>Div of Finance &amp; Admin</c:v>
                </c:pt>
                <c:pt idx="1">
                  <c:v>Division of Academic Affairs</c:v>
                </c:pt>
                <c:pt idx="2">
                  <c:v>Division of Student Affairs</c:v>
                </c:pt>
                <c:pt idx="3">
                  <c:v>Division of the President</c:v>
                </c:pt>
              </c:strCache>
            </c:strRef>
          </c:cat>
          <c:val>
            <c:numRef>
              <c:f>'Mid Div'!$B$4:$B$8</c:f>
              <c:numCache>
                <c:formatCode>0.00%</c:formatCode>
                <c:ptCount val="4"/>
                <c:pt idx="0">
                  <c:v>0.86944223010416777</c:v>
                </c:pt>
                <c:pt idx="1">
                  <c:v>0.83787905037220212</c:v>
                </c:pt>
                <c:pt idx="2">
                  <c:v>0.86443532581984339</c:v>
                </c:pt>
                <c:pt idx="3">
                  <c:v>0.86331653240660822</c:v>
                </c:pt>
              </c:numCache>
            </c:numRef>
          </c:val>
          <c:extLst>
            <c:ext xmlns:c16="http://schemas.microsoft.com/office/drawing/2014/chart" uri="{C3380CC4-5D6E-409C-BE32-E72D297353CC}">
              <c16:uniqueId val="{00000000-5583-429A-95FB-4738AD188106}"/>
            </c:ext>
          </c:extLst>
        </c:ser>
        <c:ser>
          <c:idx val="1"/>
          <c:order val="1"/>
          <c:tx>
            <c:strRef>
              <c:f>'Mid Div'!$C$3</c:f>
              <c:strCache>
                <c:ptCount val="1"/>
                <c:pt idx="0">
                  <c:v>Average of FY23 % of Mid</c:v>
                </c:pt>
              </c:strCache>
            </c:strRef>
          </c:tx>
          <c:spPr>
            <a:solidFill>
              <a:schemeClr val="tx1">
                <a:lumMod val="65000"/>
                <a:lumOff val="35000"/>
              </a:schemeClr>
            </a:solidFill>
            <a:ln>
              <a:noFill/>
            </a:ln>
            <a:effectLst/>
          </c:spPr>
          <c:invertIfNegative val="0"/>
          <c:cat>
            <c:strRef>
              <c:f>'Mid Div'!$A$4:$A$8</c:f>
              <c:strCache>
                <c:ptCount val="4"/>
                <c:pt idx="0">
                  <c:v>Div of Finance &amp; Admin</c:v>
                </c:pt>
                <c:pt idx="1">
                  <c:v>Division of Academic Affairs</c:v>
                </c:pt>
                <c:pt idx="2">
                  <c:v>Division of Student Affairs</c:v>
                </c:pt>
                <c:pt idx="3">
                  <c:v>Division of the President</c:v>
                </c:pt>
              </c:strCache>
            </c:strRef>
          </c:cat>
          <c:val>
            <c:numRef>
              <c:f>'Mid Div'!$C$4:$C$8</c:f>
              <c:numCache>
                <c:formatCode>0.00%</c:formatCode>
                <c:ptCount val="4"/>
                <c:pt idx="0">
                  <c:v>0.85856150350766314</c:v>
                </c:pt>
                <c:pt idx="1">
                  <c:v>0.86420771712836564</c:v>
                </c:pt>
                <c:pt idx="2">
                  <c:v>0.86309347821552729</c:v>
                </c:pt>
                <c:pt idx="3">
                  <c:v>0.88740157198286795</c:v>
                </c:pt>
              </c:numCache>
            </c:numRef>
          </c:val>
          <c:extLst>
            <c:ext xmlns:c16="http://schemas.microsoft.com/office/drawing/2014/chart" uri="{C3380CC4-5D6E-409C-BE32-E72D297353CC}">
              <c16:uniqueId val="{00000001-5583-429A-95FB-4738AD188106}"/>
            </c:ext>
          </c:extLst>
        </c:ser>
        <c:dLbls>
          <c:showLegendKey val="0"/>
          <c:showVal val="0"/>
          <c:showCatName val="0"/>
          <c:showSerName val="0"/>
          <c:showPercent val="0"/>
          <c:showBubbleSize val="0"/>
        </c:dLbls>
        <c:gapWidth val="219"/>
        <c:overlap val="-27"/>
        <c:axId val="1698796160"/>
        <c:axId val="1698800736"/>
      </c:barChart>
      <c:catAx>
        <c:axId val="16987961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8800736"/>
        <c:crosses val="autoZero"/>
        <c:auto val="1"/>
        <c:lblAlgn val="ctr"/>
        <c:lblOffset val="100"/>
        <c:noMultiLvlLbl val="0"/>
      </c:catAx>
      <c:valAx>
        <c:axId val="169880073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87961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95731A-9F90-482C-A57F-2A77D427B19C}"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08B7C4DB-56E8-4DCE-81E9-2458B324B486}">
      <dgm:prSet/>
      <dgm:spPr/>
      <dgm:t>
        <a:bodyPr/>
        <a:lstStyle/>
        <a:p>
          <a:pPr>
            <a:lnSpc>
              <a:spcPct val="100000"/>
            </a:lnSpc>
          </a:pPr>
          <a:r>
            <a:rPr lang="en-US" dirty="0">
              <a:highlight>
                <a:srgbClr val="FED307"/>
              </a:highlight>
            </a:rPr>
            <a:t>Definitions &amp; Roles</a:t>
          </a:r>
        </a:p>
      </dgm:t>
    </dgm:pt>
    <dgm:pt modelId="{0D15FFE2-ED03-4245-A07B-B0C2E0C8C8C5}" type="parTrans" cxnId="{E456F089-9FC9-45FC-8C85-86AFCC338194}">
      <dgm:prSet/>
      <dgm:spPr/>
      <dgm:t>
        <a:bodyPr/>
        <a:lstStyle/>
        <a:p>
          <a:endParaRPr lang="en-US"/>
        </a:p>
      </dgm:t>
    </dgm:pt>
    <dgm:pt modelId="{899257D2-F217-4A21-B28F-EE4C6C6830E7}" type="sibTrans" cxnId="{E456F089-9FC9-45FC-8C85-86AFCC338194}">
      <dgm:prSet/>
      <dgm:spPr/>
      <dgm:t>
        <a:bodyPr/>
        <a:lstStyle/>
        <a:p>
          <a:endParaRPr lang="en-US"/>
        </a:p>
      </dgm:t>
    </dgm:pt>
    <dgm:pt modelId="{71169833-A31B-41FC-8EC7-195E058B80DE}">
      <dgm:prSet/>
      <dgm:spPr/>
      <dgm:t>
        <a:bodyPr/>
        <a:lstStyle/>
        <a:p>
          <a:pPr>
            <a:lnSpc>
              <a:spcPct val="100000"/>
            </a:lnSpc>
          </a:pPr>
          <a:r>
            <a:rPr lang="en-US" dirty="0"/>
            <a:t>Next Steps</a:t>
          </a:r>
        </a:p>
      </dgm:t>
    </dgm:pt>
    <dgm:pt modelId="{100E900D-D1CD-4EB1-804D-88D0B166B329}" type="parTrans" cxnId="{364740FA-D3C6-4D39-889B-AB0B617F487E}">
      <dgm:prSet/>
      <dgm:spPr/>
      <dgm:t>
        <a:bodyPr/>
        <a:lstStyle/>
        <a:p>
          <a:endParaRPr lang="en-US"/>
        </a:p>
      </dgm:t>
    </dgm:pt>
    <dgm:pt modelId="{31F30A49-2F5A-4BF1-BBEA-31C11CD0314B}" type="sibTrans" cxnId="{364740FA-D3C6-4D39-889B-AB0B617F487E}">
      <dgm:prSet/>
      <dgm:spPr/>
      <dgm:t>
        <a:bodyPr/>
        <a:lstStyle/>
        <a:p>
          <a:endParaRPr lang="en-US"/>
        </a:p>
      </dgm:t>
    </dgm:pt>
    <dgm:pt modelId="{45F6062F-BD01-4FD5-8A1F-D5AC67EF045B}">
      <dgm:prSet phldr="0"/>
      <dgm:spPr/>
      <dgm:t>
        <a:bodyPr/>
        <a:lstStyle/>
        <a:p>
          <a:pPr>
            <a:lnSpc>
              <a:spcPct val="100000"/>
            </a:lnSpc>
          </a:pPr>
          <a:r>
            <a:rPr lang="en-US" dirty="0">
              <a:latin typeface="Calibri" panose="020F0502020204030204"/>
            </a:rPr>
            <a:t>Goals &amp; FY23 Outcomes</a:t>
          </a:r>
          <a:endParaRPr lang="en-US" dirty="0"/>
        </a:p>
      </dgm:t>
    </dgm:pt>
    <dgm:pt modelId="{0266F339-E67B-43C8-8B8D-51A549CFDAB9}" type="parTrans" cxnId="{711E9DAA-163F-4333-81B0-546B4D8293C4}">
      <dgm:prSet/>
      <dgm:spPr/>
      <dgm:t>
        <a:bodyPr/>
        <a:lstStyle/>
        <a:p>
          <a:endParaRPr lang="en-US"/>
        </a:p>
      </dgm:t>
    </dgm:pt>
    <dgm:pt modelId="{039DBC74-B077-4C2B-A22B-8B69F235B3EC}" type="sibTrans" cxnId="{711E9DAA-163F-4333-81B0-546B4D8293C4}">
      <dgm:prSet/>
      <dgm:spPr/>
      <dgm:t>
        <a:bodyPr/>
        <a:lstStyle/>
        <a:p>
          <a:endParaRPr lang="en-US"/>
        </a:p>
      </dgm:t>
    </dgm:pt>
    <dgm:pt modelId="{9CAC999C-3CA2-446E-A615-4EC520C9EB05}">
      <dgm:prSet phldr="0"/>
      <dgm:spPr/>
      <dgm:t>
        <a:bodyPr/>
        <a:lstStyle/>
        <a:p>
          <a:pPr>
            <a:lnSpc>
              <a:spcPct val="100000"/>
            </a:lnSpc>
          </a:pPr>
          <a:r>
            <a:rPr lang="en-US" dirty="0">
              <a:latin typeface="Calibri" panose="020F0502020204030204"/>
            </a:rPr>
            <a:t>FY24 Compensation Priorities</a:t>
          </a:r>
        </a:p>
      </dgm:t>
    </dgm:pt>
    <dgm:pt modelId="{17ECC052-CF39-4B99-B272-E0F5A2566029}" type="parTrans" cxnId="{AF332404-91DF-4429-A15C-FDE8CC9F9A27}">
      <dgm:prSet/>
      <dgm:spPr/>
      <dgm:t>
        <a:bodyPr/>
        <a:lstStyle/>
        <a:p>
          <a:endParaRPr lang="en-US"/>
        </a:p>
      </dgm:t>
    </dgm:pt>
    <dgm:pt modelId="{AA23BB48-86C2-4CE0-800A-8D496ADED9E5}" type="sibTrans" cxnId="{AF332404-91DF-4429-A15C-FDE8CC9F9A27}">
      <dgm:prSet/>
      <dgm:spPr/>
      <dgm:t>
        <a:bodyPr/>
        <a:lstStyle/>
        <a:p>
          <a:endParaRPr lang="en-US"/>
        </a:p>
      </dgm:t>
    </dgm:pt>
    <dgm:pt modelId="{0B574A72-A584-44ED-B36E-5BDAF405B6C3}">
      <dgm:prSet phldr="0"/>
      <dgm:spPr/>
      <dgm:t>
        <a:bodyPr/>
        <a:lstStyle/>
        <a:p>
          <a:pPr rtl="0">
            <a:lnSpc>
              <a:spcPct val="100000"/>
            </a:lnSpc>
          </a:pPr>
          <a:r>
            <a:rPr lang="en-US" dirty="0">
              <a:latin typeface="Calibri" panose="020F0502020204030204"/>
            </a:rPr>
            <a:t>Feedback &amp; Recommendations</a:t>
          </a:r>
          <a:endParaRPr lang="en-US" dirty="0"/>
        </a:p>
      </dgm:t>
    </dgm:pt>
    <dgm:pt modelId="{B46A3DF3-5B8C-4518-802A-A6D71C5F5D57}" type="parTrans" cxnId="{77705590-CAD7-4310-868C-0F22E172DFE3}">
      <dgm:prSet/>
      <dgm:spPr/>
      <dgm:t>
        <a:bodyPr/>
        <a:lstStyle/>
        <a:p>
          <a:endParaRPr lang="en-US"/>
        </a:p>
      </dgm:t>
    </dgm:pt>
    <dgm:pt modelId="{AA3C8E69-9C8B-4352-800B-5A417D5FF583}" type="sibTrans" cxnId="{77705590-CAD7-4310-868C-0F22E172DFE3}">
      <dgm:prSet/>
      <dgm:spPr/>
      <dgm:t>
        <a:bodyPr/>
        <a:lstStyle/>
        <a:p>
          <a:endParaRPr lang="en-US"/>
        </a:p>
      </dgm:t>
    </dgm:pt>
    <dgm:pt modelId="{BF1A614A-A861-4454-BF5F-86B42709F3EC}">
      <dgm:prSet phldr="0"/>
      <dgm:spPr/>
      <dgm:t>
        <a:bodyPr/>
        <a:lstStyle/>
        <a:p>
          <a:pPr>
            <a:lnSpc>
              <a:spcPct val="100000"/>
            </a:lnSpc>
          </a:pPr>
          <a:r>
            <a:rPr lang="en-US" dirty="0"/>
            <a:t>Senate Requests</a:t>
          </a:r>
        </a:p>
      </dgm:t>
    </dgm:pt>
    <dgm:pt modelId="{0062406E-A182-4EC0-81A7-8FF917FD59F4}" type="parTrans" cxnId="{F9B61D3E-6F6D-4473-8235-B530BE8660C1}">
      <dgm:prSet/>
      <dgm:spPr/>
      <dgm:t>
        <a:bodyPr/>
        <a:lstStyle/>
        <a:p>
          <a:endParaRPr lang="en-US"/>
        </a:p>
      </dgm:t>
    </dgm:pt>
    <dgm:pt modelId="{FC37D907-361F-45A8-A013-EFBCDC24B0A8}" type="sibTrans" cxnId="{F9B61D3E-6F6D-4473-8235-B530BE8660C1}">
      <dgm:prSet/>
      <dgm:spPr/>
      <dgm:t>
        <a:bodyPr/>
        <a:lstStyle/>
        <a:p>
          <a:endParaRPr lang="en-US"/>
        </a:p>
      </dgm:t>
    </dgm:pt>
    <dgm:pt modelId="{369D89B7-E66B-47B6-A16F-58BE46D45973}" type="pres">
      <dgm:prSet presAssocID="{8895731A-9F90-482C-A57F-2A77D427B19C}" presName="vert0" presStyleCnt="0">
        <dgm:presLayoutVars>
          <dgm:dir/>
          <dgm:animOne val="branch"/>
          <dgm:animLvl val="lvl"/>
        </dgm:presLayoutVars>
      </dgm:prSet>
      <dgm:spPr/>
    </dgm:pt>
    <dgm:pt modelId="{FB5CD1CE-8A4D-4EB2-8F64-063225E8E983}" type="pres">
      <dgm:prSet presAssocID="{08B7C4DB-56E8-4DCE-81E9-2458B324B486}" presName="thickLine" presStyleLbl="alignNode1" presStyleIdx="0" presStyleCnt="6"/>
      <dgm:spPr/>
    </dgm:pt>
    <dgm:pt modelId="{D97692FE-FF23-4548-A7C4-B8369499F512}" type="pres">
      <dgm:prSet presAssocID="{08B7C4DB-56E8-4DCE-81E9-2458B324B486}" presName="horz1" presStyleCnt="0"/>
      <dgm:spPr/>
    </dgm:pt>
    <dgm:pt modelId="{931CD633-B2EF-44B9-BC13-434AE707B1BD}" type="pres">
      <dgm:prSet presAssocID="{08B7C4DB-56E8-4DCE-81E9-2458B324B486}" presName="tx1" presStyleLbl="revTx" presStyleIdx="0" presStyleCnt="6"/>
      <dgm:spPr/>
    </dgm:pt>
    <dgm:pt modelId="{729CB435-DC9A-4270-8D90-EF4FBC3F750B}" type="pres">
      <dgm:prSet presAssocID="{08B7C4DB-56E8-4DCE-81E9-2458B324B486}" presName="vert1" presStyleCnt="0"/>
      <dgm:spPr/>
    </dgm:pt>
    <dgm:pt modelId="{F092BC68-DDA0-4A3D-B2D2-5889DACD44FB}" type="pres">
      <dgm:prSet presAssocID="{45F6062F-BD01-4FD5-8A1F-D5AC67EF045B}" presName="thickLine" presStyleLbl="alignNode1" presStyleIdx="1" presStyleCnt="6"/>
      <dgm:spPr/>
    </dgm:pt>
    <dgm:pt modelId="{980F40A0-38EE-4EF4-9F3D-83632B304A06}" type="pres">
      <dgm:prSet presAssocID="{45F6062F-BD01-4FD5-8A1F-D5AC67EF045B}" presName="horz1" presStyleCnt="0"/>
      <dgm:spPr/>
    </dgm:pt>
    <dgm:pt modelId="{F5C0DDD7-1331-44D2-8307-ED0128CE6007}" type="pres">
      <dgm:prSet presAssocID="{45F6062F-BD01-4FD5-8A1F-D5AC67EF045B}" presName="tx1" presStyleLbl="revTx" presStyleIdx="1" presStyleCnt="6"/>
      <dgm:spPr/>
    </dgm:pt>
    <dgm:pt modelId="{D3F0D5E8-0F12-403A-BC2C-3976E5DA4EFC}" type="pres">
      <dgm:prSet presAssocID="{45F6062F-BD01-4FD5-8A1F-D5AC67EF045B}" presName="vert1" presStyleCnt="0"/>
      <dgm:spPr/>
    </dgm:pt>
    <dgm:pt modelId="{9F0A3B20-B8FC-4009-A65D-E138A4B84EBA}" type="pres">
      <dgm:prSet presAssocID="{BF1A614A-A861-4454-BF5F-86B42709F3EC}" presName="thickLine" presStyleLbl="alignNode1" presStyleIdx="2" presStyleCnt="6"/>
      <dgm:spPr/>
    </dgm:pt>
    <dgm:pt modelId="{E4FD3BDC-4A52-43D9-8414-745B9AD04F5B}" type="pres">
      <dgm:prSet presAssocID="{BF1A614A-A861-4454-BF5F-86B42709F3EC}" presName="horz1" presStyleCnt="0"/>
      <dgm:spPr/>
    </dgm:pt>
    <dgm:pt modelId="{6B4EFA0E-02E6-4593-84FC-B8E7EA423F3B}" type="pres">
      <dgm:prSet presAssocID="{BF1A614A-A861-4454-BF5F-86B42709F3EC}" presName="tx1" presStyleLbl="revTx" presStyleIdx="2" presStyleCnt="6"/>
      <dgm:spPr/>
    </dgm:pt>
    <dgm:pt modelId="{9E1EE84F-3EB2-4739-AC11-A449B1801627}" type="pres">
      <dgm:prSet presAssocID="{BF1A614A-A861-4454-BF5F-86B42709F3EC}" presName="vert1" presStyleCnt="0"/>
      <dgm:spPr/>
    </dgm:pt>
    <dgm:pt modelId="{588C5EB6-C5E9-492D-9C6A-5C1169CE3717}" type="pres">
      <dgm:prSet presAssocID="{0B574A72-A584-44ED-B36E-5BDAF405B6C3}" presName="thickLine" presStyleLbl="alignNode1" presStyleIdx="3" presStyleCnt="6"/>
      <dgm:spPr/>
    </dgm:pt>
    <dgm:pt modelId="{5728532C-8C6D-4527-8E24-8A8069DF7892}" type="pres">
      <dgm:prSet presAssocID="{0B574A72-A584-44ED-B36E-5BDAF405B6C3}" presName="horz1" presStyleCnt="0"/>
      <dgm:spPr/>
    </dgm:pt>
    <dgm:pt modelId="{84D0183D-C505-429D-9A38-FCEB76B34B6B}" type="pres">
      <dgm:prSet presAssocID="{0B574A72-A584-44ED-B36E-5BDAF405B6C3}" presName="tx1" presStyleLbl="revTx" presStyleIdx="3" presStyleCnt="6"/>
      <dgm:spPr/>
    </dgm:pt>
    <dgm:pt modelId="{7A1A47EC-4C4C-4F26-AB10-D586DD79ABF2}" type="pres">
      <dgm:prSet presAssocID="{0B574A72-A584-44ED-B36E-5BDAF405B6C3}" presName="vert1" presStyleCnt="0"/>
      <dgm:spPr/>
    </dgm:pt>
    <dgm:pt modelId="{7817CC11-DCD5-4B97-A257-CD629CC1BB68}" type="pres">
      <dgm:prSet presAssocID="{9CAC999C-3CA2-446E-A615-4EC520C9EB05}" presName="thickLine" presStyleLbl="alignNode1" presStyleIdx="4" presStyleCnt="6"/>
      <dgm:spPr/>
    </dgm:pt>
    <dgm:pt modelId="{77021CEA-B4EF-40A0-833D-DA403F83CF90}" type="pres">
      <dgm:prSet presAssocID="{9CAC999C-3CA2-446E-A615-4EC520C9EB05}" presName="horz1" presStyleCnt="0"/>
      <dgm:spPr/>
    </dgm:pt>
    <dgm:pt modelId="{7C5B9310-A7BB-46A0-8ECA-5D3D51C97AA5}" type="pres">
      <dgm:prSet presAssocID="{9CAC999C-3CA2-446E-A615-4EC520C9EB05}" presName="tx1" presStyleLbl="revTx" presStyleIdx="4" presStyleCnt="6"/>
      <dgm:spPr/>
    </dgm:pt>
    <dgm:pt modelId="{4DA23B81-F6D7-49BA-8D52-D113C6103066}" type="pres">
      <dgm:prSet presAssocID="{9CAC999C-3CA2-446E-A615-4EC520C9EB05}" presName="vert1" presStyleCnt="0"/>
      <dgm:spPr/>
    </dgm:pt>
    <dgm:pt modelId="{3ADD1879-A9BE-4476-AF8C-5F006D6673F2}" type="pres">
      <dgm:prSet presAssocID="{71169833-A31B-41FC-8EC7-195E058B80DE}" presName="thickLine" presStyleLbl="alignNode1" presStyleIdx="5" presStyleCnt="6"/>
      <dgm:spPr/>
    </dgm:pt>
    <dgm:pt modelId="{262BFADC-31D1-4885-AF2E-B98540FCBDD0}" type="pres">
      <dgm:prSet presAssocID="{71169833-A31B-41FC-8EC7-195E058B80DE}" presName="horz1" presStyleCnt="0"/>
      <dgm:spPr/>
    </dgm:pt>
    <dgm:pt modelId="{5622AE32-1E6C-41C3-A47A-089228F286B0}" type="pres">
      <dgm:prSet presAssocID="{71169833-A31B-41FC-8EC7-195E058B80DE}" presName="tx1" presStyleLbl="revTx" presStyleIdx="5" presStyleCnt="6"/>
      <dgm:spPr/>
    </dgm:pt>
    <dgm:pt modelId="{D66EDD89-89E0-48CD-A350-6B9CF9A2D0C5}" type="pres">
      <dgm:prSet presAssocID="{71169833-A31B-41FC-8EC7-195E058B80DE}" presName="vert1" presStyleCnt="0"/>
      <dgm:spPr/>
    </dgm:pt>
  </dgm:ptLst>
  <dgm:cxnLst>
    <dgm:cxn modelId="{AF332404-91DF-4429-A15C-FDE8CC9F9A27}" srcId="{8895731A-9F90-482C-A57F-2A77D427B19C}" destId="{9CAC999C-3CA2-446E-A615-4EC520C9EB05}" srcOrd="4" destOrd="0" parTransId="{17ECC052-CF39-4B99-B272-E0F5A2566029}" sibTransId="{AA23BB48-86C2-4CE0-800A-8D496ADED9E5}"/>
    <dgm:cxn modelId="{38013E08-40A6-4014-8DD9-1AF4360B5FB2}" type="presOf" srcId="{71169833-A31B-41FC-8EC7-195E058B80DE}" destId="{5622AE32-1E6C-41C3-A47A-089228F286B0}" srcOrd="0" destOrd="0" presId="urn:microsoft.com/office/officeart/2008/layout/LinedList"/>
    <dgm:cxn modelId="{75EBE922-C6A6-41C5-88CC-787DEE9A7506}" type="presOf" srcId="{08B7C4DB-56E8-4DCE-81E9-2458B324B486}" destId="{931CD633-B2EF-44B9-BC13-434AE707B1BD}" srcOrd="0" destOrd="0" presId="urn:microsoft.com/office/officeart/2008/layout/LinedList"/>
    <dgm:cxn modelId="{F9B61D3E-6F6D-4473-8235-B530BE8660C1}" srcId="{8895731A-9F90-482C-A57F-2A77D427B19C}" destId="{BF1A614A-A861-4454-BF5F-86B42709F3EC}" srcOrd="2" destOrd="0" parTransId="{0062406E-A182-4EC0-81A7-8FF917FD59F4}" sibTransId="{FC37D907-361F-45A8-A013-EFBCDC24B0A8}"/>
    <dgm:cxn modelId="{53BC6143-5112-4A21-A596-F7CA226DCA37}" type="presOf" srcId="{9CAC999C-3CA2-446E-A615-4EC520C9EB05}" destId="{7C5B9310-A7BB-46A0-8ECA-5D3D51C97AA5}" srcOrd="0" destOrd="0" presId="urn:microsoft.com/office/officeart/2008/layout/LinedList"/>
    <dgm:cxn modelId="{DB68FB70-39E4-4296-8BB6-BBDF89A4757F}" type="presOf" srcId="{BF1A614A-A861-4454-BF5F-86B42709F3EC}" destId="{6B4EFA0E-02E6-4593-84FC-B8E7EA423F3B}" srcOrd="0" destOrd="0" presId="urn:microsoft.com/office/officeart/2008/layout/LinedList"/>
    <dgm:cxn modelId="{E456F089-9FC9-45FC-8C85-86AFCC338194}" srcId="{8895731A-9F90-482C-A57F-2A77D427B19C}" destId="{08B7C4DB-56E8-4DCE-81E9-2458B324B486}" srcOrd="0" destOrd="0" parTransId="{0D15FFE2-ED03-4245-A07B-B0C2E0C8C8C5}" sibTransId="{899257D2-F217-4A21-B28F-EE4C6C6830E7}"/>
    <dgm:cxn modelId="{77705590-CAD7-4310-868C-0F22E172DFE3}" srcId="{8895731A-9F90-482C-A57F-2A77D427B19C}" destId="{0B574A72-A584-44ED-B36E-5BDAF405B6C3}" srcOrd="3" destOrd="0" parTransId="{B46A3DF3-5B8C-4518-802A-A6D71C5F5D57}" sibTransId="{AA3C8E69-9C8B-4352-800B-5A417D5FF583}"/>
    <dgm:cxn modelId="{832012A5-740F-4A14-9265-A457A6112313}" type="presOf" srcId="{45F6062F-BD01-4FD5-8A1F-D5AC67EF045B}" destId="{F5C0DDD7-1331-44D2-8307-ED0128CE6007}" srcOrd="0" destOrd="0" presId="urn:microsoft.com/office/officeart/2008/layout/LinedList"/>
    <dgm:cxn modelId="{711E9DAA-163F-4333-81B0-546B4D8293C4}" srcId="{8895731A-9F90-482C-A57F-2A77D427B19C}" destId="{45F6062F-BD01-4FD5-8A1F-D5AC67EF045B}" srcOrd="1" destOrd="0" parTransId="{0266F339-E67B-43C8-8B8D-51A549CFDAB9}" sibTransId="{039DBC74-B077-4C2B-A22B-8B69F235B3EC}"/>
    <dgm:cxn modelId="{8EBB10B1-202D-4C66-8EC3-A6A6A8EE58BC}" type="presOf" srcId="{0B574A72-A584-44ED-B36E-5BDAF405B6C3}" destId="{84D0183D-C505-429D-9A38-FCEB76B34B6B}" srcOrd="0" destOrd="0" presId="urn:microsoft.com/office/officeart/2008/layout/LinedList"/>
    <dgm:cxn modelId="{845ACBEA-9F71-49F1-B792-310FF6FB0CC8}" type="presOf" srcId="{8895731A-9F90-482C-A57F-2A77D427B19C}" destId="{369D89B7-E66B-47B6-A16F-58BE46D45973}" srcOrd="0" destOrd="0" presId="urn:microsoft.com/office/officeart/2008/layout/LinedList"/>
    <dgm:cxn modelId="{364740FA-D3C6-4D39-889B-AB0B617F487E}" srcId="{8895731A-9F90-482C-A57F-2A77D427B19C}" destId="{71169833-A31B-41FC-8EC7-195E058B80DE}" srcOrd="5" destOrd="0" parTransId="{100E900D-D1CD-4EB1-804D-88D0B166B329}" sibTransId="{31F30A49-2F5A-4BF1-BBEA-31C11CD0314B}"/>
    <dgm:cxn modelId="{3D956C8E-D69C-48E8-BBCF-D9D2143406B2}" type="presParOf" srcId="{369D89B7-E66B-47B6-A16F-58BE46D45973}" destId="{FB5CD1CE-8A4D-4EB2-8F64-063225E8E983}" srcOrd="0" destOrd="0" presId="urn:microsoft.com/office/officeart/2008/layout/LinedList"/>
    <dgm:cxn modelId="{30843890-73BC-4355-A0F6-AE7EEF15A7C0}" type="presParOf" srcId="{369D89B7-E66B-47B6-A16F-58BE46D45973}" destId="{D97692FE-FF23-4548-A7C4-B8369499F512}" srcOrd="1" destOrd="0" presId="urn:microsoft.com/office/officeart/2008/layout/LinedList"/>
    <dgm:cxn modelId="{2E2B6602-2ED4-453B-9E2D-3A3C0652B5A5}" type="presParOf" srcId="{D97692FE-FF23-4548-A7C4-B8369499F512}" destId="{931CD633-B2EF-44B9-BC13-434AE707B1BD}" srcOrd="0" destOrd="0" presId="urn:microsoft.com/office/officeart/2008/layout/LinedList"/>
    <dgm:cxn modelId="{0CA382DA-5730-4F3A-B885-82D54AB415E3}" type="presParOf" srcId="{D97692FE-FF23-4548-A7C4-B8369499F512}" destId="{729CB435-DC9A-4270-8D90-EF4FBC3F750B}" srcOrd="1" destOrd="0" presId="urn:microsoft.com/office/officeart/2008/layout/LinedList"/>
    <dgm:cxn modelId="{D48D8569-EBC1-48A4-935E-BB4F9812F42F}" type="presParOf" srcId="{369D89B7-E66B-47B6-A16F-58BE46D45973}" destId="{F092BC68-DDA0-4A3D-B2D2-5889DACD44FB}" srcOrd="2" destOrd="0" presId="urn:microsoft.com/office/officeart/2008/layout/LinedList"/>
    <dgm:cxn modelId="{07101A70-7961-47BE-BCAE-C58CE6307988}" type="presParOf" srcId="{369D89B7-E66B-47B6-A16F-58BE46D45973}" destId="{980F40A0-38EE-4EF4-9F3D-83632B304A06}" srcOrd="3" destOrd="0" presId="urn:microsoft.com/office/officeart/2008/layout/LinedList"/>
    <dgm:cxn modelId="{1343A1BC-483A-41F9-8817-2430C7D5FBF9}" type="presParOf" srcId="{980F40A0-38EE-4EF4-9F3D-83632B304A06}" destId="{F5C0DDD7-1331-44D2-8307-ED0128CE6007}" srcOrd="0" destOrd="0" presId="urn:microsoft.com/office/officeart/2008/layout/LinedList"/>
    <dgm:cxn modelId="{ED0AAA4B-7B27-44C0-97B0-E31E04C169CA}" type="presParOf" srcId="{980F40A0-38EE-4EF4-9F3D-83632B304A06}" destId="{D3F0D5E8-0F12-403A-BC2C-3976E5DA4EFC}" srcOrd="1" destOrd="0" presId="urn:microsoft.com/office/officeart/2008/layout/LinedList"/>
    <dgm:cxn modelId="{7E6422B2-1378-40AF-B83A-99FF6CEB978B}" type="presParOf" srcId="{369D89B7-E66B-47B6-A16F-58BE46D45973}" destId="{9F0A3B20-B8FC-4009-A65D-E138A4B84EBA}" srcOrd="4" destOrd="0" presId="urn:microsoft.com/office/officeart/2008/layout/LinedList"/>
    <dgm:cxn modelId="{330566BB-0642-41A9-BD47-095A6273214B}" type="presParOf" srcId="{369D89B7-E66B-47B6-A16F-58BE46D45973}" destId="{E4FD3BDC-4A52-43D9-8414-745B9AD04F5B}" srcOrd="5" destOrd="0" presId="urn:microsoft.com/office/officeart/2008/layout/LinedList"/>
    <dgm:cxn modelId="{FF5AD3FE-56F1-4E6F-A2F6-D3FA83AE53FA}" type="presParOf" srcId="{E4FD3BDC-4A52-43D9-8414-745B9AD04F5B}" destId="{6B4EFA0E-02E6-4593-84FC-B8E7EA423F3B}" srcOrd="0" destOrd="0" presId="urn:microsoft.com/office/officeart/2008/layout/LinedList"/>
    <dgm:cxn modelId="{8E7A1016-C1A3-41A3-9237-0E4F491A66EA}" type="presParOf" srcId="{E4FD3BDC-4A52-43D9-8414-745B9AD04F5B}" destId="{9E1EE84F-3EB2-4739-AC11-A449B1801627}" srcOrd="1" destOrd="0" presId="urn:microsoft.com/office/officeart/2008/layout/LinedList"/>
    <dgm:cxn modelId="{91E44DEA-4768-4461-B788-9ED729F1E0B7}" type="presParOf" srcId="{369D89B7-E66B-47B6-A16F-58BE46D45973}" destId="{588C5EB6-C5E9-492D-9C6A-5C1169CE3717}" srcOrd="6" destOrd="0" presId="urn:microsoft.com/office/officeart/2008/layout/LinedList"/>
    <dgm:cxn modelId="{939D43A3-F3E1-4639-A70F-52565D8FE960}" type="presParOf" srcId="{369D89B7-E66B-47B6-A16F-58BE46D45973}" destId="{5728532C-8C6D-4527-8E24-8A8069DF7892}" srcOrd="7" destOrd="0" presId="urn:microsoft.com/office/officeart/2008/layout/LinedList"/>
    <dgm:cxn modelId="{9488FBB0-2CFF-47AB-A105-BE7BA9C45841}" type="presParOf" srcId="{5728532C-8C6D-4527-8E24-8A8069DF7892}" destId="{84D0183D-C505-429D-9A38-FCEB76B34B6B}" srcOrd="0" destOrd="0" presId="urn:microsoft.com/office/officeart/2008/layout/LinedList"/>
    <dgm:cxn modelId="{CE7B71B9-CBD9-4B05-A8E2-7B71DD77C32B}" type="presParOf" srcId="{5728532C-8C6D-4527-8E24-8A8069DF7892}" destId="{7A1A47EC-4C4C-4F26-AB10-D586DD79ABF2}" srcOrd="1" destOrd="0" presId="urn:microsoft.com/office/officeart/2008/layout/LinedList"/>
    <dgm:cxn modelId="{C0194182-8260-477E-A338-9B4ED6719F0D}" type="presParOf" srcId="{369D89B7-E66B-47B6-A16F-58BE46D45973}" destId="{7817CC11-DCD5-4B97-A257-CD629CC1BB68}" srcOrd="8" destOrd="0" presId="urn:microsoft.com/office/officeart/2008/layout/LinedList"/>
    <dgm:cxn modelId="{8A4B8A58-A7D8-4B37-AC46-4D50A1E9228B}" type="presParOf" srcId="{369D89B7-E66B-47B6-A16F-58BE46D45973}" destId="{77021CEA-B4EF-40A0-833D-DA403F83CF90}" srcOrd="9" destOrd="0" presId="urn:microsoft.com/office/officeart/2008/layout/LinedList"/>
    <dgm:cxn modelId="{0C0D9411-4807-4FEC-A999-E988C9E60CF0}" type="presParOf" srcId="{77021CEA-B4EF-40A0-833D-DA403F83CF90}" destId="{7C5B9310-A7BB-46A0-8ECA-5D3D51C97AA5}" srcOrd="0" destOrd="0" presId="urn:microsoft.com/office/officeart/2008/layout/LinedList"/>
    <dgm:cxn modelId="{02AD9C5C-258B-4152-8CBE-CED6E0D2D828}" type="presParOf" srcId="{77021CEA-B4EF-40A0-833D-DA403F83CF90}" destId="{4DA23B81-F6D7-49BA-8D52-D113C6103066}" srcOrd="1" destOrd="0" presId="urn:microsoft.com/office/officeart/2008/layout/LinedList"/>
    <dgm:cxn modelId="{675BF043-BB2C-42F8-A458-98D29C15EC1C}" type="presParOf" srcId="{369D89B7-E66B-47B6-A16F-58BE46D45973}" destId="{3ADD1879-A9BE-4476-AF8C-5F006D6673F2}" srcOrd="10" destOrd="0" presId="urn:microsoft.com/office/officeart/2008/layout/LinedList"/>
    <dgm:cxn modelId="{6EE4CC7C-2A11-4A35-82A1-1CF87EF1D89B}" type="presParOf" srcId="{369D89B7-E66B-47B6-A16F-58BE46D45973}" destId="{262BFADC-31D1-4885-AF2E-B98540FCBDD0}" srcOrd="11" destOrd="0" presId="urn:microsoft.com/office/officeart/2008/layout/LinedList"/>
    <dgm:cxn modelId="{A70F1C11-0B21-48DB-8164-63C6BE8702AD}" type="presParOf" srcId="{262BFADC-31D1-4885-AF2E-B98540FCBDD0}" destId="{5622AE32-1E6C-41C3-A47A-089228F286B0}" srcOrd="0" destOrd="0" presId="urn:microsoft.com/office/officeart/2008/layout/LinedList"/>
    <dgm:cxn modelId="{86120E90-934F-4116-8628-EE713334D975}" type="presParOf" srcId="{262BFADC-31D1-4885-AF2E-B98540FCBDD0}" destId="{D66EDD89-89E0-48CD-A350-6B9CF9A2D0C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95731A-9F90-482C-A57F-2A77D427B19C}"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08B7C4DB-56E8-4DCE-81E9-2458B324B486}">
      <dgm:prSet/>
      <dgm:spPr/>
      <dgm:t>
        <a:bodyPr/>
        <a:lstStyle/>
        <a:p>
          <a:pPr>
            <a:lnSpc>
              <a:spcPct val="100000"/>
            </a:lnSpc>
          </a:pPr>
          <a:r>
            <a:rPr lang="en-US" dirty="0"/>
            <a:t>Definitions &amp; Roles</a:t>
          </a:r>
        </a:p>
      </dgm:t>
    </dgm:pt>
    <dgm:pt modelId="{0D15FFE2-ED03-4245-A07B-B0C2E0C8C8C5}" type="parTrans" cxnId="{E456F089-9FC9-45FC-8C85-86AFCC338194}">
      <dgm:prSet/>
      <dgm:spPr/>
      <dgm:t>
        <a:bodyPr/>
        <a:lstStyle/>
        <a:p>
          <a:endParaRPr lang="en-US"/>
        </a:p>
      </dgm:t>
    </dgm:pt>
    <dgm:pt modelId="{899257D2-F217-4A21-B28F-EE4C6C6830E7}" type="sibTrans" cxnId="{E456F089-9FC9-45FC-8C85-86AFCC338194}">
      <dgm:prSet/>
      <dgm:spPr/>
      <dgm:t>
        <a:bodyPr/>
        <a:lstStyle/>
        <a:p>
          <a:endParaRPr lang="en-US"/>
        </a:p>
      </dgm:t>
    </dgm:pt>
    <dgm:pt modelId="{71169833-A31B-41FC-8EC7-195E058B80DE}">
      <dgm:prSet/>
      <dgm:spPr/>
      <dgm:t>
        <a:bodyPr/>
        <a:lstStyle/>
        <a:p>
          <a:pPr>
            <a:lnSpc>
              <a:spcPct val="100000"/>
            </a:lnSpc>
          </a:pPr>
          <a:r>
            <a:rPr lang="en-US" dirty="0"/>
            <a:t>Next Steps</a:t>
          </a:r>
        </a:p>
      </dgm:t>
    </dgm:pt>
    <dgm:pt modelId="{100E900D-D1CD-4EB1-804D-88D0B166B329}" type="parTrans" cxnId="{364740FA-D3C6-4D39-889B-AB0B617F487E}">
      <dgm:prSet/>
      <dgm:spPr/>
      <dgm:t>
        <a:bodyPr/>
        <a:lstStyle/>
        <a:p>
          <a:endParaRPr lang="en-US"/>
        </a:p>
      </dgm:t>
    </dgm:pt>
    <dgm:pt modelId="{31F30A49-2F5A-4BF1-BBEA-31C11CD0314B}" type="sibTrans" cxnId="{364740FA-D3C6-4D39-889B-AB0B617F487E}">
      <dgm:prSet/>
      <dgm:spPr/>
      <dgm:t>
        <a:bodyPr/>
        <a:lstStyle/>
        <a:p>
          <a:endParaRPr lang="en-US"/>
        </a:p>
      </dgm:t>
    </dgm:pt>
    <dgm:pt modelId="{45F6062F-BD01-4FD5-8A1F-D5AC67EF045B}">
      <dgm:prSet phldr="0"/>
      <dgm:spPr/>
      <dgm:t>
        <a:bodyPr/>
        <a:lstStyle/>
        <a:p>
          <a:pPr>
            <a:lnSpc>
              <a:spcPct val="100000"/>
            </a:lnSpc>
          </a:pPr>
          <a:r>
            <a:rPr lang="en-US" dirty="0">
              <a:highlight>
                <a:srgbClr val="FFCC00"/>
              </a:highlight>
              <a:latin typeface="Calibri" panose="020F0502020204030204"/>
            </a:rPr>
            <a:t>Goals &amp; FY23 Outcomes</a:t>
          </a:r>
          <a:endParaRPr lang="en-US" dirty="0">
            <a:highlight>
              <a:srgbClr val="FFCC00"/>
            </a:highlight>
          </a:endParaRPr>
        </a:p>
      </dgm:t>
    </dgm:pt>
    <dgm:pt modelId="{0266F339-E67B-43C8-8B8D-51A549CFDAB9}" type="parTrans" cxnId="{711E9DAA-163F-4333-81B0-546B4D8293C4}">
      <dgm:prSet/>
      <dgm:spPr/>
      <dgm:t>
        <a:bodyPr/>
        <a:lstStyle/>
        <a:p>
          <a:endParaRPr lang="en-US"/>
        </a:p>
      </dgm:t>
    </dgm:pt>
    <dgm:pt modelId="{039DBC74-B077-4C2B-A22B-8B69F235B3EC}" type="sibTrans" cxnId="{711E9DAA-163F-4333-81B0-546B4D8293C4}">
      <dgm:prSet/>
      <dgm:spPr/>
      <dgm:t>
        <a:bodyPr/>
        <a:lstStyle/>
        <a:p>
          <a:endParaRPr lang="en-US"/>
        </a:p>
      </dgm:t>
    </dgm:pt>
    <dgm:pt modelId="{9CAC999C-3CA2-446E-A615-4EC520C9EB05}">
      <dgm:prSet phldr="0"/>
      <dgm:spPr/>
      <dgm:t>
        <a:bodyPr/>
        <a:lstStyle/>
        <a:p>
          <a:pPr>
            <a:lnSpc>
              <a:spcPct val="100000"/>
            </a:lnSpc>
          </a:pPr>
          <a:r>
            <a:rPr lang="en-US" dirty="0">
              <a:latin typeface="Calibri" panose="020F0502020204030204"/>
            </a:rPr>
            <a:t>FY24 Compensation Priorities</a:t>
          </a:r>
        </a:p>
      </dgm:t>
    </dgm:pt>
    <dgm:pt modelId="{17ECC052-CF39-4B99-B272-E0F5A2566029}" type="parTrans" cxnId="{AF332404-91DF-4429-A15C-FDE8CC9F9A27}">
      <dgm:prSet/>
      <dgm:spPr/>
      <dgm:t>
        <a:bodyPr/>
        <a:lstStyle/>
        <a:p>
          <a:endParaRPr lang="en-US"/>
        </a:p>
      </dgm:t>
    </dgm:pt>
    <dgm:pt modelId="{AA23BB48-86C2-4CE0-800A-8D496ADED9E5}" type="sibTrans" cxnId="{AF332404-91DF-4429-A15C-FDE8CC9F9A27}">
      <dgm:prSet/>
      <dgm:spPr/>
      <dgm:t>
        <a:bodyPr/>
        <a:lstStyle/>
        <a:p>
          <a:endParaRPr lang="en-US"/>
        </a:p>
      </dgm:t>
    </dgm:pt>
    <dgm:pt modelId="{0B574A72-A584-44ED-B36E-5BDAF405B6C3}">
      <dgm:prSet phldr="0"/>
      <dgm:spPr/>
      <dgm:t>
        <a:bodyPr/>
        <a:lstStyle/>
        <a:p>
          <a:pPr rtl="0">
            <a:lnSpc>
              <a:spcPct val="100000"/>
            </a:lnSpc>
          </a:pPr>
          <a:r>
            <a:rPr lang="en-US" dirty="0">
              <a:latin typeface="Calibri" panose="020F0502020204030204"/>
            </a:rPr>
            <a:t>Feedback &amp; Recommendations</a:t>
          </a:r>
          <a:endParaRPr lang="en-US" dirty="0"/>
        </a:p>
      </dgm:t>
    </dgm:pt>
    <dgm:pt modelId="{B46A3DF3-5B8C-4518-802A-A6D71C5F5D57}" type="parTrans" cxnId="{77705590-CAD7-4310-868C-0F22E172DFE3}">
      <dgm:prSet/>
      <dgm:spPr/>
      <dgm:t>
        <a:bodyPr/>
        <a:lstStyle/>
        <a:p>
          <a:endParaRPr lang="en-US"/>
        </a:p>
      </dgm:t>
    </dgm:pt>
    <dgm:pt modelId="{AA3C8E69-9C8B-4352-800B-5A417D5FF583}" type="sibTrans" cxnId="{77705590-CAD7-4310-868C-0F22E172DFE3}">
      <dgm:prSet/>
      <dgm:spPr/>
      <dgm:t>
        <a:bodyPr/>
        <a:lstStyle/>
        <a:p>
          <a:endParaRPr lang="en-US"/>
        </a:p>
      </dgm:t>
    </dgm:pt>
    <dgm:pt modelId="{BF1A614A-A861-4454-BF5F-86B42709F3EC}">
      <dgm:prSet phldr="0"/>
      <dgm:spPr/>
      <dgm:t>
        <a:bodyPr/>
        <a:lstStyle/>
        <a:p>
          <a:pPr>
            <a:lnSpc>
              <a:spcPct val="100000"/>
            </a:lnSpc>
          </a:pPr>
          <a:r>
            <a:rPr lang="en-US" dirty="0"/>
            <a:t>Senate Requests</a:t>
          </a:r>
        </a:p>
      </dgm:t>
    </dgm:pt>
    <dgm:pt modelId="{0062406E-A182-4EC0-81A7-8FF917FD59F4}" type="parTrans" cxnId="{F9B61D3E-6F6D-4473-8235-B530BE8660C1}">
      <dgm:prSet/>
      <dgm:spPr/>
      <dgm:t>
        <a:bodyPr/>
        <a:lstStyle/>
        <a:p>
          <a:endParaRPr lang="en-US"/>
        </a:p>
      </dgm:t>
    </dgm:pt>
    <dgm:pt modelId="{FC37D907-361F-45A8-A013-EFBCDC24B0A8}" type="sibTrans" cxnId="{F9B61D3E-6F6D-4473-8235-B530BE8660C1}">
      <dgm:prSet/>
      <dgm:spPr/>
      <dgm:t>
        <a:bodyPr/>
        <a:lstStyle/>
        <a:p>
          <a:endParaRPr lang="en-US"/>
        </a:p>
      </dgm:t>
    </dgm:pt>
    <dgm:pt modelId="{369D89B7-E66B-47B6-A16F-58BE46D45973}" type="pres">
      <dgm:prSet presAssocID="{8895731A-9F90-482C-A57F-2A77D427B19C}" presName="vert0" presStyleCnt="0">
        <dgm:presLayoutVars>
          <dgm:dir/>
          <dgm:animOne val="branch"/>
          <dgm:animLvl val="lvl"/>
        </dgm:presLayoutVars>
      </dgm:prSet>
      <dgm:spPr/>
    </dgm:pt>
    <dgm:pt modelId="{FB5CD1CE-8A4D-4EB2-8F64-063225E8E983}" type="pres">
      <dgm:prSet presAssocID="{08B7C4DB-56E8-4DCE-81E9-2458B324B486}" presName="thickLine" presStyleLbl="alignNode1" presStyleIdx="0" presStyleCnt="6"/>
      <dgm:spPr/>
    </dgm:pt>
    <dgm:pt modelId="{D97692FE-FF23-4548-A7C4-B8369499F512}" type="pres">
      <dgm:prSet presAssocID="{08B7C4DB-56E8-4DCE-81E9-2458B324B486}" presName="horz1" presStyleCnt="0"/>
      <dgm:spPr/>
    </dgm:pt>
    <dgm:pt modelId="{931CD633-B2EF-44B9-BC13-434AE707B1BD}" type="pres">
      <dgm:prSet presAssocID="{08B7C4DB-56E8-4DCE-81E9-2458B324B486}" presName="tx1" presStyleLbl="revTx" presStyleIdx="0" presStyleCnt="6"/>
      <dgm:spPr/>
    </dgm:pt>
    <dgm:pt modelId="{729CB435-DC9A-4270-8D90-EF4FBC3F750B}" type="pres">
      <dgm:prSet presAssocID="{08B7C4DB-56E8-4DCE-81E9-2458B324B486}" presName="vert1" presStyleCnt="0"/>
      <dgm:spPr/>
    </dgm:pt>
    <dgm:pt modelId="{F092BC68-DDA0-4A3D-B2D2-5889DACD44FB}" type="pres">
      <dgm:prSet presAssocID="{45F6062F-BD01-4FD5-8A1F-D5AC67EF045B}" presName="thickLine" presStyleLbl="alignNode1" presStyleIdx="1" presStyleCnt="6"/>
      <dgm:spPr/>
    </dgm:pt>
    <dgm:pt modelId="{980F40A0-38EE-4EF4-9F3D-83632B304A06}" type="pres">
      <dgm:prSet presAssocID="{45F6062F-BD01-4FD5-8A1F-D5AC67EF045B}" presName="horz1" presStyleCnt="0"/>
      <dgm:spPr/>
    </dgm:pt>
    <dgm:pt modelId="{F5C0DDD7-1331-44D2-8307-ED0128CE6007}" type="pres">
      <dgm:prSet presAssocID="{45F6062F-BD01-4FD5-8A1F-D5AC67EF045B}" presName="tx1" presStyleLbl="revTx" presStyleIdx="1" presStyleCnt="6"/>
      <dgm:spPr/>
    </dgm:pt>
    <dgm:pt modelId="{D3F0D5E8-0F12-403A-BC2C-3976E5DA4EFC}" type="pres">
      <dgm:prSet presAssocID="{45F6062F-BD01-4FD5-8A1F-D5AC67EF045B}" presName="vert1" presStyleCnt="0"/>
      <dgm:spPr/>
    </dgm:pt>
    <dgm:pt modelId="{9F0A3B20-B8FC-4009-A65D-E138A4B84EBA}" type="pres">
      <dgm:prSet presAssocID="{BF1A614A-A861-4454-BF5F-86B42709F3EC}" presName="thickLine" presStyleLbl="alignNode1" presStyleIdx="2" presStyleCnt="6"/>
      <dgm:spPr/>
    </dgm:pt>
    <dgm:pt modelId="{E4FD3BDC-4A52-43D9-8414-745B9AD04F5B}" type="pres">
      <dgm:prSet presAssocID="{BF1A614A-A861-4454-BF5F-86B42709F3EC}" presName="horz1" presStyleCnt="0"/>
      <dgm:spPr/>
    </dgm:pt>
    <dgm:pt modelId="{6B4EFA0E-02E6-4593-84FC-B8E7EA423F3B}" type="pres">
      <dgm:prSet presAssocID="{BF1A614A-A861-4454-BF5F-86B42709F3EC}" presName="tx1" presStyleLbl="revTx" presStyleIdx="2" presStyleCnt="6"/>
      <dgm:spPr/>
    </dgm:pt>
    <dgm:pt modelId="{9E1EE84F-3EB2-4739-AC11-A449B1801627}" type="pres">
      <dgm:prSet presAssocID="{BF1A614A-A861-4454-BF5F-86B42709F3EC}" presName="vert1" presStyleCnt="0"/>
      <dgm:spPr/>
    </dgm:pt>
    <dgm:pt modelId="{588C5EB6-C5E9-492D-9C6A-5C1169CE3717}" type="pres">
      <dgm:prSet presAssocID="{0B574A72-A584-44ED-B36E-5BDAF405B6C3}" presName="thickLine" presStyleLbl="alignNode1" presStyleIdx="3" presStyleCnt="6"/>
      <dgm:spPr/>
    </dgm:pt>
    <dgm:pt modelId="{5728532C-8C6D-4527-8E24-8A8069DF7892}" type="pres">
      <dgm:prSet presAssocID="{0B574A72-A584-44ED-B36E-5BDAF405B6C3}" presName="horz1" presStyleCnt="0"/>
      <dgm:spPr/>
    </dgm:pt>
    <dgm:pt modelId="{84D0183D-C505-429D-9A38-FCEB76B34B6B}" type="pres">
      <dgm:prSet presAssocID="{0B574A72-A584-44ED-B36E-5BDAF405B6C3}" presName="tx1" presStyleLbl="revTx" presStyleIdx="3" presStyleCnt="6"/>
      <dgm:spPr/>
    </dgm:pt>
    <dgm:pt modelId="{7A1A47EC-4C4C-4F26-AB10-D586DD79ABF2}" type="pres">
      <dgm:prSet presAssocID="{0B574A72-A584-44ED-B36E-5BDAF405B6C3}" presName="vert1" presStyleCnt="0"/>
      <dgm:spPr/>
    </dgm:pt>
    <dgm:pt modelId="{7817CC11-DCD5-4B97-A257-CD629CC1BB68}" type="pres">
      <dgm:prSet presAssocID="{9CAC999C-3CA2-446E-A615-4EC520C9EB05}" presName="thickLine" presStyleLbl="alignNode1" presStyleIdx="4" presStyleCnt="6"/>
      <dgm:spPr/>
    </dgm:pt>
    <dgm:pt modelId="{77021CEA-B4EF-40A0-833D-DA403F83CF90}" type="pres">
      <dgm:prSet presAssocID="{9CAC999C-3CA2-446E-A615-4EC520C9EB05}" presName="horz1" presStyleCnt="0"/>
      <dgm:spPr/>
    </dgm:pt>
    <dgm:pt modelId="{7C5B9310-A7BB-46A0-8ECA-5D3D51C97AA5}" type="pres">
      <dgm:prSet presAssocID="{9CAC999C-3CA2-446E-A615-4EC520C9EB05}" presName="tx1" presStyleLbl="revTx" presStyleIdx="4" presStyleCnt="6"/>
      <dgm:spPr/>
    </dgm:pt>
    <dgm:pt modelId="{4DA23B81-F6D7-49BA-8D52-D113C6103066}" type="pres">
      <dgm:prSet presAssocID="{9CAC999C-3CA2-446E-A615-4EC520C9EB05}" presName="vert1" presStyleCnt="0"/>
      <dgm:spPr/>
    </dgm:pt>
    <dgm:pt modelId="{3ADD1879-A9BE-4476-AF8C-5F006D6673F2}" type="pres">
      <dgm:prSet presAssocID="{71169833-A31B-41FC-8EC7-195E058B80DE}" presName="thickLine" presStyleLbl="alignNode1" presStyleIdx="5" presStyleCnt="6"/>
      <dgm:spPr/>
    </dgm:pt>
    <dgm:pt modelId="{262BFADC-31D1-4885-AF2E-B98540FCBDD0}" type="pres">
      <dgm:prSet presAssocID="{71169833-A31B-41FC-8EC7-195E058B80DE}" presName="horz1" presStyleCnt="0"/>
      <dgm:spPr/>
    </dgm:pt>
    <dgm:pt modelId="{5622AE32-1E6C-41C3-A47A-089228F286B0}" type="pres">
      <dgm:prSet presAssocID="{71169833-A31B-41FC-8EC7-195E058B80DE}" presName="tx1" presStyleLbl="revTx" presStyleIdx="5" presStyleCnt="6"/>
      <dgm:spPr/>
    </dgm:pt>
    <dgm:pt modelId="{D66EDD89-89E0-48CD-A350-6B9CF9A2D0C5}" type="pres">
      <dgm:prSet presAssocID="{71169833-A31B-41FC-8EC7-195E058B80DE}" presName="vert1" presStyleCnt="0"/>
      <dgm:spPr/>
    </dgm:pt>
  </dgm:ptLst>
  <dgm:cxnLst>
    <dgm:cxn modelId="{AF332404-91DF-4429-A15C-FDE8CC9F9A27}" srcId="{8895731A-9F90-482C-A57F-2A77D427B19C}" destId="{9CAC999C-3CA2-446E-A615-4EC520C9EB05}" srcOrd="4" destOrd="0" parTransId="{17ECC052-CF39-4B99-B272-E0F5A2566029}" sibTransId="{AA23BB48-86C2-4CE0-800A-8D496ADED9E5}"/>
    <dgm:cxn modelId="{38013E08-40A6-4014-8DD9-1AF4360B5FB2}" type="presOf" srcId="{71169833-A31B-41FC-8EC7-195E058B80DE}" destId="{5622AE32-1E6C-41C3-A47A-089228F286B0}" srcOrd="0" destOrd="0" presId="urn:microsoft.com/office/officeart/2008/layout/LinedList"/>
    <dgm:cxn modelId="{75EBE922-C6A6-41C5-88CC-787DEE9A7506}" type="presOf" srcId="{08B7C4DB-56E8-4DCE-81E9-2458B324B486}" destId="{931CD633-B2EF-44B9-BC13-434AE707B1BD}" srcOrd="0" destOrd="0" presId="urn:microsoft.com/office/officeart/2008/layout/LinedList"/>
    <dgm:cxn modelId="{F9B61D3E-6F6D-4473-8235-B530BE8660C1}" srcId="{8895731A-9F90-482C-A57F-2A77D427B19C}" destId="{BF1A614A-A861-4454-BF5F-86B42709F3EC}" srcOrd="2" destOrd="0" parTransId="{0062406E-A182-4EC0-81A7-8FF917FD59F4}" sibTransId="{FC37D907-361F-45A8-A013-EFBCDC24B0A8}"/>
    <dgm:cxn modelId="{53BC6143-5112-4A21-A596-F7CA226DCA37}" type="presOf" srcId="{9CAC999C-3CA2-446E-A615-4EC520C9EB05}" destId="{7C5B9310-A7BB-46A0-8ECA-5D3D51C97AA5}" srcOrd="0" destOrd="0" presId="urn:microsoft.com/office/officeart/2008/layout/LinedList"/>
    <dgm:cxn modelId="{DB68FB70-39E4-4296-8BB6-BBDF89A4757F}" type="presOf" srcId="{BF1A614A-A861-4454-BF5F-86B42709F3EC}" destId="{6B4EFA0E-02E6-4593-84FC-B8E7EA423F3B}" srcOrd="0" destOrd="0" presId="urn:microsoft.com/office/officeart/2008/layout/LinedList"/>
    <dgm:cxn modelId="{E456F089-9FC9-45FC-8C85-86AFCC338194}" srcId="{8895731A-9F90-482C-A57F-2A77D427B19C}" destId="{08B7C4DB-56E8-4DCE-81E9-2458B324B486}" srcOrd="0" destOrd="0" parTransId="{0D15FFE2-ED03-4245-A07B-B0C2E0C8C8C5}" sibTransId="{899257D2-F217-4A21-B28F-EE4C6C6830E7}"/>
    <dgm:cxn modelId="{77705590-CAD7-4310-868C-0F22E172DFE3}" srcId="{8895731A-9F90-482C-A57F-2A77D427B19C}" destId="{0B574A72-A584-44ED-B36E-5BDAF405B6C3}" srcOrd="3" destOrd="0" parTransId="{B46A3DF3-5B8C-4518-802A-A6D71C5F5D57}" sibTransId="{AA3C8E69-9C8B-4352-800B-5A417D5FF583}"/>
    <dgm:cxn modelId="{832012A5-740F-4A14-9265-A457A6112313}" type="presOf" srcId="{45F6062F-BD01-4FD5-8A1F-D5AC67EF045B}" destId="{F5C0DDD7-1331-44D2-8307-ED0128CE6007}" srcOrd="0" destOrd="0" presId="urn:microsoft.com/office/officeart/2008/layout/LinedList"/>
    <dgm:cxn modelId="{711E9DAA-163F-4333-81B0-546B4D8293C4}" srcId="{8895731A-9F90-482C-A57F-2A77D427B19C}" destId="{45F6062F-BD01-4FD5-8A1F-D5AC67EF045B}" srcOrd="1" destOrd="0" parTransId="{0266F339-E67B-43C8-8B8D-51A549CFDAB9}" sibTransId="{039DBC74-B077-4C2B-A22B-8B69F235B3EC}"/>
    <dgm:cxn modelId="{8EBB10B1-202D-4C66-8EC3-A6A6A8EE58BC}" type="presOf" srcId="{0B574A72-A584-44ED-B36E-5BDAF405B6C3}" destId="{84D0183D-C505-429D-9A38-FCEB76B34B6B}" srcOrd="0" destOrd="0" presId="urn:microsoft.com/office/officeart/2008/layout/LinedList"/>
    <dgm:cxn modelId="{845ACBEA-9F71-49F1-B792-310FF6FB0CC8}" type="presOf" srcId="{8895731A-9F90-482C-A57F-2A77D427B19C}" destId="{369D89B7-E66B-47B6-A16F-58BE46D45973}" srcOrd="0" destOrd="0" presId="urn:microsoft.com/office/officeart/2008/layout/LinedList"/>
    <dgm:cxn modelId="{364740FA-D3C6-4D39-889B-AB0B617F487E}" srcId="{8895731A-9F90-482C-A57F-2A77D427B19C}" destId="{71169833-A31B-41FC-8EC7-195E058B80DE}" srcOrd="5" destOrd="0" parTransId="{100E900D-D1CD-4EB1-804D-88D0B166B329}" sibTransId="{31F30A49-2F5A-4BF1-BBEA-31C11CD0314B}"/>
    <dgm:cxn modelId="{3D956C8E-D69C-48E8-BBCF-D9D2143406B2}" type="presParOf" srcId="{369D89B7-E66B-47B6-A16F-58BE46D45973}" destId="{FB5CD1CE-8A4D-4EB2-8F64-063225E8E983}" srcOrd="0" destOrd="0" presId="urn:microsoft.com/office/officeart/2008/layout/LinedList"/>
    <dgm:cxn modelId="{30843890-73BC-4355-A0F6-AE7EEF15A7C0}" type="presParOf" srcId="{369D89B7-E66B-47B6-A16F-58BE46D45973}" destId="{D97692FE-FF23-4548-A7C4-B8369499F512}" srcOrd="1" destOrd="0" presId="urn:microsoft.com/office/officeart/2008/layout/LinedList"/>
    <dgm:cxn modelId="{2E2B6602-2ED4-453B-9E2D-3A3C0652B5A5}" type="presParOf" srcId="{D97692FE-FF23-4548-A7C4-B8369499F512}" destId="{931CD633-B2EF-44B9-BC13-434AE707B1BD}" srcOrd="0" destOrd="0" presId="urn:microsoft.com/office/officeart/2008/layout/LinedList"/>
    <dgm:cxn modelId="{0CA382DA-5730-4F3A-B885-82D54AB415E3}" type="presParOf" srcId="{D97692FE-FF23-4548-A7C4-B8369499F512}" destId="{729CB435-DC9A-4270-8D90-EF4FBC3F750B}" srcOrd="1" destOrd="0" presId="urn:microsoft.com/office/officeart/2008/layout/LinedList"/>
    <dgm:cxn modelId="{D48D8569-EBC1-48A4-935E-BB4F9812F42F}" type="presParOf" srcId="{369D89B7-E66B-47B6-A16F-58BE46D45973}" destId="{F092BC68-DDA0-4A3D-B2D2-5889DACD44FB}" srcOrd="2" destOrd="0" presId="urn:microsoft.com/office/officeart/2008/layout/LinedList"/>
    <dgm:cxn modelId="{07101A70-7961-47BE-BCAE-C58CE6307988}" type="presParOf" srcId="{369D89B7-E66B-47B6-A16F-58BE46D45973}" destId="{980F40A0-38EE-4EF4-9F3D-83632B304A06}" srcOrd="3" destOrd="0" presId="urn:microsoft.com/office/officeart/2008/layout/LinedList"/>
    <dgm:cxn modelId="{1343A1BC-483A-41F9-8817-2430C7D5FBF9}" type="presParOf" srcId="{980F40A0-38EE-4EF4-9F3D-83632B304A06}" destId="{F5C0DDD7-1331-44D2-8307-ED0128CE6007}" srcOrd="0" destOrd="0" presId="urn:microsoft.com/office/officeart/2008/layout/LinedList"/>
    <dgm:cxn modelId="{ED0AAA4B-7B27-44C0-97B0-E31E04C169CA}" type="presParOf" srcId="{980F40A0-38EE-4EF4-9F3D-83632B304A06}" destId="{D3F0D5E8-0F12-403A-BC2C-3976E5DA4EFC}" srcOrd="1" destOrd="0" presId="urn:microsoft.com/office/officeart/2008/layout/LinedList"/>
    <dgm:cxn modelId="{7E6422B2-1378-40AF-B83A-99FF6CEB978B}" type="presParOf" srcId="{369D89B7-E66B-47B6-A16F-58BE46D45973}" destId="{9F0A3B20-B8FC-4009-A65D-E138A4B84EBA}" srcOrd="4" destOrd="0" presId="urn:microsoft.com/office/officeart/2008/layout/LinedList"/>
    <dgm:cxn modelId="{330566BB-0642-41A9-BD47-095A6273214B}" type="presParOf" srcId="{369D89B7-E66B-47B6-A16F-58BE46D45973}" destId="{E4FD3BDC-4A52-43D9-8414-745B9AD04F5B}" srcOrd="5" destOrd="0" presId="urn:microsoft.com/office/officeart/2008/layout/LinedList"/>
    <dgm:cxn modelId="{FF5AD3FE-56F1-4E6F-A2F6-D3FA83AE53FA}" type="presParOf" srcId="{E4FD3BDC-4A52-43D9-8414-745B9AD04F5B}" destId="{6B4EFA0E-02E6-4593-84FC-B8E7EA423F3B}" srcOrd="0" destOrd="0" presId="urn:microsoft.com/office/officeart/2008/layout/LinedList"/>
    <dgm:cxn modelId="{8E7A1016-C1A3-41A3-9237-0E4F491A66EA}" type="presParOf" srcId="{E4FD3BDC-4A52-43D9-8414-745B9AD04F5B}" destId="{9E1EE84F-3EB2-4739-AC11-A449B1801627}" srcOrd="1" destOrd="0" presId="urn:microsoft.com/office/officeart/2008/layout/LinedList"/>
    <dgm:cxn modelId="{91E44DEA-4768-4461-B788-9ED729F1E0B7}" type="presParOf" srcId="{369D89B7-E66B-47B6-A16F-58BE46D45973}" destId="{588C5EB6-C5E9-492D-9C6A-5C1169CE3717}" srcOrd="6" destOrd="0" presId="urn:microsoft.com/office/officeart/2008/layout/LinedList"/>
    <dgm:cxn modelId="{939D43A3-F3E1-4639-A70F-52565D8FE960}" type="presParOf" srcId="{369D89B7-E66B-47B6-A16F-58BE46D45973}" destId="{5728532C-8C6D-4527-8E24-8A8069DF7892}" srcOrd="7" destOrd="0" presId="urn:microsoft.com/office/officeart/2008/layout/LinedList"/>
    <dgm:cxn modelId="{9488FBB0-2CFF-47AB-A105-BE7BA9C45841}" type="presParOf" srcId="{5728532C-8C6D-4527-8E24-8A8069DF7892}" destId="{84D0183D-C505-429D-9A38-FCEB76B34B6B}" srcOrd="0" destOrd="0" presId="urn:microsoft.com/office/officeart/2008/layout/LinedList"/>
    <dgm:cxn modelId="{CE7B71B9-CBD9-4B05-A8E2-7B71DD77C32B}" type="presParOf" srcId="{5728532C-8C6D-4527-8E24-8A8069DF7892}" destId="{7A1A47EC-4C4C-4F26-AB10-D586DD79ABF2}" srcOrd="1" destOrd="0" presId="urn:microsoft.com/office/officeart/2008/layout/LinedList"/>
    <dgm:cxn modelId="{C0194182-8260-477E-A338-9B4ED6719F0D}" type="presParOf" srcId="{369D89B7-E66B-47B6-A16F-58BE46D45973}" destId="{7817CC11-DCD5-4B97-A257-CD629CC1BB68}" srcOrd="8" destOrd="0" presId="urn:microsoft.com/office/officeart/2008/layout/LinedList"/>
    <dgm:cxn modelId="{8A4B8A58-A7D8-4B37-AC46-4D50A1E9228B}" type="presParOf" srcId="{369D89B7-E66B-47B6-A16F-58BE46D45973}" destId="{77021CEA-B4EF-40A0-833D-DA403F83CF90}" srcOrd="9" destOrd="0" presId="urn:microsoft.com/office/officeart/2008/layout/LinedList"/>
    <dgm:cxn modelId="{0C0D9411-4807-4FEC-A999-E988C9E60CF0}" type="presParOf" srcId="{77021CEA-B4EF-40A0-833D-DA403F83CF90}" destId="{7C5B9310-A7BB-46A0-8ECA-5D3D51C97AA5}" srcOrd="0" destOrd="0" presId="urn:microsoft.com/office/officeart/2008/layout/LinedList"/>
    <dgm:cxn modelId="{02AD9C5C-258B-4152-8CBE-CED6E0D2D828}" type="presParOf" srcId="{77021CEA-B4EF-40A0-833D-DA403F83CF90}" destId="{4DA23B81-F6D7-49BA-8D52-D113C6103066}" srcOrd="1" destOrd="0" presId="urn:microsoft.com/office/officeart/2008/layout/LinedList"/>
    <dgm:cxn modelId="{675BF043-BB2C-42F8-A458-98D29C15EC1C}" type="presParOf" srcId="{369D89B7-E66B-47B6-A16F-58BE46D45973}" destId="{3ADD1879-A9BE-4476-AF8C-5F006D6673F2}" srcOrd="10" destOrd="0" presId="urn:microsoft.com/office/officeart/2008/layout/LinedList"/>
    <dgm:cxn modelId="{6EE4CC7C-2A11-4A35-82A1-1CF87EF1D89B}" type="presParOf" srcId="{369D89B7-E66B-47B6-A16F-58BE46D45973}" destId="{262BFADC-31D1-4885-AF2E-B98540FCBDD0}" srcOrd="11" destOrd="0" presId="urn:microsoft.com/office/officeart/2008/layout/LinedList"/>
    <dgm:cxn modelId="{A70F1C11-0B21-48DB-8164-63C6BE8702AD}" type="presParOf" srcId="{262BFADC-31D1-4885-AF2E-B98540FCBDD0}" destId="{5622AE32-1E6C-41C3-A47A-089228F286B0}" srcOrd="0" destOrd="0" presId="urn:microsoft.com/office/officeart/2008/layout/LinedList"/>
    <dgm:cxn modelId="{86120E90-934F-4116-8628-EE713334D975}" type="presParOf" srcId="{262BFADC-31D1-4885-AF2E-B98540FCBDD0}" destId="{D66EDD89-89E0-48CD-A350-6B9CF9A2D0C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95731A-9F90-482C-A57F-2A77D427B19C}"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08B7C4DB-56E8-4DCE-81E9-2458B324B486}">
      <dgm:prSet/>
      <dgm:spPr/>
      <dgm:t>
        <a:bodyPr/>
        <a:lstStyle/>
        <a:p>
          <a:pPr>
            <a:lnSpc>
              <a:spcPct val="100000"/>
            </a:lnSpc>
          </a:pPr>
          <a:r>
            <a:rPr lang="en-US" dirty="0"/>
            <a:t>Definitions &amp; Roles</a:t>
          </a:r>
        </a:p>
      </dgm:t>
    </dgm:pt>
    <dgm:pt modelId="{0D15FFE2-ED03-4245-A07B-B0C2E0C8C8C5}" type="parTrans" cxnId="{E456F089-9FC9-45FC-8C85-86AFCC338194}">
      <dgm:prSet/>
      <dgm:spPr/>
      <dgm:t>
        <a:bodyPr/>
        <a:lstStyle/>
        <a:p>
          <a:endParaRPr lang="en-US"/>
        </a:p>
      </dgm:t>
    </dgm:pt>
    <dgm:pt modelId="{899257D2-F217-4A21-B28F-EE4C6C6830E7}" type="sibTrans" cxnId="{E456F089-9FC9-45FC-8C85-86AFCC338194}">
      <dgm:prSet/>
      <dgm:spPr/>
      <dgm:t>
        <a:bodyPr/>
        <a:lstStyle/>
        <a:p>
          <a:endParaRPr lang="en-US"/>
        </a:p>
      </dgm:t>
    </dgm:pt>
    <dgm:pt modelId="{71169833-A31B-41FC-8EC7-195E058B80DE}">
      <dgm:prSet/>
      <dgm:spPr/>
      <dgm:t>
        <a:bodyPr/>
        <a:lstStyle/>
        <a:p>
          <a:pPr>
            <a:lnSpc>
              <a:spcPct val="100000"/>
            </a:lnSpc>
          </a:pPr>
          <a:r>
            <a:rPr lang="en-US" dirty="0"/>
            <a:t>Next Steps</a:t>
          </a:r>
        </a:p>
      </dgm:t>
    </dgm:pt>
    <dgm:pt modelId="{100E900D-D1CD-4EB1-804D-88D0B166B329}" type="parTrans" cxnId="{364740FA-D3C6-4D39-889B-AB0B617F487E}">
      <dgm:prSet/>
      <dgm:spPr/>
      <dgm:t>
        <a:bodyPr/>
        <a:lstStyle/>
        <a:p>
          <a:endParaRPr lang="en-US"/>
        </a:p>
      </dgm:t>
    </dgm:pt>
    <dgm:pt modelId="{31F30A49-2F5A-4BF1-BBEA-31C11CD0314B}" type="sibTrans" cxnId="{364740FA-D3C6-4D39-889B-AB0B617F487E}">
      <dgm:prSet/>
      <dgm:spPr/>
      <dgm:t>
        <a:bodyPr/>
        <a:lstStyle/>
        <a:p>
          <a:endParaRPr lang="en-US"/>
        </a:p>
      </dgm:t>
    </dgm:pt>
    <dgm:pt modelId="{45F6062F-BD01-4FD5-8A1F-D5AC67EF045B}">
      <dgm:prSet phldr="0"/>
      <dgm:spPr/>
      <dgm:t>
        <a:bodyPr/>
        <a:lstStyle/>
        <a:p>
          <a:pPr>
            <a:lnSpc>
              <a:spcPct val="100000"/>
            </a:lnSpc>
          </a:pPr>
          <a:r>
            <a:rPr lang="en-US" dirty="0">
              <a:latin typeface="Calibri" panose="020F0502020204030204"/>
            </a:rPr>
            <a:t>Goals &amp; FY23 Outcomes</a:t>
          </a:r>
          <a:endParaRPr lang="en-US" dirty="0"/>
        </a:p>
      </dgm:t>
    </dgm:pt>
    <dgm:pt modelId="{0266F339-E67B-43C8-8B8D-51A549CFDAB9}" type="parTrans" cxnId="{711E9DAA-163F-4333-81B0-546B4D8293C4}">
      <dgm:prSet/>
      <dgm:spPr/>
      <dgm:t>
        <a:bodyPr/>
        <a:lstStyle/>
        <a:p>
          <a:endParaRPr lang="en-US"/>
        </a:p>
      </dgm:t>
    </dgm:pt>
    <dgm:pt modelId="{039DBC74-B077-4C2B-A22B-8B69F235B3EC}" type="sibTrans" cxnId="{711E9DAA-163F-4333-81B0-546B4D8293C4}">
      <dgm:prSet/>
      <dgm:spPr/>
      <dgm:t>
        <a:bodyPr/>
        <a:lstStyle/>
        <a:p>
          <a:endParaRPr lang="en-US"/>
        </a:p>
      </dgm:t>
    </dgm:pt>
    <dgm:pt modelId="{9CAC999C-3CA2-446E-A615-4EC520C9EB05}">
      <dgm:prSet phldr="0"/>
      <dgm:spPr/>
      <dgm:t>
        <a:bodyPr/>
        <a:lstStyle/>
        <a:p>
          <a:pPr>
            <a:lnSpc>
              <a:spcPct val="100000"/>
            </a:lnSpc>
          </a:pPr>
          <a:r>
            <a:rPr lang="en-US" dirty="0">
              <a:latin typeface="Calibri" panose="020F0502020204030204"/>
            </a:rPr>
            <a:t>FY24 Compensation Priorities</a:t>
          </a:r>
        </a:p>
      </dgm:t>
    </dgm:pt>
    <dgm:pt modelId="{17ECC052-CF39-4B99-B272-E0F5A2566029}" type="parTrans" cxnId="{AF332404-91DF-4429-A15C-FDE8CC9F9A27}">
      <dgm:prSet/>
      <dgm:spPr/>
      <dgm:t>
        <a:bodyPr/>
        <a:lstStyle/>
        <a:p>
          <a:endParaRPr lang="en-US"/>
        </a:p>
      </dgm:t>
    </dgm:pt>
    <dgm:pt modelId="{AA23BB48-86C2-4CE0-800A-8D496ADED9E5}" type="sibTrans" cxnId="{AF332404-91DF-4429-A15C-FDE8CC9F9A27}">
      <dgm:prSet/>
      <dgm:spPr/>
      <dgm:t>
        <a:bodyPr/>
        <a:lstStyle/>
        <a:p>
          <a:endParaRPr lang="en-US"/>
        </a:p>
      </dgm:t>
    </dgm:pt>
    <dgm:pt modelId="{0B574A72-A584-44ED-B36E-5BDAF405B6C3}">
      <dgm:prSet phldr="0"/>
      <dgm:spPr/>
      <dgm:t>
        <a:bodyPr/>
        <a:lstStyle/>
        <a:p>
          <a:pPr rtl="0">
            <a:lnSpc>
              <a:spcPct val="100000"/>
            </a:lnSpc>
          </a:pPr>
          <a:r>
            <a:rPr lang="en-US" dirty="0">
              <a:latin typeface="Calibri" panose="020F0502020204030204"/>
            </a:rPr>
            <a:t>Feedback &amp; Recommendations</a:t>
          </a:r>
          <a:endParaRPr lang="en-US" dirty="0"/>
        </a:p>
      </dgm:t>
    </dgm:pt>
    <dgm:pt modelId="{B46A3DF3-5B8C-4518-802A-A6D71C5F5D57}" type="parTrans" cxnId="{77705590-CAD7-4310-868C-0F22E172DFE3}">
      <dgm:prSet/>
      <dgm:spPr/>
      <dgm:t>
        <a:bodyPr/>
        <a:lstStyle/>
        <a:p>
          <a:endParaRPr lang="en-US"/>
        </a:p>
      </dgm:t>
    </dgm:pt>
    <dgm:pt modelId="{AA3C8E69-9C8B-4352-800B-5A417D5FF583}" type="sibTrans" cxnId="{77705590-CAD7-4310-868C-0F22E172DFE3}">
      <dgm:prSet/>
      <dgm:spPr/>
      <dgm:t>
        <a:bodyPr/>
        <a:lstStyle/>
        <a:p>
          <a:endParaRPr lang="en-US"/>
        </a:p>
      </dgm:t>
    </dgm:pt>
    <dgm:pt modelId="{BF1A614A-A861-4454-BF5F-86B42709F3EC}">
      <dgm:prSet phldr="0"/>
      <dgm:spPr/>
      <dgm:t>
        <a:bodyPr/>
        <a:lstStyle/>
        <a:p>
          <a:pPr>
            <a:lnSpc>
              <a:spcPct val="100000"/>
            </a:lnSpc>
          </a:pPr>
          <a:r>
            <a:rPr lang="en-US" dirty="0">
              <a:highlight>
                <a:srgbClr val="FFCC00"/>
              </a:highlight>
            </a:rPr>
            <a:t>Senate Requests</a:t>
          </a:r>
        </a:p>
      </dgm:t>
    </dgm:pt>
    <dgm:pt modelId="{0062406E-A182-4EC0-81A7-8FF917FD59F4}" type="parTrans" cxnId="{F9B61D3E-6F6D-4473-8235-B530BE8660C1}">
      <dgm:prSet/>
      <dgm:spPr/>
      <dgm:t>
        <a:bodyPr/>
        <a:lstStyle/>
        <a:p>
          <a:endParaRPr lang="en-US"/>
        </a:p>
      </dgm:t>
    </dgm:pt>
    <dgm:pt modelId="{FC37D907-361F-45A8-A013-EFBCDC24B0A8}" type="sibTrans" cxnId="{F9B61D3E-6F6D-4473-8235-B530BE8660C1}">
      <dgm:prSet/>
      <dgm:spPr/>
      <dgm:t>
        <a:bodyPr/>
        <a:lstStyle/>
        <a:p>
          <a:endParaRPr lang="en-US"/>
        </a:p>
      </dgm:t>
    </dgm:pt>
    <dgm:pt modelId="{369D89B7-E66B-47B6-A16F-58BE46D45973}" type="pres">
      <dgm:prSet presAssocID="{8895731A-9F90-482C-A57F-2A77D427B19C}" presName="vert0" presStyleCnt="0">
        <dgm:presLayoutVars>
          <dgm:dir/>
          <dgm:animOne val="branch"/>
          <dgm:animLvl val="lvl"/>
        </dgm:presLayoutVars>
      </dgm:prSet>
      <dgm:spPr/>
    </dgm:pt>
    <dgm:pt modelId="{FB5CD1CE-8A4D-4EB2-8F64-063225E8E983}" type="pres">
      <dgm:prSet presAssocID="{08B7C4DB-56E8-4DCE-81E9-2458B324B486}" presName="thickLine" presStyleLbl="alignNode1" presStyleIdx="0" presStyleCnt="6"/>
      <dgm:spPr/>
    </dgm:pt>
    <dgm:pt modelId="{D97692FE-FF23-4548-A7C4-B8369499F512}" type="pres">
      <dgm:prSet presAssocID="{08B7C4DB-56E8-4DCE-81E9-2458B324B486}" presName="horz1" presStyleCnt="0"/>
      <dgm:spPr/>
    </dgm:pt>
    <dgm:pt modelId="{931CD633-B2EF-44B9-BC13-434AE707B1BD}" type="pres">
      <dgm:prSet presAssocID="{08B7C4DB-56E8-4DCE-81E9-2458B324B486}" presName="tx1" presStyleLbl="revTx" presStyleIdx="0" presStyleCnt="6"/>
      <dgm:spPr/>
    </dgm:pt>
    <dgm:pt modelId="{729CB435-DC9A-4270-8D90-EF4FBC3F750B}" type="pres">
      <dgm:prSet presAssocID="{08B7C4DB-56E8-4DCE-81E9-2458B324B486}" presName="vert1" presStyleCnt="0"/>
      <dgm:spPr/>
    </dgm:pt>
    <dgm:pt modelId="{F092BC68-DDA0-4A3D-B2D2-5889DACD44FB}" type="pres">
      <dgm:prSet presAssocID="{45F6062F-BD01-4FD5-8A1F-D5AC67EF045B}" presName="thickLine" presStyleLbl="alignNode1" presStyleIdx="1" presStyleCnt="6"/>
      <dgm:spPr/>
    </dgm:pt>
    <dgm:pt modelId="{980F40A0-38EE-4EF4-9F3D-83632B304A06}" type="pres">
      <dgm:prSet presAssocID="{45F6062F-BD01-4FD5-8A1F-D5AC67EF045B}" presName="horz1" presStyleCnt="0"/>
      <dgm:spPr/>
    </dgm:pt>
    <dgm:pt modelId="{F5C0DDD7-1331-44D2-8307-ED0128CE6007}" type="pres">
      <dgm:prSet presAssocID="{45F6062F-BD01-4FD5-8A1F-D5AC67EF045B}" presName="tx1" presStyleLbl="revTx" presStyleIdx="1" presStyleCnt="6"/>
      <dgm:spPr/>
    </dgm:pt>
    <dgm:pt modelId="{D3F0D5E8-0F12-403A-BC2C-3976E5DA4EFC}" type="pres">
      <dgm:prSet presAssocID="{45F6062F-BD01-4FD5-8A1F-D5AC67EF045B}" presName="vert1" presStyleCnt="0"/>
      <dgm:spPr/>
    </dgm:pt>
    <dgm:pt modelId="{9F0A3B20-B8FC-4009-A65D-E138A4B84EBA}" type="pres">
      <dgm:prSet presAssocID="{BF1A614A-A861-4454-BF5F-86B42709F3EC}" presName="thickLine" presStyleLbl="alignNode1" presStyleIdx="2" presStyleCnt="6"/>
      <dgm:spPr/>
    </dgm:pt>
    <dgm:pt modelId="{E4FD3BDC-4A52-43D9-8414-745B9AD04F5B}" type="pres">
      <dgm:prSet presAssocID="{BF1A614A-A861-4454-BF5F-86B42709F3EC}" presName="horz1" presStyleCnt="0"/>
      <dgm:spPr/>
    </dgm:pt>
    <dgm:pt modelId="{6B4EFA0E-02E6-4593-84FC-B8E7EA423F3B}" type="pres">
      <dgm:prSet presAssocID="{BF1A614A-A861-4454-BF5F-86B42709F3EC}" presName="tx1" presStyleLbl="revTx" presStyleIdx="2" presStyleCnt="6"/>
      <dgm:spPr/>
    </dgm:pt>
    <dgm:pt modelId="{9E1EE84F-3EB2-4739-AC11-A449B1801627}" type="pres">
      <dgm:prSet presAssocID="{BF1A614A-A861-4454-BF5F-86B42709F3EC}" presName="vert1" presStyleCnt="0"/>
      <dgm:spPr/>
    </dgm:pt>
    <dgm:pt modelId="{588C5EB6-C5E9-492D-9C6A-5C1169CE3717}" type="pres">
      <dgm:prSet presAssocID="{0B574A72-A584-44ED-B36E-5BDAF405B6C3}" presName="thickLine" presStyleLbl="alignNode1" presStyleIdx="3" presStyleCnt="6"/>
      <dgm:spPr/>
    </dgm:pt>
    <dgm:pt modelId="{5728532C-8C6D-4527-8E24-8A8069DF7892}" type="pres">
      <dgm:prSet presAssocID="{0B574A72-A584-44ED-B36E-5BDAF405B6C3}" presName="horz1" presStyleCnt="0"/>
      <dgm:spPr/>
    </dgm:pt>
    <dgm:pt modelId="{84D0183D-C505-429D-9A38-FCEB76B34B6B}" type="pres">
      <dgm:prSet presAssocID="{0B574A72-A584-44ED-B36E-5BDAF405B6C3}" presName="tx1" presStyleLbl="revTx" presStyleIdx="3" presStyleCnt="6"/>
      <dgm:spPr/>
    </dgm:pt>
    <dgm:pt modelId="{7A1A47EC-4C4C-4F26-AB10-D586DD79ABF2}" type="pres">
      <dgm:prSet presAssocID="{0B574A72-A584-44ED-B36E-5BDAF405B6C3}" presName="vert1" presStyleCnt="0"/>
      <dgm:spPr/>
    </dgm:pt>
    <dgm:pt modelId="{7817CC11-DCD5-4B97-A257-CD629CC1BB68}" type="pres">
      <dgm:prSet presAssocID="{9CAC999C-3CA2-446E-A615-4EC520C9EB05}" presName="thickLine" presStyleLbl="alignNode1" presStyleIdx="4" presStyleCnt="6"/>
      <dgm:spPr/>
    </dgm:pt>
    <dgm:pt modelId="{77021CEA-B4EF-40A0-833D-DA403F83CF90}" type="pres">
      <dgm:prSet presAssocID="{9CAC999C-3CA2-446E-A615-4EC520C9EB05}" presName="horz1" presStyleCnt="0"/>
      <dgm:spPr/>
    </dgm:pt>
    <dgm:pt modelId="{7C5B9310-A7BB-46A0-8ECA-5D3D51C97AA5}" type="pres">
      <dgm:prSet presAssocID="{9CAC999C-3CA2-446E-A615-4EC520C9EB05}" presName="tx1" presStyleLbl="revTx" presStyleIdx="4" presStyleCnt="6"/>
      <dgm:spPr/>
    </dgm:pt>
    <dgm:pt modelId="{4DA23B81-F6D7-49BA-8D52-D113C6103066}" type="pres">
      <dgm:prSet presAssocID="{9CAC999C-3CA2-446E-A615-4EC520C9EB05}" presName="vert1" presStyleCnt="0"/>
      <dgm:spPr/>
    </dgm:pt>
    <dgm:pt modelId="{3ADD1879-A9BE-4476-AF8C-5F006D6673F2}" type="pres">
      <dgm:prSet presAssocID="{71169833-A31B-41FC-8EC7-195E058B80DE}" presName="thickLine" presStyleLbl="alignNode1" presStyleIdx="5" presStyleCnt="6"/>
      <dgm:spPr/>
    </dgm:pt>
    <dgm:pt modelId="{262BFADC-31D1-4885-AF2E-B98540FCBDD0}" type="pres">
      <dgm:prSet presAssocID="{71169833-A31B-41FC-8EC7-195E058B80DE}" presName="horz1" presStyleCnt="0"/>
      <dgm:spPr/>
    </dgm:pt>
    <dgm:pt modelId="{5622AE32-1E6C-41C3-A47A-089228F286B0}" type="pres">
      <dgm:prSet presAssocID="{71169833-A31B-41FC-8EC7-195E058B80DE}" presName="tx1" presStyleLbl="revTx" presStyleIdx="5" presStyleCnt="6"/>
      <dgm:spPr/>
    </dgm:pt>
    <dgm:pt modelId="{D66EDD89-89E0-48CD-A350-6B9CF9A2D0C5}" type="pres">
      <dgm:prSet presAssocID="{71169833-A31B-41FC-8EC7-195E058B80DE}" presName="vert1" presStyleCnt="0"/>
      <dgm:spPr/>
    </dgm:pt>
  </dgm:ptLst>
  <dgm:cxnLst>
    <dgm:cxn modelId="{AF332404-91DF-4429-A15C-FDE8CC9F9A27}" srcId="{8895731A-9F90-482C-A57F-2A77D427B19C}" destId="{9CAC999C-3CA2-446E-A615-4EC520C9EB05}" srcOrd="4" destOrd="0" parTransId="{17ECC052-CF39-4B99-B272-E0F5A2566029}" sibTransId="{AA23BB48-86C2-4CE0-800A-8D496ADED9E5}"/>
    <dgm:cxn modelId="{38013E08-40A6-4014-8DD9-1AF4360B5FB2}" type="presOf" srcId="{71169833-A31B-41FC-8EC7-195E058B80DE}" destId="{5622AE32-1E6C-41C3-A47A-089228F286B0}" srcOrd="0" destOrd="0" presId="urn:microsoft.com/office/officeart/2008/layout/LinedList"/>
    <dgm:cxn modelId="{75EBE922-C6A6-41C5-88CC-787DEE9A7506}" type="presOf" srcId="{08B7C4DB-56E8-4DCE-81E9-2458B324B486}" destId="{931CD633-B2EF-44B9-BC13-434AE707B1BD}" srcOrd="0" destOrd="0" presId="urn:microsoft.com/office/officeart/2008/layout/LinedList"/>
    <dgm:cxn modelId="{F9B61D3E-6F6D-4473-8235-B530BE8660C1}" srcId="{8895731A-9F90-482C-A57F-2A77D427B19C}" destId="{BF1A614A-A861-4454-BF5F-86B42709F3EC}" srcOrd="2" destOrd="0" parTransId="{0062406E-A182-4EC0-81A7-8FF917FD59F4}" sibTransId="{FC37D907-361F-45A8-A013-EFBCDC24B0A8}"/>
    <dgm:cxn modelId="{53BC6143-5112-4A21-A596-F7CA226DCA37}" type="presOf" srcId="{9CAC999C-3CA2-446E-A615-4EC520C9EB05}" destId="{7C5B9310-A7BB-46A0-8ECA-5D3D51C97AA5}" srcOrd="0" destOrd="0" presId="urn:microsoft.com/office/officeart/2008/layout/LinedList"/>
    <dgm:cxn modelId="{DB68FB70-39E4-4296-8BB6-BBDF89A4757F}" type="presOf" srcId="{BF1A614A-A861-4454-BF5F-86B42709F3EC}" destId="{6B4EFA0E-02E6-4593-84FC-B8E7EA423F3B}" srcOrd="0" destOrd="0" presId="urn:microsoft.com/office/officeart/2008/layout/LinedList"/>
    <dgm:cxn modelId="{E456F089-9FC9-45FC-8C85-86AFCC338194}" srcId="{8895731A-9F90-482C-A57F-2A77D427B19C}" destId="{08B7C4DB-56E8-4DCE-81E9-2458B324B486}" srcOrd="0" destOrd="0" parTransId="{0D15FFE2-ED03-4245-A07B-B0C2E0C8C8C5}" sibTransId="{899257D2-F217-4A21-B28F-EE4C6C6830E7}"/>
    <dgm:cxn modelId="{77705590-CAD7-4310-868C-0F22E172DFE3}" srcId="{8895731A-9F90-482C-A57F-2A77D427B19C}" destId="{0B574A72-A584-44ED-B36E-5BDAF405B6C3}" srcOrd="3" destOrd="0" parTransId="{B46A3DF3-5B8C-4518-802A-A6D71C5F5D57}" sibTransId="{AA3C8E69-9C8B-4352-800B-5A417D5FF583}"/>
    <dgm:cxn modelId="{832012A5-740F-4A14-9265-A457A6112313}" type="presOf" srcId="{45F6062F-BD01-4FD5-8A1F-D5AC67EF045B}" destId="{F5C0DDD7-1331-44D2-8307-ED0128CE6007}" srcOrd="0" destOrd="0" presId="urn:microsoft.com/office/officeart/2008/layout/LinedList"/>
    <dgm:cxn modelId="{711E9DAA-163F-4333-81B0-546B4D8293C4}" srcId="{8895731A-9F90-482C-A57F-2A77D427B19C}" destId="{45F6062F-BD01-4FD5-8A1F-D5AC67EF045B}" srcOrd="1" destOrd="0" parTransId="{0266F339-E67B-43C8-8B8D-51A549CFDAB9}" sibTransId="{039DBC74-B077-4C2B-A22B-8B69F235B3EC}"/>
    <dgm:cxn modelId="{8EBB10B1-202D-4C66-8EC3-A6A6A8EE58BC}" type="presOf" srcId="{0B574A72-A584-44ED-B36E-5BDAF405B6C3}" destId="{84D0183D-C505-429D-9A38-FCEB76B34B6B}" srcOrd="0" destOrd="0" presId="urn:microsoft.com/office/officeart/2008/layout/LinedList"/>
    <dgm:cxn modelId="{845ACBEA-9F71-49F1-B792-310FF6FB0CC8}" type="presOf" srcId="{8895731A-9F90-482C-A57F-2A77D427B19C}" destId="{369D89B7-E66B-47B6-A16F-58BE46D45973}" srcOrd="0" destOrd="0" presId="urn:microsoft.com/office/officeart/2008/layout/LinedList"/>
    <dgm:cxn modelId="{364740FA-D3C6-4D39-889B-AB0B617F487E}" srcId="{8895731A-9F90-482C-A57F-2A77D427B19C}" destId="{71169833-A31B-41FC-8EC7-195E058B80DE}" srcOrd="5" destOrd="0" parTransId="{100E900D-D1CD-4EB1-804D-88D0B166B329}" sibTransId="{31F30A49-2F5A-4BF1-BBEA-31C11CD0314B}"/>
    <dgm:cxn modelId="{3D956C8E-D69C-48E8-BBCF-D9D2143406B2}" type="presParOf" srcId="{369D89B7-E66B-47B6-A16F-58BE46D45973}" destId="{FB5CD1CE-8A4D-4EB2-8F64-063225E8E983}" srcOrd="0" destOrd="0" presId="urn:microsoft.com/office/officeart/2008/layout/LinedList"/>
    <dgm:cxn modelId="{30843890-73BC-4355-A0F6-AE7EEF15A7C0}" type="presParOf" srcId="{369D89B7-E66B-47B6-A16F-58BE46D45973}" destId="{D97692FE-FF23-4548-A7C4-B8369499F512}" srcOrd="1" destOrd="0" presId="urn:microsoft.com/office/officeart/2008/layout/LinedList"/>
    <dgm:cxn modelId="{2E2B6602-2ED4-453B-9E2D-3A3C0652B5A5}" type="presParOf" srcId="{D97692FE-FF23-4548-A7C4-B8369499F512}" destId="{931CD633-B2EF-44B9-BC13-434AE707B1BD}" srcOrd="0" destOrd="0" presId="urn:microsoft.com/office/officeart/2008/layout/LinedList"/>
    <dgm:cxn modelId="{0CA382DA-5730-4F3A-B885-82D54AB415E3}" type="presParOf" srcId="{D97692FE-FF23-4548-A7C4-B8369499F512}" destId="{729CB435-DC9A-4270-8D90-EF4FBC3F750B}" srcOrd="1" destOrd="0" presId="urn:microsoft.com/office/officeart/2008/layout/LinedList"/>
    <dgm:cxn modelId="{D48D8569-EBC1-48A4-935E-BB4F9812F42F}" type="presParOf" srcId="{369D89B7-E66B-47B6-A16F-58BE46D45973}" destId="{F092BC68-DDA0-4A3D-B2D2-5889DACD44FB}" srcOrd="2" destOrd="0" presId="urn:microsoft.com/office/officeart/2008/layout/LinedList"/>
    <dgm:cxn modelId="{07101A70-7961-47BE-BCAE-C58CE6307988}" type="presParOf" srcId="{369D89B7-E66B-47B6-A16F-58BE46D45973}" destId="{980F40A0-38EE-4EF4-9F3D-83632B304A06}" srcOrd="3" destOrd="0" presId="urn:microsoft.com/office/officeart/2008/layout/LinedList"/>
    <dgm:cxn modelId="{1343A1BC-483A-41F9-8817-2430C7D5FBF9}" type="presParOf" srcId="{980F40A0-38EE-4EF4-9F3D-83632B304A06}" destId="{F5C0DDD7-1331-44D2-8307-ED0128CE6007}" srcOrd="0" destOrd="0" presId="urn:microsoft.com/office/officeart/2008/layout/LinedList"/>
    <dgm:cxn modelId="{ED0AAA4B-7B27-44C0-97B0-E31E04C169CA}" type="presParOf" srcId="{980F40A0-38EE-4EF4-9F3D-83632B304A06}" destId="{D3F0D5E8-0F12-403A-BC2C-3976E5DA4EFC}" srcOrd="1" destOrd="0" presId="urn:microsoft.com/office/officeart/2008/layout/LinedList"/>
    <dgm:cxn modelId="{7E6422B2-1378-40AF-B83A-99FF6CEB978B}" type="presParOf" srcId="{369D89B7-E66B-47B6-A16F-58BE46D45973}" destId="{9F0A3B20-B8FC-4009-A65D-E138A4B84EBA}" srcOrd="4" destOrd="0" presId="urn:microsoft.com/office/officeart/2008/layout/LinedList"/>
    <dgm:cxn modelId="{330566BB-0642-41A9-BD47-095A6273214B}" type="presParOf" srcId="{369D89B7-E66B-47B6-A16F-58BE46D45973}" destId="{E4FD3BDC-4A52-43D9-8414-745B9AD04F5B}" srcOrd="5" destOrd="0" presId="urn:microsoft.com/office/officeart/2008/layout/LinedList"/>
    <dgm:cxn modelId="{FF5AD3FE-56F1-4E6F-A2F6-D3FA83AE53FA}" type="presParOf" srcId="{E4FD3BDC-4A52-43D9-8414-745B9AD04F5B}" destId="{6B4EFA0E-02E6-4593-84FC-B8E7EA423F3B}" srcOrd="0" destOrd="0" presId="urn:microsoft.com/office/officeart/2008/layout/LinedList"/>
    <dgm:cxn modelId="{8E7A1016-C1A3-41A3-9237-0E4F491A66EA}" type="presParOf" srcId="{E4FD3BDC-4A52-43D9-8414-745B9AD04F5B}" destId="{9E1EE84F-3EB2-4739-AC11-A449B1801627}" srcOrd="1" destOrd="0" presId="urn:microsoft.com/office/officeart/2008/layout/LinedList"/>
    <dgm:cxn modelId="{91E44DEA-4768-4461-B788-9ED729F1E0B7}" type="presParOf" srcId="{369D89B7-E66B-47B6-A16F-58BE46D45973}" destId="{588C5EB6-C5E9-492D-9C6A-5C1169CE3717}" srcOrd="6" destOrd="0" presId="urn:microsoft.com/office/officeart/2008/layout/LinedList"/>
    <dgm:cxn modelId="{939D43A3-F3E1-4639-A70F-52565D8FE960}" type="presParOf" srcId="{369D89B7-E66B-47B6-A16F-58BE46D45973}" destId="{5728532C-8C6D-4527-8E24-8A8069DF7892}" srcOrd="7" destOrd="0" presId="urn:microsoft.com/office/officeart/2008/layout/LinedList"/>
    <dgm:cxn modelId="{9488FBB0-2CFF-47AB-A105-BE7BA9C45841}" type="presParOf" srcId="{5728532C-8C6D-4527-8E24-8A8069DF7892}" destId="{84D0183D-C505-429D-9A38-FCEB76B34B6B}" srcOrd="0" destOrd="0" presId="urn:microsoft.com/office/officeart/2008/layout/LinedList"/>
    <dgm:cxn modelId="{CE7B71B9-CBD9-4B05-A8E2-7B71DD77C32B}" type="presParOf" srcId="{5728532C-8C6D-4527-8E24-8A8069DF7892}" destId="{7A1A47EC-4C4C-4F26-AB10-D586DD79ABF2}" srcOrd="1" destOrd="0" presId="urn:microsoft.com/office/officeart/2008/layout/LinedList"/>
    <dgm:cxn modelId="{C0194182-8260-477E-A338-9B4ED6719F0D}" type="presParOf" srcId="{369D89B7-E66B-47B6-A16F-58BE46D45973}" destId="{7817CC11-DCD5-4B97-A257-CD629CC1BB68}" srcOrd="8" destOrd="0" presId="urn:microsoft.com/office/officeart/2008/layout/LinedList"/>
    <dgm:cxn modelId="{8A4B8A58-A7D8-4B37-AC46-4D50A1E9228B}" type="presParOf" srcId="{369D89B7-E66B-47B6-A16F-58BE46D45973}" destId="{77021CEA-B4EF-40A0-833D-DA403F83CF90}" srcOrd="9" destOrd="0" presId="urn:microsoft.com/office/officeart/2008/layout/LinedList"/>
    <dgm:cxn modelId="{0C0D9411-4807-4FEC-A999-E988C9E60CF0}" type="presParOf" srcId="{77021CEA-B4EF-40A0-833D-DA403F83CF90}" destId="{7C5B9310-A7BB-46A0-8ECA-5D3D51C97AA5}" srcOrd="0" destOrd="0" presId="urn:microsoft.com/office/officeart/2008/layout/LinedList"/>
    <dgm:cxn modelId="{02AD9C5C-258B-4152-8CBE-CED6E0D2D828}" type="presParOf" srcId="{77021CEA-B4EF-40A0-833D-DA403F83CF90}" destId="{4DA23B81-F6D7-49BA-8D52-D113C6103066}" srcOrd="1" destOrd="0" presId="urn:microsoft.com/office/officeart/2008/layout/LinedList"/>
    <dgm:cxn modelId="{675BF043-BB2C-42F8-A458-98D29C15EC1C}" type="presParOf" srcId="{369D89B7-E66B-47B6-A16F-58BE46D45973}" destId="{3ADD1879-A9BE-4476-AF8C-5F006D6673F2}" srcOrd="10" destOrd="0" presId="urn:microsoft.com/office/officeart/2008/layout/LinedList"/>
    <dgm:cxn modelId="{6EE4CC7C-2A11-4A35-82A1-1CF87EF1D89B}" type="presParOf" srcId="{369D89B7-E66B-47B6-A16F-58BE46D45973}" destId="{262BFADC-31D1-4885-AF2E-B98540FCBDD0}" srcOrd="11" destOrd="0" presId="urn:microsoft.com/office/officeart/2008/layout/LinedList"/>
    <dgm:cxn modelId="{A70F1C11-0B21-48DB-8164-63C6BE8702AD}" type="presParOf" srcId="{262BFADC-31D1-4885-AF2E-B98540FCBDD0}" destId="{5622AE32-1E6C-41C3-A47A-089228F286B0}" srcOrd="0" destOrd="0" presId="urn:microsoft.com/office/officeart/2008/layout/LinedList"/>
    <dgm:cxn modelId="{86120E90-934F-4116-8628-EE713334D975}" type="presParOf" srcId="{262BFADC-31D1-4885-AF2E-B98540FCBDD0}" destId="{D66EDD89-89E0-48CD-A350-6B9CF9A2D0C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95731A-9F90-482C-A57F-2A77D427B19C}"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08B7C4DB-56E8-4DCE-81E9-2458B324B486}">
      <dgm:prSet/>
      <dgm:spPr/>
      <dgm:t>
        <a:bodyPr/>
        <a:lstStyle/>
        <a:p>
          <a:pPr>
            <a:lnSpc>
              <a:spcPct val="100000"/>
            </a:lnSpc>
          </a:pPr>
          <a:r>
            <a:rPr lang="en-US" dirty="0"/>
            <a:t>Definitions &amp; Roles</a:t>
          </a:r>
        </a:p>
      </dgm:t>
    </dgm:pt>
    <dgm:pt modelId="{0D15FFE2-ED03-4245-A07B-B0C2E0C8C8C5}" type="parTrans" cxnId="{E456F089-9FC9-45FC-8C85-86AFCC338194}">
      <dgm:prSet/>
      <dgm:spPr/>
      <dgm:t>
        <a:bodyPr/>
        <a:lstStyle/>
        <a:p>
          <a:endParaRPr lang="en-US"/>
        </a:p>
      </dgm:t>
    </dgm:pt>
    <dgm:pt modelId="{899257D2-F217-4A21-B28F-EE4C6C6830E7}" type="sibTrans" cxnId="{E456F089-9FC9-45FC-8C85-86AFCC338194}">
      <dgm:prSet/>
      <dgm:spPr/>
      <dgm:t>
        <a:bodyPr/>
        <a:lstStyle/>
        <a:p>
          <a:endParaRPr lang="en-US"/>
        </a:p>
      </dgm:t>
    </dgm:pt>
    <dgm:pt modelId="{71169833-A31B-41FC-8EC7-195E058B80DE}">
      <dgm:prSet/>
      <dgm:spPr/>
      <dgm:t>
        <a:bodyPr/>
        <a:lstStyle/>
        <a:p>
          <a:pPr>
            <a:lnSpc>
              <a:spcPct val="100000"/>
            </a:lnSpc>
          </a:pPr>
          <a:r>
            <a:rPr lang="en-US" dirty="0"/>
            <a:t>Next Steps</a:t>
          </a:r>
        </a:p>
      </dgm:t>
    </dgm:pt>
    <dgm:pt modelId="{100E900D-D1CD-4EB1-804D-88D0B166B329}" type="parTrans" cxnId="{364740FA-D3C6-4D39-889B-AB0B617F487E}">
      <dgm:prSet/>
      <dgm:spPr/>
      <dgm:t>
        <a:bodyPr/>
        <a:lstStyle/>
        <a:p>
          <a:endParaRPr lang="en-US"/>
        </a:p>
      </dgm:t>
    </dgm:pt>
    <dgm:pt modelId="{31F30A49-2F5A-4BF1-BBEA-31C11CD0314B}" type="sibTrans" cxnId="{364740FA-D3C6-4D39-889B-AB0B617F487E}">
      <dgm:prSet/>
      <dgm:spPr/>
      <dgm:t>
        <a:bodyPr/>
        <a:lstStyle/>
        <a:p>
          <a:endParaRPr lang="en-US"/>
        </a:p>
      </dgm:t>
    </dgm:pt>
    <dgm:pt modelId="{45F6062F-BD01-4FD5-8A1F-D5AC67EF045B}">
      <dgm:prSet phldr="0"/>
      <dgm:spPr/>
      <dgm:t>
        <a:bodyPr/>
        <a:lstStyle/>
        <a:p>
          <a:pPr>
            <a:lnSpc>
              <a:spcPct val="100000"/>
            </a:lnSpc>
          </a:pPr>
          <a:r>
            <a:rPr lang="en-US" dirty="0">
              <a:latin typeface="Calibri" panose="020F0502020204030204"/>
            </a:rPr>
            <a:t>Goals &amp; FY23 Outcomes</a:t>
          </a:r>
          <a:endParaRPr lang="en-US" dirty="0"/>
        </a:p>
      </dgm:t>
    </dgm:pt>
    <dgm:pt modelId="{0266F339-E67B-43C8-8B8D-51A549CFDAB9}" type="parTrans" cxnId="{711E9DAA-163F-4333-81B0-546B4D8293C4}">
      <dgm:prSet/>
      <dgm:spPr/>
      <dgm:t>
        <a:bodyPr/>
        <a:lstStyle/>
        <a:p>
          <a:endParaRPr lang="en-US"/>
        </a:p>
      </dgm:t>
    </dgm:pt>
    <dgm:pt modelId="{039DBC74-B077-4C2B-A22B-8B69F235B3EC}" type="sibTrans" cxnId="{711E9DAA-163F-4333-81B0-546B4D8293C4}">
      <dgm:prSet/>
      <dgm:spPr/>
      <dgm:t>
        <a:bodyPr/>
        <a:lstStyle/>
        <a:p>
          <a:endParaRPr lang="en-US"/>
        </a:p>
      </dgm:t>
    </dgm:pt>
    <dgm:pt modelId="{9CAC999C-3CA2-446E-A615-4EC520C9EB05}">
      <dgm:prSet phldr="0"/>
      <dgm:spPr/>
      <dgm:t>
        <a:bodyPr/>
        <a:lstStyle/>
        <a:p>
          <a:pPr>
            <a:lnSpc>
              <a:spcPct val="100000"/>
            </a:lnSpc>
          </a:pPr>
          <a:r>
            <a:rPr lang="en-US" dirty="0">
              <a:latin typeface="Calibri" panose="020F0502020204030204"/>
            </a:rPr>
            <a:t>FY24 Compensation Priorities</a:t>
          </a:r>
        </a:p>
      </dgm:t>
    </dgm:pt>
    <dgm:pt modelId="{17ECC052-CF39-4B99-B272-E0F5A2566029}" type="parTrans" cxnId="{AF332404-91DF-4429-A15C-FDE8CC9F9A27}">
      <dgm:prSet/>
      <dgm:spPr/>
      <dgm:t>
        <a:bodyPr/>
        <a:lstStyle/>
        <a:p>
          <a:endParaRPr lang="en-US"/>
        </a:p>
      </dgm:t>
    </dgm:pt>
    <dgm:pt modelId="{AA23BB48-86C2-4CE0-800A-8D496ADED9E5}" type="sibTrans" cxnId="{AF332404-91DF-4429-A15C-FDE8CC9F9A27}">
      <dgm:prSet/>
      <dgm:spPr/>
      <dgm:t>
        <a:bodyPr/>
        <a:lstStyle/>
        <a:p>
          <a:endParaRPr lang="en-US"/>
        </a:p>
      </dgm:t>
    </dgm:pt>
    <dgm:pt modelId="{0B574A72-A584-44ED-B36E-5BDAF405B6C3}">
      <dgm:prSet phldr="0"/>
      <dgm:spPr/>
      <dgm:t>
        <a:bodyPr/>
        <a:lstStyle/>
        <a:p>
          <a:pPr rtl="0">
            <a:lnSpc>
              <a:spcPct val="100000"/>
            </a:lnSpc>
          </a:pPr>
          <a:r>
            <a:rPr lang="en-US" dirty="0">
              <a:highlight>
                <a:srgbClr val="FFCC00"/>
              </a:highlight>
              <a:latin typeface="Calibri" panose="020F0502020204030204"/>
            </a:rPr>
            <a:t>Feedback &amp; Recommendations</a:t>
          </a:r>
          <a:endParaRPr lang="en-US" dirty="0">
            <a:highlight>
              <a:srgbClr val="FFCC00"/>
            </a:highlight>
          </a:endParaRPr>
        </a:p>
      </dgm:t>
    </dgm:pt>
    <dgm:pt modelId="{B46A3DF3-5B8C-4518-802A-A6D71C5F5D57}" type="parTrans" cxnId="{77705590-CAD7-4310-868C-0F22E172DFE3}">
      <dgm:prSet/>
      <dgm:spPr/>
      <dgm:t>
        <a:bodyPr/>
        <a:lstStyle/>
        <a:p>
          <a:endParaRPr lang="en-US"/>
        </a:p>
      </dgm:t>
    </dgm:pt>
    <dgm:pt modelId="{AA3C8E69-9C8B-4352-800B-5A417D5FF583}" type="sibTrans" cxnId="{77705590-CAD7-4310-868C-0F22E172DFE3}">
      <dgm:prSet/>
      <dgm:spPr/>
      <dgm:t>
        <a:bodyPr/>
        <a:lstStyle/>
        <a:p>
          <a:endParaRPr lang="en-US"/>
        </a:p>
      </dgm:t>
    </dgm:pt>
    <dgm:pt modelId="{BF1A614A-A861-4454-BF5F-86B42709F3EC}">
      <dgm:prSet phldr="0"/>
      <dgm:spPr/>
      <dgm:t>
        <a:bodyPr/>
        <a:lstStyle/>
        <a:p>
          <a:pPr>
            <a:lnSpc>
              <a:spcPct val="100000"/>
            </a:lnSpc>
          </a:pPr>
          <a:r>
            <a:rPr lang="en-US" dirty="0"/>
            <a:t>Senate Requests</a:t>
          </a:r>
        </a:p>
      </dgm:t>
    </dgm:pt>
    <dgm:pt modelId="{0062406E-A182-4EC0-81A7-8FF917FD59F4}" type="parTrans" cxnId="{F9B61D3E-6F6D-4473-8235-B530BE8660C1}">
      <dgm:prSet/>
      <dgm:spPr/>
      <dgm:t>
        <a:bodyPr/>
        <a:lstStyle/>
        <a:p>
          <a:endParaRPr lang="en-US"/>
        </a:p>
      </dgm:t>
    </dgm:pt>
    <dgm:pt modelId="{FC37D907-361F-45A8-A013-EFBCDC24B0A8}" type="sibTrans" cxnId="{F9B61D3E-6F6D-4473-8235-B530BE8660C1}">
      <dgm:prSet/>
      <dgm:spPr/>
      <dgm:t>
        <a:bodyPr/>
        <a:lstStyle/>
        <a:p>
          <a:endParaRPr lang="en-US"/>
        </a:p>
      </dgm:t>
    </dgm:pt>
    <dgm:pt modelId="{369D89B7-E66B-47B6-A16F-58BE46D45973}" type="pres">
      <dgm:prSet presAssocID="{8895731A-9F90-482C-A57F-2A77D427B19C}" presName="vert0" presStyleCnt="0">
        <dgm:presLayoutVars>
          <dgm:dir/>
          <dgm:animOne val="branch"/>
          <dgm:animLvl val="lvl"/>
        </dgm:presLayoutVars>
      </dgm:prSet>
      <dgm:spPr/>
    </dgm:pt>
    <dgm:pt modelId="{FB5CD1CE-8A4D-4EB2-8F64-063225E8E983}" type="pres">
      <dgm:prSet presAssocID="{08B7C4DB-56E8-4DCE-81E9-2458B324B486}" presName="thickLine" presStyleLbl="alignNode1" presStyleIdx="0" presStyleCnt="6"/>
      <dgm:spPr/>
    </dgm:pt>
    <dgm:pt modelId="{D97692FE-FF23-4548-A7C4-B8369499F512}" type="pres">
      <dgm:prSet presAssocID="{08B7C4DB-56E8-4DCE-81E9-2458B324B486}" presName="horz1" presStyleCnt="0"/>
      <dgm:spPr/>
    </dgm:pt>
    <dgm:pt modelId="{931CD633-B2EF-44B9-BC13-434AE707B1BD}" type="pres">
      <dgm:prSet presAssocID="{08B7C4DB-56E8-4DCE-81E9-2458B324B486}" presName="tx1" presStyleLbl="revTx" presStyleIdx="0" presStyleCnt="6"/>
      <dgm:spPr/>
    </dgm:pt>
    <dgm:pt modelId="{729CB435-DC9A-4270-8D90-EF4FBC3F750B}" type="pres">
      <dgm:prSet presAssocID="{08B7C4DB-56E8-4DCE-81E9-2458B324B486}" presName="vert1" presStyleCnt="0"/>
      <dgm:spPr/>
    </dgm:pt>
    <dgm:pt modelId="{F092BC68-DDA0-4A3D-B2D2-5889DACD44FB}" type="pres">
      <dgm:prSet presAssocID="{45F6062F-BD01-4FD5-8A1F-D5AC67EF045B}" presName="thickLine" presStyleLbl="alignNode1" presStyleIdx="1" presStyleCnt="6"/>
      <dgm:spPr/>
    </dgm:pt>
    <dgm:pt modelId="{980F40A0-38EE-4EF4-9F3D-83632B304A06}" type="pres">
      <dgm:prSet presAssocID="{45F6062F-BD01-4FD5-8A1F-D5AC67EF045B}" presName="horz1" presStyleCnt="0"/>
      <dgm:spPr/>
    </dgm:pt>
    <dgm:pt modelId="{F5C0DDD7-1331-44D2-8307-ED0128CE6007}" type="pres">
      <dgm:prSet presAssocID="{45F6062F-BD01-4FD5-8A1F-D5AC67EF045B}" presName="tx1" presStyleLbl="revTx" presStyleIdx="1" presStyleCnt="6"/>
      <dgm:spPr/>
    </dgm:pt>
    <dgm:pt modelId="{D3F0D5E8-0F12-403A-BC2C-3976E5DA4EFC}" type="pres">
      <dgm:prSet presAssocID="{45F6062F-BD01-4FD5-8A1F-D5AC67EF045B}" presName="vert1" presStyleCnt="0"/>
      <dgm:spPr/>
    </dgm:pt>
    <dgm:pt modelId="{9F0A3B20-B8FC-4009-A65D-E138A4B84EBA}" type="pres">
      <dgm:prSet presAssocID="{BF1A614A-A861-4454-BF5F-86B42709F3EC}" presName="thickLine" presStyleLbl="alignNode1" presStyleIdx="2" presStyleCnt="6"/>
      <dgm:spPr/>
    </dgm:pt>
    <dgm:pt modelId="{E4FD3BDC-4A52-43D9-8414-745B9AD04F5B}" type="pres">
      <dgm:prSet presAssocID="{BF1A614A-A861-4454-BF5F-86B42709F3EC}" presName="horz1" presStyleCnt="0"/>
      <dgm:spPr/>
    </dgm:pt>
    <dgm:pt modelId="{6B4EFA0E-02E6-4593-84FC-B8E7EA423F3B}" type="pres">
      <dgm:prSet presAssocID="{BF1A614A-A861-4454-BF5F-86B42709F3EC}" presName="tx1" presStyleLbl="revTx" presStyleIdx="2" presStyleCnt="6"/>
      <dgm:spPr/>
    </dgm:pt>
    <dgm:pt modelId="{9E1EE84F-3EB2-4739-AC11-A449B1801627}" type="pres">
      <dgm:prSet presAssocID="{BF1A614A-A861-4454-BF5F-86B42709F3EC}" presName="vert1" presStyleCnt="0"/>
      <dgm:spPr/>
    </dgm:pt>
    <dgm:pt modelId="{588C5EB6-C5E9-492D-9C6A-5C1169CE3717}" type="pres">
      <dgm:prSet presAssocID="{0B574A72-A584-44ED-B36E-5BDAF405B6C3}" presName="thickLine" presStyleLbl="alignNode1" presStyleIdx="3" presStyleCnt="6"/>
      <dgm:spPr/>
    </dgm:pt>
    <dgm:pt modelId="{5728532C-8C6D-4527-8E24-8A8069DF7892}" type="pres">
      <dgm:prSet presAssocID="{0B574A72-A584-44ED-B36E-5BDAF405B6C3}" presName="horz1" presStyleCnt="0"/>
      <dgm:spPr/>
    </dgm:pt>
    <dgm:pt modelId="{84D0183D-C505-429D-9A38-FCEB76B34B6B}" type="pres">
      <dgm:prSet presAssocID="{0B574A72-A584-44ED-B36E-5BDAF405B6C3}" presName="tx1" presStyleLbl="revTx" presStyleIdx="3" presStyleCnt="6"/>
      <dgm:spPr/>
    </dgm:pt>
    <dgm:pt modelId="{7A1A47EC-4C4C-4F26-AB10-D586DD79ABF2}" type="pres">
      <dgm:prSet presAssocID="{0B574A72-A584-44ED-B36E-5BDAF405B6C3}" presName="vert1" presStyleCnt="0"/>
      <dgm:spPr/>
    </dgm:pt>
    <dgm:pt modelId="{7817CC11-DCD5-4B97-A257-CD629CC1BB68}" type="pres">
      <dgm:prSet presAssocID="{9CAC999C-3CA2-446E-A615-4EC520C9EB05}" presName="thickLine" presStyleLbl="alignNode1" presStyleIdx="4" presStyleCnt="6"/>
      <dgm:spPr/>
    </dgm:pt>
    <dgm:pt modelId="{77021CEA-B4EF-40A0-833D-DA403F83CF90}" type="pres">
      <dgm:prSet presAssocID="{9CAC999C-3CA2-446E-A615-4EC520C9EB05}" presName="horz1" presStyleCnt="0"/>
      <dgm:spPr/>
    </dgm:pt>
    <dgm:pt modelId="{7C5B9310-A7BB-46A0-8ECA-5D3D51C97AA5}" type="pres">
      <dgm:prSet presAssocID="{9CAC999C-3CA2-446E-A615-4EC520C9EB05}" presName="tx1" presStyleLbl="revTx" presStyleIdx="4" presStyleCnt="6"/>
      <dgm:spPr/>
    </dgm:pt>
    <dgm:pt modelId="{4DA23B81-F6D7-49BA-8D52-D113C6103066}" type="pres">
      <dgm:prSet presAssocID="{9CAC999C-3CA2-446E-A615-4EC520C9EB05}" presName="vert1" presStyleCnt="0"/>
      <dgm:spPr/>
    </dgm:pt>
    <dgm:pt modelId="{3ADD1879-A9BE-4476-AF8C-5F006D6673F2}" type="pres">
      <dgm:prSet presAssocID="{71169833-A31B-41FC-8EC7-195E058B80DE}" presName="thickLine" presStyleLbl="alignNode1" presStyleIdx="5" presStyleCnt="6"/>
      <dgm:spPr/>
    </dgm:pt>
    <dgm:pt modelId="{262BFADC-31D1-4885-AF2E-B98540FCBDD0}" type="pres">
      <dgm:prSet presAssocID="{71169833-A31B-41FC-8EC7-195E058B80DE}" presName="horz1" presStyleCnt="0"/>
      <dgm:spPr/>
    </dgm:pt>
    <dgm:pt modelId="{5622AE32-1E6C-41C3-A47A-089228F286B0}" type="pres">
      <dgm:prSet presAssocID="{71169833-A31B-41FC-8EC7-195E058B80DE}" presName="tx1" presStyleLbl="revTx" presStyleIdx="5" presStyleCnt="6"/>
      <dgm:spPr/>
    </dgm:pt>
    <dgm:pt modelId="{D66EDD89-89E0-48CD-A350-6B9CF9A2D0C5}" type="pres">
      <dgm:prSet presAssocID="{71169833-A31B-41FC-8EC7-195E058B80DE}" presName="vert1" presStyleCnt="0"/>
      <dgm:spPr/>
    </dgm:pt>
  </dgm:ptLst>
  <dgm:cxnLst>
    <dgm:cxn modelId="{AF332404-91DF-4429-A15C-FDE8CC9F9A27}" srcId="{8895731A-9F90-482C-A57F-2A77D427B19C}" destId="{9CAC999C-3CA2-446E-A615-4EC520C9EB05}" srcOrd="4" destOrd="0" parTransId="{17ECC052-CF39-4B99-B272-E0F5A2566029}" sibTransId="{AA23BB48-86C2-4CE0-800A-8D496ADED9E5}"/>
    <dgm:cxn modelId="{38013E08-40A6-4014-8DD9-1AF4360B5FB2}" type="presOf" srcId="{71169833-A31B-41FC-8EC7-195E058B80DE}" destId="{5622AE32-1E6C-41C3-A47A-089228F286B0}" srcOrd="0" destOrd="0" presId="urn:microsoft.com/office/officeart/2008/layout/LinedList"/>
    <dgm:cxn modelId="{75EBE922-C6A6-41C5-88CC-787DEE9A7506}" type="presOf" srcId="{08B7C4DB-56E8-4DCE-81E9-2458B324B486}" destId="{931CD633-B2EF-44B9-BC13-434AE707B1BD}" srcOrd="0" destOrd="0" presId="urn:microsoft.com/office/officeart/2008/layout/LinedList"/>
    <dgm:cxn modelId="{F9B61D3E-6F6D-4473-8235-B530BE8660C1}" srcId="{8895731A-9F90-482C-A57F-2A77D427B19C}" destId="{BF1A614A-A861-4454-BF5F-86B42709F3EC}" srcOrd="2" destOrd="0" parTransId="{0062406E-A182-4EC0-81A7-8FF917FD59F4}" sibTransId="{FC37D907-361F-45A8-A013-EFBCDC24B0A8}"/>
    <dgm:cxn modelId="{53BC6143-5112-4A21-A596-F7CA226DCA37}" type="presOf" srcId="{9CAC999C-3CA2-446E-A615-4EC520C9EB05}" destId="{7C5B9310-A7BB-46A0-8ECA-5D3D51C97AA5}" srcOrd="0" destOrd="0" presId="urn:microsoft.com/office/officeart/2008/layout/LinedList"/>
    <dgm:cxn modelId="{DB68FB70-39E4-4296-8BB6-BBDF89A4757F}" type="presOf" srcId="{BF1A614A-A861-4454-BF5F-86B42709F3EC}" destId="{6B4EFA0E-02E6-4593-84FC-B8E7EA423F3B}" srcOrd="0" destOrd="0" presId="urn:microsoft.com/office/officeart/2008/layout/LinedList"/>
    <dgm:cxn modelId="{E456F089-9FC9-45FC-8C85-86AFCC338194}" srcId="{8895731A-9F90-482C-A57F-2A77D427B19C}" destId="{08B7C4DB-56E8-4DCE-81E9-2458B324B486}" srcOrd="0" destOrd="0" parTransId="{0D15FFE2-ED03-4245-A07B-B0C2E0C8C8C5}" sibTransId="{899257D2-F217-4A21-B28F-EE4C6C6830E7}"/>
    <dgm:cxn modelId="{77705590-CAD7-4310-868C-0F22E172DFE3}" srcId="{8895731A-9F90-482C-A57F-2A77D427B19C}" destId="{0B574A72-A584-44ED-B36E-5BDAF405B6C3}" srcOrd="3" destOrd="0" parTransId="{B46A3DF3-5B8C-4518-802A-A6D71C5F5D57}" sibTransId="{AA3C8E69-9C8B-4352-800B-5A417D5FF583}"/>
    <dgm:cxn modelId="{832012A5-740F-4A14-9265-A457A6112313}" type="presOf" srcId="{45F6062F-BD01-4FD5-8A1F-D5AC67EF045B}" destId="{F5C0DDD7-1331-44D2-8307-ED0128CE6007}" srcOrd="0" destOrd="0" presId="urn:microsoft.com/office/officeart/2008/layout/LinedList"/>
    <dgm:cxn modelId="{711E9DAA-163F-4333-81B0-546B4D8293C4}" srcId="{8895731A-9F90-482C-A57F-2A77D427B19C}" destId="{45F6062F-BD01-4FD5-8A1F-D5AC67EF045B}" srcOrd="1" destOrd="0" parTransId="{0266F339-E67B-43C8-8B8D-51A549CFDAB9}" sibTransId="{039DBC74-B077-4C2B-A22B-8B69F235B3EC}"/>
    <dgm:cxn modelId="{8EBB10B1-202D-4C66-8EC3-A6A6A8EE58BC}" type="presOf" srcId="{0B574A72-A584-44ED-B36E-5BDAF405B6C3}" destId="{84D0183D-C505-429D-9A38-FCEB76B34B6B}" srcOrd="0" destOrd="0" presId="urn:microsoft.com/office/officeart/2008/layout/LinedList"/>
    <dgm:cxn modelId="{845ACBEA-9F71-49F1-B792-310FF6FB0CC8}" type="presOf" srcId="{8895731A-9F90-482C-A57F-2A77D427B19C}" destId="{369D89B7-E66B-47B6-A16F-58BE46D45973}" srcOrd="0" destOrd="0" presId="urn:microsoft.com/office/officeart/2008/layout/LinedList"/>
    <dgm:cxn modelId="{364740FA-D3C6-4D39-889B-AB0B617F487E}" srcId="{8895731A-9F90-482C-A57F-2A77D427B19C}" destId="{71169833-A31B-41FC-8EC7-195E058B80DE}" srcOrd="5" destOrd="0" parTransId="{100E900D-D1CD-4EB1-804D-88D0B166B329}" sibTransId="{31F30A49-2F5A-4BF1-BBEA-31C11CD0314B}"/>
    <dgm:cxn modelId="{3D956C8E-D69C-48E8-BBCF-D9D2143406B2}" type="presParOf" srcId="{369D89B7-E66B-47B6-A16F-58BE46D45973}" destId="{FB5CD1CE-8A4D-4EB2-8F64-063225E8E983}" srcOrd="0" destOrd="0" presId="urn:microsoft.com/office/officeart/2008/layout/LinedList"/>
    <dgm:cxn modelId="{30843890-73BC-4355-A0F6-AE7EEF15A7C0}" type="presParOf" srcId="{369D89B7-E66B-47B6-A16F-58BE46D45973}" destId="{D97692FE-FF23-4548-A7C4-B8369499F512}" srcOrd="1" destOrd="0" presId="urn:microsoft.com/office/officeart/2008/layout/LinedList"/>
    <dgm:cxn modelId="{2E2B6602-2ED4-453B-9E2D-3A3C0652B5A5}" type="presParOf" srcId="{D97692FE-FF23-4548-A7C4-B8369499F512}" destId="{931CD633-B2EF-44B9-BC13-434AE707B1BD}" srcOrd="0" destOrd="0" presId="urn:microsoft.com/office/officeart/2008/layout/LinedList"/>
    <dgm:cxn modelId="{0CA382DA-5730-4F3A-B885-82D54AB415E3}" type="presParOf" srcId="{D97692FE-FF23-4548-A7C4-B8369499F512}" destId="{729CB435-DC9A-4270-8D90-EF4FBC3F750B}" srcOrd="1" destOrd="0" presId="urn:microsoft.com/office/officeart/2008/layout/LinedList"/>
    <dgm:cxn modelId="{D48D8569-EBC1-48A4-935E-BB4F9812F42F}" type="presParOf" srcId="{369D89B7-E66B-47B6-A16F-58BE46D45973}" destId="{F092BC68-DDA0-4A3D-B2D2-5889DACD44FB}" srcOrd="2" destOrd="0" presId="urn:microsoft.com/office/officeart/2008/layout/LinedList"/>
    <dgm:cxn modelId="{07101A70-7961-47BE-BCAE-C58CE6307988}" type="presParOf" srcId="{369D89B7-E66B-47B6-A16F-58BE46D45973}" destId="{980F40A0-38EE-4EF4-9F3D-83632B304A06}" srcOrd="3" destOrd="0" presId="urn:microsoft.com/office/officeart/2008/layout/LinedList"/>
    <dgm:cxn modelId="{1343A1BC-483A-41F9-8817-2430C7D5FBF9}" type="presParOf" srcId="{980F40A0-38EE-4EF4-9F3D-83632B304A06}" destId="{F5C0DDD7-1331-44D2-8307-ED0128CE6007}" srcOrd="0" destOrd="0" presId="urn:microsoft.com/office/officeart/2008/layout/LinedList"/>
    <dgm:cxn modelId="{ED0AAA4B-7B27-44C0-97B0-E31E04C169CA}" type="presParOf" srcId="{980F40A0-38EE-4EF4-9F3D-83632B304A06}" destId="{D3F0D5E8-0F12-403A-BC2C-3976E5DA4EFC}" srcOrd="1" destOrd="0" presId="urn:microsoft.com/office/officeart/2008/layout/LinedList"/>
    <dgm:cxn modelId="{7E6422B2-1378-40AF-B83A-99FF6CEB978B}" type="presParOf" srcId="{369D89B7-E66B-47B6-A16F-58BE46D45973}" destId="{9F0A3B20-B8FC-4009-A65D-E138A4B84EBA}" srcOrd="4" destOrd="0" presId="urn:microsoft.com/office/officeart/2008/layout/LinedList"/>
    <dgm:cxn modelId="{330566BB-0642-41A9-BD47-095A6273214B}" type="presParOf" srcId="{369D89B7-E66B-47B6-A16F-58BE46D45973}" destId="{E4FD3BDC-4A52-43D9-8414-745B9AD04F5B}" srcOrd="5" destOrd="0" presId="urn:microsoft.com/office/officeart/2008/layout/LinedList"/>
    <dgm:cxn modelId="{FF5AD3FE-56F1-4E6F-A2F6-D3FA83AE53FA}" type="presParOf" srcId="{E4FD3BDC-4A52-43D9-8414-745B9AD04F5B}" destId="{6B4EFA0E-02E6-4593-84FC-B8E7EA423F3B}" srcOrd="0" destOrd="0" presId="urn:microsoft.com/office/officeart/2008/layout/LinedList"/>
    <dgm:cxn modelId="{8E7A1016-C1A3-41A3-9237-0E4F491A66EA}" type="presParOf" srcId="{E4FD3BDC-4A52-43D9-8414-745B9AD04F5B}" destId="{9E1EE84F-3EB2-4739-AC11-A449B1801627}" srcOrd="1" destOrd="0" presId="urn:microsoft.com/office/officeart/2008/layout/LinedList"/>
    <dgm:cxn modelId="{91E44DEA-4768-4461-B788-9ED729F1E0B7}" type="presParOf" srcId="{369D89B7-E66B-47B6-A16F-58BE46D45973}" destId="{588C5EB6-C5E9-492D-9C6A-5C1169CE3717}" srcOrd="6" destOrd="0" presId="urn:microsoft.com/office/officeart/2008/layout/LinedList"/>
    <dgm:cxn modelId="{939D43A3-F3E1-4639-A70F-52565D8FE960}" type="presParOf" srcId="{369D89B7-E66B-47B6-A16F-58BE46D45973}" destId="{5728532C-8C6D-4527-8E24-8A8069DF7892}" srcOrd="7" destOrd="0" presId="urn:microsoft.com/office/officeart/2008/layout/LinedList"/>
    <dgm:cxn modelId="{9488FBB0-2CFF-47AB-A105-BE7BA9C45841}" type="presParOf" srcId="{5728532C-8C6D-4527-8E24-8A8069DF7892}" destId="{84D0183D-C505-429D-9A38-FCEB76B34B6B}" srcOrd="0" destOrd="0" presId="urn:microsoft.com/office/officeart/2008/layout/LinedList"/>
    <dgm:cxn modelId="{CE7B71B9-CBD9-4B05-A8E2-7B71DD77C32B}" type="presParOf" srcId="{5728532C-8C6D-4527-8E24-8A8069DF7892}" destId="{7A1A47EC-4C4C-4F26-AB10-D586DD79ABF2}" srcOrd="1" destOrd="0" presId="urn:microsoft.com/office/officeart/2008/layout/LinedList"/>
    <dgm:cxn modelId="{C0194182-8260-477E-A338-9B4ED6719F0D}" type="presParOf" srcId="{369D89B7-E66B-47B6-A16F-58BE46D45973}" destId="{7817CC11-DCD5-4B97-A257-CD629CC1BB68}" srcOrd="8" destOrd="0" presId="urn:microsoft.com/office/officeart/2008/layout/LinedList"/>
    <dgm:cxn modelId="{8A4B8A58-A7D8-4B37-AC46-4D50A1E9228B}" type="presParOf" srcId="{369D89B7-E66B-47B6-A16F-58BE46D45973}" destId="{77021CEA-B4EF-40A0-833D-DA403F83CF90}" srcOrd="9" destOrd="0" presId="urn:microsoft.com/office/officeart/2008/layout/LinedList"/>
    <dgm:cxn modelId="{0C0D9411-4807-4FEC-A999-E988C9E60CF0}" type="presParOf" srcId="{77021CEA-B4EF-40A0-833D-DA403F83CF90}" destId="{7C5B9310-A7BB-46A0-8ECA-5D3D51C97AA5}" srcOrd="0" destOrd="0" presId="urn:microsoft.com/office/officeart/2008/layout/LinedList"/>
    <dgm:cxn modelId="{02AD9C5C-258B-4152-8CBE-CED6E0D2D828}" type="presParOf" srcId="{77021CEA-B4EF-40A0-833D-DA403F83CF90}" destId="{4DA23B81-F6D7-49BA-8D52-D113C6103066}" srcOrd="1" destOrd="0" presId="urn:microsoft.com/office/officeart/2008/layout/LinedList"/>
    <dgm:cxn modelId="{675BF043-BB2C-42F8-A458-98D29C15EC1C}" type="presParOf" srcId="{369D89B7-E66B-47B6-A16F-58BE46D45973}" destId="{3ADD1879-A9BE-4476-AF8C-5F006D6673F2}" srcOrd="10" destOrd="0" presId="urn:microsoft.com/office/officeart/2008/layout/LinedList"/>
    <dgm:cxn modelId="{6EE4CC7C-2A11-4A35-82A1-1CF87EF1D89B}" type="presParOf" srcId="{369D89B7-E66B-47B6-A16F-58BE46D45973}" destId="{262BFADC-31D1-4885-AF2E-B98540FCBDD0}" srcOrd="11" destOrd="0" presId="urn:microsoft.com/office/officeart/2008/layout/LinedList"/>
    <dgm:cxn modelId="{A70F1C11-0B21-48DB-8164-63C6BE8702AD}" type="presParOf" srcId="{262BFADC-31D1-4885-AF2E-B98540FCBDD0}" destId="{5622AE32-1E6C-41C3-A47A-089228F286B0}" srcOrd="0" destOrd="0" presId="urn:microsoft.com/office/officeart/2008/layout/LinedList"/>
    <dgm:cxn modelId="{86120E90-934F-4116-8628-EE713334D975}" type="presParOf" srcId="{262BFADC-31D1-4885-AF2E-B98540FCBDD0}" destId="{D66EDD89-89E0-48CD-A350-6B9CF9A2D0C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95731A-9F90-482C-A57F-2A77D427B19C}"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08B7C4DB-56E8-4DCE-81E9-2458B324B486}">
      <dgm:prSet/>
      <dgm:spPr/>
      <dgm:t>
        <a:bodyPr/>
        <a:lstStyle/>
        <a:p>
          <a:pPr>
            <a:lnSpc>
              <a:spcPct val="100000"/>
            </a:lnSpc>
          </a:pPr>
          <a:r>
            <a:rPr lang="en-US" dirty="0"/>
            <a:t>Definitions &amp; Roles</a:t>
          </a:r>
        </a:p>
      </dgm:t>
    </dgm:pt>
    <dgm:pt modelId="{0D15FFE2-ED03-4245-A07B-B0C2E0C8C8C5}" type="parTrans" cxnId="{E456F089-9FC9-45FC-8C85-86AFCC338194}">
      <dgm:prSet/>
      <dgm:spPr/>
      <dgm:t>
        <a:bodyPr/>
        <a:lstStyle/>
        <a:p>
          <a:endParaRPr lang="en-US"/>
        </a:p>
      </dgm:t>
    </dgm:pt>
    <dgm:pt modelId="{899257D2-F217-4A21-B28F-EE4C6C6830E7}" type="sibTrans" cxnId="{E456F089-9FC9-45FC-8C85-86AFCC338194}">
      <dgm:prSet/>
      <dgm:spPr/>
      <dgm:t>
        <a:bodyPr/>
        <a:lstStyle/>
        <a:p>
          <a:endParaRPr lang="en-US"/>
        </a:p>
      </dgm:t>
    </dgm:pt>
    <dgm:pt modelId="{71169833-A31B-41FC-8EC7-195E058B80DE}">
      <dgm:prSet/>
      <dgm:spPr/>
      <dgm:t>
        <a:bodyPr/>
        <a:lstStyle/>
        <a:p>
          <a:pPr>
            <a:lnSpc>
              <a:spcPct val="100000"/>
            </a:lnSpc>
          </a:pPr>
          <a:r>
            <a:rPr lang="en-US" dirty="0"/>
            <a:t>Next Steps</a:t>
          </a:r>
        </a:p>
      </dgm:t>
    </dgm:pt>
    <dgm:pt modelId="{100E900D-D1CD-4EB1-804D-88D0B166B329}" type="parTrans" cxnId="{364740FA-D3C6-4D39-889B-AB0B617F487E}">
      <dgm:prSet/>
      <dgm:spPr/>
      <dgm:t>
        <a:bodyPr/>
        <a:lstStyle/>
        <a:p>
          <a:endParaRPr lang="en-US"/>
        </a:p>
      </dgm:t>
    </dgm:pt>
    <dgm:pt modelId="{31F30A49-2F5A-4BF1-BBEA-31C11CD0314B}" type="sibTrans" cxnId="{364740FA-D3C6-4D39-889B-AB0B617F487E}">
      <dgm:prSet/>
      <dgm:spPr/>
      <dgm:t>
        <a:bodyPr/>
        <a:lstStyle/>
        <a:p>
          <a:endParaRPr lang="en-US"/>
        </a:p>
      </dgm:t>
    </dgm:pt>
    <dgm:pt modelId="{45F6062F-BD01-4FD5-8A1F-D5AC67EF045B}">
      <dgm:prSet phldr="0"/>
      <dgm:spPr/>
      <dgm:t>
        <a:bodyPr/>
        <a:lstStyle/>
        <a:p>
          <a:pPr>
            <a:lnSpc>
              <a:spcPct val="100000"/>
            </a:lnSpc>
          </a:pPr>
          <a:r>
            <a:rPr lang="en-US" dirty="0">
              <a:latin typeface="Calibri" panose="020F0502020204030204"/>
            </a:rPr>
            <a:t>Goals &amp; FY23 Outcomes</a:t>
          </a:r>
          <a:endParaRPr lang="en-US" dirty="0"/>
        </a:p>
      </dgm:t>
    </dgm:pt>
    <dgm:pt modelId="{0266F339-E67B-43C8-8B8D-51A549CFDAB9}" type="parTrans" cxnId="{711E9DAA-163F-4333-81B0-546B4D8293C4}">
      <dgm:prSet/>
      <dgm:spPr/>
      <dgm:t>
        <a:bodyPr/>
        <a:lstStyle/>
        <a:p>
          <a:endParaRPr lang="en-US"/>
        </a:p>
      </dgm:t>
    </dgm:pt>
    <dgm:pt modelId="{039DBC74-B077-4C2B-A22B-8B69F235B3EC}" type="sibTrans" cxnId="{711E9DAA-163F-4333-81B0-546B4D8293C4}">
      <dgm:prSet/>
      <dgm:spPr/>
      <dgm:t>
        <a:bodyPr/>
        <a:lstStyle/>
        <a:p>
          <a:endParaRPr lang="en-US"/>
        </a:p>
      </dgm:t>
    </dgm:pt>
    <dgm:pt modelId="{9CAC999C-3CA2-446E-A615-4EC520C9EB05}">
      <dgm:prSet phldr="0"/>
      <dgm:spPr/>
      <dgm:t>
        <a:bodyPr/>
        <a:lstStyle/>
        <a:p>
          <a:pPr>
            <a:lnSpc>
              <a:spcPct val="100000"/>
            </a:lnSpc>
          </a:pPr>
          <a:r>
            <a:rPr lang="en-US" dirty="0">
              <a:highlight>
                <a:srgbClr val="FFCC00"/>
              </a:highlight>
              <a:latin typeface="Calibri" panose="020F0502020204030204"/>
            </a:rPr>
            <a:t>FY24 Compensation Priorities</a:t>
          </a:r>
        </a:p>
      </dgm:t>
    </dgm:pt>
    <dgm:pt modelId="{17ECC052-CF39-4B99-B272-E0F5A2566029}" type="parTrans" cxnId="{AF332404-91DF-4429-A15C-FDE8CC9F9A27}">
      <dgm:prSet/>
      <dgm:spPr/>
      <dgm:t>
        <a:bodyPr/>
        <a:lstStyle/>
        <a:p>
          <a:endParaRPr lang="en-US"/>
        </a:p>
      </dgm:t>
    </dgm:pt>
    <dgm:pt modelId="{AA23BB48-86C2-4CE0-800A-8D496ADED9E5}" type="sibTrans" cxnId="{AF332404-91DF-4429-A15C-FDE8CC9F9A27}">
      <dgm:prSet/>
      <dgm:spPr/>
      <dgm:t>
        <a:bodyPr/>
        <a:lstStyle/>
        <a:p>
          <a:endParaRPr lang="en-US"/>
        </a:p>
      </dgm:t>
    </dgm:pt>
    <dgm:pt modelId="{0B574A72-A584-44ED-B36E-5BDAF405B6C3}">
      <dgm:prSet phldr="0"/>
      <dgm:spPr/>
      <dgm:t>
        <a:bodyPr/>
        <a:lstStyle/>
        <a:p>
          <a:pPr rtl="0">
            <a:lnSpc>
              <a:spcPct val="100000"/>
            </a:lnSpc>
          </a:pPr>
          <a:r>
            <a:rPr lang="en-US" dirty="0">
              <a:latin typeface="Calibri" panose="020F0502020204030204"/>
            </a:rPr>
            <a:t>Feedback &amp; Recommendations</a:t>
          </a:r>
          <a:endParaRPr lang="en-US" dirty="0"/>
        </a:p>
      </dgm:t>
    </dgm:pt>
    <dgm:pt modelId="{B46A3DF3-5B8C-4518-802A-A6D71C5F5D57}" type="parTrans" cxnId="{77705590-CAD7-4310-868C-0F22E172DFE3}">
      <dgm:prSet/>
      <dgm:spPr/>
      <dgm:t>
        <a:bodyPr/>
        <a:lstStyle/>
        <a:p>
          <a:endParaRPr lang="en-US"/>
        </a:p>
      </dgm:t>
    </dgm:pt>
    <dgm:pt modelId="{AA3C8E69-9C8B-4352-800B-5A417D5FF583}" type="sibTrans" cxnId="{77705590-CAD7-4310-868C-0F22E172DFE3}">
      <dgm:prSet/>
      <dgm:spPr/>
      <dgm:t>
        <a:bodyPr/>
        <a:lstStyle/>
        <a:p>
          <a:endParaRPr lang="en-US"/>
        </a:p>
      </dgm:t>
    </dgm:pt>
    <dgm:pt modelId="{BF1A614A-A861-4454-BF5F-86B42709F3EC}">
      <dgm:prSet phldr="0"/>
      <dgm:spPr/>
      <dgm:t>
        <a:bodyPr/>
        <a:lstStyle/>
        <a:p>
          <a:pPr>
            <a:lnSpc>
              <a:spcPct val="100000"/>
            </a:lnSpc>
          </a:pPr>
          <a:r>
            <a:rPr lang="en-US" dirty="0"/>
            <a:t>Senate Requests</a:t>
          </a:r>
        </a:p>
      </dgm:t>
    </dgm:pt>
    <dgm:pt modelId="{0062406E-A182-4EC0-81A7-8FF917FD59F4}" type="parTrans" cxnId="{F9B61D3E-6F6D-4473-8235-B530BE8660C1}">
      <dgm:prSet/>
      <dgm:spPr/>
      <dgm:t>
        <a:bodyPr/>
        <a:lstStyle/>
        <a:p>
          <a:endParaRPr lang="en-US"/>
        </a:p>
      </dgm:t>
    </dgm:pt>
    <dgm:pt modelId="{FC37D907-361F-45A8-A013-EFBCDC24B0A8}" type="sibTrans" cxnId="{F9B61D3E-6F6D-4473-8235-B530BE8660C1}">
      <dgm:prSet/>
      <dgm:spPr/>
      <dgm:t>
        <a:bodyPr/>
        <a:lstStyle/>
        <a:p>
          <a:endParaRPr lang="en-US"/>
        </a:p>
      </dgm:t>
    </dgm:pt>
    <dgm:pt modelId="{369D89B7-E66B-47B6-A16F-58BE46D45973}" type="pres">
      <dgm:prSet presAssocID="{8895731A-9F90-482C-A57F-2A77D427B19C}" presName="vert0" presStyleCnt="0">
        <dgm:presLayoutVars>
          <dgm:dir/>
          <dgm:animOne val="branch"/>
          <dgm:animLvl val="lvl"/>
        </dgm:presLayoutVars>
      </dgm:prSet>
      <dgm:spPr/>
    </dgm:pt>
    <dgm:pt modelId="{FB5CD1CE-8A4D-4EB2-8F64-063225E8E983}" type="pres">
      <dgm:prSet presAssocID="{08B7C4DB-56E8-4DCE-81E9-2458B324B486}" presName="thickLine" presStyleLbl="alignNode1" presStyleIdx="0" presStyleCnt="6"/>
      <dgm:spPr/>
    </dgm:pt>
    <dgm:pt modelId="{D97692FE-FF23-4548-A7C4-B8369499F512}" type="pres">
      <dgm:prSet presAssocID="{08B7C4DB-56E8-4DCE-81E9-2458B324B486}" presName="horz1" presStyleCnt="0"/>
      <dgm:spPr/>
    </dgm:pt>
    <dgm:pt modelId="{931CD633-B2EF-44B9-BC13-434AE707B1BD}" type="pres">
      <dgm:prSet presAssocID="{08B7C4DB-56E8-4DCE-81E9-2458B324B486}" presName="tx1" presStyleLbl="revTx" presStyleIdx="0" presStyleCnt="6"/>
      <dgm:spPr/>
    </dgm:pt>
    <dgm:pt modelId="{729CB435-DC9A-4270-8D90-EF4FBC3F750B}" type="pres">
      <dgm:prSet presAssocID="{08B7C4DB-56E8-4DCE-81E9-2458B324B486}" presName="vert1" presStyleCnt="0"/>
      <dgm:spPr/>
    </dgm:pt>
    <dgm:pt modelId="{F092BC68-DDA0-4A3D-B2D2-5889DACD44FB}" type="pres">
      <dgm:prSet presAssocID="{45F6062F-BD01-4FD5-8A1F-D5AC67EF045B}" presName="thickLine" presStyleLbl="alignNode1" presStyleIdx="1" presStyleCnt="6"/>
      <dgm:spPr/>
    </dgm:pt>
    <dgm:pt modelId="{980F40A0-38EE-4EF4-9F3D-83632B304A06}" type="pres">
      <dgm:prSet presAssocID="{45F6062F-BD01-4FD5-8A1F-D5AC67EF045B}" presName="horz1" presStyleCnt="0"/>
      <dgm:spPr/>
    </dgm:pt>
    <dgm:pt modelId="{F5C0DDD7-1331-44D2-8307-ED0128CE6007}" type="pres">
      <dgm:prSet presAssocID="{45F6062F-BD01-4FD5-8A1F-D5AC67EF045B}" presName="tx1" presStyleLbl="revTx" presStyleIdx="1" presStyleCnt="6"/>
      <dgm:spPr/>
    </dgm:pt>
    <dgm:pt modelId="{D3F0D5E8-0F12-403A-BC2C-3976E5DA4EFC}" type="pres">
      <dgm:prSet presAssocID="{45F6062F-BD01-4FD5-8A1F-D5AC67EF045B}" presName="vert1" presStyleCnt="0"/>
      <dgm:spPr/>
    </dgm:pt>
    <dgm:pt modelId="{9F0A3B20-B8FC-4009-A65D-E138A4B84EBA}" type="pres">
      <dgm:prSet presAssocID="{BF1A614A-A861-4454-BF5F-86B42709F3EC}" presName="thickLine" presStyleLbl="alignNode1" presStyleIdx="2" presStyleCnt="6"/>
      <dgm:spPr/>
    </dgm:pt>
    <dgm:pt modelId="{E4FD3BDC-4A52-43D9-8414-745B9AD04F5B}" type="pres">
      <dgm:prSet presAssocID="{BF1A614A-A861-4454-BF5F-86B42709F3EC}" presName="horz1" presStyleCnt="0"/>
      <dgm:spPr/>
    </dgm:pt>
    <dgm:pt modelId="{6B4EFA0E-02E6-4593-84FC-B8E7EA423F3B}" type="pres">
      <dgm:prSet presAssocID="{BF1A614A-A861-4454-BF5F-86B42709F3EC}" presName="tx1" presStyleLbl="revTx" presStyleIdx="2" presStyleCnt="6"/>
      <dgm:spPr/>
    </dgm:pt>
    <dgm:pt modelId="{9E1EE84F-3EB2-4739-AC11-A449B1801627}" type="pres">
      <dgm:prSet presAssocID="{BF1A614A-A861-4454-BF5F-86B42709F3EC}" presName="vert1" presStyleCnt="0"/>
      <dgm:spPr/>
    </dgm:pt>
    <dgm:pt modelId="{588C5EB6-C5E9-492D-9C6A-5C1169CE3717}" type="pres">
      <dgm:prSet presAssocID="{0B574A72-A584-44ED-B36E-5BDAF405B6C3}" presName="thickLine" presStyleLbl="alignNode1" presStyleIdx="3" presStyleCnt="6"/>
      <dgm:spPr/>
    </dgm:pt>
    <dgm:pt modelId="{5728532C-8C6D-4527-8E24-8A8069DF7892}" type="pres">
      <dgm:prSet presAssocID="{0B574A72-A584-44ED-B36E-5BDAF405B6C3}" presName="horz1" presStyleCnt="0"/>
      <dgm:spPr/>
    </dgm:pt>
    <dgm:pt modelId="{84D0183D-C505-429D-9A38-FCEB76B34B6B}" type="pres">
      <dgm:prSet presAssocID="{0B574A72-A584-44ED-B36E-5BDAF405B6C3}" presName="tx1" presStyleLbl="revTx" presStyleIdx="3" presStyleCnt="6"/>
      <dgm:spPr/>
    </dgm:pt>
    <dgm:pt modelId="{7A1A47EC-4C4C-4F26-AB10-D586DD79ABF2}" type="pres">
      <dgm:prSet presAssocID="{0B574A72-A584-44ED-B36E-5BDAF405B6C3}" presName="vert1" presStyleCnt="0"/>
      <dgm:spPr/>
    </dgm:pt>
    <dgm:pt modelId="{7817CC11-DCD5-4B97-A257-CD629CC1BB68}" type="pres">
      <dgm:prSet presAssocID="{9CAC999C-3CA2-446E-A615-4EC520C9EB05}" presName="thickLine" presStyleLbl="alignNode1" presStyleIdx="4" presStyleCnt="6"/>
      <dgm:spPr/>
    </dgm:pt>
    <dgm:pt modelId="{77021CEA-B4EF-40A0-833D-DA403F83CF90}" type="pres">
      <dgm:prSet presAssocID="{9CAC999C-3CA2-446E-A615-4EC520C9EB05}" presName="horz1" presStyleCnt="0"/>
      <dgm:spPr/>
    </dgm:pt>
    <dgm:pt modelId="{7C5B9310-A7BB-46A0-8ECA-5D3D51C97AA5}" type="pres">
      <dgm:prSet presAssocID="{9CAC999C-3CA2-446E-A615-4EC520C9EB05}" presName="tx1" presStyleLbl="revTx" presStyleIdx="4" presStyleCnt="6"/>
      <dgm:spPr/>
    </dgm:pt>
    <dgm:pt modelId="{4DA23B81-F6D7-49BA-8D52-D113C6103066}" type="pres">
      <dgm:prSet presAssocID="{9CAC999C-3CA2-446E-A615-4EC520C9EB05}" presName="vert1" presStyleCnt="0"/>
      <dgm:spPr/>
    </dgm:pt>
    <dgm:pt modelId="{3ADD1879-A9BE-4476-AF8C-5F006D6673F2}" type="pres">
      <dgm:prSet presAssocID="{71169833-A31B-41FC-8EC7-195E058B80DE}" presName="thickLine" presStyleLbl="alignNode1" presStyleIdx="5" presStyleCnt="6"/>
      <dgm:spPr/>
    </dgm:pt>
    <dgm:pt modelId="{262BFADC-31D1-4885-AF2E-B98540FCBDD0}" type="pres">
      <dgm:prSet presAssocID="{71169833-A31B-41FC-8EC7-195E058B80DE}" presName="horz1" presStyleCnt="0"/>
      <dgm:spPr/>
    </dgm:pt>
    <dgm:pt modelId="{5622AE32-1E6C-41C3-A47A-089228F286B0}" type="pres">
      <dgm:prSet presAssocID="{71169833-A31B-41FC-8EC7-195E058B80DE}" presName="tx1" presStyleLbl="revTx" presStyleIdx="5" presStyleCnt="6"/>
      <dgm:spPr/>
    </dgm:pt>
    <dgm:pt modelId="{D66EDD89-89E0-48CD-A350-6B9CF9A2D0C5}" type="pres">
      <dgm:prSet presAssocID="{71169833-A31B-41FC-8EC7-195E058B80DE}" presName="vert1" presStyleCnt="0"/>
      <dgm:spPr/>
    </dgm:pt>
  </dgm:ptLst>
  <dgm:cxnLst>
    <dgm:cxn modelId="{AF332404-91DF-4429-A15C-FDE8CC9F9A27}" srcId="{8895731A-9F90-482C-A57F-2A77D427B19C}" destId="{9CAC999C-3CA2-446E-A615-4EC520C9EB05}" srcOrd="4" destOrd="0" parTransId="{17ECC052-CF39-4B99-B272-E0F5A2566029}" sibTransId="{AA23BB48-86C2-4CE0-800A-8D496ADED9E5}"/>
    <dgm:cxn modelId="{38013E08-40A6-4014-8DD9-1AF4360B5FB2}" type="presOf" srcId="{71169833-A31B-41FC-8EC7-195E058B80DE}" destId="{5622AE32-1E6C-41C3-A47A-089228F286B0}" srcOrd="0" destOrd="0" presId="urn:microsoft.com/office/officeart/2008/layout/LinedList"/>
    <dgm:cxn modelId="{75EBE922-C6A6-41C5-88CC-787DEE9A7506}" type="presOf" srcId="{08B7C4DB-56E8-4DCE-81E9-2458B324B486}" destId="{931CD633-B2EF-44B9-BC13-434AE707B1BD}" srcOrd="0" destOrd="0" presId="urn:microsoft.com/office/officeart/2008/layout/LinedList"/>
    <dgm:cxn modelId="{F9B61D3E-6F6D-4473-8235-B530BE8660C1}" srcId="{8895731A-9F90-482C-A57F-2A77D427B19C}" destId="{BF1A614A-A861-4454-BF5F-86B42709F3EC}" srcOrd="2" destOrd="0" parTransId="{0062406E-A182-4EC0-81A7-8FF917FD59F4}" sibTransId="{FC37D907-361F-45A8-A013-EFBCDC24B0A8}"/>
    <dgm:cxn modelId="{53BC6143-5112-4A21-A596-F7CA226DCA37}" type="presOf" srcId="{9CAC999C-3CA2-446E-A615-4EC520C9EB05}" destId="{7C5B9310-A7BB-46A0-8ECA-5D3D51C97AA5}" srcOrd="0" destOrd="0" presId="urn:microsoft.com/office/officeart/2008/layout/LinedList"/>
    <dgm:cxn modelId="{DB68FB70-39E4-4296-8BB6-BBDF89A4757F}" type="presOf" srcId="{BF1A614A-A861-4454-BF5F-86B42709F3EC}" destId="{6B4EFA0E-02E6-4593-84FC-B8E7EA423F3B}" srcOrd="0" destOrd="0" presId="urn:microsoft.com/office/officeart/2008/layout/LinedList"/>
    <dgm:cxn modelId="{E456F089-9FC9-45FC-8C85-86AFCC338194}" srcId="{8895731A-9F90-482C-A57F-2A77D427B19C}" destId="{08B7C4DB-56E8-4DCE-81E9-2458B324B486}" srcOrd="0" destOrd="0" parTransId="{0D15FFE2-ED03-4245-A07B-B0C2E0C8C8C5}" sibTransId="{899257D2-F217-4A21-B28F-EE4C6C6830E7}"/>
    <dgm:cxn modelId="{77705590-CAD7-4310-868C-0F22E172DFE3}" srcId="{8895731A-9F90-482C-A57F-2A77D427B19C}" destId="{0B574A72-A584-44ED-B36E-5BDAF405B6C3}" srcOrd="3" destOrd="0" parTransId="{B46A3DF3-5B8C-4518-802A-A6D71C5F5D57}" sibTransId="{AA3C8E69-9C8B-4352-800B-5A417D5FF583}"/>
    <dgm:cxn modelId="{832012A5-740F-4A14-9265-A457A6112313}" type="presOf" srcId="{45F6062F-BD01-4FD5-8A1F-D5AC67EF045B}" destId="{F5C0DDD7-1331-44D2-8307-ED0128CE6007}" srcOrd="0" destOrd="0" presId="urn:microsoft.com/office/officeart/2008/layout/LinedList"/>
    <dgm:cxn modelId="{711E9DAA-163F-4333-81B0-546B4D8293C4}" srcId="{8895731A-9F90-482C-A57F-2A77D427B19C}" destId="{45F6062F-BD01-4FD5-8A1F-D5AC67EF045B}" srcOrd="1" destOrd="0" parTransId="{0266F339-E67B-43C8-8B8D-51A549CFDAB9}" sibTransId="{039DBC74-B077-4C2B-A22B-8B69F235B3EC}"/>
    <dgm:cxn modelId="{8EBB10B1-202D-4C66-8EC3-A6A6A8EE58BC}" type="presOf" srcId="{0B574A72-A584-44ED-B36E-5BDAF405B6C3}" destId="{84D0183D-C505-429D-9A38-FCEB76B34B6B}" srcOrd="0" destOrd="0" presId="urn:microsoft.com/office/officeart/2008/layout/LinedList"/>
    <dgm:cxn modelId="{845ACBEA-9F71-49F1-B792-310FF6FB0CC8}" type="presOf" srcId="{8895731A-9F90-482C-A57F-2A77D427B19C}" destId="{369D89B7-E66B-47B6-A16F-58BE46D45973}" srcOrd="0" destOrd="0" presId="urn:microsoft.com/office/officeart/2008/layout/LinedList"/>
    <dgm:cxn modelId="{364740FA-D3C6-4D39-889B-AB0B617F487E}" srcId="{8895731A-9F90-482C-A57F-2A77D427B19C}" destId="{71169833-A31B-41FC-8EC7-195E058B80DE}" srcOrd="5" destOrd="0" parTransId="{100E900D-D1CD-4EB1-804D-88D0B166B329}" sibTransId="{31F30A49-2F5A-4BF1-BBEA-31C11CD0314B}"/>
    <dgm:cxn modelId="{3D956C8E-D69C-48E8-BBCF-D9D2143406B2}" type="presParOf" srcId="{369D89B7-E66B-47B6-A16F-58BE46D45973}" destId="{FB5CD1CE-8A4D-4EB2-8F64-063225E8E983}" srcOrd="0" destOrd="0" presId="urn:microsoft.com/office/officeart/2008/layout/LinedList"/>
    <dgm:cxn modelId="{30843890-73BC-4355-A0F6-AE7EEF15A7C0}" type="presParOf" srcId="{369D89B7-E66B-47B6-A16F-58BE46D45973}" destId="{D97692FE-FF23-4548-A7C4-B8369499F512}" srcOrd="1" destOrd="0" presId="urn:microsoft.com/office/officeart/2008/layout/LinedList"/>
    <dgm:cxn modelId="{2E2B6602-2ED4-453B-9E2D-3A3C0652B5A5}" type="presParOf" srcId="{D97692FE-FF23-4548-A7C4-B8369499F512}" destId="{931CD633-B2EF-44B9-BC13-434AE707B1BD}" srcOrd="0" destOrd="0" presId="urn:microsoft.com/office/officeart/2008/layout/LinedList"/>
    <dgm:cxn modelId="{0CA382DA-5730-4F3A-B885-82D54AB415E3}" type="presParOf" srcId="{D97692FE-FF23-4548-A7C4-B8369499F512}" destId="{729CB435-DC9A-4270-8D90-EF4FBC3F750B}" srcOrd="1" destOrd="0" presId="urn:microsoft.com/office/officeart/2008/layout/LinedList"/>
    <dgm:cxn modelId="{D48D8569-EBC1-48A4-935E-BB4F9812F42F}" type="presParOf" srcId="{369D89B7-E66B-47B6-A16F-58BE46D45973}" destId="{F092BC68-DDA0-4A3D-B2D2-5889DACD44FB}" srcOrd="2" destOrd="0" presId="urn:microsoft.com/office/officeart/2008/layout/LinedList"/>
    <dgm:cxn modelId="{07101A70-7961-47BE-BCAE-C58CE6307988}" type="presParOf" srcId="{369D89B7-E66B-47B6-A16F-58BE46D45973}" destId="{980F40A0-38EE-4EF4-9F3D-83632B304A06}" srcOrd="3" destOrd="0" presId="urn:microsoft.com/office/officeart/2008/layout/LinedList"/>
    <dgm:cxn modelId="{1343A1BC-483A-41F9-8817-2430C7D5FBF9}" type="presParOf" srcId="{980F40A0-38EE-4EF4-9F3D-83632B304A06}" destId="{F5C0DDD7-1331-44D2-8307-ED0128CE6007}" srcOrd="0" destOrd="0" presId="urn:microsoft.com/office/officeart/2008/layout/LinedList"/>
    <dgm:cxn modelId="{ED0AAA4B-7B27-44C0-97B0-E31E04C169CA}" type="presParOf" srcId="{980F40A0-38EE-4EF4-9F3D-83632B304A06}" destId="{D3F0D5E8-0F12-403A-BC2C-3976E5DA4EFC}" srcOrd="1" destOrd="0" presId="urn:microsoft.com/office/officeart/2008/layout/LinedList"/>
    <dgm:cxn modelId="{7E6422B2-1378-40AF-B83A-99FF6CEB978B}" type="presParOf" srcId="{369D89B7-E66B-47B6-A16F-58BE46D45973}" destId="{9F0A3B20-B8FC-4009-A65D-E138A4B84EBA}" srcOrd="4" destOrd="0" presId="urn:microsoft.com/office/officeart/2008/layout/LinedList"/>
    <dgm:cxn modelId="{330566BB-0642-41A9-BD47-095A6273214B}" type="presParOf" srcId="{369D89B7-E66B-47B6-A16F-58BE46D45973}" destId="{E4FD3BDC-4A52-43D9-8414-745B9AD04F5B}" srcOrd="5" destOrd="0" presId="urn:microsoft.com/office/officeart/2008/layout/LinedList"/>
    <dgm:cxn modelId="{FF5AD3FE-56F1-4E6F-A2F6-D3FA83AE53FA}" type="presParOf" srcId="{E4FD3BDC-4A52-43D9-8414-745B9AD04F5B}" destId="{6B4EFA0E-02E6-4593-84FC-B8E7EA423F3B}" srcOrd="0" destOrd="0" presId="urn:microsoft.com/office/officeart/2008/layout/LinedList"/>
    <dgm:cxn modelId="{8E7A1016-C1A3-41A3-9237-0E4F491A66EA}" type="presParOf" srcId="{E4FD3BDC-4A52-43D9-8414-745B9AD04F5B}" destId="{9E1EE84F-3EB2-4739-AC11-A449B1801627}" srcOrd="1" destOrd="0" presId="urn:microsoft.com/office/officeart/2008/layout/LinedList"/>
    <dgm:cxn modelId="{91E44DEA-4768-4461-B788-9ED729F1E0B7}" type="presParOf" srcId="{369D89B7-E66B-47B6-A16F-58BE46D45973}" destId="{588C5EB6-C5E9-492D-9C6A-5C1169CE3717}" srcOrd="6" destOrd="0" presId="urn:microsoft.com/office/officeart/2008/layout/LinedList"/>
    <dgm:cxn modelId="{939D43A3-F3E1-4639-A70F-52565D8FE960}" type="presParOf" srcId="{369D89B7-E66B-47B6-A16F-58BE46D45973}" destId="{5728532C-8C6D-4527-8E24-8A8069DF7892}" srcOrd="7" destOrd="0" presId="urn:microsoft.com/office/officeart/2008/layout/LinedList"/>
    <dgm:cxn modelId="{9488FBB0-2CFF-47AB-A105-BE7BA9C45841}" type="presParOf" srcId="{5728532C-8C6D-4527-8E24-8A8069DF7892}" destId="{84D0183D-C505-429D-9A38-FCEB76B34B6B}" srcOrd="0" destOrd="0" presId="urn:microsoft.com/office/officeart/2008/layout/LinedList"/>
    <dgm:cxn modelId="{CE7B71B9-CBD9-4B05-A8E2-7B71DD77C32B}" type="presParOf" srcId="{5728532C-8C6D-4527-8E24-8A8069DF7892}" destId="{7A1A47EC-4C4C-4F26-AB10-D586DD79ABF2}" srcOrd="1" destOrd="0" presId="urn:microsoft.com/office/officeart/2008/layout/LinedList"/>
    <dgm:cxn modelId="{C0194182-8260-477E-A338-9B4ED6719F0D}" type="presParOf" srcId="{369D89B7-E66B-47B6-A16F-58BE46D45973}" destId="{7817CC11-DCD5-4B97-A257-CD629CC1BB68}" srcOrd="8" destOrd="0" presId="urn:microsoft.com/office/officeart/2008/layout/LinedList"/>
    <dgm:cxn modelId="{8A4B8A58-A7D8-4B37-AC46-4D50A1E9228B}" type="presParOf" srcId="{369D89B7-E66B-47B6-A16F-58BE46D45973}" destId="{77021CEA-B4EF-40A0-833D-DA403F83CF90}" srcOrd="9" destOrd="0" presId="urn:microsoft.com/office/officeart/2008/layout/LinedList"/>
    <dgm:cxn modelId="{0C0D9411-4807-4FEC-A999-E988C9E60CF0}" type="presParOf" srcId="{77021CEA-B4EF-40A0-833D-DA403F83CF90}" destId="{7C5B9310-A7BB-46A0-8ECA-5D3D51C97AA5}" srcOrd="0" destOrd="0" presId="urn:microsoft.com/office/officeart/2008/layout/LinedList"/>
    <dgm:cxn modelId="{02AD9C5C-258B-4152-8CBE-CED6E0D2D828}" type="presParOf" srcId="{77021CEA-B4EF-40A0-833D-DA403F83CF90}" destId="{4DA23B81-F6D7-49BA-8D52-D113C6103066}" srcOrd="1" destOrd="0" presId="urn:microsoft.com/office/officeart/2008/layout/LinedList"/>
    <dgm:cxn modelId="{675BF043-BB2C-42F8-A458-98D29C15EC1C}" type="presParOf" srcId="{369D89B7-E66B-47B6-A16F-58BE46D45973}" destId="{3ADD1879-A9BE-4476-AF8C-5F006D6673F2}" srcOrd="10" destOrd="0" presId="urn:microsoft.com/office/officeart/2008/layout/LinedList"/>
    <dgm:cxn modelId="{6EE4CC7C-2A11-4A35-82A1-1CF87EF1D89B}" type="presParOf" srcId="{369D89B7-E66B-47B6-A16F-58BE46D45973}" destId="{262BFADC-31D1-4885-AF2E-B98540FCBDD0}" srcOrd="11" destOrd="0" presId="urn:microsoft.com/office/officeart/2008/layout/LinedList"/>
    <dgm:cxn modelId="{A70F1C11-0B21-48DB-8164-63C6BE8702AD}" type="presParOf" srcId="{262BFADC-31D1-4885-AF2E-B98540FCBDD0}" destId="{5622AE32-1E6C-41C3-A47A-089228F286B0}" srcOrd="0" destOrd="0" presId="urn:microsoft.com/office/officeart/2008/layout/LinedList"/>
    <dgm:cxn modelId="{86120E90-934F-4116-8628-EE713334D975}" type="presParOf" srcId="{262BFADC-31D1-4885-AF2E-B98540FCBDD0}" destId="{D66EDD89-89E0-48CD-A350-6B9CF9A2D0C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95731A-9F90-482C-A57F-2A77D427B19C}"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08B7C4DB-56E8-4DCE-81E9-2458B324B486}">
      <dgm:prSet/>
      <dgm:spPr/>
      <dgm:t>
        <a:bodyPr/>
        <a:lstStyle/>
        <a:p>
          <a:pPr>
            <a:lnSpc>
              <a:spcPct val="100000"/>
            </a:lnSpc>
          </a:pPr>
          <a:r>
            <a:rPr lang="en-US" dirty="0"/>
            <a:t>Definitions &amp; Roles</a:t>
          </a:r>
        </a:p>
      </dgm:t>
    </dgm:pt>
    <dgm:pt modelId="{0D15FFE2-ED03-4245-A07B-B0C2E0C8C8C5}" type="parTrans" cxnId="{E456F089-9FC9-45FC-8C85-86AFCC338194}">
      <dgm:prSet/>
      <dgm:spPr/>
      <dgm:t>
        <a:bodyPr/>
        <a:lstStyle/>
        <a:p>
          <a:endParaRPr lang="en-US"/>
        </a:p>
      </dgm:t>
    </dgm:pt>
    <dgm:pt modelId="{899257D2-F217-4A21-B28F-EE4C6C6830E7}" type="sibTrans" cxnId="{E456F089-9FC9-45FC-8C85-86AFCC338194}">
      <dgm:prSet/>
      <dgm:spPr/>
      <dgm:t>
        <a:bodyPr/>
        <a:lstStyle/>
        <a:p>
          <a:endParaRPr lang="en-US"/>
        </a:p>
      </dgm:t>
    </dgm:pt>
    <dgm:pt modelId="{71169833-A31B-41FC-8EC7-195E058B80DE}">
      <dgm:prSet/>
      <dgm:spPr/>
      <dgm:t>
        <a:bodyPr/>
        <a:lstStyle/>
        <a:p>
          <a:pPr>
            <a:lnSpc>
              <a:spcPct val="100000"/>
            </a:lnSpc>
          </a:pPr>
          <a:r>
            <a:rPr lang="en-US" dirty="0">
              <a:highlight>
                <a:srgbClr val="FFCC00"/>
              </a:highlight>
            </a:rPr>
            <a:t>Next Steps</a:t>
          </a:r>
        </a:p>
      </dgm:t>
    </dgm:pt>
    <dgm:pt modelId="{100E900D-D1CD-4EB1-804D-88D0B166B329}" type="parTrans" cxnId="{364740FA-D3C6-4D39-889B-AB0B617F487E}">
      <dgm:prSet/>
      <dgm:spPr/>
      <dgm:t>
        <a:bodyPr/>
        <a:lstStyle/>
        <a:p>
          <a:endParaRPr lang="en-US"/>
        </a:p>
      </dgm:t>
    </dgm:pt>
    <dgm:pt modelId="{31F30A49-2F5A-4BF1-BBEA-31C11CD0314B}" type="sibTrans" cxnId="{364740FA-D3C6-4D39-889B-AB0B617F487E}">
      <dgm:prSet/>
      <dgm:spPr/>
      <dgm:t>
        <a:bodyPr/>
        <a:lstStyle/>
        <a:p>
          <a:endParaRPr lang="en-US"/>
        </a:p>
      </dgm:t>
    </dgm:pt>
    <dgm:pt modelId="{45F6062F-BD01-4FD5-8A1F-D5AC67EF045B}">
      <dgm:prSet phldr="0"/>
      <dgm:spPr/>
      <dgm:t>
        <a:bodyPr/>
        <a:lstStyle/>
        <a:p>
          <a:pPr>
            <a:lnSpc>
              <a:spcPct val="100000"/>
            </a:lnSpc>
          </a:pPr>
          <a:r>
            <a:rPr lang="en-US" dirty="0">
              <a:latin typeface="Calibri" panose="020F0502020204030204"/>
            </a:rPr>
            <a:t>Goals &amp; FY23 Outcomes</a:t>
          </a:r>
          <a:endParaRPr lang="en-US" dirty="0"/>
        </a:p>
      </dgm:t>
    </dgm:pt>
    <dgm:pt modelId="{0266F339-E67B-43C8-8B8D-51A549CFDAB9}" type="parTrans" cxnId="{711E9DAA-163F-4333-81B0-546B4D8293C4}">
      <dgm:prSet/>
      <dgm:spPr/>
      <dgm:t>
        <a:bodyPr/>
        <a:lstStyle/>
        <a:p>
          <a:endParaRPr lang="en-US"/>
        </a:p>
      </dgm:t>
    </dgm:pt>
    <dgm:pt modelId="{039DBC74-B077-4C2B-A22B-8B69F235B3EC}" type="sibTrans" cxnId="{711E9DAA-163F-4333-81B0-546B4D8293C4}">
      <dgm:prSet/>
      <dgm:spPr/>
      <dgm:t>
        <a:bodyPr/>
        <a:lstStyle/>
        <a:p>
          <a:endParaRPr lang="en-US"/>
        </a:p>
      </dgm:t>
    </dgm:pt>
    <dgm:pt modelId="{9CAC999C-3CA2-446E-A615-4EC520C9EB05}">
      <dgm:prSet phldr="0"/>
      <dgm:spPr/>
      <dgm:t>
        <a:bodyPr/>
        <a:lstStyle/>
        <a:p>
          <a:pPr>
            <a:lnSpc>
              <a:spcPct val="100000"/>
            </a:lnSpc>
          </a:pPr>
          <a:r>
            <a:rPr lang="en-US" dirty="0">
              <a:latin typeface="Calibri" panose="020F0502020204030204"/>
            </a:rPr>
            <a:t>FY24 Compensation Priorities</a:t>
          </a:r>
        </a:p>
      </dgm:t>
    </dgm:pt>
    <dgm:pt modelId="{17ECC052-CF39-4B99-B272-E0F5A2566029}" type="parTrans" cxnId="{AF332404-91DF-4429-A15C-FDE8CC9F9A27}">
      <dgm:prSet/>
      <dgm:spPr/>
      <dgm:t>
        <a:bodyPr/>
        <a:lstStyle/>
        <a:p>
          <a:endParaRPr lang="en-US"/>
        </a:p>
      </dgm:t>
    </dgm:pt>
    <dgm:pt modelId="{AA23BB48-86C2-4CE0-800A-8D496ADED9E5}" type="sibTrans" cxnId="{AF332404-91DF-4429-A15C-FDE8CC9F9A27}">
      <dgm:prSet/>
      <dgm:spPr/>
      <dgm:t>
        <a:bodyPr/>
        <a:lstStyle/>
        <a:p>
          <a:endParaRPr lang="en-US"/>
        </a:p>
      </dgm:t>
    </dgm:pt>
    <dgm:pt modelId="{0B574A72-A584-44ED-B36E-5BDAF405B6C3}">
      <dgm:prSet phldr="0"/>
      <dgm:spPr/>
      <dgm:t>
        <a:bodyPr/>
        <a:lstStyle/>
        <a:p>
          <a:pPr rtl="0">
            <a:lnSpc>
              <a:spcPct val="100000"/>
            </a:lnSpc>
          </a:pPr>
          <a:r>
            <a:rPr lang="en-US" dirty="0">
              <a:latin typeface="Calibri" panose="020F0502020204030204"/>
            </a:rPr>
            <a:t>Feedback &amp; Recommendations</a:t>
          </a:r>
          <a:endParaRPr lang="en-US" dirty="0"/>
        </a:p>
      </dgm:t>
    </dgm:pt>
    <dgm:pt modelId="{B46A3DF3-5B8C-4518-802A-A6D71C5F5D57}" type="parTrans" cxnId="{77705590-CAD7-4310-868C-0F22E172DFE3}">
      <dgm:prSet/>
      <dgm:spPr/>
      <dgm:t>
        <a:bodyPr/>
        <a:lstStyle/>
        <a:p>
          <a:endParaRPr lang="en-US"/>
        </a:p>
      </dgm:t>
    </dgm:pt>
    <dgm:pt modelId="{AA3C8E69-9C8B-4352-800B-5A417D5FF583}" type="sibTrans" cxnId="{77705590-CAD7-4310-868C-0F22E172DFE3}">
      <dgm:prSet/>
      <dgm:spPr/>
      <dgm:t>
        <a:bodyPr/>
        <a:lstStyle/>
        <a:p>
          <a:endParaRPr lang="en-US"/>
        </a:p>
      </dgm:t>
    </dgm:pt>
    <dgm:pt modelId="{BF1A614A-A861-4454-BF5F-86B42709F3EC}">
      <dgm:prSet phldr="0"/>
      <dgm:spPr/>
      <dgm:t>
        <a:bodyPr/>
        <a:lstStyle/>
        <a:p>
          <a:pPr>
            <a:lnSpc>
              <a:spcPct val="100000"/>
            </a:lnSpc>
          </a:pPr>
          <a:r>
            <a:rPr lang="en-US" dirty="0"/>
            <a:t>Senate Requests</a:t>
          </a:r>
        </a:p>
      </dgm:t>
    </dgm:pt>
    <dgm:pt modelId="{0062406E-A182-4EC0-81A7-8FF917FD59F4}" type="parTrans" cxnId="{F9B61D3E-6F6D-4473-8235-B530BE8660C1}">
      <dgm:prSet/>
      <dgm:spPr/>
      <dgm:t>
        <a:bodyPr/>
        <a:lstStyle/>
        <a:p>
          <a:endParaRPr lang="en-US"/>
        </a:p>
      </dgm:t>
    </dgm:pt>
    <dgm:pt modelId="{FC37D907-361F-45A8-A013-EFBCDC24B0A8}" type="sibTrans" cxnId="{F9B61D3E-6F6D-4473-8235-B530BE8660C1}">
      <dgm:prSet/>
      <dgm:spPr/>
      <dgm:t>
        <a:bodyPr/>
        <a:lstStyle/>
        <a:p>
          <a:endParaRPr lang="en-US"/>
        </a:p>
      </dgm:t>
    </dgm:pt>
    <dgm:pt modelId="{369D89B7-E66B-47B6-A16F-58BE46D45973}" type="pres">
      <dgm:prSet presAssocID="{8895731A-9F90-482C-A57F-2A77D427B19C}" presName="vert0" presStyleCnt="0">
        <dgm:presLayoutVars>
          <dgm:dir/>
          <dgm:animOne val="branch"/>
          <dgm:animLvl val="lvl"/>
        </dgm:presLayoutVars>
      </dgm:prSet>
      <dgm:spPr/>
    </dgm:pt>
    <dgm:pt modelId="{FB5CD1CE-8A4D-4EB2-8F64-063225E8E983}" type="pres">
      <dgm:prSet presAssocID="{08B7C4DB-56E8-4DCE-81E9-2458B324B486}" presName="thickLine" presStyleLbl="alignNode1" presStyleIdx="0" presStyleCnt="6"/>
      <dgm:spPr/>
    </dgm:pt>
    <dgm:pt modelId="{D97692FE-FF23-4548-A7C4-B8369499F512}" type="pres">
      <dgm:prSet presAssocID="{08B7C4DB-56E8-4DCE-81E9-2458B324B486}" presName="horz1" presStyleCnt="0"/>
      <dgm:spPr/>
    </dgm:pt>
    <dgm:pt modelId="{931CD633-B2EF-44B9-BC13-434AE707B1BD}" type="pres">
      <dgm:prSet presAssocID="{08B7C4DB-56E8-4DCE-81E9-2458B324B486}" presName="tx1" presStyleLbl="revTx" presStyleIdx="0" presStyleCnt="6"/>
      <dgm:spPr/>
    </dgm:pt>
    <dgm:pt modelId="{729CB435-DC9A-4270-8D90-EF4FBC3F750B}" type="pres">
      <dgm:prSet presAssocID="{08B7C4DB-56E8-4DCE-81E9-2458B324B486}" presName="vert1" presStyleCnt="0"/>
      <dgm:spPr/>
    </dgm:pt>
    <dgm:pt modelId="{F092BC68-DDA0-4A3D-B2D2-5889DACD44FB}" type="pres">
      <dgm:prSet presAssocID="{45F6062F-BD01-4FD5-8A1F-D5AC67EF045B}" presName="thickLine" presStyleLbl="alignNode1" presStyleIdx="1" presStyleCnt="6"/>
      <dgm:spPr/>
    </dgm:pt>
    <dgm:pt modelId="{980F40A0-38EE-4EF4-9F3D-83632B304A06}" type="pres">
      <dgm:prSet presAssocID="{45F6062F-BD01-4FD5-8A1F-D5AC67EF045B}" presName="horz1" presStyleCnt="0"/>
      <dgm:spPr/>
    </dgm:pt>
    <dgm:pt modelId="{F5C0DDD7-1331-44D2-8307-ED0128CE6007}" type="pres">
      <dgm:prSet presAssocID="{45F6062F-BD01-4FD5-8A1F-D5AC67EF045B}" presName="tx1" presStyleLbl="revTx" presStyleIdx="1" presStyleCnt="6"/>
      <dgm:spPr/>
    </dgm:pt>
    <dgm:pt modelId="{D3F0D5E8-0F12-403A-BC2C-3976E5DA4EFC}" type="pres">
      <dgm:prSet presAssocID="{45F6062F-BD01-4FD5-8A1F-D5AC67EF045B}" presName="vert1" presStyleCnt="0"/>
      <dgm:spPr/>
    </dgm:pt>
    <dgm:pt modelId="{9F0A3B20-B8FC-4009-A65D-E138A4B84EBA}" type="pres">
      <dgm:prSet presAssocID="{BF1A614A-A861-4454-BF5F-86B42709F3EC}" presName="thickLine" presStyleLbl="alignNode1" presStyleIdx="2" presStyleCnt="6"/>
      <dgm:spPr/>
    </dgm:pt>
    <dgm:pt modelId="{E4FD3BDC-4A52-43D9-8414-745B9AD04F5B}" type="pres">
      <dgm:prSet presAssocID="{BF1A614A-A861-4454-BF5F-86B42709F3EC}" presName="horz1" presStyleCnt="0"/>
      <dgm:spPr/>
    </dgm:pt>
    <dgm:pt modelId="{6B4EFA0E-02E6-4593-84FC-B8E7EA423F3B}" type="pres">
      <dgm:prSet presAssocID="{BF1A614A-A861-4454-BF5F-86B42709F3EC}" presName="tx1" presStyleLbl="revTx" presStyleIdx="2" presStyleCnt="6"/>
      <dgm:spPr/>
    </dgm:pt>
    <dgm:pt modelId="{9E1EE84F-3EB2-4739-AC11-A449B1801627}" type="pres">
      <dgm:prSet presAssocID="{BF1A614A-A861-4454-BF5F-86B42709F3EC}" presName="vert1" presStyleCnt="0"/>
      <dgm:spPr/>
    </dgm:pt>
    <dgm:pt modelId="{588C5EB6-C5E9-492D-9C6A-5C1169CE3717}" type="pres">
      <dgm:prSet presAssocID="{0B574A72-A584-44ED-B36E-5BDAF405B6C3}" presName="thickLine" presStyleLbl="alignNode1" presStyleIdx="3" presStyleCnt="6"/>
      <dgm:spPr/>
    </dgm:pt>
    <dgm:pt modelId="{5728532C-8C6D-4527-8E24-8A8069DF7892}" type="pres">
      <dgm:prSet presAssocID="{0B574A72-A584-44ED-B36E-5BDAF405B6C3}" presName="horz1" presStyleCnt="0"/>
      <dgm:spPr/>
    </dgm:pt>
    <dgm:pt modelId="{84D0183D-C505-429D-9A38-FCEB76B34B6B}" type="pres">
      <dgm:prSet presAssocID="{0B574A72-A584-44ED-B36E-5BDAF405B6C3}" presName="tx1" presStyleLbl="revTx" presStyleIdx="3" presStyleCnt="6"/>
      <dgm:spPr/>
    </dgm:pt>
    <dgm:pt modelId="{7A1A47EC-4C4C-4F26-AB10-D586DD79ABF2}" type="pres">
      <dgm:prSet presAssocID="{0B574A72-A584-44ED-B36E-5BDAF405B6C3}" presName="vert1" presStyleCnt="0"/>
      <dgm:spPr/>
    </dgm:pt>
    <dgm:pt modelId="{7817CC11-DCD5-4B97-A257-CD629CC1BB68}" type="pres">
      <dgm:prSet presAssocID="{9CAC999C-3CA2-446E-A615-4EC520C9EB05}" presName="thickLine" presStyleLbl="alignNode1" presStyleIdx="4" presStyleCnt="6"/>
      <dgm:spPr/>
    </dgm:pt>
    <dgm:pt modelId="{77021CEA-B4EF-40A0-833D-DA403F83CF90}" type="pres">
      <dgm:prSet presAssocID="{9CAC999C-3CA2-446E-A615-4EC520C9EB05}" presName="horz1" presStyleCnt="0"/>
      <dgm:spPr/>
    </dgm:pt>
    <dgm:pt modelId="{7C5B9310-A7BB-46A0-8ECA-5D3D51C97AA5}" type="pres">
      <dgm:prSet presAssocID="{9CAC999C-3CA2-446E-A615-4EC520C9EB05}" presName="tx1" presStyleLbl="revTx" presStyleIdx="4" presStyleCnt="6"/>
      <dgm:spPr/>
    </dgm:pt>
    <dgm:pt modelId="{4DA23B81-F6D7-49BA-8D52-D113C6103066}" type="pres">
      <dgm:prSet presAssocID="{9CAC999C-3CA2-446E-A615-4EC520C9EB05}" presName="vert1" presStyleCnt="0"/>
      <dgm:spPr/>
    </dgm:pt>
    <dgm:pt modelId="{3ADD1879-A9BE-4476-AF8C-5F006D6673F2}" type="pres">
      <dgm:prSet presAssocID="{71169833-A31B-41FC-8EC7-195E058B80DE}" presName="thickLine" presStyleLbl="alignNode1" presStyleIdx="5" presStyleCnt="6"/>
      <dgm:spPr/>
    </dgm:pt>
    <dgm:pt modelId="{262BFADC-31D1-4885-AF2E-B98540FCBDD0}" type="pres">
      <dgm:prSet presAssocID="{71169833-A31B-41FC-8EC7-195E058B80DE}" presName="horz1" presStyleCnt="0"/>
      <dgm:spPr/>
    </dgm:pt>
    <dgm:pt modelId="{5622AE32-1E6C-41C3-A47A-089228F286B0}" type="pres">
      <dgm:prSet presAssocID="{71169833-A31B-41FC-8EC7-195E058B80DE}" presName="tx1" presStyleLbl="revTx" presStyleIdx="5" presStyleCnt="6"/>
      <dgm:spPr/>
    </dgm:pt>
    <dgm:pt modelId="{D66EDD89-89E0-48CD-A350-6B9CF9A2D0C5}" type="pres">
      <dgm:prSet presAssocID="{71169833-A31B-41FC-8EC7-195E058B80DE}" presName="vert1" presStyleCnt="0"/>
      <dgm:spPr/>
    </dgm:pt>
  </dgm:ptLst>
  <dgm:cxnLst>
    <dgm:cxn modelId="{AF332404-91DF-4429-A15C-FDE8CC9F9A27}" srcId="{8895731A-9F90-482C-A57F-2A77D427B19C}" destId="{9CAC999C-3CA2-446E-A615-4EC520C9EB05}" srcOrd="4" destOrd="0" parTransId="{17ECC052-CF39-4B99-B272-E0F5A2566029}" sibTransId="{AA23BB48-86C2-4CE0-800A-8D496ADED9E5}"/>
    <dgm:cxn modelId="{38013E08-40A6-4014-8DD9-1AF4360B5FB2}" type="presOf" srcId="{71169833-A31B-41FC-8EC7-195E058B80DE}" destId="{5622AE32-1E6C-41C3-A47A-089228F286B0}" srcOrd="0" destOrd="0" presId="urn:microsoft.com/office/officeart/2008/layout/LinedList"/>
    <dgm:cxn modelId="{75EBE922-C6A6-41C5-88CC-787DEE9A7506}" type="presOf" srcId="{08B7C4DB-56E8-4DCE-81E9-2458B324B486}" destId="{931CD633-B2EF-44B9-BC13-434AE707B1BD}" srcOrd="0" destOrd="0" presId="urn:microsoft.com/office/officeart/2008/layout/LinedList"/>
    <dgm:cxn modelId="{F9B61D3E-6F6D-4473-8235-B530BE8660C1}" srcId="{8895731A-9F90-482C-A57F-2A77D427B19C}" destId="{BF1A614A-A861-4454-BF5F-86B42709F3EC}" srcOrd="2" destOrd="0" parTransId="{0062406E-A182-4EC0-81A7-8FF917FD59F4}" sibTransId="{FC37D907-361F-45A8-A013-EFBCDC24B0A8}"/>
    <dgm:cxn modelId="{53BC6143-5112-4A21-A596-F7CA226DCA37}" type="presOf" srcId="{9CAC999C-3CA2-446E-A615-4EC520C9EB05}" destId="{7C5B9310-A7BB-46A0-8ECA-5D3D51C97AA5}" srcOrd="0" destOrd="0" presId="urn:microsoft.com/office/officeart/2008/layout/LinedList"/>
    <dgm:cxn modelId="{DB68FB70-39E4-4296-8BB6-BBDF89A4757F}" type="presOf" srcId="{BF1A614A-A861-4454-BF5F-86B42709F3EC}" destId="{6B4EFA0E-02E6-4593-84FC-B8E7EA423F3B}" srcOrd="0" destOrd="0" presId="urn:microsoft.com/office/officeart/2008/layout/LinedList"/>
    <dgm:cxn modelId="{E456F089-9FC9-45FC-8C85-86AFCC338194}" srcId="{8895731A-9F90-482C-A57F-2A77D427B19C}" destId="{08B7C4DB-56E8-4DCE-81E9-2458B324B486}" srcOrd="0" destOrd="0" parTransId="{0D15FFE2-ED03-4245-A07B-B0C2E0C8C8C5}" sibTransId="{899257D2-F217-4A21-B28F-EE4C6C6830E7}"/>
    <dgm:cxn modelId="{77705590-CAD7-4310-868C-0F22E172DFE3}" srcId="{8895731A-9F90-482C-A57F-2A77D427B19C}" destId="{0B574A72-A584-44ED-B36E-5BDAF405B6C3}" srcOrd="3" destOrd="0" parTransId="{B46A3DF3-5B8C-4518-802A-A6D71C5F5D57}" sibTransId="{AA3C8E69-9C8B-4352-800B-5A417D5FF583}"/>
    <dgm:cxn modelId="{832012A5-740F-4A14-9265-A457A6112313}" type="presOf" srcId="{45F6062F-BD01-4FD5-8A1F-D5AC67EF045B}" destId="{F5C0DDD7-1331-44D2-8307-ED0128CE6007}" srcOrd="0" destOrd="0" presId="urn:microsoft.com/office/officeart/2008/layout/LinedList"/>
    <dgm:cxn modelId="{711E9DAA-163F-4333-81B0-546B4D8293C4}" srcId="{8895731A-9F90-482C-A57F-2A77D427B19C}" destId="{45F6062F-BD01-4FD5-8A1F-D5AC67EF045B}" srcOrd="1" destOrd="0" parTransId="{0266F339-E67B-43C8-8B8D-51A549CFDAB9}" sibTransId="{039DBC74-B077-4C2B-A22B-8B69F235B3EC}"/>
    <dgm:cxn modelId="{8EBB10B1-202D-4C66-8EC3-A6A6A8EE58BC}" type="presOf" srcId="{0B574A72-A584-44ED-B36E-5BDAF405B6C3}" destId="{84D0183D-C505-429D-9A38-FCEB76B34B6B}" srcOrd="0" destOrd="0" presId="urn:microsoft.com/office/officeart/2008/layout/LinedList"/>
    <dgm:cxn modelId="{845ACBEA-9F71-49F1-B792-310FF6FB0CC8}" type="presOf" srcId="{8895731A-9F90-482C-A57F-2A77D427B19C}" destId="{369D89B7-E66B-47B6-A16F-58BE46D45973}" srcOrd="0" destOrd="0" presId="urn:microsoft.com/office/officeart/2008/layout/LinedList"/>
    <dgm:cxn modelId="{364740FA-D3C6-4D39-889B-AB0B617F487E}" srcId="{8895731A-9F90-482C-A57F-2A77D427B19C}" destId="{71169833-A31B-41FC-8EC7-195E058B80DE}" srcOrd="5" destOrd="0" parTransId="{100E900D-D1CD-4EB1-804D-88D0B166B329}" sibTransId="{31F30A49-2F5A-4BF1-BBEA-31C11CD0314B}"/>
    <dgm:cxn modelId="{3D956C8E-D69C-48E8-BBCF-D9D2143406B2}" type="presParOf" srcId="{369D89B7-E66B-47B6-A16F-58BE46D45973}" destId="{FB5CD1CE-8A4D-4EB2-8F64-063225E8E983}" srcOrd="0" destOrd="0" presId="urn:microsoft.com/office/officeart/2008/layout/LinedList"/>
    <dgm:cxn modelId="{30843890-73BC-4355-A0F6-AE7EEF15A7C0}" type="presParOf" srcId="{369D89B7-E66B-47B6-A16F-58BE46D45973}" destId="{D97692FE-FF23-4548-A7C4-B8369499F512}" srcOrd="1" destOrd="0" presId="urn:microsoft.com/office/officeart/2008/layout/LinedList"/>
    <dgm:cxn modelId="{2E2B6602-2ED4-453B-9E2D-3A3C0652B5A5}" type="presParOf" srcId="{D97692FE-FF23-4548-A7C4-B8369499F512}" destId="{931CD633-B2EF-44B9-BC13-434AE707B1BD}" srcOrd="0" destOrd="0" presId="urn:microsoft.com/office/officeart/2008/layout/LinedList"/>
    <dgm:cxn modelId="{0CA382DA-5730-4F3A-B885-82D54AB415E3}" type="presParOf" srcId="{D97692FE-FF23-4548-A7C4-B8369499F512}" destId="{729CB435-DC9A-4270-8D90-EF4FBC3F750B}" srcOrd="1" destOrd="0" presId="urn:microsoft.com/office/officeart/2008/layout/LinedList"/>
    <dgm:cxn modelId="{D48D8569-EBC1-48A4-935E-BB4F9812F42F}" type="presParOf" srcId="{369D89B7-E66B-47B6-A16F-58BE46D45973}" destId="{F092BC68-DDA0-4A3D-B2D2-5889DACD44FB}" srcOrd="2" destOrd="0" presId="urn:microsoft.com/office/officeart/2008/layout/LinedList"/>
    <dgm:cxn modelId="{07101A70-7961-47BE-BCAE-C58CE6307988}" type="presParOf" srcId="{369D89B7-E66B-47B6-A16F-58BE46D45973}" destId="{980F40A0-38EE-4EF4-9F3D-83632B304A06}" srcOrd="3" destOrd="0" presId="urn:microsoft.com/office/officeart/2008/layout/LinedList"/>
    <dgm:cxn modelId="{1343A1BC-483A-41F9-8817-2430C7D5FBF9}" type="presParOf" srcId="{980F40A0-38EE-4EF4-9F3D-83632B304A06}" destId="{F5C0DDD7-1331-44D2-8307-ED0128CE6007}" srcOrd="0" destOrd="0" presId="urn:microsoft.com/office/officeart/2008/layout/LinedList"/>
    <dgm:cxn modelId="{ED0AAA4B-7B27-44C0-97B0-E31E04C169CA}" type="presParOf" srcId="{980F40A0-38EE-4EF4-9F3D-83632B304A06}" destId="{D3F0D5E8-0F12-403A-BC2C-3976E5DA4EFC}" srcOrd="1" destOrd="0" presId="urn:microsoft.com/office/officeart/2008/layout/LinedList"/>
    <dgm:cxn modelId="{7E6422B2-1378-40AF-B83A-99FF6CEB978B}" type="presParOf" srcId="{369D89B7-E66B-47B6-A16F-58BE46D45973}" destId="{9F0A3B20-B8FC-4009-A65D-E138A4B84EBA}" srcOrd="4" destOrd="0" presId="urn:microsoft.com/office/officeart/2008/layout/LinedList"/>
    <dgm:cxn modelId="{330566BB-0642-41A9-BD47-095A6273214B}" type="presParOf" srcId="{369D89B7-E66B-47B6-A16F-58BE46D45973}" destId="{E4FD3BDC-4A52-43D9-8414-745B9AD04F5B}" srcOrd="5" destOrd="0" presId="urn:microsoft.com/office/officeart/2008/layout/LinedList"/>
    <dgm:cxn modelId="{FF5AD3FE-56F1-4E6F-A2F6-D3FA83AE53FA}" type="presParOf" srcId="{E4FD3BDC-4A52-43D9-8414-745B9AD04F5B}" destId="{6B4EFA0E-02E6-4593-84FC-B8E7EA423F3B}" srcOrd="0" destOrd="0" presId="urn:microsoft.com/office/officeart/2008/layout/LinedList"/>
    <dgm:cxn modelId="{8E7A1016-C1A3-41A3-9237-0E4F491A66EA}" type="presParOf" srcId="{E4FD3BDC-4A52-43D9-8414-745B9AD04F5B}" destId="{9E1EE84F-3EB2-4739-AC11-A449B1801627}" srcOrd="1" destOrd="0" presId="urn:microsoft.com/office/officeart/2008/layout/LinedList"/>
    <dgm:cxn modelId="{91E44DEA-4768-4461-B788-9ED729F1E0B7}" type="presParOf" srcId="{369D89B7-E66B-47B6-A16F-58BE46D45973}" destId="{588C5EB6-C5E9-492D-9C6A-5C1169CE3717}" srcOrd="6" destOrd="0" presId="urn:microsoft.com/office/officeart/2008/layout/LinedList"/>
    <dgm:cxn modelId="{939D43A3-F3E1-4639-A70F-52565D8FE960}" type="presParOf" srcId="{369D89B7-E66B-47B6-A16F-58BE46D45973}" destId="{5728532C-8C6D-4527-8E24-8A8069DF7892}" srcOrd="7" destOrd="0" presId="urn:microsoft.com/office/officeart/2008/layout/LinedList"/>
    <dgm:cxn modelId="{9488FBB0-2CFF-47AB-A105-BE7BA9C45841}" type="presParOf" srcId="{5728532C-8C6D-4527-8E24-8A8069DF7892}" destId="{84D0183D-C505-429D-9A38-FCEB76B34B6B}" srcOrd="0" destOrd="0" presId="urn:microsoft.com/office/officeart/2008/layout/LinedList"/>
    <dgm:cxn modelId="{CE7B71B9-CBD9-4B05-A8E2-7B71DD77C32B}" type="presParOf" srcId="{5728532C-8C6D-4527-8E24-8A8069DF7892}" destId="{7A1A47EC-4C4C-4F26-AB10-D586DD79ABF2}" srcOrd="1" destOrd="0" presId="urn:microsoft.com/office/officeart/2008/layout/LinedList"/>
    <dgm:cxn modelId="{C0194182-8260-477E-A338-9B4ED6719F0D}" type="presParOf" srcId="{369D89B7-E66B-47B6-A16F-58BE46D45973}" destId="{7817CC11-DCD5-4B97-A257-CD629CC1BB68}" srcOrd="8" destOrd="0" presId="urn:microsoft.com/office/officeart/2008/layout/LinedList"/>
    <dgm:cxn modelId="{8A4B8A58-A7D8-4B37-AC46-4D50A1E9228B}" type="presParOf" srcId="{369D89B7-E66B-47B6-A16F-58BE46D45973}" destId="{77021CEA-B4EF-40A0-833D-DA403F83CF90}" srcOrd="9" destOrd="0" presId="urn:microsoft.com/office/officeart/2008/layout/LinedList"/>
    <dgm:cxn modelId="{0C0D9411-4807-4FEC-A999-E988C9E60CF0}" type="presParOf" srcId="{77021CEA-B4EF-40A0-833D-DA403F83CF90}" destId="{7C5B9310-A7BB-46A0-8ECA-5D3D51C97AA5}" srcOrd="0" destOrd="0" presId="urn:microsoft.com/office/officeart/2008/layout/LinedList"/>
    <dgm:cxn modelId="{02AD9C5C-258B-4152-8CBE-CED6E0D2D828}" type="presParOf" srcId="{77021CEA-B4EF-40A0-833D-DA403F83CF90}" destId="{4DA23B81-F6D7-49BA-8D52-D113C6103066}" srcOrd="1" destOrd="0" presId="urn:microsoft.com/office/officeart/2008/layout/LinedList"/>
    <dgm:cxn modelId="{675BF043-BB2C-42F8-A458-98D29C15EC1C}" type="presParOf" srcId="{369D89B7-E66B-47B6-A16F-58BE46D45973}" destId="{3ADD1879-A9BE-4476-AF8C-5F006D6673F2}" srcOrd="10" destOrd="0" presId="urn:microsoft.com/office/officeart/2008/layout/LinedList"/>
    <dgm:cxn modelId="{6EE4CC7C-2A11-4A35-82A1-1CF87EF1D89B}" type="presParOf" srcId="{369D89B7-E66B-47B6-A16F-58BE46D45973}" destId="{262BFADC-31D1-4885-AF2E-B98540FCBDD0}" srcOrd="11" destOrd="0" presId="urn:microsoft.com/office/officeart/2008/layout/LinedList"/>
    <dgm:cxn modelId="{A70F1C11-0B21-48DB-8164-63C6BE8702AD}" type="presParOf" srcId="{262BFADC-31D1-4885-AF2E-B98540FCBDD0}" destId="{5622AE32-1E6C-41C3-A47A-089228F286B0}" srcOrd="0" destOrd="0" presId="urn:microsoft.com/office/officeart/2008/layout/LinedList"/>
    <dgm:cxn modelId="{86120E90-934F-4116-8628-EE713334D975}" type="presParOf" srcId="{262BFADC-31D1-4885-AF2E-B98540FCBDD0}" destId="{D66EDD89-89E0-48CD-A350-6B9CF9A2D0C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CD1CE-8A4D-4EB2-8F64-063225E8E983}">
      <dsp:nvSpPr>
        <dsp:cNvPr id="0" name=""/>
        <dsp:cNvSpPr/>
      </dsp:nvSpPr>
      <dsp:spPr>
        <a:xfrm>
          <a:off x="0" y="2216"/>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1CD633-B2EF-44B9-BC13-434AE707B1BD}">
      <dsp:nvSpPr>
        <dsp:cNvPr id="0" name=""/>
        <dsp:cNvSpPr/>
      </dsp:nvSpPr>
      <dsp:spPr>
        <a:xfrm>
          <a:off x="0" y="2216"/>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highlight>
                <a:srgbClr val="FED307"/>
              </a:highlight>
            </a:rPr>
            <a:t>Definitions &amp; Roles</a:t>
          </a:r>
        </a:p>
      </dsp:txBody>
      <dsp:txXfrm>
        <a:off x="0" y="2216"/>
        <a:ext cx="4873625" cy="755705"/>
      </dsp:txXfrm>
    </dsp:sp>
    <dsp:sp modelId="{F092BC68-DDA0-4A3D-B2D2-5889DACD44FB}">
      <dsp:nvSpPr>
        <dsp:cNvPr id="0" name=""/>
        <dsp:cNvSpPr/>
      </dsp:nvSpPr>
      <dsp:spPr>
        <a:xfrm>
          <a:off x="0" y="757921"/>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0DDD7-1331-44D2-8307-ED0128CE6007}">
      <dsp:nvSpPr>
        <dsp:cNvPr id="0" name=""/>
        <dsp:cNvSpPr/>
      </dsp:nvSpPr>
      <dsp:spPr>
        <a:xfrm>
          <a:off x="0" y="757921"/>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latin typeface="Calibri" panose="020F0502020204030204"/>
            </a:rPr>
            <a:t>Goals &amp; FY23 Outcomes</a:t>
          </a:r>
          <a:endParaRPr lang="en-US" sz="2900" kern="1200" dirty="0"/>
        </a:p>
      </dsp:txBody>
      <dsp:txXfrm>
        <a:off x="0" y="757921"/>
        <a:ext cx="4873625" cy="755705"/>
      </dsp:txXfrm>
    </dsp:sp>
    <dsp:sp modelId="{9F0A3B20-B8FC-4009-A65D-E138A4B84EBA}">
      <dsp:nvSpPr>
        <dsp:cNvPr id="0" name=""/>
        <dsp:cNvSpPr/>
      </dsp:nvSpPr>
      <dsp:spPr>
        <a:xfrm>
          <a:off x="0" y="1513626"/>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4EFA0E-02E6-4593-84FC-B8E7EA423F3B}">
      <dsp:nvSpPr>
        <dsp:cNvPr id="0" name=""/>
        <dsp:cNvSpPr/>
      </dsp:nvSpPr>
      <dsp:spPr>
        <a:xfrm>
          <a:off x="0" y="1513626"/>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t>Senate Requests</a:t>
          </a:r>
        </a:p>
      </dsp:txBody>
      <dsp:txXfrm>
        <a:off x="0" y="1513626"/>
        <a:ext cx="4873625" cy="755705"/>
      </dsp:txXfrm>
    </dsp:sp>
    <dsp:sp modelId="{588C5EB6-C5E9-492D-9C6A-5C1169CE3717}">
      <dsp:nvSpPr>
        <dsp:cNvPr id="0" name=""/>
        <dsp:cNvSpPr/>
      </dsp:nvSpPr>
      <dsp:spPr>
        <a:xfrm>
          <a:off x="0" y="2269331"/>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D0183D-C505-429D-9A38-FCEB76B34B6B}">
      <dsp:nvSpPr>
        <dsp:cNvPr id="0" name=""/>
        <dsp:cNvSpPr/>
      </dsp:nvSpPr>
      <dsp:spPr>
        <a:xfrm>
          <a:off x="0" y="2269331"/>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rtl="0">
            <a:lnSpc>
              <a:spcPct val="100000"/>
            </a:lnSpc>
            <a:spcBef>
              <a:spcPct val="0"/>
            </a:spcBef>
            <a:spcAft>
              <a:spcPct val="35000"/>
            </a:spcAft>
            <a:buNone/>
          </a:pPr>
          <a:r>
            <a:rPr lang="en-US" sz="2900" kern="1200" dirty="0">
              <a:latin typeface="Calibri" panose="020F0502020204030204"/>
            </a:rPr>
            <a:t>Feedback &amp; Recommendations</a:t>
          </a:r>
          <a:endParaRPr lang="en-US" sz="2900" kern="1200" dirty="0"/>
        </a:p>
      </dsp:txBody>
      <dsp:txXfrm>
        <a:off x="0" y="2269331"/>
        <a:ext cx="4873625" cy="755705"/>
      </dsp:txXfrm>
    </dsp:sp>
    <dsp:sp modelId="{7817CC11-DCD5-4B97-A257-CD629CC1BB68}">
      <dsp:nvSpPr>
        <dsp:cNvPr id="0" name=""/>
        <dsp:cNvSpPr/>
      </dsp:nvSpPr>
      <dsp:spPr>
        <a:xfrm>
          <a:off x="0" y="3025036"/>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5B9310-A7BB-46A0-8ECA-5D3D51C97AA5}">
      <dsp:nvSpPr>
        <dsp:cNvPr id="0" name=""/>
        <dsp:cNvSpPr/>
      </dsp:nvSpPr>
      <dsp:spPr>
        <a:xfrm>
          <a:off x="0" y="3025036"/>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latin typeface="Calibri" panose="020F0502020204030204"/>
            </a:rPr>
            <a:t>FY24 Compensation Priorities</a:t>
          </a:r>
        </a:p>
      </dsp:txBody>
      <dsp:txXfrm>
        <a:off x="0" y="3025036"/>
        <a:ext cx="4873625" cy="755705"/>
      </dsp:txXfrm>
    </dsp:sp>
    <dsp:sp modelId="{3ADD1879-A9BE-4476-AF8C-5F006D6673F2}">
      <dsp:nvSpPr>
        <dsp:cNvPr id="0" name=""/>
        <dsp:cNvSpPr/>
      </dsp:nvSpPr>
      <dsp:spPr>
        <a:xfrm>
          <a:off x="0" y="3780741"/>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22AE32-1E6C-41C3-A47A-089228F286B0}">
      <dsp:nvSpPr>
        <dsp:cNvPr id="0" name=""/>
        <dsp:cNvSpPr/>
      </dsp:nvSpPr>
      <dsp:spPr>
        <a:xfrm>
          <a:off x="0" y="3780741"/>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t>Next Steps</a:t>
          </a:r>
        </a:p>
      </dsp:txBody>
      <dsp:txXfrm>
        <a:off x="0" y="3780741"/>
        <a:ext cx="4873625" cy="755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CD1CE-8A4D-4EB2-8F64-063225E8E983}">
      <dsp:nvSpPr>
        <dsp:cNvPr id="0" name=""/>
        <dsp:cNvSpPr/>
      </dsp:nvSpPr>
      <dsp:spPr>
        <a:xfrm>
          <a:off x="0" y="2216"/>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1CD633-B2EF-44B9-BC13-434AE707B1BD}">
      <dsp:nvSpPr>
        <dsp:cNvPr id="0" name=""/>
        <dsp:cNvSpPr/>
      </dsp:nvSpPr>
      <dsp:spPr>
        <a:xfrm>
          <a:off x="0" y="2216"/>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t>Definitions &amp; Roles</a:t>
          </a:r>
        </a:p>
      </dsp:txBody>
      <dsp:txXfrm>
        <a:off x="0" y="2216"/>
        <a:ext cx="4873625" cy="755705"/>
      </dsp:txXfrm>
    </dsp:sp>
    <dsp:sp modelId="{F092BC68-DDA0-4A3D-B2D2-5889DACD44FB}">
      <dsp:nvSpPr>
        <dsp:cNvPr id="0" name=""/>
        <dsp:cNvSpPr/>
      </dsp:nvSpPr>
      <dsp:spPr>
        <a:xfrm>
          <a:off x="0" y="757921"/>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0DDD7-1331-44D2-8307-ED0128CE6007}">
      <dsp:nvSpPr>
        <dsp:cNvPr id="0" name=""/>
        <dsp:cNvSpPr/>
      </dsp:nvSpPr>
      <dsp:spPr>
        <a:xfrm>
          <a:off x="0" y="757921"/>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highlight>
                <a:srgbClr val="FFCC00"/>
              </a:highlight>
              <a:latin typeface="Calibri" panose="020F0502020204030204"/>
            </a:rPr>
            <a:t>Goals &amp; FY23 Outcomes</a:t>
          </a:r>
          <a:endParaRPr lang="en-US" sz="2900" kern="1200" dirty="0">
            <a:highlight>
              <a:srgbClr val="FFCC00"/>
            </a:highlight>
          </a:endParaRPr>
        </a:p>
      </dsp:txBody>
      <dsp:txXfrm>
        <a:off x="0" y="757921"/>
        <a:ext cx="4873625" cy="755705"/>
      </dsp:txXfrm>
    </dsp:sp>
    <dsp:sp modelId="{9F0A3B20-B8FC-4009-A65D-E138A4B84EBA}">
      <dsp:nvSpPr>
        <dsp:cNvPr id="0" name=""/>
        <dsp:cNvSpPr/>
      </dsp:nvSpPr>
      <dsp:spPr>
        <a:xfrm>
          <a:off x="0" y="1513626"/>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4EFA0E-02E6-4593-84FC-B8E7EA423F3B}">
      <dsp:nvSpPr>
        <dsp:cNvPr id="0" name=""/>
        <dsp:cNvSpPr/>
      </dsp:nvSpPr>
      <dsp:spPr>
        <a:xfrm>
          <a:off x="0" y="1513626"/>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t>Senate Requests</a:t>
          </a:r>
        </a:p>
      </dsp:txBody>
      <dsp:txXfrm>
        <a:off x="0" y="1513626"/>
        <a:ext cx="4873625" cy="755705"/>
      </dsp:txXfrm>
    </dsp:sp>
    <dsp:sp modelId="{588C5EB6-C5E9-492D-9C6A-5C1169CE3717}">
      <dsp:nvSpPr>
        <dsp:cNvPr id="0" name=""/>
        <dsp:cNvSpPr/>
      </dsp:nvSpPr>
      <dsp:spPr>
        <a:xfrm>
          <a:off x="0" y="2269331"/>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D0183D-C505-429D-9A38-FCEB76B34B6B}">
      <dsp:nvSpPr>
        <dsp:cNvPr id="0" name=""/>
        <dsp:cNvSpPr/>
      </dsp:nvSpPr>
      <dsp:spPr>
        <a:xfrm>
          <a:off x="0" y="2269331"/>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rtl="0">
            <a:lnSpc>
              <a:spcPct val="100000"/>
            </a:lnSpc>
            <a:spcBef>
              <a:spcPct val="0"/>
            </a:spcBef>
            <a:spcAft>
              <a:spcPct val="35000"/>
            </a:spcAft>
            <a:buNone/>
          </a:pPr>
          <a:r>
            <a:rPr lang="en-US" sz="2900" kern="1200" dirty="0">
              <a:latin typeface="Calibri" panose="020F0502020204030204"/>
            </a:rPr>
            <a:t>Feedback &amp; Recommendations</a:t>
          </a:r>
          <a:endParaRPr lang="en-US" sz="2900" kern="1200" dirty="0"/>
        </a:p>
      </dsp:txBody>
      <dsp:txXfrm>
        <a:off x="0" y="2269331"/>
        <a:ext cx="4873625" cy="755705"/>
      </dsp:txXfrm>
    </dsp:sp>
    <dsp:sp modelId="{7817CC11-DCD5-4B97-A257-CD629CC1BB68}">
      <dsp:nvSpPr>
        <dsp:cNvPr id="0" name=""/>
        <dsp:cNvSpPr/>
      </dsp:nvSpPr>
      <dsp:spPr>
        <a:xfrm>
          <a:off x="0" y="3025036"/>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5B9310-A7BB-46A0-8ECA-5D3D51C97AA5}">
      <dsp:nvSpPr>
        <dsp:cNvPr id="0" name=""/>
        <dsp:cNvSpPr/>
      </dsp:nvSpPr>
      <dsp:spPr>
        <a:xfrm>
          <a:off x="0" y="3025036"/>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latin typeface="Calibri" panose="020F0502020204030204"/>
            </a:rPr>
            <a:t>FY24 Compensation Priorities</a:t>
          </a:r>
        </a:p>
      </dsp:txBody>
      <dsp:txXfrm>
        <a:off x="0" y="3025036"/>
        <a:ext cx="4873625" cy="755705"/>
      </dsp:txXfrm>
    </dsp:sp>
    <dsp:sp modelId="{3ADD1879-A9BE-4476-AF8C-5F006D6673F2}">
      <dsp:nvSpPr>
        <dsp:cNvPr id="0" name=""/>
        <dsp:cNvSpPr/>
      </dsp:nvSpPr>
      <dsp:spPr>
        <a:xfrm>
          <a:off x="0" y="3780741"/>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22AE32-1E6C-41C3-A47A-089228F286B0}">
      <dsp:nvSpPr>
        <dsp:cNvPr id="0" name=""/>
        <dsp:cNvSpPr/>
      </dsp:nvSpPr>
      <dsp:spPr>
        <a:xfrm>
          <a:off x="0" y="3780741"/>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t>Next Steps</a:t>
          </a:r>
        </a:p>
      </dsp:txBody>
      <dsp:txXfrm>
        <a:off x="0" y="3780741"/>
        <a:ext cx="4873625" cy="7557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CD1CE-8A4D-4EB2-8F64-063225E8E983}">
      <dsp:nvSpPr>
        <dsp:cNvPr id="0" name=""/>
        <dsp:cNvSpPr/>
      </dsp:nvSpPr>
      <dsp:spPr>
        <a:xfrm>
          <a:off x="0" y="2216"/>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1CD633-B2EF-44B9-BC13-434AE707B1BD}">
      <dsp:nvSpPr>
        <dsp:cNvPr id="0" name=""/>
        <dsp:cNvSpPr/>
      </dsp:nvSpPr>
      <dsp:spPr>
        <a:xfrm>
          <a:off x="0" y="2216"/>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t>Definitions &amp; Roles</a:t>
          </a:r>
        </a:p>
      </dsp:txBody>
      <dsp:txXfrm>
        <a:off x="0" y="2216"/>
        <a:ext cx="4873625" cy="755705"/>
      </dsp:txXfrm>
    </dsp:sp>
    <dsp:sp modelId="{F092BC68-DDA0-4A3D-B2D2-5889DACD44FB}">
      <dsp:nvSpPr>
        <dsp:cNvPr id="0" name=""/>
        <dsp:cNvSpPr/>
      </dsp:nvSpPr>
      <dsp:spPr>
        <a:xfrm>
          <a:off x="0" y="757921"/>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0DDD7-1331-44D2-8307-ED0128CE6007}">
      <dsp:nvSpPr>
        <dsp:cNvPr id="0" name=""/>
        <dsp:cNvSpPr/>
      </dsp:nvSpPr>
      <dsp:spPr>
        <a:xfrm>
          <a:off x="0" y="757921"/>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latin typeface="Calibri" panose="020F0502020204030204"/>
            </a:rPr>
            <a:t>Goals &amp; FY23 Outcomes</a:t>
          </a:r>
          <a:endParaRPr lang="en-US" sz="2900" kern="1200" dirty="0"/>
        </a:p>
      </dsp:txBody>
      <dsp:txXfrm>
        <a:off x="0" y="757921"/>
        <a:ext cx="4873625" cy="755705"/>
      </dsp:txXfrm>
    </dsp:sp>
    <dsp:sp modelId="{9F0A3B20-B8FC-4009-A65D-E138A4B84EBA}">
      <dsp:nvSpPr>
        <dsp:cNvPr id="0" name=""/>
        <dsp:cNvSpPr/>
      </dsp:nvSpPr>
      <dsp:spPr>
        <a:xfrm>
          <a:off x="0" y="1513626"/>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4EFA0E-02E6-4593-84FC-B8E7EA423F3B}">
      <dsp:nvSpPr>
        <dsp:cNvPr id="0" name=""/>
        <dsp:cNvSpPr/>
      </dsp:nvSpPr>
      <dsp:spPr>
        <a:xfrm>
          <a:off x="0" y="1513626"/>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highlight>
                <a:srgbClr val="FFCC00"/>
              </a:highlight>
            </a:rPr>
            <a:t>Senate Requests</a:t>
          </a:r>
        </a:p>
      </dsp:txBody>
      <dsp:txXfrm>
        <a:off x="0" y="1513626"/>
        <a:ext cx="4873625" cy="755705"/>
      </dsp:txXfrm>
    </dsp:sp>
    <dsp:sp modelId="{588C5EB6-C5E9-492D-9C6A-5C1169CE3717}">
      <dsp:nvSpPr>
        <dsp:cNvPr id="0" name=""/>
        <dsp:cNvSpPr/>
      </dsp:nvSpPr>
      <dsp:spPr>
        <a:xfrm>
          <a:off x="0" y="2269331"/>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D0183D-C505-429D-9A38-FCEB76B34B6B}">
      <dsp:nvSpPr>
        <dsp:cNvPr id="0" name=""/>
        <dsp:cNvSpPr/>
      </dsp:nvSpPr>
      <dsp:spPr>
        <a:xfrm>
          <a:off x="0" y="2269331"/>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rtl="0">
            <a:lnSpc>
              <a:spcPct val="100000"/>
            </a:lnSpc>
            <a:spcBef>
              <a:spcPct val="0"/>
            </a:spcBef>
            <a:spcAft>
              <a:spcPct val="35000"/>
            </a:spcAft>
            <a:buNone/>
          </a:pPr>
          <a:r>
            <a:rPr lang="en-US" sz="2900" kern="1200" dirty="0">
              <a:latin typeface="Calibri" panose="020F0502020204030204"/>
            </a:rPr>
            <a:t>Feedback &amp; Recommendations</a:t>
          </a:r>
          <a:endParaRPr lang="en-US" sz="2900" kern="1200" dirty="0"/>
        </a:p>
      </dsp:txBody>
      <dsp:txXfrm>
        <a:off x="0" y="2269331"/>
        <a:ext cx="4873625" cy="755705"/>
      </dsp:txXfrm>
    </dsp:sp>
    <dsp:sp modelId="{7817CC11-DCD5-4B97-A257-CD629CC1BB68}">
      <dsp:nvSpPr>
        <dsp:cNvPr id="0" name=""/>
        <dsp:cNvSpPr/>
      </dsp:nvSpPr>
      <dsp:spPr>
        <a:xfrm>
          <a:off x="0" y="3025036"/>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5B9310-A7BB-46A0-8ECA-5D3D51C97AA5}">
      <dsp:nvSpPr>
        <dsp:cNvPr id="0" name=""/>
        <dsp:cNvSpPr/>
      </dsp:nvSpPr>
      <dsp:spPr>
        <a:xfrm>
          <a:off x="0" y="3025036"/>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latin typeface="Calibri" panose="020F0502020204030204"/>
            </a:rPr>
            <a:t>FY24 Compensation Priorities</a:t>
          </a:r>
        </a:p>
      </dsp:txBody>
      <dsp:txXfrm>
        <a:off x="0" y="3025036"/>
        <a:ext cx="4873625" cy="755705"/>
      </dsp:txXfrm>
    </dsp:sp>
    <dsp:sp modelId="{3ADD1879-A9BE-4476-AF8C-5F006D6673F2}">
      <dsp:nvSpPr>
        <dsp:cNvPr id="0" name=""/>
        <dsp:cNvSpPr/>
      </dsp:nvSpPr>
      <dsp:spPr>
        <a:xfrm>
          <a:off x="0" y="3780741"/>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22AE32-1E6C-41C3-A47A-089228F286B0}">
      <dsp:nvSpPr>
        <dsp:cNvPr id="0" name=""/>
        <dsp:cNvSpPr/>
      </dsp:nvSpPr>
      <dsp:spPr>
        <a:xfrm>
          <a:off x="0" y="3780741"/>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t>Next Steps</a:t>
          </a:r>
        </a:p>
      </dsp:txBody>
      <dsp:txXfrm>
        <a:off x="0" y="3780741"/>
        <a:ext cx="4873625" cy="7557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CD1CE-8A4D-4EB2-8F64-063225E8E983}">
      <dsp:nvSpPr>
        <dsp:cNvPr id="0" name=""/>
        <dsp:cNvSpPr/>
      </dsp:nvSpPr>
      <dsp:spPr>
        <a:xfrm>
          <a:off x="0" y="2216"/>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1CD633-B2EF-44B9-BC13-434AE707B1BD}">
      <dsp:nvSpPr>
        <dsp:cNvPr id="0" name=""/>
        <dsp:cNvSpPr/>
      </dsp:nvSpPr>
      <dsp:spPr>
        <a:xfrm>
          <a:off x="0" y="2216"/>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t>Definitions &amp; Roles</a:t>
          </a:r>
        </a:p>
      </dsp:txBody>
      <dsp:txXfrm>
        <a:off x="0" y="2216"/>
        <a:ext cx="4873625" cy="755705"/>
      </dsp:txXfrm>
    </dsp:sp>
    <dsp:sp modelId="{F092BC68-DDA0-4A3D-B2D2-5889DACD44FB}">
      <dsp:nvSpPr>
        <dsp:cNvPr id="0" name=""/>
        <dsp:cNvSpPr/>
      </dsp:nvSpPr>
      <dsp:spPr>
        <a:xfrm>
          <a:off x="0" y="757921"/>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0DDD7-1331-44D2-8307-ED0128CE6007}">
      <dsp:nvSpPr>
        <dsp:cNvPr id="0" name=""/>
        <dsp:cNvSpPr/>
      </dsp:nvSpPr>
      <dsp:spPr>
        <a:xfrm>
          <a:off x="0" y="757921"/>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latin typeface="Calibri" panose="020F0502020204030204"/>
            </a:rPr>
            <a:t>Goals &amp; FY23 Outcomes</a:t>
          </a:r>
          <a:endParaRPr lang="en-US" sz="2900" kern="1200" dirty="0"/>
        </a:p>
      </dsp:txBody>
      <dsp:txXfrm>
        <a:off x="0" y="757921"/>
        <a:ext cx="4873625" cy="755705"/>
      </dsp:txXfrm>
    </dsp:sp>
    <dsp:sp modelId="{9F0A3B20-B8FC-4009-A65D-E138A4B84EBA}">
      <dsp:nvSpPr>
        <dsp:cNvPr id="0" name=""/>
        <dsp:cNvSpPr/>
      </dsp:nvSpPr>
      <dsp:spPr>
        <a:xfrm>
          <a:off x="0" y="1513626"/>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4EFA0E-02E6-4593-84FC-B8E7EA423F3B}">
      <dsp:nvSpPr>
        <dsp:cNvPr id="0" name=""/>
        <dsp:cNvSpPr/>
      </dsp:nvSpPr>
      <dsp:spPr>
        <a:xfrm>
          <a:off x="0" y="1513626"/>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t>Senate Requests</a:t>
          </a:r>
        </a:p>
      </dsp:txBody>
      <dsp:txXfrm>
        <a:off x="0" y="1513626"/>
        <a:ext cx="4873625" cy="755705"/>
      </dsp:txXfrm>
    </dsp:sp>
    <dsp:sp modelId="{588C5EB6-C5E9-492D-9C6A-5C1169CE3717}">
      <dsp:nvSpPr>
        <dsp:cNvPr id="0" name=""/>
        <dsp:cNvSpPr/>
      </dsp:nvSpPr>
      <dsp:spPr>
        <a:xfrm>
          <a:off x="0" y="2269331"/>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D0183D-C505-429D-9A38-FCEB76B34B6B}">
      <dsp:nvSpPr>
        <dsp:cNvPr id="0" name=""/>
        <dsp:cNvSpPr/>
      </dsp:nvSpPr>
      <dsp:spPr>
        <a:xfrm>
          <a:off x="0" y="2269331"/>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rtl="0">
            <a:lnSpc>
              <a:spcPct val="100000"/>
            </a:lnSpc>
            <a:spcBef>
              <a:spcPct val="0"/>
            </a:spcBef>
            <a:spcAft>
              <a:spcPct val="35000"/>
            </a:spcAft>
            <a:buNone/>
          </a:pPr>
          <a:r>
            <a:rPr lang="en-US" sz="2900" kern="1200" dirty="0">
              <a:highlight>
                <a:srgbClr val="FFCC00"/>
              </a:highlight>
              <a:latin typeface="Calibri" panose="020F0502020204030204"/>
            </a:rPr>
            <a:t>Feedback &amp; Recommendations</a:t>
          </a:r>
          <a:endParaRPr lang="en-US" sz="2900" kern="1200" dirty="0">
            <a:highlight>
              <a:srgbClr val="FFCC00"/>
            </a:highlight>
          </a:endParaRPr>
        </a:p>
      </dsp:txBody>
      <dsp:txXfrm>
        <a:off x="0" y="2269331"/>
        <a:ext cx="4873625" cy="755705"/>
      </dsp:txXfrm>
    </dsp:sp>
    <dsp:sp modelId="{7817CC11-DCD5-4B97-A257-CD629CC1BB68}">
      <dsp:nvSpPr>
        <dsp:cNvPr id="0" name=""/>
        <dsp:cNvSpPr/>
      </dsp:nvSpPr>
      <dsp:spPr>
        <a:xfrm>
          <a:off x="0" y="3025036"/>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5B9310-A7BB-46A0-8ECA-5D3D51C97AA5}">
      <dsp:nvSpPr>
        <dsp:cNvPr id="0" name=""/>
        <dsp:cNvSpPr/>
      </dsp:nvSpPr>
      <dsp:spPr>
        <a:xfrm>
          <a:off x="0" y="3025036"/>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latin typeface="Calibri" panose="020F0502020204030204"/>
            </a:rPr>
            <a:t>FY24 Compensation Priorities</a:t>
          </a:r>
        </a:p>
      </dsp:txBody>
      <dsp:txXfrm>
        <a:off x="0" y="3025036"/>
        <a:ext cx="4873625" cy="755705"/>
      </dsp:txXfrm>
    </dsp:sp>
    <dsp:sp modelId="{3ADD1879-A9BE-4476-AF8C-5F006D6673F2}">
      <dsp:nvSpPr>
        <dsp:cNvPr id="0" name=""/>
        <dsp:cNvSpPr/>
      </dsp:nvSpPr>
      <dsp:spPr>
        <a:xfrm>
          <a:off x="0" y="3780741"/>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22AE32-1E6C-41C3-A47A-089228F286B0}">
      <dsp:nvSpPr>
        <dsp:cNvPr id="0" name=""/>
        <dsp:cNvSpPr/>
      </dsp:nvSpPr>
      <dsp:spPr>
        <a:xfrm>
          <a:off x="0" y="3780741"/>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t>Next Steps</a:t>
          </a:r>
        </a:p>
      </dsp:txBody>
      <dsp:txXfrm>
        <a:off x="0" y="3780741"/>
        <a:ext cx="4873625" cy="7557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CD1CE-8A4D-4EB2-8F64-063225E8E983}">
      <dsp:nvSpPr>
        <dsp:cNvPr id="0" name=""/>
        <dsp:cNvSpPr/>
      </dsp:nvSpPr>
      <dsp:spPr>
        <a:xfrm>
          <a:off x="0" y="2216"/>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1CD633-B2EF-44B9-BC13-434AE707B1BD}">
      <dsp:nvSpPr>
        <dsp:cNvPr id="0" name=""/>
        <dsp:cNvSpPr/>
      </dsp:nvSpPr>
      <dsp:spPr>
        <a:xfrm>
          <a:off x="0" y="2216"/>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t>Definitions &amp; Roles</a:t>
          </a:r>
        </a:p>
      </dsp:txBody>
      <dsp:txXfrm>
        <a:off x="0" y="2216"/>
        <a:ext cx="4873625" cy="755705"/>
      </dsp:txXfrm>
    </dsp:sp>
    <dsp:sp modelId="{F092BC68-DDA0-4A3D-B2D2-5889DACD44FB}">
      <dsp:nvSpPr>
        <dsp:cNvPr id="0" name=""/>
        <dsp:cNvSpPr/>
      </dsp:nvSpPr>
      <dsp:spPr>
        <a:xfrm>
          <a:off x="0" y="757921"/>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0DDD7-1331-44D2-8307-ED0128CE6007}">
      <dsp:nvSpPr>
        <dsp:cNvPr id="0" name=""/>
        <dsp:cNvSpPr/>
      </dsp:nvSpPr>
      <dsp:spPr>
        <a:xfrm>
          <a:off x="0" y="757921"/>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latin typeface="Calibri" panose="020F0502020204030204"/>
            </a:rPr>
            <a:t>Goals &amp; FY23 Outcomes</a:t>
          </a:r>
          <a:endParaRPr lang="en-US" sz="2900" kern="1200" dirty="0"/>
        </a:p>
      </dsp:txBody>
      <dsp:txXfrm>
        <a:off x="0" y="757921"/>
        <a:ext cx="4873625" cy="755705"/>
      </dsp:txXfrm>
    </dsp:sp>
    <dsp:sp modelId="{9F0A3B20-B8FC-4009-A65D-E138A4B84EBA}">
      <dsp:nvSpPr>
        <dsp:cNvPr id="0" name=""/>
        <dsp:cNvSpPr/>
      </dsp:nvSpPr>
      <dsp:spPr>
        <a:xfrm>
          <a:off x="0" y="1513626"/>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4EFA0E-02E6-4593-84FC-B8E7EA423F3B}">
      <dsp:nvSpPr>
        <dsp:cNvPr id="0" name=""/>
        <dsp:cNvSpPr/>
      </dsp:nvSpPr>
      <dsp:spPr>
        <a:xfrm>
          <a:off x="0" y="1513626"/>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t>Senate Requests</a:t>
          </a:r>
        </a:p>
      </dsp:txBody>
      <dsp:txXfrm>
        <a:off x="0" y="1513626"/>
        <a:ext cx="4873625" cy="755705"/>
      </dsp:txXfrm>
    </dsp:sp>
    <dsp:sp modelId="{588C5EB6-C5E9-492D-9C6A-5C1169CE3717}">
      <dsp:nvSpPr>
        <dsp:cNvPr id="0" name=""/>
        <dsp:cNvSpPr/>
      </dsp:nvSpPr>
      <dsp:spPr>
        <a:xfrm>
          <a:off x="0" y="2269331"/>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D0183D-C505-429D-9A38-FCEB76B34B6B}">
      <dsp:nvSpPr>
        <dsp:cNvPr id="0" name=""/>
        <dsp:cNvSpPr/>
      </dsp:nvSpPr>
      <dsp:spPr>
        <a:xfrm>
          <a:off x="0" y="2269331"/>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rtl="0">
            <a:lnSpc>
              <a:spcPct val="100000"/>
            </a:lnSpc>
            <a:spcBef>
              <a:spcPct val="0"/>
            </a:spcBef>
            <a:spcAft>
              <a:spcPct val="35000"/>
            </a:spcAft>
            <a:buNone/>
          </a:pPr>
          <a:r>
            <a:rPr lang="en-US" sz="2900" kern="1200" dirty="0">
              <a:latin typeface="Calibri" panose="020F0502020204030204"/>
            </a:rPr>
            <a:t>Feedback &amp; Recommendations</a:t>
          </a:r>
          <a:endParaRPr lang="en-US" sz="2900" kern="1200" dirty="0"/>
        </a:p>
      </dsp:txBody>
      <dsp:txXfrm>
        <a:off x="0" y="2269331"/>
        <a:ext cx="4873625" cy="755705"/>
      </dsp:txXfrm>
    </dsp:sp>
    <dsp:sp modelId="{7817CC11-DCD5-4B97-A257-CD629CC1BB68}">
      <dsp:nvSpPr>
        <dsp:cNvPr id="0" name=""/>
        <dsp:cNvSpPr/>
      </dsp:nvSpPr>
      <dsp:spPr>
        <a:xfrm>
          <a:off x="0" y="3025036"/>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5B9310-A7BB-46A0-8ECA-5D3D51C97AA5}">
      <dsp:nvSpPr>
        <dsp:cNvPr id="0" name=""/>
        <dsp:cNvSpPr/>
      </dsp:nvSpPr>
      <dsp:spPr>
        <a:xfrm>
          <a:off x="0" y="3025036"/>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highlight>
                <a:srgbClr val="FFCC00"/>
              </a:highlight>
              <a:latin typeface="Calibri" panose="020F0502020204030204"/>
            </a:rPr>
            <a:t>FY24 Compensation Priorities</a:t>
          </a:r>
        </a:p>
      </dsp:txBody>
      <dsp:txXfrm>
        <a:off x="0" y="3025036"/>
        <a:ext cx="4873625" cy="755705"/>
      </dsp:txXfrm>
    </dsp:sp>
    <dsp:sp modelId="{3ADD1879-A9BE-4476-AF8C-5F006D6673F2}">
      <dsp:nvSpPr>
        <dsp:cNvPr id="0" name=""/>
        <dsp:cNvSpPr/>
      </dsp:nvSpPr>
      <dsp:spPr>
        <a:xfrm>
          <a:off x="0" y="3780741"/>
          <a:ext cx="487362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22AE32-1E6C-41C3-A47A-089228F286B0}">
      <dsp:nvSpPr>
        <dsp:cNvPr id="0" name=""/>
        <dsp:cNvSpPr/>
      </dsp:nvSpPr>
      <dsp:spPr>
        <a:xfrm>
          <a:off x="0" y="3780741"/>
          <a:ext cx="4873625"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100000"/>
            </a:lnSpc>
            <a:spcBef>
              <a:spcPct val="0"/>
            </a:spcBef>
            <a:spcAft>
              <a:spcPct val="35000"/>
            </a:spcAft>
            <a:buNone/>
          </a:pPr>
          <a:r>
            <a:rPr lang="en-US" sz="2900" kern="1200" dirty="0"/>
            <a:t>Next Steps</a:t>
          </a:r>
        </a:p>
      </dsp:txBody>
      <dsp:txXfrm>
        <a:off x="0" y="3780741"/>
        <a:ext cx="4873625" cy="7557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CD1CE-8A4D-4EB2-8F64-063225E8E983}">
      <dsp:nvSpPr>
        <dsp:cNvPr id="0" name=""/>
        <dsp:cNvSpPr/>
      </dsp:nvSpPr>
      <dsp:spPr>
        <a:xfrm>
          <a:off x="0" y="2216"/>
          <a:ext cx="536698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1CD633-B2EF-44B9-BC13-434AE707B1BD}">
      <dsp:nvSpPr>
        <dsp:cNvPr id="0" name=""/>
        <dsp:cNvSpPr/>
      </dsp:nvSpPr>
      <dsp:spPr>
        <a:xfrm>
          <a:off x="0" y="2216"/>
          <a:ext cx="5366987"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100000"/>
            </a:lnSpc>
            <a:spcBef>
              <a:spcPct val="0"/>
            </a:spcBef>
            <a:spcAft>
              <a:spcPct val="35000"/>
            </a:spcAft>
            <a:buNone/>
          </a:pPr>
          <a:r>
            <a:rPr lang="en-US" sz="3200" kern="1200" dirty="0"/>
            <a:t>Definitions &amp; Roles</a:t>
          </a:r>
        </a:p>
      </dsp:txBody>
      <dsp:txXfrm>
        <a:off x="0" y="2216"/>
        <a:ext cx="5366987" cy="755705"/>
      </dsp:txXfrm>
    </dsp:sp>
    <dsp:sp modelId="{F092BC68-DDA0-4A3D-B2D2-5889DACD44FB}">
      <dsp:nvSpPr>
        <dsp:cNvPr id="0" name=""/>
        <dsp:cNvSpPr/>
      </dsp:nvSpPr>
      <dsp:spPr>
        <a:xfrm>
          <a:off x="0" y="757921"/>
          <a:ext cx="536698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0DDD7-1331-44D2-8307-ED0128CE6007}">
      <dsp:nvSpPr>
        <dsp:cNvPr id="0" name=""/>
        <dsp:cNvSpPr/>
      </dsp:nvSpPr>
      <dsp:spPr>
        <a:xfrm>
          <a:off x="0" y="757921"/>
          <a:ext cx="5366987"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100000"/>
            </a:lnSpc>
            <a:spcBef>
              <a:spcPct val="0"/>
            </a:spcBef>
            <a:spcAft>
              <a:spcPct val="35000"/>
            </a:spcAft>
            <a:buNone/>
          </a:pPr>
          <a:r>
            <a:rPr lang="en-US" sz="3200" kern="1200" dirty="0">
              <a:latin typeface="Calibri" panose="020F0502020204030204"/>
            </a:rPr>
            <a:t>Goals &amp; FY23 Outcomes</a:t>
          </a:r>
          <a:endParaRPr lang="en-US" sz="3200" kern="1200" dirty="0"/>
        </a:p>
      </dsp:txBody>
      <dsp:txXfrm>
        <a:off x="0" y="757921"/>
        <a:ext cx="5366987" cy="755705"/>
      </dsp:txXfrm>
    </dsp:sp>
    <dsp:sp modelId="{9F0A3B20-B8FC-4009-A65D-E138A4B84EBA}">
      <dsp:nvSpPr>
        <dsp:cNvPr id="0" name=""/>
        <dsp:cNvSpPr/>
      </dsp:nvSpPr>
      <dsp:spPr>
        <a:xfrm>
          <a:off x="0" y="1513626"/>
          <a:ext cx="536698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4EFA0E-02E6-4593-84FC-B8E7EA423F3B}">
      <dsp:nvSpPr>
        <dsp:cNvPr id="0" name=""/>
        <dsp:cNvSpPr/>
      </dsp:nvSpPr>
      <dsp:spPr>
        <a:xfrm>
          <a:off x="0" y="1513626"/>
          <a:ext cx="5366987"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100000"/>
            </a:lnSpc>
            <a:spcBef>
              <a:spcPct val="0"/>
            </a:spcBef>
            <a:spcAft>
              <a:spcPct val="35000"/>
            </a:spcAft>
            <a:buNone/>
          </a:pPr>
          <a:r>
            <a:rPr lang="en-US" sz="3200" kern="1200" dirty="0"/>
            <a:t>Senate Requests</a:t>
          </a:r>
        </a:p>
      </dsp:txBody>
      <dsp:txXfrm>
        <a:off x="0" y="1513626"/>
        <a:ext cx="5366987" cy="755705"/>
      </dsp:txXfrm>
    </dsp:sp>
    <dsp:sp modelId="{588C5EB6-C5E9-492D-9C6A-5C1169CE3717}">
      <dsp:nvSpPr>
        <dsp:cNvPr id="0" name=""/>
        <dsp:cNvSpPr/>
      </dsp:nvSpPr>
      <dsp:spPr>
        <a:xfrm>
          <a:off x="0" y="2269331"/>
          <a:ext cx="536698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D0183D-C505-429D-9A38-FCEB76B34B6B}">
      <dsp:nvSpPr>
        <dsp:cNvPr id="0" name=""/>
        <dsp:cNvSpPr/>
      </dsp:nvSpPr>
      <dsp:spPr>
        <a:xfrm>
          <a:off x="0" y="2269331"/>
          <a:ext cx="5366987"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100000"/>
            </a:lnSpc>
            <a:spcBef>
              <a:spcPct val="0"/>
            </a:spcBef>
            <a:spcAft>
              <a:spcPct val="35000"/>
            </a:spcAft>
            <a:buNone/>
          </a:pPr>
          <a:r>
            <a:rPr lang="en-US" sz="3200" kern="1200" dirty="0">
              <a:latin typeface="Calibri" panose="020F0502020204030204"/>
            </a:rPr>
            <a:t>Feedback &amp; Recommendations</a:t>
          </a:r>
          <a:endParaRPr lang="en-US" sz="3200" kern="1200" dirty="0"/>
        </a:p>
      </dsp:txBody>
      <dsp:txXfrm>
        <a:off x="0" y="2269331"/>
        <a:ext cx="5366987" cy="755705"/>
      </dsp:txXfrm>
    </dsp:sp>
    <dsp:sp modelId="{7817CC11-DCD5-4B97-A257-CD629CC1BB68}">
      <dsp:nvSpPr>
        <dsp:cNvPr id="0" name=""/>
        <dsp:cNvSpPr/>
      </dsp:nvSpPr>
      <dsp:spPr>
        <a:xfrm>
          <a:off x="0" y="3025036"/>
          <a:ext cx="536698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5B9310-A7BB-46A0-8ECA-5D3D51C97AA5}">
      <dsp:nvSpPr>
        <dsp:cNvPr id="0" name=""/>
        <dsp:cNvSpPr/>
      </dsp:nvSpPr>
      <dsp:spPr>
        <a:xfrm>
          <a:off x="0" y="3025036"/>
          <a:ext cx="5366987"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100000"/>
            </a:lnSpc>
            <a:spcBef>
              <a:spcPct val="0"/>
            </a:spcBef>
            <a:spcAft>
              <a:spcPct val="35000"/>
            </a:spcAft>
            <a:buNone/>
          </a:pPr>
          <a:r>
            <a:rPr lang="en-US" sz="3200" kern="1200" dirty="0">
              <a:latin typeface="Calibri" panose="020F0502020204030204"/>
            </a:rPr>
            <a:t>FY24 Compensation Priorities</a:t>
          </a:r>
        </a:p>
      </dsp:txBody>
      <dsp:txXfrm>
        <a:off x="0" y="3025036"/>
        <a:ext cx="5366987" cy="755705"/>
      </dsp:txXfrm>
    </dsp:sp>
    <dsp:sp modelId="{3ADD1879-A9BE-4476-AF8C-5F006D6673F2}">
      <dsp:nvSpPr>
        <dsp:cNvPr id="0" name=""/>
        <dsp:cNvSpPr/>
      </dsp:nvSpPr>
      <dsp:spPr>
        <a:xfrm>
          <a:off x="0" y="3780741"/>
          <a:ext cx="536698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22AE32-1E6C-41C3-A47A-089228F286B0}">
      <dsp:nvSpPr>
        <dsp:cNvPr id="0" name=""/>
        <dsp:cNvSpPr/>
      </dsp:nvSpPr>
      <dsp:spPr>
        <a:xfrm>
          <a:off x="0" y="3780741"/>
          <a:ext cx="5366987" cy="75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100000"/>
            </a:lnSpc>
            <a:spcBef>
              <a:spcPct val="0"/>
            </a:spcBef>
            <a:spcAft>
              <a:spcPct val="35000"/>
            </a:spcAft>
            <a:buNone/>
          </a:pPr>
          <a:r>
            <a:rPr lang="en-US" sz="3200" kern="1200" dirty="0">
              <a:highlight>
                <a:srgbClr val="FFCC00"/>
              </a:highlight>
            </a:rPr>
            <a:t>Next Steps</a:t>
          </a:r>
        </a:p>
      </dsp:txBody>
      <dsp:txXfrm>
        <a:off x="0" y="3780741"/>
        <a:ext cx="5366987" cy="75570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28084A6C-E55C-7B48-A54B-4B35884301AC}" type="datetimeFigureOut">
              <a:rPr lang="en-US" smtClean="0"/>
              <a:t>2/23/2023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924DBE8-F425-0C45-B9B0-8A7D76D9814C}" type="slidenum">
              <a:rPr lang="en-US" smtClean="0"/>
              <a:t>‹#›</a:t>
            </a:fld>
            <a:endParaRPr lang="en-US"/>
          </a:p>
        </p:txBody>
      </p:sp>
    </p:spTree>
    <p:extLst>
      <p:ext uri="{BB962C8B-B14F-4D97-AF65-F5344CB8AC3E}">
        <p14:creationId xmlns:p14="http://schemas.microsoft.com/office/powerpoint/2010/main" val="1774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highlight>
                <a:srgbClr val="00FFFF"/>
              </a:highlight>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1</a:t>
            </a:fld>
            <a:endParaRPr lang="en-US"/>
          </a:p>
        </p:txBody>
      </p:sp>
    </p:spTree>
    <p:extLst>
      <p:ext uri="{BB962C8B-B14F-4D97-AF65-F5344CB8AC3E}">
        <p14:creationId xmlns:p14="http://schemas.microsoft.com/office/powerpoint/2010/main" val="4177837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12</a:t>
            </a:fld>
            <a:endParaRPr lang="en-US"/>
          </a:p>
        </p:txBody>
      </p:sp>
    </p:spTree>
    <p:extLst>
      <p:ext uri="{BB962C8B-B14F-4D97-AF65-F5344CB8AC3E}">
        <p14:creationId xmlns:p14="http://schemas.microsoft.com/office/powerpoint/2010/main" val="3592897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13</a:t>
            </a:fld>
            <a:endParaRPr lang="en-US"/>
          </a:p>
        </p:txBody>
      </p:sp>
    </p:spTree>
    <p:extLst>
      <p:ext uri="{BB962C8B-B14F-4D97-AF65-F5344CB8AC3E}">
        <p14:creationId xmlns:p14="http://schemas.microsoft.com/office/powerpoint/2010/main" val="1648053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14</a:t>
            </a:fld>
            <a:endParaRPr lang="en-US"/>
          </a:p>
        </p:txBody>
      </p:sp>
    </p:spTree>
    <p:extLst>
      <p:ext uri="{BB962C8B-B14F-4D97-AF65-F5344CB8AC3E}">
        <p14:creationId xmlns:p14="http://schemas.microsoft.com/office/powerpoint/2010/main" val="782347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24DBE8-F425-0C45-B9B0-8A7D76D9814C}" type="slidenum">
              <a:rPr lang="en-US" smtClean="0"/>
              <a:t>16</a:t>
            </a:fld>
            <a:endParaRPr lang="en-US"/>
          </a:p>
        </p:txBody>
      </p:sp>
    </p:spTree>
    <p:extLst>
      <p:ext uri="{BB962C8B-B14F-4D97-AF65-F5344CB8AC3E}">
        <p14:creationId xmlns:p14="http://schemas.microsoft.com/office/powerpoint/2010/main" val="1934235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0924DBE8-F425-0C45-B9B0-8A7D76D9814C}" type="slidenum">
              <a:rPr lang="en-US" smtClean="0"/>
              <a:t>17</a:t>
            </a:fld>
            <a:endParaRPr lang="en-US"/>
          </a:p>
        </p:txBody>
      </p:sp>
    </p:spTree>
    <p:extLst>
      <p:ext uri="{BB962C8B-B14F-4D97-AF65-F5344CB8AC3E}">
        <p14:creationId xmlns:p14="http://schemas.microsoft.com/office/powerpoint/2010/main" val="1679729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816"/>
              </a:spcAft>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18</a:t>
            </a:fld>
            <a:endParaRPr lang="en-US"/>
          </a:p>
        </p:txBody>
      </p:sp>
    </p:spTree>
    <p:extLst>
      <p:ext uri="{BB962C8B-B14F-4D97-AF65-F5344CB8AC3E}">
        <p14:creationId xmlns:p14="http://schemas.microsoft.com/office/powerpoint/2010/main" val="2367028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highlight>
                <a:srgbClr val="00FFFF"/>
              </a:highlight>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20</a:t>
            </a:fld>
            <a:endParaRPr lang="en-US"/>
          </a:p>
        </p:txBody>
      </p:sp>
    </p:spTree>
    <p:extLst>
      <p:ext uri="{BB962C8B-B14F-4D97-AF65-F5344CB8AC3E}">
        <p14:creationId xmlns:p14="http://schemas.microsoft.com/office/powerpoint/2010/main" val="3716069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21</a:t>
            </a:fld>
            <a:endParaRPr lang="en-US"/>
          </a:p>
        </p:txBody>
      </p:sp>
    </p:spTree>
    <p:extLst>
      <p:ext uri="{BB962C8B-B14F-4D97-AF65-F5344CB8AC3E}">
        <p14:creationId xmlns:p14="http://schemas.microsoft.com/office/powerpoint/2010/main" val="4274543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0924DBE8-F425-0C45-B9B0-8A7D76D9814C}" type="slidenum">
              <a:rPr lang="en-US" smtClean="0"/>
              <a:t>22</a:t>
            </a:fld>
            <a:endParaRPr lang="en-US"/>
          </a:p>
        </p:txBody>
      </p:sp>
    </p:spTree>
    <p:extLst>
      <p:ext uri="{BB962C8B-B14F-4D97-AF65-F5344CB8AC3E}">
        <p14:creationId xmlns:p14="http://schemas.microsoft.com/office/powerpoint/2010/main" val="2910242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23</a:t>
            </a:fld>
            <a:endParaRPr lang="en-US"/>
          </a:p>
        </p:txBody>
      </p:sp>
    </p:spTree>
    <p:extLst>
      <p:ext uri="{BB962C8B-B14F-4D97-AF65-F5344CB8AC3E}">
        <p14:creationId xmlns:p14="http://schemas.microsoft.com/office/powerpoint/2010/main" val="406468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a:r>
          </a:p>
        </p:txBody>
      </p:sp>
      <p:sp>
        <p:nvSpPr>
          <p:cNvPr id="4" name="Slide Number Placeholder 3"/>
          <p:cNvSpPr>
            <a:spLocks noGrp="1"/>
          </p:cNvSpPr>
          <p:nvPr>
            <p:ph type="sldNum" sz="quarter" idx="5"/>
          </p:nvPr>
        </p:nvSpPr>
        <p:spPr/>
        <p:txBody>
          <a:bodyPr/>
          <a:lstStyle/>
          <a:p>
            <a:fld id="{0924DBE8-F425-0C45-B9B0-8A7D76D9814C}" type="slidenum">
              <a:rPr lang="en-US" smtClean="0"/>
              <a:t>2</a:t>
            </a:fld>
            <a:endParaRPr lang="en-US"/>
          </a:p>
        </p:txBody>
      </p:sp>
    </p:spTree>
    <p:extLst>
      <p:ext uri="{BB962C8B-B14F-4D97-AF65-F5344CB8AC3E}">
        <p14:creationId xmlns:p14="http://schemas.microsoft.com/office/powerpoint/2010/main" val="3555961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24</a:t>
            </a:fld>
            <a:endParaRPr lang="en-US"/>
          </a:p>
        </p:txBody>
      </p:sp>
    </p:spTree>
    <p:extLst>
      <p:ext uri="{BB962C8B-B14F-4D97-AF65-F5344CB8AC3E}">
        <p14:creationId xmlns:p14="http://schemas.microsoft.com/office/powerpoint/2010/main" val="4126834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25</a:t>
            </a:fld>
            <a:endParaRPr lang="en-US"/>
          </a:p>
        </p:txBody>
      </p:sp>
    </p:spTree>
    <p:extLst>
      <p:ext uri="{BB962C8B-B14F-4D97-AF65-F5344CB8AC3E}">
        <p14:creationId xmlns:p14="http://schemas.microsoft.com/office/powerpoint/2010/main" val="4097365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26</a:t>
            </a:fld>
            <a:endParaRPr lang="en-US"/>
          </a:p>
        </p:txBody>
      </p:sp>
    </p:spTree>
    <p:extLst>
      <p:ext uri="{BB962C8B-B14F-4D97-AF65-F5344CB8AC3E}">
        <p14:creationId xmlns:p14="http://schemas.microsoft.com/office/powerpoint/2010/main" val="2864038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27</a:t>
            </a:fld>
            <a:endParaRPr lang="en-US"/>
          </a:p>
        </p:txBody>
      </p:sp>
    </p:spTree>
    <p:extLst>
      <p:ext uri="{BB962C8B-B14F-4D97-AF65-F5344CB8AC3E}">
        <p14:creationId xmlns:p14="http://schemas.microsoft.com/office/powerpoint/2010/main" val="1030743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3</a:t>
            </a:fld>
            <a:endParaRPr lang="en-US"/>
          </a:p>
        </p:txBody>
      </p:sp>
    </p:spTree>
    <p:extLst>
      <p:ext uri="{BB962C8B-B14F-4D97-AF65-F5344CB8AC3E}">
        <p14:creationId xmlns:p14="http://schemas.microsoft.com/office/powerpoint/2010/main" val="3097930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dirty="0">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4</a:t>
            </a:fld>
            <a:endParaRPr lang="en-US"/>
          </a:p>
        </p:txBody>
      </p:sp>
    </p:spTree>
    <p:extLst>
      <p:ext uri="{BB962C8B-B14F-4D97-AF65-F5344CB8AC3E}">
        <p14:creationId xmlns:p14="http://schemas.microsoft.com/office/powerpoint/2010/main" val="4201449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6</a:t>
            </a:fld>
            <a:endParaRPr lang="en-US"/>
          </a:p>
        </p:txBody>
      </p:sp>
    </p:spTree>
    <p:extLst>
      <p:ext uri="{BB962C8B-B14F-4D97-AF65-F5344CB8AC3E}">
        <p14:creationId xmlns:p14="http://schemas.microsoft.com/office/powerpoint/2010/main" val="4089374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7</a:t>
            </a:fld>
            <a:endParaRPr lang="en-US"/>
          </a:p>
        </p:txBody>
      </p:sp>
    </p:spTree>
    <p:extLst>
      <p:ext uri="{BB962C8B-B14F-4D97-AF65-F5344CB8AC3E}">
        <p14:creationId xmlns:p14="http://schemas.microsoft.com/office/powerpoint/2010/main" val="18381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9</a:t>
            </a:fld>
            <a:endParaRPr lang="en-US"/>
          </a:p>
        </p:txBody>
      </p:sp>
    </p:spTree>
    <p:extLst>
      <p:ext uri="{BB962C8B-B14F-4D97-AF65-F5344CB8AC3E}">
        <p14:creationId xmlns:p14="http://schemas.microsoft.com/office/powerpoint/2010/main" val="2179516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10</a:t>
            </a:fld>
            <a:endParaRPr lang="en-US"/>
          </a:p>
        </p:txBody>
      </p:sp>
    </p:spTree>
    <p:extLst>
      <p:ext uri="{BB962C8B-B14F-4D97-AF65-F5344CB8AC3E}">
        <p14:creationId xmlns:p14="http://schemas.microsoft.com/office/powerpoint/2010/main" val="1565878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924DBE8-F425-0C45-B9B0-8A7D76D9814C}" type="slidenum">
              <a:rPr lang="en-US" smtClean="0"/>
              <a:t>11</a:t>
            </a:fld>
            <a:endParaRPr lang="en-US"/>
          </a:p>
        </p:txBody>
      </p:sp>
    </p:spTree>
    <p:extLst>
      <p:ext uri="{BB962C8B-B14F-4D97-AF65-F5344CB8AC3E}">
        <p14:creationId xmlns:p14="http://schemas.microsoft.com/office/powerpoint/2010/main" val="3162244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esentation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C6C038-2352-5D4E-8D1C-AD3FA86547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00E03E0-3135-8F43-9F3D-1CEA024F1ED7}"/>
              </a:ext>
            </a:extLst>
          </p:cNvPr>
          <p:cNvPicPr>
            <a:picLocks noChangeAspect="1"/>
          </p:cNvPicPr>
          <p:nvPr userDrawn="1"/>
        </p:nvPicPr>
        <p:blipFill>
          <a:blip r:embed="rId3"/>
          <a:stretch>
            <a:fillRect/>
          </a:stretch>
        </p:blipFill>
        <p:spPr>
          <a:xfrm>
            <a:off x="-7144" y="-7144"/>
            <a:ext cx="12273280" cy="6903720"/>
          </a:xfrm>
          <a:prstGeom prst="rect">
            <a:avLst/>
          </a:prstGeom>
        </p:spPr>
      </p:pic>
      <p:sp>
        <p:nvSpPr>
          <p:cNvPr id="2" name="Title 1">
            <a:extLst>
              <a:ext uri="{FF2B5EF4-FFF2-40B4-BE49-F238E27FC236}">
                <a16:creationId xmlns:a16="http://schemas.microsoft.com/office/drawing/2014/main" id="{299731DB-9EFD-BF45-AA72-2F7B80F6B3B9}"/>
              </a:ext>
            </a:extLst>
          </p:cNvPr>
          <p:cNvSpPr>
            <a:spLocks noGrp="1"/>
          </p:cNvSpPr>
          <p:nvPr>
            <p:ph type="ctrTitle"/>
          </p:nvPr>
        </p:nvSpPr>
        <p:spPr>
          <a:xfrm>
            <a:off x="925173" y="2029984"/>
            <a:ext cx="8064843" cy="2387600"/>
          </a:xfrm>
          <a:prstGeom prst="rect">
            <a:avLst/>
          </a:prstGeom>
        </p:spPr>
        <p:txBody>
          <a:bodyPr anchor="b" anchorCtr="0"/>
          <a:lstStyle>
            <a:lvl1pPr algn="l">
              <a:defRPr sz="6000" b="1">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987425F-D6C1-4048-A194-B7C5FB31C0C8}"/>
              </a:ext>
            </a:extLst>
          </p:cNvPr>
          <p:cNvSpPr>
            <a:spLocks noGrp="1"/>
          </p:cNvSpPr>
          <p:nvPr>
            <p:ph type="subTitle" idx="1" hasCustomPrompt="1"/>
          </p:nvPr>
        </p:nvSpPr>
        <p:spPr>
          <a:xfrm>
            <a:off x="925172" y="4614341"/>
            <a:ext cx="6878595" cy="424732"/>
          </a:xfrm>
        </p:spPr>
        <p:txBody>
          <a:bodyPr/>
          <a:lstStyle>
            <a:lvl1pPr marL="0" indent="0" algn="l">
              <a:buNone/>
              <a:defRPr sz="2400" b="1" i="1">
                <a:solidFill>
                  <a:srgbClr val="FED30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a:t>
            </a:r>
          </a:p>
        </p:txBody>
      </p:sp>
      <p:pic>
        <p:nvPicPr>
          <p:cNvPr id="8" name="Picture 7">
            <a:extLst>
              <a:ext uri="{FF2B5EF4-FFF2-40B4-BE49-F238E27FC236}">
                <a16:creationId xmlns:a16="http://schemas.microsoft.com/office/drawing/2014/main" id="{C79F3CDB-A3EA-7249-AB85-4BD33D5D32AF}"/>
              </a:ext>
            </a:extLst>
          </p:cNvPr>
          <p:cNvPicPr>
            <a:picLocks noChangeAspect="1"/>
          </p:cNvPicPr>
          <p:nvPr userDrawn="1"/>
        </p:nvPicPr>
        <p:blipFill>
          <a:blip r:embed="rId4"/>
          <a:stretch>
            <a:fillRect/>
          </a:stretch>
        </p:blipFill>
        <p:spPr>
          <a:xfrm>
            <a:off x="1021423" y="668216"/>
            <a:ext cx="3027248" cy="664518"/>
          </a:xfrm>
          <a:prstGeom prst="rect">
            <a:avLst/>
          </a:prstGeom>
        </p:spPr>
      </p:pic>
    </p:spTree>
    <p:extLst>
      <p:ext uri="{BB962C8B-B14F-4D97-AF65-F5344CB8AC3E}">
        <p14:creationId xmlns:p14="http://schemas.microsoft.com/office/powerpoint/2010/main" val="246735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14A994-59A5-5940-9C81-F192D1C5DD0D}"/>
              </a:ext>
            </a:extLst>
          </p:cNvPr>
          <p:cNvPicPr>
            <a:picLocks noChangeAspect="1"/>
          </p:cNvPicPr>
          <p:nvPr userDrawn="1"/>
        </p:nvPicPr>
        <p:blipFill>
          <a:blip r:embed="rId2"/>
          <a:stretch>
            <a:fillRect/>
          </a:stretch>
        </p:blipFill>
        <p:spPr>
          <a:xfrm>
            <a:off x="-72104" y="-37433"/>
            <a:ext cx="12271248" cy="6902577"/>
          </a:xfrm>
          <a:prstGeom prst="rect">
            <a:avLst/>
          </a:prstGeom>
        </p:spPr>
      </p:pic>
      <p:pic>
        <p:nvPicPr>
          <p:cNvPr id="4" name="Picture 3">
            <a:extLst>
              <a:ext uri="{FF2B5EF4-FFF2-40B4-BE49-F238E27FC236}">
                <a16:creationId xmlns:a16="http://schemas.microsoft.com/office/drawing/2014/main" id="{2A7856FE-92E9-CB44-A4CF-4902D3BD62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9334" y="286819"/>
            <a:ext cx="1752600" cy="393700"/>
          </a:xfrm>
          <a:prstGeom prst="rect">
            <a:avLst/>
          </a:prstGeom>
        </p:spPr>
      </p:pic>
      <p:sp>
        <p:nvSpPr>
          <p:cNvPr id="2" name="Title 1">
            <a:extLst>
              <a:ext uri="{FF2B5EF4-FFF2-40B4-BE49-F238E27FC236}">
                <a16:creationId xmlns:a16="http://schemas.microsoft.com/office/drawing/2014/main" id="{3D79F124-31BC-1D4D-B977-305FE162F56A}"/>
              </a:ext>
            </a:extLst>
          </p:cNvPr>
          <p:cNvSpPr>
            <a:spLocks noGrp="1"/>
          </p:cNvSpPr>
          <p:nvPr>
            <p:ph type="title"/>
          </p:nvPr>
        </p:nvSpPr>
        <p:spPr>
          <a:xfrm>
            <a:off x="831850" y="714656"/>
            <a:ext cx="7236385" cy="2852737"/>
          </a:xfrm>
          <a:prstGeom prst="rect">
            <a:avLst/>
          </a:prstGeom>
        </p:spPr>
        <p:txBody>
          <a:bodyPr anchor="b"/>
          <a:lstStyle>
            <a:lvl1pPr>
              <a:defRPr sz="6000" b="1"/>
            </a:lvl1pPr>
          </a:lstStyle>
          <a:p>
            <a:r>
              <a:rPr lang="en-US"/>
              <a:t>Click to edit Master title style</a:t>
            </a:r>
          </a:p>
        </p:txBody>
      </p:sp>
      <p:sp>
        <p:nvSpPr>
          <p:cNvPr id="3" name="Text Placeholder 2">
            <a:extLst>
              <a:ext uri="{FF2B5EF4-FFF2-40B4-BE49-F238E27FC236}">
                <a16:creationId xmlns:a16="http://schemas.microsoft.com/office/drawing/2014/main" id="{D892DB79-11FC-954D-8167-5992F13EA96C}"/>
              </a:ext>
            </a:extLst>
          </p:cNvPr>
          <p:cNvSpPr>
            <a:spLocks noGrp="1"/>
          </p:cNvSpPr>
          <p:nvPr>
            <p:ph type="body" idx="1"/>
          </p:nvPr>
        </p:nvSpPr>
        <p:spPr>
          <a:xfrm>
            <a:off x="831850" y="3594381"/>
            <a:ext cx="10515600" cy="424732"/>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Slide Number Placeholder 5">
            <a:extLst>
              <a:ext uri="{FF2B5EF4-FFF2-40B4-BE49-F238E27FC236}">
                <a16:creationId xmlns:a16="http://schemas.microsoft.com/office/drawing/2014/main" id="{BBAED7FB-4D0A-544A-BD45-803D8F532576}"/>
              </a:ext>
            </a:extLst>
          </p:cNvPr>
          <p:cNvSpPr>
            <a:spLocks noGrp="1"/>
          </p:cNvSpPr>
          <p:nvPr>
            <p:ph type="sldNum" sz="quarter" idx="12"/>
          </p:nvPr>
        </p:nvSpPr>
        <p:spPr>
          <a:xfrm>
            <a:off x="11254154" y="6523893"/>
            <a:ext cx="937846" cy="316523"/>
          </a:xfrm>
          <a:prstGeom prst="rect">
            <a:avLst/>
          </a:prstGeom>
        </p:spPr>
        <p:txBody>
          <a:bodyPr/>
          <a:lstStyle>
            <a:lvl1pPr algn="r">
              <a:defRPr sz="1400">
                <a:solidFill>
                  <a:schemeClr val="tx1"/>
                </a:solidFill>
              </a:defRPr>
            </a:lvl1pPr>
          </a:lstStyle>
          <a:p>
            <a:fld id="{8EF147F3-F4BF-2C46-AC54-645A1178D8F6}" type="slidenum">
              <a:rPr lang="en-US" smtClean="0"/>
              <a:pPr/>
              <a:t>‹#›</a:t>
            </a:fld>
            <a:endParaRPr lang="en-US"/>
          </a:p>
        </p:txBody>
      </p:sp>
    </p:spTree>
    <p:extLst>
      <p:ext uri="{BB962C8B-B14F-4D97-AF65-F5344CB8AC3E}">
        <p14:creationId xmlns:p14="http://schemas.microsoft.com/office/powerpoint/2010/main" val="286036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Header Content - White Yellow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D35C36-67D5-9C4C-9FF9-A8E098909289}"/>
              </a:ext>
            </a:extLst>
          </p:cNvPr>
          <p:cNvPicPr>
            <a:picLocks noChangeAspect="1"/>
          </p:cNvPicPr>
          <p:nvPr userDrawn="1"/>
        </p:nvPicPr>
        <p:blipFill rotWithShape="1">
          <a:blip r:embed="rId2"/>
          <a:srcRect l="17267" r="27156"/>
          <a:stretch/>
        </p:blipFill>
        <p:spPr>
          <a:xfrm>
            <a:off x="5416063" y="0"/>
            <a:ext cx="6775938" cy="6858000"/>
          </a:xfrm>
          <a:prstGeom prst="rect">
            <a:avLst/>
          </a:prstGeom>
        </p:spPr>
      </p:pic>
      <p:pic>
        <p:nvPicPr>
          <p:cNvPr id="5" name="Picture 4">
            <a:extLst>
              <a:ext uri="{FF2B5EF4-FFF2-40B4-BE49-F238E27FC236}">
                <a16:creationId xmlns:a16="http://schemas.microsoft.com/office/drawing/2014/main" id="{EDF1333F-7192-8946-BDCE-ECFA21DDBE09}"/>
              </a:ext>
            </a:extLst>
          </p:cNvPr>
          <p:cNvPicPr>
            <a:picLocks noChangeAspect="1"/>
          </p:cNvPicPr>
          <p:nvPr userDrawn="1"/>
        </p:nvPicPr>
        <p:blipFill rotWithShape="1">
          <a:blip r:embed="rId3"/>
          <a:srcRect b="73380"/>
          <a:stretch/>
        </p:blipFill>
        <p:spPr>
          <a:xfrm>
            <a:off x="0" y="0"/>
            <a:ext cx="12192000" cy="1825624"/>
          </a:xfrm>
          <a:prstGeom prst="rect">
            <a:avLst/>
          </a:prstGeom>
        </p:spPr>
      </p:pic>
      <p:pic>
        <p:nvPicPr>
          <p:cNvPr id="9" name="Picture 8">
            <a:extLst>
              <a:ext uri="{FF2B5EF4-FFF2-40B4-BE49-F238E27FC236}">
                <a16:creationId xmlns:a16="http://schemas.microsoft.com/office/drawing/2014/main" id="{46ECA4A4-5991-1643-98F2-E3A58DB028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09334" y="286819"/>
            <a:ext cx="1752600" cy="393700"/>
          </a:xfrm>
          <a:prstGeom prst="rect">
            <a:avLst/>
          </a:prstGeom>
        </p:spPr>
      </p:pic>
      <p:sp>
        <p:nvSpPr>
          <p:cNvPr id="2" name="Title 1">
            <a:extLst>
              <a:ext uri="{FF2B5EF4-FFF2-40B4-BE49-F238E27FC236}">
                <a16:creationId xmlns:a16="http://schemas.microsoft.com/office/drawing/2014/main" id="{C1C0B4AA-3D09-C846-84C5-DE75B74BA835}"/>
              </a:ext>
            </a:extLst>
          </p:cNvPr>
          <p:cNvSpPr>
            <a:spLocks noGrp="1"/>
          </p:cNvSpPr>
          <p:nvPr>
            <p:ph type="title"/>
          </p:nvPr>
        </p:nvSpPr>
        <p:spPr>
          <a:xfrm>
            <a:off x="543697" y="0"/>
            <a:ext cx="8736227" cy="1186249"/>
          </a:xfrm>
          <a:prstGeom prst="rect">
            <a:avLst/>
          </a:prstGeom>
        </p:spPr>
        <p:txBody>
          <a:bodyPr lIns="0"/>
          <a:lstStyle>
            <a:lvl1pPr>
              <a:defRPr sz="3600" b="1"/>
            </a:lvl1pPr>
          </a:lstStyle>
          <a:p>
            <a:r>
              <a:rPr lang="en-US"/>
              <a:t>Click to edit Master title</a:t>
            </a:r>
          </a:p>
        </p:txBody>
      </p:sp>
      <p:sp>
        <p:nvSpPr>
          <p:cNvPr id="3" name="Content Placeholder 2">
            <a:extLst>
              <a:ext uri="{FF2B5EF4-FFF2-40B4-BE49-F238E27FC236}">
                <a16:creationId xmlns:a16="http://schemas.microsoft.com/office/drawing/2014/main" id="{5A81D06A-A79E-2447-961E-0A8245B87E31}"/>
              </a:ext>
            </a:extLst>
          </p:cNvPr>
          <p:cNvSpPr>
            <a:spLocks noGrp="1"/>
          </p:cNvSpPr>
          <p:nvPr>
            <p:ph idx="1"/>
          </p:nvPr>
        </p:nvSpPr>
        <p:spPr>
          <a:xfrm>
            <a:off x="543697" y="1825624"/>
            <a:ext cx="4872366" cy="453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15D55F45-E9C7-8842-B7BF-9F8E778A579E}"/>
              </a:ext>
            </a:extLst>
          </p:cNvPr>
          <p:cNvSpPr>
            <a:spLocks noGrp="1"/>
          </p:cNvSpPr>
          <p:nvPr>
            <p:ph type="sldNum" sz="quarter" idx="12"/>
          </p:nvPr>
        </p:nvSpPr>
        <p:spPr>
          <a:xfrm>
            <a:off x="11254154" y="6523893"/>
            <a:ext cx="937846" cy="316523"/>
          </a:xfrm>
          <a:prstGeom prst="rect">
            <a:avLst/>
          </a:prstGeom>
        </p:spPr>
        <p:txBody>
          <a:bodyPr/>
          <a:lstStyle>
            <a:lvl1pPr algn="r">
              <a:defRPr sz="1400">
                <a:solidFill>
                  <a:schemeClr val="tx1"/>
                </a:solidFill>
              </a:defRPr>
            </a:lvl1pPr>
          </a:lstStyle>
          <a:p>
            <a:fld id="{8EF147F3-F4BF-2C46-AC54-645A1178D8F6}" type="slidenum">
              <a:rPr lang="en-US" smtClean="0"/>
              <a:pPr/>
              <a:t>‹#›</a:t>
            </a:fld>
            <a:endParaRPr lang="en-US"/>
          </a:p>
        </p:txBody>
      </p:sp>
    </p:spTree>
    <p:extLst>
      <p:ext uri="{BB962C8B-B14F-4D97-AF65-F5344CB8AC3E}">
        <p14:creationId xmlns:p14="http://schemas.microsoft.com/office/powerpoint/2010/main" val="2452338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Content - White Yellow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FBE88B-0420-4D48-8AED-D0B136C8E91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840871C-4D26-3246-8C92-26C19244D16B}"/>
              </a:ext>
            </a:extLst>
          </p:cNvPr>
          <p:cNvPicPr>
            <a:picLocks noChangeAspect="1"/>
          </p:cNvPicPr>
          <p:nvPr userDrawn="1"/>
        </p:nvPicPr>
        <p:blipFill rotWithShape="1">
          <a:blip r:embed="rId3"/>
          <a:srcRect b="75000"/>
          <a:stretch/>
        </p:blipFill>
        <p:spPr>
          <a:xfrm>
            <a:off x="0" y="0"/>
            <a:ext cx="12192000" cy="1714500"/>
          </a:xfrm>
          <a:prstGeom prst="rect">
            <a:avLst/>
          </a:prstGeom>
        </p:spPr>
      </p:pic>
      <p:pic>
        <p:nvPicPr>
          <p:cNvPr id="3" name="Picture 2">
            <a:extLst>
              <a:ext uri="{FF2B5EF4-FFF2-40B4-BE49-F238E27FC236}">
                <a16:creationId xmlns:a16="http://schemas.microsoft.com/office/drawing/2014/main" id="{0C49B769-2A4A-5A40-A24E-885C9D9013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09334" y="286819"/>
            <a:ext cx="1752600" cy="393700"/>
          </a:xfrm>
          <a:prstGeom prst="rect">
            <a:avLst/>
          </a:prstGeom>
        </p:spPr>
      </p:pic>
      <p:sp>
        <p:nvSpPr>
          <p:cNvPr id="6" name="Title 1">
            <a:extLst>
              <a:ext uri="{FF2B5EF4-FFF2-40B4-BE49-F238E27FC236}">
                <a16:creationId xmlns:a16="http://schemas.microsoft.com/office/drawing/2014/main" id="{24B0295B-2371-E042-98B4-5A0860DCD727}"/>
              </a:ext>
            </a:extLst>
          </p:cNvPr>
          <p:cNvSpPr>
            <a:spLocks noGrp="1"/>
          </p:cNvSpPr>
          <p:nvPr>
            <p:ph type="title"/>
          </p:nvPr>
        </p:nvSpPr>
        <p:spPr>
          <a:xfrm>
            <a:off x="543697" y="0"/>
            <a:ext cx="8736227" cy="1186249"/>
          </a:xfrm>
          <a:prstGeom prst="rect">
            <a:avLst/>
          </a:prstGeom>
        </p:spPr>
        <p:txBody>
          <a:bodyPr lIns="0"/>
          <a:lstStyle>
            <a:lvl1pPr>
              <a:defRPr sz="3600" b="1"/>
            </a:lvl1pPr>
          </a:lstStyle>
          <a:p>
            <a:r>
              <a:rPr lang="en-US"/>
              <a:t>Click to edit Master title</a:t>
            </a:r>
          </a:p>
        </p:txBody>
      </p:sp>
      <p:sp>
        <p:nvSpPr>
          <p:cNvPr id="8" name="Content Placeholder 2">
            <a:extLst>
              <a:ext uri="{FF2B5EF4-FFF2-40B4-BE49-F238E27FC236}">
                <a16:creationId xmlns:a16="http://schemas.microsoft.com/office/drawing/2014/main" id="{D8E24412-9723-064C-B3C1-ECA1FF2D3D43}"/>
              </a:ext>
            </a:extLst>
          </p:cNvPr>
          <p:cNvSpPr>
            <a:spLocks noGrp="1"/>
          </p:cNvSpPr>
          <p:nvPr>
            <p:ph idx="1"/>
          </p:nvPr>
        </p:nvSpPr>
        <p:spPr>
          <a:xfrm>
            <a:off x="543696" y="1825624"/>
            <a:ext cx="11150073" cy="453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CCFA009E-C952-B444-923F-1C777F4173E3}"/>
              </a:ext>
            </a:extLst>
          </p:cNvPr>
          <p:cNvSpPr>
            <a:spLocks noGrp="1"/>
          </p:cNvSpPr>
          <p:nvPr>
            <p:ph type="sldNum" sz="quarter" idx="12"/>
          </p:nvPr>
        </p:nvSpPr>
        <p:spPr>
          <a:xfrm>
            <a:off x="11254154" y="6523893"/>
            <a:ext cx="937846" cy="316523"/>
          </a:xfrm>
          <a:prstGeom prst="rect">
            <a:avLst/>
          </a:prstGeom>
        </p:spPr>
        <p:txBody>
          <a:bodyPr/>
          <a:lstStyle>
            <a:lvl1pPr algn="r">
              <a:defRPr sz="1400">
                <a:solidFill>
                  <a:schemeClr val="tx1"/>
                </a:solidFill>
              </a:defRPr>
            </a:lvl1pPr>
          </a:lstStyle>
          <a:p>
            <a:fld id="{8EF147F3-F4BF-2C46-AC54-645A1178D8F6}" type="slidenum">
              <a:rPr lang="en-US" smtClean="0"/>
              <a:pPr/>
              <a:t>‹#›</a:t>
            </a:fld>
            <a:endParaRPr lang="en-US"/>
          </a:p>
        </p:txBody>
      </p:sp>
    </p:spTree>
    <p:extLst>
      <p:ext uri="{BB962C8B-B14F-4D97-AF65-F5344CB8AC3E}">
        <p14:creationId xmlns:p14="http://schemas.microsoft.com/office/powerpoint/2010/main" val="3762899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Content - Yellow Black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310748-0609-C44F-9879-A3D48D7E17BD}"/>
              </a:ext>
            </a:extLst>
          </p:cNvPr>
          <p:cNvPicPr>
            <a:picLocks noChangeAspect="1"/>
          </p:cNvPicPr>
          <p:nvPr userDrawn="1"/>
        </p:nvPicPr>
        <p:blipFill rotWithShape="1">
          <a:blip r:embed="rId2"/>
          <a:srcRect r="27156"/>
          <a:stretch/>
        </p:blipFill>
        <p:spPr>
          <a:xfrm>
            <a:off x="3310890" y="0"/>
            <a:ext cx="8881110" cy="6858000"/>
          </a:xfrm>
          <a:prstGeom prst="rect">
            <a:avLst/>
          </a:prstGeom>
        </p:spPr>
      </p:pic>
      <p:pic>
        <p:nvPicPr>
          <p:cNvPr id="3" name="Picture 2">
            <a:extLst>
              <a:ext uri="{FF2B5EF4-FFF2-40B4-BE49-F238E27FC236}">
                <a16:creationId xmlns:a16="http://schemas.microsoft.com/office/drawing/2014/main" id="{C0EDAEE2-AF4C-FF42-8B74-7D4BA213DFDA}"/>
              </a:ext>
            </a:extLst>
          </p:cNvPr>
          <p:cNvPicPr>
            <a:picLocks noChangeAspect="1"/>
          </p:cNvPicPr>
          <p:nvPr userDrawn="1"/>
        </p:nvPicPr>
        <p:blipFill rotWithShape="1">
          <a:blip r:embed="rId3"/>
          <a:srcRect b="74999"/>
          <a:stretch/>
        </p:blipFill>
        <p:spPr>
          <a:xfrm>
            <a:off x="0" y="0"/>
            <a:ext cx="12192000" cy="1714500"/>
          </a:xfrm>
          <a:prstGeom prst="rect">
            <a:avLst/>
          </a:prstGeom>
        </p:spPr>
      </p:pic>
      <p:pic>
        <p:nvPicPr>
          <p:cNvPr id="4" name="Picture 3">
            <a:extLst>
              <a:ext uri="{FF2B5EF4-FFF2-40B4-BE49-F238E27FC236}">
                <a16:creationId xmlns:a16="http://schemas.microsoft.com/office/drawing/2014/main" id="{00323E7B-C8EE-D44F-BC51-64A2E160129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09334" y="286819"/>
            <a:ext cx="1752600" cy="393700"/>
          </a:xfrm>
          <a:prstGeom prst="rect">
            <a:avLst/>
          </a:prstGeom>
        </p:spPr>
      </p:pic>
      <p:sp>
        <p:nvSpPr>
          <p:cNvPr id="2" name="Title 1">
            <a:extLst>
              <a:ext uri="{FF2B5EF4-FFF2-40B4-BE49-F238E27FC236}">
                <a16:creationId xmlns:a16="http://schemas.microsoft.com/office/drawing/2014/main" id="{C1C0B4AA-3D09-C846-84C5-DE75B74BA835}"/>
              </a:ext>
            </a:extLst>
          </p:cNvPr>
          <p:cNvSpPr>
            <a:spLocks noGrp="1"/>
          </p:cNvSpPr>
          <p:nvPr>
            <p:ph type="title"/>
          </p:nvPr>
        </p:nvSpPr>
        <p:spPr>
          <a:xfrm>
            <a:off x="543697" y="0"/>
            <a:ext cx="8736227" cy="1186249"/>
          </a:xfrm>
          <a:prstGeom prst="rect">
            <a:avLst/>
          </a:prstGeom>
        </p:spPr>
        <p:txBody>
          <a:bodyPr lIns="0"/>
          <a:lstStyle>
            <a:lvl1pPr>
              <a:defRPr sz="3600" b="1"/>
            </a:lvl1pPr>
          </a:lstStyle>
          <a:p>
            <a:r>
              <a:rPr lang="en-US"/>
              <a:t>Click to edit Master title</a:t>
            </a:r>
          </a:p>
        </p:txBody>
      </p:sp>
      <p:sp>
        <p:nvSpPr>
          <p:cNvPr id="8" name="Content Placeholder 2">
            <a:extLst>
              <a:ext uri="{FF2B5EF4-FFF2-40B4-BE49-F238E27FC236}">
                <a16:creationId xmlns:a16="http://schemas.microsoft.com/office/drawing/2014/main" id="{5B59B8BB-915B-8148-8C84-6ED999BD4DC9}"/>
              </a:ext>
            </a:extLst>
          </p:cNvPr>
          <p:cNvSpPr>
            <a:spLocks noGrp="1"/>
          </p:cNvSpPr>
          <p:nvPr>
            <p:ph idx="1"/>
          </p:nvPr>
        </p:nvSpPr>
        <p:spPr>
          <a:xfrm>
            <a:off x="543697" y="1825624"/>
            <a:ext cx="4872366" cy="453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2FD35958-C5B6-3542-85E4-FF775A640EA0}"/>
              </a:ext>
            </a:extLst>
          </p:cNvPr>
          <p:cNvSpPr>
            <a:spLocks noGrp="1"/>
          </p:cNvSpPr>
          <p:nvPr>
            <p:ph type="sldNum" sz="quarter" idx="12"/>
          </p:nvPr>
        </p:nvSpPr>
        <p:spPr>
          <a:xfrm>
            <a:off x="11254154" y="6523893"/>
            <a:ext cx="937846" cy="316523"/>
          </a:xfrm>
          <a:prstGeom prst="rect">
            <a:avLst/>
          </a:prstGeom>
        </p:spPr>
        <p:txBody>
          <a:bodyPr/>
          <a:lstStyle>
            <a:lvl1pPr algn="r">
              <a:defRPr sz="1400">
                <a:solidFill>
                  <a:schemeClr val="bg2">
                    <a:lumMod val="75000"/>
                  </a:schemeClr>
                </a:solidFill>
              </a:defRPr>
            </a:lvl1pPr>
          </a:lstStyle>
          <a:p>
            <a:fld id="{8EF147F3-F4BF-2C46-AC54-645A1178D8F6}" type="slidenum">
              <a:rPr lang="en-US" smtClean="0"/>
              <a:pPr/>
              <a:t>‹#›</a:t>
            </a:fld>
            <a:endParaRPr lang="en-US"/>
          </a:p>
        </p:txBody>
      </p:sp>
    </p:spTree>
    <p:extLst>
      <p:ext uri="{BB962C8B-B14F-4D97-AF65-F5344CB8AC3E}">
        <p14:creationId xmlns:p14="http://schemas.microsoft.com/office/powerpoint/2010/main" val="1833432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Content - Yellow Blac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0BF1B6-0614-D146-8FA9-4832D1361540}"/>
              </a:ext>
            </a:extLst>
          </p:cNvPr>
          <p:cNvSpPr/>
          <p:nvPr userDrawn="1"/>
        </p:nvSpPr>
        <p:spPr>
          <a:xfrm>
            <a:off x="0" y="0"/>
            <a:ext cx="12192000" cy="69195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B93D898-DB08-2345-95F0-0D64A3A386A6}"/>
              </a:ext>
            </a:extLst>
          </p:cNvPr>
          <p:cNvPicPr>
            <a:picLocks noChangeAspect="1"/>
          </p:cNvPicPr>
          <p:nvPr userDrawn="1"/>
        </p:nvPicPr>
        <p:blipFill rotWithShape="1">
          <a:blip r:embed="rId2"/>
          <a:srcRect b="73518"/>
          <a:stretch/>
        </p:blipFill>
        <p:spPr>
          <a:xfrm>
            <a:off x="0" y="0"/>
            <a:ext cx="12192000" cy="1816100"/>
          </a:xfrm>
          <a:prstGeom prst="rect">
            <a:avLst/>
          </a:prstGeom>
        </p:spPr>
      </p:pic>
      <p:pic>
        <p:nvPicPr>
          <p:cNvPr id="3" name="Picture 2">
            <a:extLst>
              <a:ext uri="{FF2B5EF4-FFF2-40B4-BE49-F238E27FC236}">
                <a16:creationId xmlns:a16="http://schemas.microsoft.com/office/drawing/2014/main" id="{F77DD46E-7F83-EF48-AB47-92247CE636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9334" y="286819"/>
            <a:ext cx="1752600" cy="393700"/>
          </a:xfrm>
          <a:prstGeom prst="rect">
            <a:avLst/>
          </a:prstGeom>
        </p:spPr>
      </p:pic>
      <p:sp>
        <p:nvSpPr>
          <p:cNvPr id="6" name="Title 1">
            <a:extLst>
              <a:ext uri="{FF2B5EF4-FFF2-40B4-BE49-F238E27FC236}">
                <a16:creationId xmlns:a16="http://schemas.microsoft.com/office/drawing/2014/main" id="{24B0295B-2371-E042-98B4-5A0860DCD727}"/>
              </a:ext>
            </a:extLst>
          </p:cNvPr>
          <p:cNvSpPr>
            <a:spLocks noGrp="1"/>
          </p:cNvSpPr>
          <p:nvPr>
            <p:ph type="title"/>
          </p:nvPr>
        </p:nvSpPr>
        <p:spPr>
          <a:xfrm>
            <a:off x="543697" y="0"/>
            <a:ext cx="8736227" cy="1186249"/>
          </a:xfrm>
          <a:prstGeom prst="rect">
            <a:avLst/>
          </a:prstGeom>
        </p:spPr>
        <p:txBody>
          <a:bodyPr lIns="0"/>
          <a:lstStyle>
            <a:lvl1pPr>
              <a:defRPr sz="3600" b="1"/>
            </a:lvl1pPr>
          </a:lstStyle>
          <a:p>
            <a:r>
              <a:rPr lang="en-US"/>
              <a:t>Click to edit Master title</a:t>
            </a:r>
          </a:p>
        </p:txBody>
      </p:sp>
      <p:sp>
        <p:nvSpPr>
          <p:cNvPr id="8" name="Content Placeholder 2">
            <a:extLst>
              <a:ext uri="{FF2B5EF4-FFF2-40B4-BE49-F238E27FC236}">
                <a16:creationId xmlns:a16="http://schemas.microsoft.com/office/drawing/2014/main" id="{3BA83F15-FF95-1B48-A07E-8A4B8BC245AF}"/>
              </a:ext>
            </a:extLst>
          </p:cNvPr>
          <p:cNvSpPr>
            <a:spLocks noGrp="1"/>
          </p:cNvSpPr>
          <p:nvPr>
            <p:ph idx="1"/>
          </p:nvPr>
        </p:nvSpPr>
        <p:spPr>
          <a:xfrm>
            <a:off x="543696" y="1825624"/>
            <a:ext cx="11150073" cy="44081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0EF3BE5-D08C-4443-AC5C-3B1E146B224C}"/>
              </a:ext>
            </a:extLst>
          </p:cNvPr>
          <p:cNvSpPr>
            <a:spLocks noGrp="1"/>
          </p:cNvSpPr>
          <p:nvPr>
            <p:ph type="sldNum" sz="quarter" idx="12"/>
          </p:nvPr>
        </p:nvSpPr>
        <p:spPr>
          <a:xfrm>
            <a:off x="11254154" y="6523893"/>
            <a:ext cx="937846" cy="316523"/>
          </a:xfrm>
          <a:prstGeom prst="rect">
            <a:avLst/>
          </a:prstGeom>
        </p:spPr>
        <p:txBody>
          <a:bodyPr/>
          <a:lstStyle>
            <a:lvl1pPr algn="r">
              <a:defRPr sz="1400">
                <a:solidFill>
                  <a:schemeClr val="bg2">
                    <a:lumMod val="75000"/>
                  </a:schemeClr>
                </a:solidFill>
              </a:defRPr>
            </a:lvl1pPr>
          </a:lstStyle>
          <a:p>
            <a:fld id="{8EF147F3-F4BF-2C46-AC54-645A1178D8F6}" type="slidenum">
              <a:rPr lang="en-US" smtClean="0"/>
              <a:pPr/>
              <a:t>‹#›</a:t>
            </a:fld>
            <a:endParaRPr lang="en-US"/>
          </a:p>
        </p:txBody>
      </p:sp>
    </p:spTree>
    <p:extLst>
      <p:ext uri="{BB962C8B-B14F-4D97-AF65-F5344CB8AC3E}">
        <p14:creationId xmlns:p14="http://schemas.microsoft.com/office/powerpoint/2010/main" val="3192420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Content - Yellow Whit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E6408F-ED0D-9D41-BD0C-9D9CC273EB1C}"/>
              </a:ext>
            </a:extLst>
          </p:cNvPr>
          <p:cNvPicPr>
            <a:picLocks noChangeAspect="1"/>
          </p:cNvPicPr>
          <p:nvPr userDrawn="1"/>
        </p:nvPicPr>
        <p:blipFill rotWithShape="1">
          <a:blip r:embed="rId2"/>
          <a:srcRect b="75741"/>
          <a:stretch/>
        </p:blipFill>
        <p:spPr>
          <a:xfrm>
            <a:off x="0" y="0"/>
            <a:ext cx="12192000" cy="1663700"/>
          </a:xfrm>
          <a:prstGeom prst="rect">
            <a:avLst/>
          </a:prstGeom>
        </p:spPr>
      </p:pic>
      <p:pic>
        <p:nvPicPr>
          <p:cNvPr id="3" name="Picture 2">
            <a:extLst>
              <a:ext uri="{FF2B5EF4-FFF2-40B4-BE49-F238E27FC236}">
                <a16:creationId xmlns:a16="http://schemas.microsoft.com/office/drawing/2014/main" id="{2E522566-7FB5-2C45-85D5-2AEED9D5FA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9334" y="286819"/>
            <a:ext cx="1752600" cy="393700"/>
          </a:xfrm>
          <a:prstGeom prst="rect">
            <a:avLst/>
          </a:prstGeom>
        </p:spPr>
      </p:pic>
      <p:sp>
        <p:nvSpPr>
          <p:cNvPr id="5" name="Title 1">
            <a:extLst>
              <a:ext uri="{FF2B5EF4-FFF2-40B4-BE49-F238E27FC236}">
                <a16:creationId xmlns:a16="http://schemas.microsoft.com/office/drawing/2014/main" id="{DB241738-B5CC-8949-B72A-2C6029CAB8FC}"/>
              </a:ext>
            </a:extLst>
          </p:cNvPr>
          <p:cNvSpPr>
            <a:spLocks noGrp="1"/>
          </p:cNvSpPr>
          <p:nvPr>
            <p:ph type="title"/>
          </p:nvPr>
        </p:nvSpPr>
        <p:spPr>
          <a:xfrm>
            <a:off x="543697" y="0"/>
            <a:ext cx="8736227" cy="1186249"/>
          </a:xfrm>
          <a:prstGeom prst="rect">
            <a:avLst/>
          </a:prstGeom>
        </p:spPr>
        <p:txBody>
          <a:bodyPr lIns="0"/>
          <a:lstStyle>
            <a:lvl1pPr>
              <a:defRPr sz="3600" b="1"/>
            </a:lvl1pPr>
          </a:lstStyle>
          <a:p>
            <a:r>
              <a:rPr lang="en-US"/>
              <a:t>Click to edit Master title</a:t>
            </a:r>
          </a:p>
        </p:txBody>
      </p:sp>
      <p:sp>
        <p:nvSpPr>
          <p:cNvPr id="7" name="Content Placeholder 2">
            <a:extLst>
              <a:ext uri="{FF2B5EF4-FFF2-40B4-BE49-F238E27FC236}">
                <a16:creationId xmlns:a16="http://schemas.microsoft.com/office/drawing/2014/main" id="{32CE2F85-C568-AF42-9135-FF487DAA456E}"/>
              </a:ext>
            </a:extLst>
          </p:cNvPr>
          <p:cNvSpPr>
            <a:spLocks noGrp="1"/>
          </p:cNvSpPr>
          <p:nvPr>
            <p:ph idx="1"/>
          </p:nvPr>
        </p:nvSpPr>
        <p:spPr>
          <a:xfrm>
            <a:off x="543696" y="1825624"/>
            <a:ext cx="11150073" cy="453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8ACE0065-578C-984D-ACC3-6205C04BEA3D}"/>
              </a:ext>
            </a:extLst>
          </p:cNvPr>
          <p:cNvSpPr>
            <a:spLocks noGrp="1"/>
          </p:cNvSpPr>
          <p:nvPr>
            <p:ph type="sldNum" sz="quarter" idx="12"/>
          </p:nvPr>
        </p:nvSpPr>
        <p:spPr>
          <a:xfrm>
            <a:off x="11254154" y="6523893"/>
            <a:ext cx="937846" cy="316523"/>
          </a:xfrm>
          <a:prstGeom prst="rect">
            <a:avLst/>
          </a:prstGeom>
        </p:spPr>
        <p:txBody>
          <a:bodyPr/>
          <a:lstStyle>
            <a:lvl1pPr algn="r">
              <a:defRPr sz="1400">
                <a:solidFill>
                  <a:schemeClr val="bg2">
                    <a:lumMod val="50000"/>
                  </a:schemeClr>
                </a:solidFill>
              </a:defRPr>
            </a:lvl1pPr>
          </a:lstStyle>
          <a:p>
            <a:fld id="{8EF147F3-F4BF-2C46-AC54-645A1178D8F6}" type="slidenum">
              <a:rPr lang="en-US" smtClean="0"/>
              <a:pPr/>
              <a:t>‹#›</a:t>
            </a:fld>
            <a:endParaRPr lang="en-US"/>
          </a:p>
        </p:txBody>
      </p:sp>
    </p:spTree>
    <p:extLst>
      <p:ext uri="{BB962C8B-B14F-4D97-AF65-F5344CB8AC3E}">
        <p14:creationId xmlns:p14="http://schemas.microsoft.com/office/powerpoint/2010/main" val="1862861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eader Content -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1359E0-42EC-C14F-AC64-EBA04A9E3F07}"/>
              </a:ext>
            </a:extLst>
          </p:cNvPr>
          <p:cNvPicPr>
            <a:picLocks noChangeAspect="1"/>
          </p:cNvPicPr>
          <p:nvPr userDrawn="1"/>
        </p:nvPicPr>
        <p:blipFill rotWithShape="1">
          <a:blip r:embed="rId2"/>
          <a:srcRect b="75185"/>
          <a:stretch/>
        </p:blipFill>
        <p:spPr>
          <a:xfrm>
            <a:off x="0" y="0"/>
            <a:ext cx="12192000" cy="1701800"/>
          </a:xfrm>
          <a:prstGeom prst="rect">
            <a:avLst/>
          </a:prstGeom>
        </p:spPr>
      </p:pic>
      <p:sp>
        <p:nvSpPr>
          <p:cNvPr id="5" name="Title 1">
            <a:extLst>
              <a:ext uri="{FF2B5EF4-FFF2-40B4-BE49-F238E27FC236}">
                <a16:creationId xmlns:a16="http://schemas.microsoft.com/office/drawing/2014/main" id="{DB241738-B5CC-8949-B72A-2C6029CAB8FC}"/>
              </a:ext>
            </a:extLst>
          </p:cNvPr>
          <p:cNvSpPr>
            <a:spLocks noGrp="1"/>
          </p:cNvSpPr>
          <p:nvPr>
            <p:ph type="title"/>
          </p:nvPr>
        </p:nvSpPr>
        <p:spPr>
          <a:xfrm>
            <a:off x="543697" y="0"/>
            <a:ext cx="8736227" cy="1186249"/>
          </a:xfrm>
          <a:prstGeom prst="rect">
            <a:avLst/>
          </a:prstGeom>
        </p:spPr>
        <p:txBody>
          <a:bodyPr lIns="0"/>
          <a:lstStyle>
            <a:lvl1pPr>
              <a:defRPr sz="3600" b="1"/>
            </a:lvl1pPr>
          </a:lstStyle>
          <a:p>
            <a:r>
              <a:rPr lang="en-US"/>
              <a:t>Click to edit Master title</a:t>
            </a:r>
          </a:p>
        </p:txBody>
      </p:sp>
      <p:pic>
        <p:nvPicPr>
          <p:cNvPr id="3" name="Picture 2">
            <a:extLst>
              <a:ext uri="{FF2B5EF4-FFF2-40B4-BE49-F238E27FC236}">
                <a16:creationId xmlns:a16="http://schemas.microsoft.com/office/drawing/2014/main" id="{7C3F6849-98DB-FF49-AFD8-04A6400FE0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09334" y="286819"/>
            <a:ext cx="1752600" cy="393700"/>
          </a:xfrm>
          <a:prstGeom prst="rect">
            <a:avLst/>
          </a:prstGeom>
        </p:spPr>
      </p:pic>
      <p:sp>
        <p:nvSpPr>
          <p:cNvPr id="8" name="Content Placeholder 2">
            <a:extLst>
              <a:ext uri="{FF2B5EF4-FFF2-40B4-BE49-F238E27FC236}">
                <a16:creationId xmlns:a16="http://schemas.microsoft.com/office/drawing/2014/main" id="{DDFD0A5F-4F6C-6A44-A06E-841A8AA4252D}"/>
              </a:ext>
            </a:extLst>
          </p:cNvPr>
          <p:cNvSpPr>
            <a:spLocks noGrp="1"/>
          </p:cNvSpPr>
          <p:nvPr>
            <p:ph idx="1"/>
          </p:nvPr>
        </p:nvSpPr>
        <p:spPr>
          <a:xfrm>
            <a:off x="543696" y="1825624"/>
            <a:ext cx="11150073" cy="45381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287C9B51-7B8F-8742-8ACF-61E62904691F}"/>
              </a:ext>
            </a:extLst>
          </p:cNvPr>
          <p:cNvSpPr>
            <a:spLocks noGrp="1"/>
          </p:cNvSpPr>
          <p:nvPr>
            <p:ph type="sldNum" sz="quarter" idx="12"/>
          </p:nvPr>
        </p:nvSpPr>
        <p:spPr>
          <a:xfrm>
            <a:off x="11254154" y="6523893"/>
            <a:ext cx="937846" cy="316523"/>
          </a:xfrm>
          <a:prstGeom prst="rect">
            <a:avLst/>
          </a:prstGeom>
        </p:spPr>
        <p:txBody>
          <a:bodyPr/>
          <a:lstStyle>
            <a:lvl1pPr algn="r">
              <a:defRPr sz="1400">
                <a:solidFill>
                  <a:schemeClr val="bg2">
                    <a:lumMod val="50000"/>
                  </a:schemeClr>
                </a:solidFill>
              </a:defRPr>
            </a:lvl1pPr>
          </a:lstStyle>
          <a:p>
            <a:fld id="{8EF147F3-F4BF-2C46-AC54-645A1178D8F6}" type="slidenum">
              <a:rPr lang="en-US" smtClean="0"/>
              <a:pPr/>
              <a:t>‹#›</a:t>
            </a:fld>
            <a:endParaRPr lang="en-US"/>
          </a:p>
        </p:txBody>
      </p:sp>
    </p:spTree>
    <p:extLst>
      <p:ext uri="{BB962C8B-B14F-4D97-AF65-F5344CB8AC3E}">
        <p14:creationId xmlns:p14="http://schemas.microsoft.com/office/powerpoint/2010/main" val="1956728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332E56-D825-8343-A674-05F30A1D3372}"/>
              </a:ext>
            </a:extLst>
          </p:cNvPr>
          <p:cNvSpPr>
            <a:spLocks noGrp="1"/>
          </p:cNvSpPr>
          <p:nvPr>
            <p:ph type="body" idx="1"/>
          </p:nvPr>
        </p:nvSpPr>
        <p:spPr>
          <a:xfrm>
            <a:off x="838200" y="18256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7242C72E-8D77-774D-B003-4281FE0777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66620973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1" r:id="rId3"/>
    <p:sldLayoutId id="2147483654" r:id="rId4"/>
    <p:sldLayoutId id="2147483664" r:id="rId5"/>
    <p:sldLayoutId id="2147483658" r:id="rId6"/>
    <p:sldLayoutId id="2147483662" r:id="rId7"/>
    <p:sldLayoutId id="2147483672"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C26DEB-4DA5-C342-8526-79CA3EB8444C}"/>
              </a:ext>
            </a:extLst>
          </p:cNvPr>
          <p:cNvSpPr>
            <a:spLocks noGrp="1"/>
          </p:cNvSpPr>
          <p:nvPr>
            <p:ph type="ctrTitle"/>
          </p:nvPr>
        </p:nvSpPr>
        <p:spPr/>
        <p:txBody>
          <a:bodyPr/>
          <a:lstStyle/>
          <a:p>
            <a:r>
              <a:rPr lang="en-US" dirty="0"/>
              <a:t>Staff Senate </a:t>
            </a:r>
            <a:br>
              <a:rPr lang="en-US" dirty="0"/>
            </a:br>
            <a:r>
              <a:rPr lang="en-US" dirty="0"/>
              <a:t>HR Update</a:t>
            </a:r>
            <a:endParaRPr lang="en-US" dirty="0">
              <a:cs typeface="Calibri"/>
            </a:endParaRPr>
          </a:p>
        </p:txBody>
      </p:sp>
      <p:sp>
        <p:nvSpPr>
          <p:cNvPr id="6" name="Subtitle 5">
            <a:extLst>
              <a:ext uri="{FF2B5EF4-FFF2-40B4-BE49-F238E27FC236}">
                <a16:creationId xmlns:a16="http://schemas.microsoft.com/office/drawing/2014/main" id="{649E88D3-3E47-F04E-A958-4485D6F67D45}"/>
              </a:ext>
            </a:extLst>
          </p:cNvPr>
          <p:cNvSpPr>
            <a:spLocks noGrp="1"/>
          </p:cNvSpPr>
          <p:nvPr>
            <p:ph type="subTitle" idx="1"/>
          </p:nvPr>
        </p:nvSpPr>
        <p:spPr>
          <a:xfrm>
            <a:off x="925172" y="4614341"/>
            <a:ext cx="6878595" cy="424732"/>
          </a:xfrm>
        </p:spPr>
        <p:txBody>
          <a:bodyPr vert="horz" lIns="91440" tIns="45720" rIns="91440" bIns="45720" rtlCol="0" anchor="t">
            <a:spAutoFit/>
          </a:bodyPr>
          <a:lstStyle/>
          <a:p>
            <a:r>
              <a:rPr lang="en-US" dirty="0"/>
              <a:t>February 2023</a:t>
            </a:r>
          </a:p>
        </p:txBody>
      </p:sp>
    </p:spTree>
    <p:extLst>
      <p:ext uri="{BB962C8B-B14F-4D97-AF65-F5344CB8AC3E}">
        <p14:creationId xmlns:p14="http://schemas.microsoft.com/office/powerpoint/2010/main" val="200397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C756-E105-2016-964D-E3C9EBC6217E}"/>
              </a:ext>
            </a:extLst>
          </p:cNvPr>
          <p:cNvSpPr>
            <a:spLocks noGrp="1"/>
          </p:cNvSpPr>
          <p:nvPr>
            <p:ph type="title"/>
          </p:nvPr>
        </p:nvSpPr>
        <p:spPr/>
        <p:txBody>
          <a:bodyPr/>
          <a:lstStyle/>
          <a:p>
            <a:r>
              <a:rPr lang="en-US">
                <a:ea typeface="+mj-lt"/>
                <a:cs typeface="+mj-lt"/>
              </a:rPr>
              <a:t>FY23 Outcomes - Overall</a:t>
            </a:r>
            <a:endParaRPr lang="en-US"/>
          </a:p>
        </p:txBody>
      </p:sp>
      <p:sp>
        <p:nvSpPr>
          <p:cNvPr id="4" name="Slide Number Placeholder 3">
            <a:extLst>
              <a:ext uri="{FF2B5EF4-FFF2-40B4-BE49-F238E27FC236}">
                <a16:creationId xmlns:a16="http://schemas.microsoft.com/office/drawing/2014/main" id="{F4709E3C-D278-3F00-985E-FEC4C87DB747}"/>
              </a:ext>
            </a:extLst>
          </p:cNvPr>
          <p:cNvSpPr>
            <a:spLocks noGrp="1"/>
          </p:cNvSpPr>
          <p:nvPr>
            <p:ph type="sldNum" sz="quarter" idx="12"/>
          </p:nvPr>
        </p:nvSpPr>
        <p:spPr/>
        <p:txBody>
          <a:bodyPr/>
          <a:lstStyle/>
          <a:p>
            <a:fld id="{8EF147F3-F4BF-2C46-AC54-645A1178D8F6}" type="slidenum">
              <a:rPr lang="en-US" smtClean="0"/>
              <a:pPr/>
              <a:t>10</a:t>
            </a:fld>
            <a:endParaRPr lang="en-US"/>
          </a:p>
        </p:txBody>
      </p:sp>
      <p:sp>
        <p:nvSpPr>
          <p:cNvPr id="6" name="Content Placeholder 2">
            <a:extLst>
              <a:ext uri="{FF2B5EF4-FFF2-40B4-BE49-F238E27FC236}">
                <a16:creationId xmlns:a16="http://schemas.microsoft.com/office/drawing/2014/main" id="{EBCE9B2C-5CED-142F-D12D-1E4F33C133AF}"/>
              </a:ext>
            </a:extLst>
          </p:cNvPr>
          <p:cNvSpPr txBox="1">
            <a:spLocks/>
          </p:cNvSpPr>
          <p:nvPr/>
        </p:nvSpPr>
        <p:spPr>
          <a:xfrm>
            <a:off x="537945" y="1402930"/>
            <a:ext cx="11150073" cy="1089529"/>
          </a:xfrm>
          <a:prstGeom prst="rect">
            <a:avLst/>
          </a:prstGeom>
        </p:spPr>
        <p:txBody>
          <a:bodyPr vert="horz"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cs typeface="Calibri"/>
              </a:rPr>
              <a:t>Our long-term goal at the University is to pay at the middle of the market (on average) within each respective job or rank &amp; discipline; not leading or not lagging the market. We establish goals for each fiscal year to make progress year over year.</a:t>
            </a:r>
          </a:p>
        </p:txBody>
      </p:sp>
      <p:sp>
        <p:nvSpPr>
          <p:cNvPr id="9" name="TextBox 8">
            <a:extLst>
              <a:ext uri="{FF2B5EF4-FFF2-40B4-BE49-F238E27FC236}">
                <a16:creationId xmlns:a16="http://schemas.microsoft.com/office/drawing/2014/main" id="{184DBC0B-A5EB-1BC3-1E3D-C27B07EFCF3F}"/>
              </a:ext>
            </a:extLst>
          </p:cNvPr>
          <p:cNvSpPr txBox="1"/>
          <p:nvPr/>
        </p:nvSpPr>
        <p:spPr>
          <a:xfrm>
            <a:off x="761289" y="6154561"/>
            <a:ext cx="10398607" cy="738664"/>
          </a:xfrm>
          <a:prstGeom prst="rect">
            <a:avLst/>
          </a:prstGeom>
          <a:noFill/>
        </p:spPr>
        <p:txBody>
          <a:bodyPr wrap="square">
            <a:spAutoFit/>
          </a:bodyPr>
          <a:lstStyle/>
          <a:p>
            <a:pPr algn="ctr"/>
            <a:r>
              <a:rPr lang="en-US" sz="1400">
                <a:solidFill>
                  <a:schemeClr val="bg1"/>
                </a:solidFill>
                <a:ea typeface="+mn-lt"/>
                <a:cs typeface="+mn-lt"/>
              </a:rPr>
              <a:t>We budgeted $6.0 million* for pay &amp; benefit adjustments ($4.6m of GU and $1.4m of RU). </a:t>
            </a:r>
          </a:p>
          <a:p>
            <a:pPr algn="ctr"/>
            <a:r>
              <a:rPr lang="en-US" sz="1400">
                <a:solidFill>
                  <a:schemeClr val="bg1"/>
                </a:solidFill>
                <a:cs typeface="Calibri"/>
              </a:rPr>
              <a:t>*$6m amount includes the increased benefits cost (20%).  $4.9m was the actual amount of pay increases (total GU and RU).</a:t>
            </a:r>
          </a:p>
          <a:p>
            <a:pPr algn="ctr"/>
            <a:endParaRPr lang="en-US" sz="1400">
              <a:solidFill>
                <a:schemeClr val="bg1"/>
              </a:solidFill>
              <a:ea typeface="+mn-lt"/>
              <a:cs typeface="+mn-lt"/>
            </a:endParaRPr>
          </a:p>
        </p:txBody>
      </p:sp>
      <p:graphicFrame>
        <p:nvGraphicFramePr>
          <p:cNvPr id="11" name="Chart 10">
            <a:extLst>
              <a:ext uri="{FF2B5EF4-FFF2-40B4-BE49-F238E27FC236}">
                <a16:creationId xmlns:a16="http://schemas.microsoft.com/office/drawing/2014/main" id="{470FBDFB-9DA2-2227-1770-6FF74556211F}"/>
              </a:ext>
            </a:extLst>
          </p:cNvPr>
          <p:cNvGraphicFramePr>
            <a:graphicFrameLocks/>
          </p:cNvGraphicFramePr>
          <p:nvPr/>
        </p:nvGraphicFramePr>
        <p:xfrm>
          <a:off x="665799" y="3130032"/>
          <a:ext cx="5017244" cy="280944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FEDC14FA-E247-F334-94AB-046AEE67952F}"/>
              </a:ext>
            </a:extLst>
          </p:cNvPr>
          <p:cNvSpPr txBox="1"/>
          <p:nvPr/>
        </p:nvSpPr>
        <p:spPr>
          <a:xfrm>
            <a:off x="2524150" y="4246566"/>
            <a:ext cx="47512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cs typeface="Calibri"/>
              </a:rPr>
              <a:t>738</a:t>
            </a:r>
            <a:endParaRPr lang="en-US"/>
          </a:p>
        </p:txBody>
      </p:sp>
      <p:sp>
        <p:nvSpPr>
          <p:cNvPr id="5" name="TextBox 4">
            <a:extLst>
              <a:ext uri="{FF2B5EF4-FFF2-40B4-BE49-F238E27FC236}">
                <a16:creationId xmlns:a16="http://schemas.microsoft.com/office/drawing/2014/main" id="{F950CE90-B09E-3885-C254-E3C2A8B8EA32}"/>
              </a:ext>
            </a:extLst>
          </p:cNvPr>
          <p:cNvSpPr txBox="1"/>
          <p:nvPr/>
        </p:nvSpPr>
        <p:spPr>
          <a:xfrm>
            <a:off x="1653368" y="5132076"/>
            <a:ext cx="46616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cs typeface="Calibri"/>
              </a:rPr>
              <a:t>209</a:t>
            </a:r>
            <a:endParaRPr lang="en-US"/>
          </a:p>
        </p:txBody>
      </p:sp>
      <p:sp>
        <p:nvSpPr>
          <p:cNvPr id="12" name="TextBox 11">
            <a:extLst>
              <a:ext uri="{FF2B5EF4-FFF2-40B4-BE49-F238E27FC236}">
                <a16:creationId xmlns:a16="http://schemas.microsoft.com/office/drawing/2014/main" id="{82BA87D5-E316-E085-95DD-2CDEC3CEFB02}"/>
              </a:ext>
            </a:extLst>
          </p:cNvPr>
          <p:cNvSpPr txBox="1"/>
          <p:nvPr/>
        </p:nvSpPr>
        <p:spPr>
          <a:xfrm>
            <a:off x="3526209" y="5132076"/>
            <a:ext cx="35858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cs typeface="Calibri"/>
              </a:rPr>
              <a:t>63</a:t>
            </a:r>
            <a:endParaRPr lang="en-US"/>
          </a:p>
        </p:txBody>
      </p:sp>
      <p:sp>
        <p:nvSpPr>
          <p:cNvPr id="13" name="TextBox 12">
            <a:extLst>
              <a:ext uri="{FF2B5EF4-FFF2-40B4-BE49-F238E27FC236}">
                <a16:creationId xmlns:a16="http://schemas.microsoft.com/office/drawing/2014/main" id="{E2627CF6-87AA-B6A3-647F-6B6560E46D4D}"/>
              </a:ext>
            </a:extLst>
          </p:cNvPr>
          <p:cNvSpPr txBox="1"/>
          <p:nvPr/>
        </p:nvSpPr>
        <p:spPr>
          <a:xfrm>
            <a:off x="4416589" y="5132076"/>
            <a:ext cx="36755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cs typeface="Calibri"/>
              </a:rPr>
              <a:t>24</a:t>
            </a:r>
            <a:endParaRPr lang="en-US"/>
          </a:p>
        </p:txBody>
      </p:sp>
      <p:graphicFrame>
        <p:nvGraphicFramePr>
          <p:cNvPr id="14" name="Chart 13">
            <a:extLst>
              <a:ext uri="{FF2B5EF4-FFF2-40B4-BE49-F238E27FC236}">
                <a16:creationId xmlns:a16="http://schemas.microsoft.com/office/drawing/2014/main" id="{364C4161-4B4A-19B3-A808-B110872477A9}"/>
              </a:ext>
            </a:extLst>
          </p:cNvPr>
          <p:cNvGraphicFramePr>
            <a:graphicFrameLocks/>
          </p:cNvGraphicFramePr>
          <p:nvPr/>
        </p:nvGraphicFramePr>
        <p:xfrm>
          <a:off x="6214836" y="3120951"/>
          <a:ext cx="4751342" cy="2818529"/>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BAFED501-83A5-295C-056D-580E53FD9DAB}"/>
              </a:ext>
            </a:extLst>
          </p:cNvPr>
          <p:cNvSpPr txBox="1"/>
          <p:nvPr/>
        </p:nvSpPr>
        <p:spPr>
          <a:xfrm>
            <a:off x="1452928" y="2751620"/>
            <a:ext cx="3442985" cy="369332"/>
          </a:xfrm>
          <a:prstGeom prst="rect">
            <a:avLst/>
          </a:prstGeom>
          <a:noFill/>
        </p:spPr>
        <p:txBody>
          <a:bodyPr wrap="square" rtlCol="0">
            <a:spAutoFit/>
          </a:bodyPr>
          <a:lstStyle/>
          <a:p>
            <a:pPr algn="ctr"/>
            <a:r>
              <a:rPr lang="en-US" b="1">
                <a:solidFill>
                  <a:schemeClr val="bg1"/>
                </a:solidFill>
              </a:rPr>
              <a:t>$ Allocation by Division</a:t>
            </a:r>
          </a:p>
        </p:txBody>
      </p:sp>
      <p:sp>
        <p:nvSpPr>
          <p:cNvPr id="7" name="TextBox 6">
            <a:extLst>
              <a:ext uri="{FF2B5EF4-FFF2-40B4-BE49-F238E27FC236}">
                <a16:creationId xmlns:a16="http://schemas.microsoft.com/office/drawing/2014/main" id="{D7B58AB3-2C1C-1AB7-D218-B35804F07FD9}"/>
              </a:ext>
            </a:extLst>
          </p:cNvPr>
          <p:cNvSpPr txBox="1"/>
          <p:nvPr/>
        </p:nvSpPr>
        <p:spPr>
          <a:xfrm>
            <a:off x="6382971" y="2760700"/>
            <a:ext cx="4415072" cy="369332"/>
          </a:xfrm>
          <a:prstGeom prst="rect">
            <a:avLst/>
          </a:prstGeom>
          <a:noFill/>
        </p:spPr>
        <p:txBody>
          <a:bodyPr wrap="square" rtlCol="0">
            <a:spAutoFit/>
          </a:bodyPr>
          <a:lstStyle/>
          <a:p>
            <a:r>
              <a:rPr lang="en-US" b="1">
                <a:solidFill>
                  <a:schemeClr val="bg1"/>
                </a:solidFill>
              </a:rPr>
              <a:t>Movement towards Middle of the Market </a:t>
            </a:r>
          </a:p>
        </p:txBody>
      </p:sp>
    </p:spTree>
    <p:extLst>
      <p:ext uri="{BB962C8B-B14F-4D97-AF65-F5344CB8AC3E}">
        <p14:creationId xmlns:p14="http://schemas.microsoft.com/office/powerpoint/2010/main" val="2350420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C756-E105-2016-964D-E3C9EBC6217E}"/>
              </a:ext>
            </a:extLst>
          </p:cNvPr>
          <p:cNvSpPr>
            <a:spLocks noGrp="1"/>
          </p:cNvSpPr>
          <p:nvPr>
            <p:ph type="title"/>
          </p:nvPr>
        </p:nvSpPr>
        <p:spPr/>
        <p:txBody>
          <a:bodyPr/>
          <a:lstStyle/>
          <a:p>
            <a:r>
              <a:rPr lang="en-US">
                <a:ea typeface="+mj-lt"/>
                <a:cs typeface="+mj-lt"/>
              </a:rPr>
              <a:t>FY23 – Outcomes by Goal</a:t>
            </a:r>
            <a:endParaRPr lang="en-US"/>
          </a:p>
        </p:txBody>
      </p:sp>
      <p:sp>
        <p:nvSpPr>
          <p:cNvPr id="3" name="Content Placeholder 2">
            <a:extLst>
              <a:ext uri="{FF2B5EF4-FFF2-40B4-BE49-F238E27FC236}">
                <a16:creationId xmlns:a16="http://schemas.microsoft.com/office/drawing/2014/main" id="{DC2B5701-3379-D0AF-547C-2DFDAD348263}"/>
              </a:ext>
            </a:extLst>
          </p:cNvPr>
          <p:cNvSpPr>
            <a:spLocks noGrp="1"/>
          </p:cNvSpPr>
          <p:nvPr>
            <p:ph idx="1"/>
          </p:nvPr>
        </p:nvSpPr>
        <p:spPr>
          <a:xfrm>
            <a:off x="5604387" y="1469571"/>
            <a:ext cx="6118690" cy="4071884"/>
          </a:xfrm>
        </p:spPr>
        <p:txBody>
          <a:bodyPr vert="horz" wrap="square" lIns="91440" tIns="45720" rIns="91440" bIns="45720" rtlCol="0" anchor="t">
            <a:spAutoFit/>
          </a:bodyPr>
          <a:lstStyle/>
          <a:p>
            <a:pPr marL="0" indent="0">
              <a:lnSpc>
                <a:spcPct val="100000"/>
              </a:lnSpc>
              <a:spcBef>
                <a:spcPts val="0"/>
              </a:spcBef>
              <a:spcAft>
                <a:spcPts val="1000"/>
              </a:spcAft>
              <a:buNone/>
            </a:pPr>
            <a:r>
              <a:rPr lang="en-US" sz="2400" b="1" dirty="0">
                <a:ea typeface="+mn-lt"/>
                <a:cs typeface="+mn-lt"/>
              </a:rPr>
              <a:t>FY23 Outcomes</a:t>
            </a:r>
            <a:br>
              <a:rPr lang="en-US" dirty="0">
                <a:cs typeface="Calibri" panose="020F0502020204030204"/>
              </a:rPr>
            </a:br>
            <a:endParaRPr lang="en-US" sz="2000" b="1">
              <a:ea typeface="+mn-lt"/>
              <a:cs typeface="+mn-lt"/>
            </a:endParaRPr>
          </a:p>
          <a:p>
            <a:pPr marL="514350" indent="-514350">
              <a:lnSpc>
                <a:spcPct val="100000"/>
              </a:lnSpc>
              <a:spcBef>
                <a:spcPts val="0"/>
              </a:spcBef>
              <a:spcAft>
                <a:spcPts val="1000"/>
              </a:spcAft>
              <a:buAutoNum type="arabicPeriod"/>
            </a:pPr>
            <a:r>
              <a:rPr lang="en-US" sz="2000" dirty="0">
                <a:ea typeface="+mn-lt"/>
                <a:cs typeface="+mn-lt"/>
              </a:rPr>
              <a:t>No inequities were identified based on gender or race/ethnicity </a:t>
            </a:r>
            <a:r>
              <a:rPr lang="en-US" sz="2000" dirty="0">
                <a:cs typeface="Calibri"/>
              </a:rPr>
              <a:t>within the same job or rank &amp; discipline.</a:t>
            </a:r>
            <a:br>
              <a:rPr lang="en-US" sz="2000" dirty="0">
                <a:cs typeface="Calibri"/>
              </a:rPr>
            </a:br>
            <a:endParaRPr lang="en-US" sz="2000">
              <a:cs typeface="Calibri"/>
            </a:endParaRPr>
          </a:p>
          <a:p>
            <a:pPr marL="514350" indent="-514350">
              <a:spcAft>
                <a:spcPts val="1000"/>
              </a:spcAft>
              <a:buFont typeface="+mj-lt"/>
              <a:buAutoNum type="arabicPeriod"/>
            </a:pPr>
            <a:r>
              <a:rPr lang="en-US" sz="2000" dirty="0">
                <a:ea typeface="+mn-lt"/>
                <a:cs typeface="+mn-lt"/>
              </a:rPr>
              <a:t>$1,799,304 was used to address pay inequities within</a:t>
            </a:r>
            <a:r>
              <a:rPr lang="en-US" sz="2000" dirty="0">
                <a:cs typeface="Calibri"/>
              </a:rPr>
              <a:t> the same job or  rank &amp; discipline. </a:t>
            </a:r>
          </a:p>
          <a:p>
            <a:pPr marL="693420" lvl="1" indent="-236220">
              <a:spcAft>
                <a:spcPts val="1000"/>
              </a:spcAft>
            </a:pPr>
            <a:r>
              <a:rPr lang="en-US" sz="1800" dirty="0">
                <a:cs typeface="Calibri"/>
              </a:rPr>
              <a:t>51% of employees who received a pay increase received an equity increase only.</a:t>
            </a:r>
          </a:p>
          <a:p>
            <a:pPr marL="693420" lvl="1" indent="-236220">
              <a:spcAft>
                <a:spcPts val="1000"/>
              </a:spcAft>
            </a:pPr>
            <a:r>
              <a:rPr lang="en-US" sz="1800" dirty="0">
                <a:cs typeface="Calibri"/>
              </a:rPr>
              <a:t>The average equity increase was 6.6% or $3,427.</a:t>
            </a:r>
          </a:p>
        </p:txBody>
      </p:sp>
      <p:sp>
        <p:nvSpPr>
          <p:cNvPr id="4" name="Slide Number Placeholder 3">
            <a:extLst>
              <a:ext uri="{FF2B5EF4-FFF2-40B4-BE49-F238E27FC236}">
                <a16:creationId xmlns:a16="http://schemas.microsoft.com/office/drawing/2014/main" id="{F4709E3C-D278-3F00-985E-FEC4C87DB747}"/>
              </a:ext>
            </a:extLst>
          </p:cNvPr>
          <p:cNvSpPr>
            <a:spLocks noGrp="1"/>
          </p:cNvSpPr>
          <p:nvPr>
            <p:ph type="sldNum" sz="quarter" idx="12"/>
          </p:nvPr>
        </p:nvSpPr>
        <p:spPr/>
        <p:txBody>
          <a:bodyPr/>
          <a:lstStyle/>
          <a:p>
            <a:fld id="{8EF147F3-F4BF-2C46-AC54-645A1178D8F6}" type="slidenum">
              <a:rPr lang="en-US" smtClean="0"/>
              <a:pPr/>
              <a:t>11</a:t>
            </a:fld>
            <a:endParaRPr lang="en-US"/>
          </a:p>
        </p:txBody>
      </p:sp>
      <p:sp>
        <p:nvSpPr>
          <p:cNvPr id="5" name="TextBox 4">
            <a:extLst>
              <a:ext uri="{FF2B5EF4-FFF2-40B4-BE49-F238E27FC236}">
                <a16:creationId xmlns:a16="http://schemas.microsoft.com/office/drawing/2014/main" id="{E46F6280-110C-C107-723F-8F06E0B6CE9A}"/>
              </a:ext>
            </a:extLst>
          </p:cNvPr>
          <p:cNvSpPr txBox="1"/>
          <p:nvPr/>
        </p:nvSpPr>
        <p:spPr>
          <a:xfrm>
            <a:off x="544286" y="1469571"/>
            <a:ext cx="4558656" cy="4016484"/>
          </a:xfrm>
          <a:prstGeom prst="rect">
            <a:avLst/>
          </a:prstGeom>
          <a:solidFill>
            <a:schemeClr val="bg2">
              <a:lumMod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000"/>
              </a:spcAft>
            </a:pPr>
            <a:r>
              <a:rPr lang="en-US" sz="2400" b="1" dirty="0">
                <a:solidFill>
                  <a:srgbClr val="000000"/>
                </a:solidFill>
                <a:cs typeface="Arial"/>
              </a:rPr>
              <a:t>FY23 Goals</a:t>
            </a:r>
            <a:br>
              <a:rPr lang="en-US" sz="2000" b="1" dirty="0">
                <a:cs typeface="Arial"/>
              </a:rPr>
            </a:br>
            <a:endParaRPr lang="en-US" sz="2000" b="1">
              <a:solidFill>
                <a:srgbClr val="000000"/>
              </a:solidFill>
              <a:cs typeface="Calibri" panose="020F0502020204030204"/>
            </a:endParaRPr>
          </a:p>
          <a:p>
            <a:pPr marL="342900" indent="-342900">
              <a:spcAft>
                <a:spcPts val="1000"/>
              </a:spcAft>
              <a:buAutoNum type="arabicPeriod"/>
            </a:pPr>
            <a:r>
              <a:rPr lang="en-US" sz="2000" dirty="0">
                <a:solidFill>
                  <a:srgbClr val="000000"/>
                </a:solidFill>
                <a:cs typeface="Arial"/>
              </a:rPr>
              <a:t>Identify pay inequities based on gender or race/ethnicity within </a:t>
            </a:r>
            <a:br>
              <a:rPr lang="en-US" sz="2000" dirty="0">
                <a:cs typeface="Arial"/>
              </a:rPr>
            </a:br>
            <a:r>
              <a:rPr lang="en-US" sz="2000" dirty="0">
                <a:solidFill>
                  <a:srgbClr val="000000"/>
                </a:solidFill>
                <a:cs typeface="Arial"/>
              </a:rPr>
              <a:t>the same job or rank &amp; discipline​.</a:t>
            </a:r>
          </a:p>
          <a:p>
            <a:pPr marL="342900" indent="-342900">
              <a:lnSpc>
                <a:spcPct val="90000"/>
              </a:lnSpc>
              <a:spcBef>
                <a:spcPts val="1000"/>
              </a:spcBef>
              <a:spcAft>
                <a:spcPts val="1000"/>
              </a:spcAft>
              <a:buAutoNum type="arabicPeriod"/>
            </a:pPr>
            <a:r>
              <a:rPr lang="en-US" sz="2000" dirty="0">
                <a:solidFill>
                  <a:srgbClr val="000000"/>
                </a:solidFill>
                <a:ea typeface="+mn-lt"/>
                <a:cs typeface="+mn-lt"/>
              </a:rPr>
              <a:t>Identify pay inequities within the same job or rank &amp; discipline.</a:t>
            </a:r>
            <a:br>
              <a:rPr lang="en-US" sz="2000" dirty="0">
                <a:ea typeface="+mn-lt"/>
                <a:cs typeface="+mn-lt"/>
              </a:rPr>
            </a:br>
            <a:br>
              <a:rPr lang="en-US" sz="2000" dirty="0">
                <a:ea typeface="+mn-lt"/>
                <a:cs typeface="+mn-lt"/>
              </a:rPr>
            </a:br>
            <a:br>
              <a:rPr lang="en-US" sz="2000" dirty="0">
                <a:ea typeface="+mn-lt"/>
                <a:cs typeface="+mn-lt"/>
              </a:rPr>
            </a:br>
            <a:br>
              <a:rPr lang="en-US" sz="2000" dirty="0">
                <a:ea typeface="+mn-lt"/>
                <a:cs typeface="+mn-lt"/>
              </a:rPr>
            </a:br>
            <a:endParaRPr lang="en-US" sz="2000">
              <a:solidFill>
                <a:srgbClr val="000000"/>
              </a:solidFill>
              <a:cs typeface="Calibri"/>
            </a:endParaRPr>
          </a:p>
        </p:txBody>
      </p:sp>
    </p:spTree>
    <p:extLst>
      <p:ext uri="{BB962C8B-B14F-4D97-AF65-F5344CB8AC3E}">
        <p14:creationId xmlns:p14="http://schemas.microsoft.com/office/powerpoint/2010/main" val="2281814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C756-E105-2016-964D-E3C9EBC6217E}"/>
              </a:ext>
            </a:extLst>
          </p:cNvPr>
          <p:cNvSpPr>
            <a:spLocks noGrp="1"/>
          </p:cNvSpPr>
          <p:nvPr>
            <p:ph type="title"/>
          </p:nvPr>
        </p:nvSpPr>
        <p:spPr/>
        <p:txBody>
          <a:bodyPr/>
          <a:lstStyle/>
          <a:p>
            <a:r>
              <a:rPr lang="en-US">
                <a:ea typeface="+mj-lt"/>
                <a:cs typeface="+mj-lt"/>
              </a:rPr>
              <a:t>FY23 – Outcomes by Goal</a:t>
            </a:r>
            <a:endParaRPr lang="en-US"/>
          </a:p>
        </p:txBody>
      </p:sp>
      <p:sp>
        <p:nvSpPr>
          <p:cNvPr id="3" name="Content Placeholder 2">
            <a:extLst>
              <a:ext uri="{FF2B5EF4-FFF2-40B4-BE49-F238E27FC236}">
                <a16:creationId xmlns:a16="http://schemas.microsoft.com/office/drawing/2014/main" id="{DC2B5701-3379-D0AF-547C-2DFDAD348263}"/>
              </a:ext>
            </a:extLst>
          </p:cNvPr>
          <p:cNvSpPr>
            <a:spLocks noGrp="1"/>
          </p:cNvSpPr>
          <p:nvPr>
            <p:ph idx="1"/>
          </p:nvPr>
        </p:nvSpPr>
        <p:spPr>
          <a:xfrm>
            <a:off x="5502620" y="1355474"/>
            <a:ext cx="6295731" cy="2748445"/>
          </a:xfrm>
        </p:spPr>
        <p:txBody>
          <a:bodyPr vert="horz" wrap="square" lIns="91440" tIns="45720" rIns="91440" bIns="45720" rtlCol="0" anchor="t">
            <a:spAutoFit/>
          </a:bodyPr>
          <a:lstStyle/>
          <a:p>
            <a:pPr marL="0" indent="0">
              <a:spcBef>
                <a:spcPts val="0"/>
              </a:spcBef>
              <a:buNone/>
            </a:pPr>
            <a:r>
              <a:rPr lang="en-US" sz="2400" b="1" dirty="0">
                <a:ea typeface="+mn-lt"/>
                <a:cs typeface="+mn-lt"/>
              </a:rPr>
              <a:t>FY23 Outcome</a:t>
            </a:r>
          </a:p>
          <a:p>
            <a:pPr marL="514350" indent="-514350">
              <a:spcBef>
                <a:spcPts val="0"/>
              </a:spcBef>
              <a:spcAft>
                <a:spcPts val="1000"/>
              </a:spcAft>
              <a:buFont typeface="+mj-lt"/>
              <a:buAutoNum type="arabicPeriod" startAt="3"/>
            </a:pPr>
            <a:r>
              <a:rPr lang="en-US" sz="2000" dirty="0">
                <a:ea typeface="+mn-lt"/>
                <a:cs typeface="+mn-lt"/>
              </a:rPr>
              <a:t>$538,737 was used to move employee's pay closer to 80% of the midpoint for their respective pay range or rank &amp; discipline.</a:t>
            </a:r>
            <a:endParaRPr lang="en-US" sz="2400" dirty="0">
              <a:cs typeface="Calibri" panose="020F0502020204030204"/>
            </a:endParaRPr>
          </a:p>
          <a:p>
            <a:pPr marL="693420" lvl="1" indent="-236220">
              <a:lnSpc>
                <a:spcPct val="100000"/>
              </a:lnSpc>
              <a:spcBef>
                <a:spcPts val="0"/>
              </a:spcBef>
              <a:spcAft>
                <a:spcPts val="1000"/>
              </a:spcAft>
            </a:pPr>
            <a:r>
              <a:rPr lang="en-US" sz="1800" dirty="0">
                <a:ea typeface="+mn-lt"/>
                <a:cs typeface="+mn-lt"/>
              </a:rPr>
              <a:t>13% of employees who received a pay increase received a market increase only. </a:t>
            </a:r>
          </a:p>
          <a:p>
            <a:pPr marL="693420" lvl="1" indent="-236220">
              <a:lnSpc>
                <a:spcPct val="100000"/>
              </a:lnSpc>
              <a:spcBef>
                <a:spcPts val="0"/>
              </a:spcBef>
            </a:pPr>
            <a:r>
              <a:rPr lang="en-US" sz="1800" dirty="0">
                <a:ea typeface="+mn-lt"/>
                <a:cs typeface="+mn-lt"/>
              </a:rPr>
              <a:t>The average market increase was 6.2% or $3,848.</a:t>
            </a:r>
          </a:p>
          <a:p>
            <a:pPr marL="236220">
              <a:spcAft>
                <a:spcPts val="1000"/>
              </a:spcAft>
            </a:pPr>
            <a:endParaRPr lang="en-US" sz="2000">
              <a:cs typeface="Calibri"/>
            </a:endParaRPr>
          </a:p>
        </p:txBody>
      </p:sp>
      <p:sp>
        <p:nvSpPr>
          <p:cNvPr id="4" name="Slide Number Placeholder 3">
            <a:extLst>
              <a:ext uri="{FF2B5EF4-FFF2-40B4-BE49-F238E27FC236}">
                <a16:creationId xmlns:a16="http://schemas.microsoft.com/office/drawing/2014/main" id="{F4709E3C-D278-3F00-985E-FEC4C87DB747}"/>
              </a:ext>
            </a:extLst>
          </p:cNvPr>
          <p:cNvSpPr>
            <a:spLocks noGrp="1"/>
          </p:cNvSpPr>
          <p:nvPr>
            <p:ph type="sldNum" sz="quarter" idx="12"/>
          </p:nvPr>
        </p:nvSpPr>
        <p:spPr/>
        <p:txBody>
          <a:bodyPr/>
          <a:lstStyle/>
          <a:p>
            <a:fld id="{8EF147F3-F4BF-2C46-AC54-645A1178D8F6}" type="slidenum">
              <a:rPr lang="en-US" smtClean="0"/>
              <a:pPr/>
              <a:t>12</a:t>
            </a:fld>
            <a:endParaRPr lang="en-US"/>
          </a:p>
        </p:txBody>
      </p:sp>
      <p:graphicFrame>
        <p:nvGraphicFramePr>
          <p:cNvPr id="5" name="Table 5">
            <a:extLst>
              <a:ext uri="{FF2B5EF4-FFF2-40B4-BE49-F238E27FC236}">
                <a16:creationId xmlns:a16="http://schemas.microsoft.com/office/drawing/2014/main" id="{17AC83C8-407A-9E83-D9CF-BE27D406CF6B}"/>
              </a:ext>
            </a:extLst>
          </p:cNvPr>
          <p:cNvGraphicFramePr>
            <a:graphicFrameLocks noGrp="1"/>
          </p:cNvGraphicFramePr>
          <p:nvPr/>
        </p:nvGraphicFramePr>
        <p:xfrm>
          <a:off x="2680449" y="3911826"/>
          <a:ext cx="6831102" cy="2804160"/>
        </p:xfrm>
        <a:graphic>
          <a:graphicData uri="http://schemas.openxmlformats.org/drawingml/2006/table">
            <a:tbl>
              <a:tblPr firstRow="1" bandRow="1">
                <a:tableStyleId>{793D81CF-94F2-401A-BA57-92F5A7B2D0C5}</a:tableStyleId>
              </a:tblPr>
              <a:tblGrid>
                <a:gridCol w="2770094">
                  <a:extLst>
                    <a:ext uri="{9D8B030D-6E8A-4147-A177-3AD203B41FA5}">
                      <a16:colId xmlns:a16="http://schemas.microsoft.com/office/drawing/2014/main" val="1839907824"/>
                    </a:ext>
                  </a:extLst>
                </a:gridCol>
                <a:gridCol w="2250139">
                  <a:extLst>
                    <a:ext uri="{9D8B030D-6E8A-4147-A177-3AD203B41FA5}">
                      <a16:colId xmlns:a16="http://schemas.microsoft.com/office/drawing/2014/main" val="1923805565"/>
                    </a:ext>
                  </a:extLst>
                </a:gridCol>
                <a:gridCol w="1810869">
                  <a:extLst>
                    <a:ext uri="{9D8B030D-6E8A-4147-A177-3AD203B41FA5}">
                      <a16:colId xmlns:a16="http://schemas.microsoft.com/office/drawing/2014/main" val="1064901108"/>
                    </a:ext>
                  </a:extLst>
                </a:gridCol>
              </a:tblGrid>
              <a:tr h="573741">
                <a:tc>
                  <a:txBody>
                    <a:bodyPr/>
                    <a:lstStyle/>
                    <a:p>
                      <a:pPr algn="ctr"/>
                      <a:r>
                        <a:rPr lang="en-US" sz="1600">
                          <a:solidFill>
                            <a:schemeClr val="bg1"/>
                          </a:solidFill>
                        </a:rPr>
                        <a:t>% of Midpoint After Equity Adjustments, if applicable</a:t>
                      </a:r>
                    </a:p>
                  </a:txBody>
                  <a:tcPr/>
                </a:tc>
                <a:tc>
                  <a:txBody>
                    <a:bodyPr/>
                    <a:lstStyle/>
                    <a:p>
                      <a:pPr algn="ctr"/>
                      <a:r>
                        <a:rPr lang="en-US" sz="1600">
                          <a:solidFill>
                            <a:schemeClr val="bg1"/>
                          </a:solidFill>
                        </a:rPr>
                        <a:t>Increased to % of Mid/Median</a:t>
                      </a:r>
                    </a:p>
                  </a:txBody>
                  <a:tcPr/>
                </a:tc>
                <a:tc>
                  <a:txBody>
                    <a:bodyPr/>
                    <a:lstStyle/>
                    <a:p>
                      <a:pPr algn="ctr"/>
                      <a:r>
                        <a:rPr lang="en-US" sz="1600">
                          <a:solidFill>
                            <a:schemeClr val="bg1"/>
                          </a:solidFill>
                        </a:rPr>
                        <a:t># of Employees </a:t>
                      </a:r>
                      <a:br>
                        <a:rPr lang="en-US" sz="1600">
                          <a:solidFill>
                            <a:schemeClr val="bg1"/>
                          </a:solidFill>
                        </a:rPr>
                      </a:br>
                      <a:r>
                        <a:rPr lang="en-US" sz="1600">
                          <a:solidFill>
                            <a:schemeClr val="bg1"/>
                          </a:solidFill>
                        </a:rPr>
                        <a:t>Adjusted</a:t>
                      </a:r>
                    </a:p>
                  </a:txBody>
                  <a:tcPr/>
                </a:tc>
                <a:extLst>
                  <a:ext uri="{0D108BD9-81ED-4DB2-BD59-A6C34878D82A}">
                    <a16:rowId xmlns:a16="http://schemas.microsoft.com/office/drawing/2014/main" val="1949696783"/>
                  </a:ext>
                </a:extLst>
              </a:tr>
              <a:tr h="370840">
                <a:tc>
                  <a:txBody>
                    <a:bodyPr/>
                    <a:lstStyle/>
                    <a:p>
                      <a:pPr algn="ctr"/>
                      <a:r>
                        <a:rPr lang="en-US" sz="1600"/>
                        <a:t>49% - 69%</a:t>
                      </a:r>
                    </a:p>
                  </a:txBody>
                  <a:tcPr/>
                </a:tc>
                <a:tc>
                  <a:txBody>
                    <a:bodyPr/>
                    <a:lstStyle/>
                    <a:p>
                      <a:pPr algn="ctr"/>
                      <a:r>
                        <a:rPr lang="en-US" sz="1600"/>
                        <a:t>73%</a:t>
                      </a:r>
                    </a:p>
                  </a:txBody>
                  <a:tcPr/>
                </a:tc>
                <a:tc>
                  <a:txBody>
                    <a:bodyPr/>
                    <a:lstStyle/>
                    <a:p>
                      <a:pPr algn="ctr"/>
                      <a:r>
                        <a:rPr lang="en-US" sz="1600"/>
                        <a:t>107</a:t>
                      </a:r>
                    </a:p>
                  </a:txBody>
                  <a:tcPr/>
                </a:tc>
                <a:extLst>
                  <a:ext uri="{0D108BD9-81ED-4DB2-BD59-A6C34878D82A}">
                    <a16:rowId xmlns:a16="http://schemas.microsoft.com/office/drawing/2014/main" val="1930153079"/>
                  </a:ext>
                </a:extLst>
              </a:tr>
              <a:tr h="370840">
                <a:tc>
                  <a:txBody>
                    <a:bodyPr/>
                    <a:lstStyle/>
                    <a:p>
                      <a:pPr algn="ctr"/>
                      <a:r>
                        <a:rPr lang="en-US" sz="1600"/>
                        <a:t>70% - 72%</a:t>
                      </a:r>
                    </a:p>
                  </a:txBody>
                  <a:tcPr/>
                </a:tc>
                <a:tc>
                  <a:txBody>
                    <a:bodyPr/>
                    <a:lstStyle/>
                    <a:p>
                      <a:pPr algn="ctr"/>
                      <a:r>
                        <a:rPr lang="en-US" sz="1600"/>
                        <a:t>75%</a:t>
                      </a:r>
                    </a:p>
                  </a:txBody>
                  <a:tcPr/>
                </a:tc>
                <a:tc>
                  <a:txBody>
                    <a:bodyPr/>
                    <a:lstStyle/>
                    <a:p>
                      <a:pPr algn="ctr"/>
                      <a:r>
                        <a:rPr lang="en-US" sz="1600"/>
                        <a:t>81</a:t>
                      </a:r>
                    </a:p>
                  </a:txBody>
                  <a:tcPr/>
                </a:tc>
                <a:extLst>
                  <a:ext uri="{0D108BD9-81ED-4DB2-BD59-A6C34878D82A}">
                    <a16:rowId xmlns:a16="http://schemas.microsoft.com/office/drawing/2014/main" val="2438587751"/>
                  </a:ext>
                </a:extLst>
              </a:tr>
              <a:tr h="370840">
                <a:tc>
                  <a:txBody>
                    <a:bodyPr/>
                    <a:lstStyle/>
                    <a:p>
                      <a:pPr algn="ctr"/>
                      <a:r>
                        <a:rPr lang="en-US" sz="1600"/>
                        <a:t>73% - 74%</a:t>
                      </a:r>
                    </a:p>
                  </a:txBody>
                  <a:tcPr/>
                </a:tc>
                <a:tc>
                  <a:txBody>
                    <a:bodyPr/>
                    <a:lstStyle/>
                    <a:p>
                      <a:pPr algn="ctr"/>
                      <a:r>
                        <a:rPr lang="en-US" sz="1600"/>
                        <a:t>77%</a:t>
                      </a:r>
                    </a:p>
                  </a:txBody>
                  <a:tcPr/>
                </a:tc>
                <a:tc>
                  <a:txBody>
                    <a:bodyPr/>
                    <a:lstStyle/>
                    <a:p>
                      <a:pPr algn="ctr"/>
                      <a:r>
                        <a:rPr lang="en-US" sz="1600"/>
                        <a:t>69</a:t>
                      </a:r>
                    </a:p>
                  </a:txBody>
                  <a:tcPr/>
                </a:tc>
                <a:extLst>
                  <a:ext uri="{0D108BD9-81ED-4DB2-BD59-A6C34878D82A}">
                    <a16:rowId xmlns:a16="http://schemas.microsoft.com/office/drawing/2014/main" val="2020856068"/>
                  </a:ext>
                </a:extLst>
              </a:tr>
              <a:tr h="370840">
                <a:tc>
                  <a:txBody>
                    <a:bodyPr/>
                    <a:lstStyle/>
                    <a:p>
                      <a:pPr algn="ctr"/>
                      <a:r>
                        <a:rPr lang="en-US" sz="1600"/>
                        <a:t>75%</a:t>
                      </a:r>
                    </a:p>
                  </a:txBody>
                  <a:tcPr/>
                </a:tc>
                <a:tc>
                  <a:txBody>
                    <a:bodyPr/>
                    <a:lstStyle/>
                    <a:p>
                      <a:pPr algn="ctr"/>
                      <a:r>
                        <a:rPr lang="en-US" sz="1600"/>
                        <a:t>78%</a:t>
                      </a:r>
                    </a:p>
                  </a:txBody>
                  <a:tcPr/>
                </a:tc>
                <a:tc>
                  <a:txBody>
                    <a:bodyPr/>
                    <a:lstStyle/>
                    <a:p>
                      <a:pPr algn="ctr"/>
                      <a:r>
                        <a:rPr lang="en-US" sz="1600"/>
                        <a:t>43</a:t>
                      </a:r>
                    </a:p>
                  </a:txBody>
                  <a:tcPr/>
                </a:tc>
                <a:extLst>
                  <a:ext uri="{0D108BD9-81ED-4DB2-BD59-A6C34878D82A}">
                    <a16:rowId xmlns:a16="http://schemas.microsoft.com/office/drawing/2014/main" val="666952630"/>
                  </a:ext>
                </a:extLst>
              </a:tr>
              <a:tr h="370840">
                <a:tc>
                  <a:txBody>
                    <a:bodyPr/>
                    <a:lstStyle/>
                    <a:p>
                      <a:pPr algn="ctr"/>
                      <a:r>
                        <a:rPr lang="en-US" sz="1600"/>
                        <a:t>76% - 77%</a:t>
                      </a:r>
                    </a:p>
                  </a:txBody>
                  <a:tcPr/>
                </a:tc>
                <a:tc>
                  <a:txBody>
                    <a:bodyPr/>
                    <a:lstStyle/>
                    <a:p>
                      <a:pPr algn="ctr"/>
                      <a:r>
                        <a:rPr lang="en-US" sz="1600"/>
                        <a:t>79%</a:t>
                      </a:r>
                    </a:p>
                  </a:txBody>
                  <a:tcPr/>
                </a:tc>
                <a:tc>
                  <a:txBody>
                    <a:bodyPr/>
                    <a:lstStyle/>
                    <a:p>
                      <a:pPr algn="ctr"/>
                      <a:r>
                        <a:rPr lang="en-US" sz="1600"/>
                        <a:t>104</a:t>
                      </a:r>
                    </a:p>
                  </a:txBody>
                  <a:tcPr/>
                </a:tc>
                <a:extLst>
                  <a:ext uri="{0D108BD9-81ED-4DB2-BD59-A6C34878D82A}">
                    <a16:rowId xmlns:a16="http://schemas.microsoft.com/office/drawing/2014/main" val="474864260"/>
                  </a:ext>
                </a:extLst>
              </a:tr>
              <a:tr h="370840">
                <a:tc>
                  <a:txBody>
                    <a:bodyPr/>
                    <a:lstStyle/>
                    <a:p>
                      <a:pPr algn="ctr"/>
                      <a:r>
                        <a:rPr lang="en-US" sz="1600"/>
                        <a:t>78% - 79%</a:t>
                      </a:r>
                    </a:p>
                  </a:txBody>
                  <a:tcPr/>
                </a:tc>
                <a:tc>
                  <a:txBody>
                    <a:bodyPr/>
                    <a:lstStyle/>
                    <a:p>
                      <a:pPr algn="ctr"/>
                      <a:r>
                        <a:rPr lang="en-US" sz="1600"/>
                        <a:t>80%</a:t>
                      </a:r>
                    </a:p>
                  </a:txBody>
                  <a:tcPr/>
                </a:tc>
                <a:tc>
                  <a:txBody>
                    <a:bodyPr/>
                    <a:lstStyle/>
                    <a:p>
                      <a:pPr algn="ctr"/>
                      <a:r>
                        <a:rPr lang="en-US" sz="1600"/>
                        <a:t>103</a:t>
                      </a:r>
                    </a:p>
                  </a:txBody>
                  <a:tcPr/>
                </a:tc>
                <a:extLst>
                  <a:ext uri="{0D108BD9-81ED-4DB2-BD59-A6C34878D82A}">
                    <a16:rowId xmlns:a16="http://schemas.microsoft.com/office/drawing/2014/main" val="4119200183"/>
                  </a:ext>
                </a:extLst>
              </a:tr>
            </a:tbl>
          </a:graphicData>
        </a:graphic>
      </p:graphicFrame>
      <p:sp>
        <p:nvSpPr>
          <p:cNvPr id="7" name="TextBox 6">
            <a:extLst>
              <a:ext uri="{FF2B5EF4-FFF2-40B4-BE49-F238E27FC236}">
                <a16:creationId xmlns:a16="http://schemas.microsoft.com/office/drawing/2014/main" id="{5295898E-FAA0-6F15-BD0E-B64CC6B572FD}"/>
              </a:ext>
            </a:extLst>
          </p:cNvPr>
          <p:cNvSpPr txBox="1"/>
          <p:nvPr/>
        </p:nvSpPr>
        <p:spPr>
          <a:xfrm>
            <a:off x="343851" y="1356734"/>
            <a:ext cx="4928935" cy="2308324"/>
          </a:xfrm>
          <a:prstGeom prst="rect">
            <a:avLst/>
          </a:prstGeom>
          <a:solidFill>
            <a:schemeClr val="bg2">
              <a:lumMod val="90000"/>
            </a:schemeClr>
          </a:solidFill>
        </p:spPr>
        <p:txBody>
          <a:bodyPr wrap="square" lIns="91440" tIns="45720" rIns="91440" bIns="45720" anchor="t">
            <a:spAutoFit/>
          </a:bodyPr>
          <a:lstStyle/>
          <a:p>
            <a:r>
              <a:rPr lang="en-US" sz="2400" b="1" dirty="0">
                <a:solidFill>
                  <a:srgbClr val="000000"/>
                </a:solidFill>
                <a:cs typeface="Calibri"/>
              </a:rPr>
              <a:t>FY23 Goal</a:t>
            </a:r>
          </a:p>
          <a:p>
            <a:endParaRPr lang="en-US" sz="2000" b="1">
              <a:solidFill>
                <a:srgbClr val="000000"/>
              </a:solidFill>
              <a:cs typeface="Calibri"/>
            </a:endParaRPr>
          </a:p>
          <a:p>
            <a:pPr marL="514350" indent="-514350">
              <a:buFont typeface="+mj-lt"/>
              <a:buAutoNum type="arabicPeriod" startAt="3"/>
            </a:pPr>
            <a:r>
              <a:rPr lang="en-US" sz="2000" dirty="0">
                <a:solidFill>
                  <a:srgbClr val="000000"/>
                </a:solidFill>
                <a:cs typeface="Calibri"/>
              </a:rPr>
              <a:t>Move individual Benefit Eligible employee pay closer to 80% of the midpoint for their respective pay range or rank &amp; discipline.</a:t>
            </a:r>
            <a:br>
              <a:rPr lang="en-US" sz="2000" dirty="0">
                <a:cs typeface="Calibri"/>
              </a:rPr>
            </a:br>
            <a:endParaRPr lang="en-US" sz="2000">
              <a:solidFill>
                <a:srgbClr val="000000"/>
              </a:solidFill>
              <a:cs typeface="Calibri"/>
            </a:endParaRPr>
          </a:p>
        </p:txBody>
      </p:sp>
    </p:spTree>
    <p:extLst>
      <p:ext uri="{BB962C8B-B14F-4D97-AF65-F5344CB8AC3E}">
        <p14:creationId xmlns:p14="http://schemas.microsoft.com/office/powerpoint/2010/main" val="2761781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C756-E105-2016-964D-E3C9EBC6217E}"/>
              </a:ext>
            </a:extLst>
          </p:cNvPr>
          <p:cNvSpPr>
            <a:spLocks noGrp="1"/>
          </p:cNvSpPr>
          <p:nvPr>
            <p:ph type="title"/>
          </p:nvPr>
        </p:nvSpPr>
        <p:spPr/>
        <p:txBody>
          <a:bodyPr/>
          <a:lstStyle/>
          <a:p>
            <a:r>
              <a:rPr lang="en-US">
                <a:ea typeface="+mj-lt"/>
                <a:cs typeface="+mj-lt"/>
              </a:rPr>
              <a:t>FY23 – Outcomes by Goal</a:t>
            </a:r>
            <a:endParaRPr lang="en-US"/>
          </a:p>
        </p:txBody>
      </p:sp>
      <p:sp>
        <p:nvSpPr>
          <p:cNvPr id="3" name="Content Placeholder 2">
            <a:extLst>
              <a:ext uri="{FF2B5EF4-FFF2-40B4-BE49-F238E27FC236}">
                <a16:creationId xmlns:a16="http://schemas.microsoft.com/office/drawing/2014/main" id="{DC2B5701-3379-D0AF-547C-2DFDAD348263}"/>
              </a:ext>
            </a:extLst>
          </p:cNvPr>
          <p:cNvSpPr>
            <a:spLocks noGrp="1"/>
          </p:cNvSpPr>
          <p:nvPr>
            <p:ph idx="1"/>
          </p:nvPr>
        </p:nvSpPr>
        <p:spPr>
          <a:xfrm>
            <a:off x="5604387" y="1469571"/>
            <a:ext cx="6118690" cy="4754122"/>
          </a:xfrm>
        </p:spPr>
        <p:txBody>
          <a:bodyPr vert="horz" wrap="square" lIns="91440" tIns="45720" rIns="91440" bIns="45720" rtlCol="0" anchor="t">
            <a:spAutoFit/>
          </a:bodyPr>
          <a:lstStyle/>
          <a:p>
            <a:pPr marL="0" indent="0">
              <a:spcBef>
                <a:spcPts val="0"/>
              </a:spcBef>
              <a:buNone/>
            </a:pPr>
            <a:r>
              <a:rPr lang="en-US" sz="2400" b="1" dirty="0">
                <a:ea typeface="+mn-lt"/>
                <a:cs typeface="+mn-lt"/>
              </a:rPr>
              <a:t>FY23 Outcomes</a:t>
            </a:r>
          </a:p>
          <a:p>
            <a:pPr marL="0" indent="0">
              <a:spcBef>
                <a:spcPts val="0"/>
              </a:spcBef>
              <a:buNone/>
            </a:pPr>
            <a:endParaRPr lang="en-US" sz="2000" b="1">
              <a:ea typeface="+mn-lt"/>
              <a:cs typeface="+mn-lt"/>
            </a:endParaRPr>
          </a:p>
          <a:p>
            <a:pPr marL="514350" indent="-514350">
              <a:spcBef>
                <a:spcPts val="0"/>
              </a:spcBef>
              <a:spcAft>
                <a:spcPts val="1000"/>
              </a:spcAft>
              <a:buNone/>
            </a:pPr>
            <a:r>
              <a:rPr lang="en-US" sz="2000" dirty="0">
                <a:ea typeface="+mn-lt"/>
                <a:cs typeface="+mn-lt"/>
              </a:rPr>
              <a:t>1-3   $2,613,327 was used to address pay inequities within</a:t>
            </a:r>
            <a:r>
              <a:rPr lang="en-US" sz="2000" dirty="0">
                <a:cs typeface="Calibri"/>
              </a:rPr>
              <a:t> the same job or rank &amp; discipline and </a:t>
            </a:r>
            <a:r>
              <a:rPr lang="en-US" sz="2000" dirty="0">
                <a:ea typeface="+mn-lt"/>
                <a:cs typeface="+mn-lt"/>
              </a:rPr>
              <a:t>to move employee's pay closer to 80% of the midpoint for their respective pay range or rank &amp; discipline.</a:t>
            </a:r>
            <a:endParaRPr lang="en-US" sz="2400" dirty="0">
              <a:cs typeface="Calibri" panose="020F0502020204030204"/>
            </a:endParaRPr>
          </a:p>
          <a:p>
            <a:pPr marL="742950" lvl="2" indent="-285750">
              <a:lnSpc>
                <a:spcPct val="100000"/>
              </a:lnSpc>
              <a:spcBef>
                <a:spcPts val="0"/>
              </a:spcBef>
              <a:spcAft>
                <a:spcPts val="1000"/>
              </a:spcAft>
            </a:pPr>
            <a:r>
              <a:rPr lang="en-US" sz="1800" dirty="0">
                <a:ea typeface="+mn-lt"/>
                <a:cs typeface="+mn-lt"/>
              </a:rPr>
              <a:t>36% of employees who received a pay increase received an equity and market increase.</a:t>
            </a:r>
          </a:p>
          <a:p>
            <a:pPr marL="742950" lvl="2" indent="-285750">
              <a:lnSpc>
                <a:spcPct val="100000"/>
              </a:lnSpc>
              <a:spcBef>
                <a:spcPts val="0"/>
              </a:spcBef>
              <a:spcAft>
                <a:spcPts val="1000"/>
              </a:spcAft>
            </a:pPr>
            <a:r>
              <a:rPr lang="en-US" sz="1800" dirty="0">
                <a:ea typeface="+mn-lt"/>
                <a:cs typeface="+mn-lt"/>
              </a:rPr>
              <a:t>The average market and equity increase was 14% or $7,063.</a:t>
            </a:r>
            <a:endParaRPr lang="en-US" sz="2400" dirty="0">
              <a:ea typeface="+mn-lt"/>
              <a:cs typeface="+mn-lt"/>
            </a:endParaRPr>
          </a:p>
          <a:p>
            <a:pPr marL="742950" lvl="2" indent="-285750">
              <a:lnSpc>
                <a:spcPct val="100000"/>
              </a:lnSpc>
              <a:spcBef>
                <a:spcPts val="0"/>
              </a:spcBef>
              <a:spcAft>
                <a:spcPts val="1000"/>
              </a:spcAft>
            </a:pPr>
            <a:r>
              <a:rPr lang="en-US" sz="1800" dirty="0">
                <a:ea typeface="+mn-lt"/>
                <a:cs typeface="+mn-lt"/>
              </a:rPr>
              <a:t>5</a:t>
            </a:r>
            <a:r>
              <a:rPr lang="en-US" sz="1800" dirty="0">
                <a:cs typeface="Calibri"/>
              </a:rPr>
              <a:t>% of employees remained under their pay range minimum, after adjustments were applied.</a:t>
            </a:r>
          </a:p>
          <a:p>
            <a:pPr marL="742950" lvl="2" indent="-285750">
              <a:lnSpc>
                <a:spcPct val="100000"/>
              </a:lnSpc>
              <a:spcBef>
                <a:spcPts val="0"/>
              </a:spcBef>
            </a:pPr>
            <a:r>
              <a:rPr lang="en-US" sz="1800" dirty="0">
                <a:cs typeface="Calibri"/>
              </a:rPr>
              <a:t>701 employees did not receive a pay increase.</a:t>
            </a:r>
          </a:p>
          <a:p>
            <a:pPr marL="1150620" lvl="2" indent="-236220">
              <a:lnSpc>
                <a:spcPct val="100000"/>
              </a:lnSpc>
              <a:spcBef>
                <a:spcPts val="0"/>
              </a:spcBef>
            </a:pPr>
            <a:endParaRPr lang="en-US" sz="1400">
              <a:cs typeface="Calibri"/>
            </a:endParaRPr>
          </a:p>
        </p:txBody>
      </p:sp>
      <p:sp>
        <p:nvSpPr>
          <p:cNvPr id="4" name="Slide Number Placeholder 3">
            <a:extLst>
              <a:ext uri="{FF2B5EF4-FFF2-40B4-BE49-F238E27FC236}">
                <a16:creationId xmlns:a16="http://schemas.microsoft.com/office/drawing/2014/main" id="{F4709E3C-D278-3F00-985E-FEC4C87DB747}"/>
              </a:ext>
            </a:extLst>
          </p:cNvPr>
          <p:cNvSpPr>
            <a:spLocks noGrp="1"/>
          </p:cNvSpPr>
          <p:nvPr>
            <p:ph type="sldNum" sz="quarter" idx="12"/>
          </p:nvPr>
        </p:nvSpPr>
        <p:spPr/>
        <p:txBody>
          <a:bodyPr/>
          <a:lstStyle/>
          <a:p>
            <a:fld id="{8EF147F3-F4BF-2C46-AC54-645A1178D8F6}" type="slidenum">
              <a:rPr lang="en-US" smtClean="0"/>
              <a:pPr/>
              <a:t>13</a:t>
            </a:fld>
            <a:endParaRPr lang="en-US"/>
          </a:p>
        </p:txBody>
      </p:sp>
      <p:sp>
        <p:nvSpPr>
          <p:cNvPr id="5" name="TextBox 4">
            <a:extLst>
              <a:ext uri="{FF2B5EF4-FFF2-40B4-BE49-F238E27FC236}">
                <a16:creationId xmlns:a16="http://schemas.microsoft.com/office/drawing/2014/main" id="{E46F6280-110C-C107-723F-8F06E0B6CE9A}"/>
              </a:ext>
            </a:extLst>
          </p:cNvPr>
          <p:cNvSpPr txBox="1"/>
          <p:nvPr/>
        </p:nvSpPr>
        <p:spPr>
          <a:xfrm>
            <a:off x="544286" y="1469571"/>
            <a:ext cx="4558656" cy="4201150"/>
          </a:xfrm>
          <a:prstGeom prst="rect">
            <a:avLst/>
          </a:prstGeom>
          <a:solidFill>
            <a:schemeClr val="bg2">
              <a:lumMod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0000"/>
                </a:solidFill>
                <a:cs typeface="Arial"/>
              </a:rPr>
              <a:t>FY23 Goals</a:t>
            </a:r>
            <a:br>
              <a:rPr lang="en-US" sz="2000" b="1" dirty="0">
                <a:cs typeface="Arial"/>
              </a:rPr>
            </a:br>
            <a:endParaRPr lang="en-US" sz="2000" b="1">
              <a:solidFill>
                <a:srgbClr val="000000"/>
              </a:solidFill>
              <a:cs typeface="Calibri" panose="020F0502020204030204"/>
            </a:endParaRPr>
          </a:p>
          <a:p>
            <a:pPr marL="347345" indent="-347345">
              <a:lnSpc>
                <a:spcPct val="90000"/>
              </a:lnSpc>
              <a:spcBef>
                <a:spcPts val="1000"/>
              </a:spcBef>
              <a:spcAft>
                <a:spcPts val="1000"/>
              </a:spcAft>
              <a:buFont typeface="+mj-lt"/>
              <a:buAutoNum type="arabicPeriod"/>
            </a:pPr>
            <a:r>
              <a:rPr lang="en-US" sz="2000" dirty="0">
                <a:solidFill>
                  <a:srgbClr val="000000"/>
                </a:solidFill>
                <a:cs typeface="Arial"/>
              </a:rPr>
              <a:t>Identify pay inequities based on gender or race/ethnicity within </a:t>
            </a:r>
            <a:br>
              <a:rPr lang="en-US" sz="2000" dirty="0">
                <a:cs typeface="Arial"/>
              </a:rPr>
            </a:br>
            <a:r>
              <a:rPr lang="en-US" sz="2000" dirty="0">
                <a:solidFill>
                  <a:srgbClr val="000000"/>
                </a:solidFill>
                <a:cs typeface="Arial"/>
              </a:rPr>
              <a:t>the same job or rank &amp; discipline​.</a:t>
            </a:r>
          </a:p>
          <a:p>
            <a:pPr marL="347345" indent="-347345">
              <a:lnSpc>
                <a:spcPct val="90000"/>
              </a:lnSpc>
              <a:buFont typeface="+mj-lt"/>
              <a:buAutoNum type="arabicPeriod"/>
            </a:pPr>
            <a:r>
              <a:rPr lang="en-US" sz="2000" dirty="0">
                <a:solidFill>
                  <a:srgbClr val="000000"/>
                </a:solidFill>
                <a:cs typeface="Calibri" panose="020F0502020204030204"/>
              </a:rPr>
              <a:t>Identify pay</a:t>
            </a:r>
            <a:r>
              <a:rPr lang="en-US" sz="2000" dirty="0">
                <a:solidFill>
                  <a:srgbClr val="000000"/>
                </a:solidFill>
                <a:ea typeface="+mn-lt"/>
                <a:cs typeface="+mn-lt"/>
              </a:rPr>
              <a:t> inequities within the same job or rank &amp; discipline.</a:t>
            </a:r>
          </a:p>
          <a:p>
            <a:pPr marL="342900" indent="-342900">
              <a:lnSpc>
                <a:spcPct val="90000"/>
              </a:lnSpc>
              <a:spcBef>
                <a:spcPts val="1000"/>
              </a:spcBef>
              <a:spcAft>
                <a:spcPts val="1000"/>
              </a:spcAft>
              <a:buAutoNum type="arabicPeriod"/>
            </a:pPr>
            <a:r>
              <a:rPr lang="en-US" sz="2000" dirty="0">
                <a:ea typeface="+mn-lt"/>
                <a:cs typeface="+mn-lt"/>
              </a:rPr>
              <a:t>Move </a:t>
            </a:r>
            <a:r>
              <a:rPr lang="en-US" sz="2000" dirty="0">
                <a:solidFill>
                  <a:srgbClr val="000000"/>
                </a:solidFill>
                <a:cs typeface="Calibri"/>
              </a:rPr>
              <a:t>individual</a:t>
            </a:r>
            <a:r>
              <a:rPr lang="en-US" sz="2000" dirty="0">
                <a:ea typeface="+mn-lt"/>
                <a:cs typeface="+mn-lt"/>
              </a:rPr>
              <a:t> Benefit Eligible employee pay closer to 80% of the midpoint for their respective pay range or discipline.</a:t>
            </a:r>
            <a:br>
              <a:rPr lang="en-US" sz="2000" dirty="0">
                <a:ea typeface="+mn-lt"/>
                <a:cs typeface="+mn-lt"/>
              </a:rPr>
            </a:br>
            <a:endParaRPr lang="en-US" sz="2000">
              <a:ea typeface="+mn-lt"/>
              <a:cs typeface="+mn-lt"/>
            </a:endParaRPr>
          </a:p>
        </p:txBody>
      </p:sp>
    </p:spTree>
    <p:extLst>
      <p:ext uri="{BB962C8B-B14F-4D97-AF65-F5344CB8AC3E}">
        <p14:creationId xmlns:p14="http://schemas.microsoft.com/office/powerpoint/2010/main" val="299953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7C5362-6C74-4E43-BE14-CCC5B49A5373}"/>
              </a:ext>
            </a:extLst>
          </p:cNvPr>
          <p:cNvSpPr>
            <a:spLocks noGrp="1"/>
          </p:cNvSpPr>
          <p:nvPr>
            <p:ph type="title"/>
          </p:nvPr>
        </p:nvSpPr>
        <p:spPr/>
        <p:txBody>
          <a:bodyPr>
            <a:normAutofit/>
          </a:bodyPr>
          <a:lstStyle/>
          <a:p>
            <a:r>
              <a:rPr lang="en-US" sz="5200"/>
              <a:t>Agenda</a:t>
            </a:r>
          </a:p>
        </p:txBody>
      </p:sp>
      <p:graphicFrame>
        <p:nvGraphicFramePr>
          <p:cNvPr id="52" name="Content Placeholder 2">
            <a:extLst>
              <a:ext uri="{FF2B5EF4-FFF2-40B4-BE49-F238E27FC236}">
                <a16:creationId xmlns:a16="http://schemas.microsoft.com/office/drawing/2014/main" id="{41963C06-09FA-0171-6229-D8E2F030B5C4}"/>
              </a:ext>
            </a:extLst>
          </p:cNvPr>
          <p:cNvGraphicFramePr>
            <a:graphicFrameLocks noGrp="1"/>
          </p:cNvGraphicFramePr>
          <p:nvPr>
            <p:ph idx="1"/>
            <p:extLst>
              <p:ext uri="{D42A27DB-BD31-4B8C-83A1-F6EECF244321}">
                <p14:modId xmlns:p14="http://schemas.microsoft.com/office/powerpoint/2010/main" val="3889333997"/>
              </p:ext>
            </p:extLst>
          </p:nvPr>
        </p:nvGraphicFramePr>
        <p:xfrm>
          <a:off x="542925" y="1825625"/>
          <a:ext cx="4873625" cy="4538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DFAE3E5-EAFE-B649-9EA7-B50E97B54F0B}"/>
              </a:ext>
            </a:extLst>
          </p:cNvPr>
          <p:cNvSpPr>
            <a:spLocks noGrp="1"/>
          </p:cNvSpPr>
          <p:nvPr>
            <p:ph type="sldNum" sz="quarter" idx="12"/>
          </p:nvPr>
        </p:nvSpPr>
        <p:spPr/>
        <p:txBody>
          <a:bodyPr>
            <a:normAutofit/>
          </a:bodyPr>
          <a:lstStyle/>
          <a:p>
            <a:pPr>
              <a:spcAft>
                <a:spcPts val="600"/>
              </a:spcAft>
            </a:pPr>
            <a:fld id="{8EF147F3-F4BF-2C46-AC54-645A1178D8F6}" type="slidenum">
              <a:rPr lang="en-US" smtClean="0"/>
              <a:pPr>
                <a:spcAft>
                  <a:spcPts val="600"/>
                </a:spcAft>
              </a:pPr>
              <a:t>14</a:t>
            </a:fld>
            <a:endParaRPr lang="en-US"/>
          </a:p>
        </p:txBody>
      </p:sp>
    </p:spTree>
    <p:extLst>
      <p:ext uri="{BB962C8B-B14F-4D97-AF65-F5344CB8AC3E}">
        <p14:creationId xmlns:p14="http://schemas.microsoft.com/office/powerpoint/2010/main" val="1003741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0165-E061-5B8B-4522-D6E8EF64656C}"/>
              </a:ext>
            </a:extLst>
          </p:cNvPr>
          <p:cNvSpPr>
            <a:spLocks noGrp="1"/>
          </p:cNvSpPr>
          <p:nvPr>
            <p:ph type="title"/>
          </p:nvPr>
        </p:nvSpPr>
        <p:spPr/>
        <p:txBody>
          <a:bodyPr/>
          <a:lstStyle/>
          <a:p>
            <a:r>
              <a:rPr lang="en-US" dirty="0">
                <a:ea typeface="+mj-lt"/>
                <a:cs typeface="+mj-lt"/>
              </a:rPr>
              <a:t>Requests for information from the Senates</a:t>
            </a:r>
            <a:endParaRPr lang="en-US" dirty="0"/>
          </a:p>
        </p:txBody>
      </p:sp>
      <p:sp>
        <p:nvSpPr>
          <p:cNvPr id="3" name="Content Placeholder 2">
            <a:extLst>
              <a:ext uri="{FF2B5EF4-FFF2-40B4-BE49-F238E27FC236}">
                <a16:creationId xmlns:a16="http://schemas.microsoft.com/office/drawing/2014/main" id="{1E1F54A0-49CC-0DC8-D7B3-DB04D4629C51}"/>
              </a:ext>
            </a:extLst>
          </p:cNvPr>
          <p:cNvSpPr>
            <a:spLocks noGrp="1"/>
          </p:cNvSpPr>
          <p:nvPr>
            <p:ph idx="4294967295"/>
          </p:nvPr>
        </p:nvSpPr>
        <p:spPr>
          <a:xfrm>
            <a:off x="543696" y="1495803"/>
            <a:ext cx="11036342" cy="4667945"/>
          </a:xfrm>
        </p:spPr>
        <p:txBody>
          <a:bodyPr vert="horz" wrap="square" lIns="91440" tIns="45720" rIns="91440" bIns="45720" rtlCol="0" anchor="t">
            <a:spAutoFit/>
          </a:bodyPr>
          <a:lstStyle/>
          <a:p>
            <a:pPr marL="464820" indent="-464820">
              <a:lnSpc>
                <a:spcPct val="100000"/>
              </a:lnSpc>
              <a:spcBef>
                <a:spcPts val="0"/>
              </a:spcBef>
              <a:spcAft>
                <a:spcPts val="2000"/>
              </a:spcAft>
              <a:buFont typeface="+mj-lt"/>
              <a:buAutoNum type="arabicPeriod"/>
            </a:pPr>
            <a:r>
              <a:rPr lang="en-US" sz="2400" b="1" dirty="0">
                <a:solidFill>
                  <a:schemeClr val="bg1"/>
                </a:solidFill>
                <a:cs typeface="Calibri"/>
              </a:rPr>
              <a:t>How were people categorized into the new job catalog?</a:t>
            </a:r>
            <a:r>
              <a:rPr lang="en-US" sz="2400" dirty="0">
                <a:solidFill>
                  <a:schemeClr val="bg1"/>
                </a:solidFill>
                <a:cs typeface="Calibri"/>
              </a:rPr>
              <a:t> </a:t>
            </a:r>
            <a:br>
              <a:rPr lang="en-US" sz="2400" dirty="0">
                <a:solidFill>
                  <a:schemeClr val="bg1"/>
                </a:solidFill>
                <a:cs typeface="Calibri"/>
              </a:rPr>
            </a:br>
            <a:r>
              <a:rPr lang="en-US" sz="2400" dirty="0">
                <a:solidFill>
                  <a:srgbClr val="FFF2CC"/>
                </a:solidFill>
                <a:cs typeface="Calibri"/>
              </a:rPr>
              <a:t>In FY20 HR created the job catalog and preliminarily mapped each job description to the catalog. In FY21 &amp; FY22 each college/department leader(s)* reviewed the preliminary mapping to approve or adjust the mapping.</a:t>
            </a:r>
            <a:br>
              <a:rPr lang="en-US" sz="2400" dirty="0">
                <a:solidFill>
                  <a:srgbClr val="FFF2CC"/>
                </a:solidFill>
                <a:cs typeface="Calibri"/>
              </a:rPr>
            </a:br>
            <a:br>
              <a:rPr lang="en-US" sz="2400" dirty="0">
                <a:cs typeface="Calibri"/>
              </a:rPr>
            </a:br>
            <a:r>
              <a:rPr lang="en-US" sz="2400" dirty="0">
                <a:solidFill>
                  <a:srgbClr val="FFF2CC"/>
                </a:solidFill>
                <a:cs typeface="Calibri"/>
              </a:rPr>
              <a:t>*Some areas included other leaders within the college/dept, others did not – it was the college/dept leader's discretion who was brought into the mapping review.</a:t>
            </a:r>
            <a:endParaRPr lang="en-US" sz="2400" dirty="0">
              <a:solidFill>
                <a:srgbClr val="FFF2CC"/>
              </a:solidFill>
              <a:ea typeface="+mn-lt"/>
              <a:cs typeface="+mn-lt"/>
            </a:endParaRPr>
          </a:p>
          <a:p>
            <a:pPr marL="464820" indent="-464820">
              <a:lnSpc>
                <a:spcPct val="100000"/>
              </a:lnSpc>
              <a:spcBef>
                <a:spcPts val="0"/>
              </a:spcBef>
              <a:spcAft>
                <a:spcPts val="2000"/>
              </a:spcAft>
              <a:buAutoNum type="arabicPeriod"/>
            </a:pPr>
            <a:r>
              <a:rPr lang="en-US" sz="2400" b="1" dirty="0">
                <a:solidFill>
                  <a:schemeClr val="bg1"/>
                </a:solidFill>
                <a:ea typeface="+mn-lt"/>
                <a:cs typeface="+mn-lt"/>
              </a:rPr>
              <a:t>Where did everyone land in the ranges? </a:t>
            </a:r>
            <a:br>
              <a:rPr lang="en-US" sz="2400" b="1" dirty="0">
                <a:solidFill>
                  <a:schemeClr val="bg1"/>
                </a:solidFill>
                <a:ea typeface="+mn-lt"/>
                <a:cs typeface="+mn-lt"/>
              </a:rPr>
            </a:br>
            <a:r>
              <a:rPr lang="en-US" sz="2400" dirty="0">
                <a:solidFill>
                  <a:schemeClr val="accent4">
                    <a:lumMod val="20000"/>
                    <a:lumOff val="80000"/>
                  </a:schemeClr>
                </a:solidFill>
                <a:ea typeface="+mn-lt"/>
                <a:cs typeface="+mn-lt"/>
              </a:rPr>
              <a:t>Answered on slides 9 &amp; 10.</a:t>
            </a:r>
          </a:p>
          <a:p>
            <a:pPr marL="457200" indent="-457200">
              <a:lnSpc>
                <a:spcPct val="100000"/>
              </a:lnSpc>
              <a:spcBef>
                <a:spcPts val="0"/>
              </a:spcBef>
              <a:spcAft>
                <a:spcPts val="2000"/>
              </a:spcAft>
              <a:buAutoNum type="arabicPeriod"/>
            </a:pPr>
            <a:r>
              <a:rPr lang="en-US" sz="2400" b="1" dirty="0">
                <a:solidFill>
                  <a:schemeClr val="bg1"/>
                </a:solidFill>
                <a:ea typeface="+mn-lt"/>
                <a:cs typeface="+mn-lt"/>
              </a:rPr>
              <a:t>How were the funds allocated across divisions? </a:t>
            </a:r>
            <a:br>
              <a:rPr lang="en-US" sz="2400" b="1" dirty="0">
                <a:solidFill>
                  <a:schemeClr val="bg1"/>
                </a:solidFill>
                <a:ea typeface="+mn-lt"/>
                <a:cs typeface="+mn-lt"/>
              </a:rPr>
            </a:br>
            <a:r>
              <a:rPr lang="en-US" sz="2400" dirty="0">
                <a:solidFill>
                  <a:srgbClr val="FFF2CC"/>
                </a:solidFill>
                <a:ea typeface="+mn-lt"/>
                <a:cs typeface="+mn-lt"/>
              </a:rPr>
              <a:t>A</a:t>
            </a:r>
            <a:r>
              <a:rPr lang="en-US" sz="2400" dirty="0">
                <a:solidFill>
                  <a:schemeClr val="accent4">
                    <a:lumMod val="20000"/>
                    <a:lumOff val="80000"/>
                  </a:schemeClr>
                </a:solidFill>
                <a:ea typeface="+mn-lt"/>
                <a:cs typeface="+mn-lt"/>
              </a:rPr>
              <a:t>nswered on slide 10.</a:t>
            </a:r>
            <a:endParaRPr lang="en-US" sz="2400">
              <a:solidFill>
                <a:schemeClr val="accent4">
                  <a:lumMod val="20000"/>
                  <a:lumOff val="80000"/>
                </a:schemeClr>
              </a:solidFill>
              <a:cs typeface="Calibri"/>
            </a:endParaRPr>
          </a:p>
        </p:txBody>
      </p:sp>
      <p:sp>
        <p:nvSpPr>
          <p:cNvPr id="4" name="Slide Number Placeholder 3">
            <a:extLst>
              <a:ext uri="{FF2B5EF4-FFF2-40B4-BE49-F238E27FC236}">
                <a16:creationId xmlns:a16="http://schemas.microsoft.com/office/drawing/2014/main" id="{333DEF1F-E171-3691-1843-69F2CD26B67E}"/>
              </a:ext>
            </a:extLst>
          </p:cNvPr>
          <p:cNvSpPr>
            <a:spLocks noGrp="1"/>
          </p:cNvSpPr>
          <p:nvPr>
            <p:ph type="sldNum" sz="quarter" idx="12"/>
          </p:nvPr>
        </p:nvSpPr>
        <p:spPr/>
        <p:txBody>
          <a:bodyPr/>
          <a:lstStyle/>
          <a:p>
            <a:fld id="{8EF147F3-F4BF-2C46-AC54-645A1178D8F6}" type="slidenum">
              <a:rPr lang="en-US" smtClean="0"/>
              <a:pPr/>
              <a:t>15</a:t>
            </a:fld>
            <a:endParaRPr lang="en-US"/>
          </a:p>
        </p:txBody>
      </p:sp>
    </p:spTree>
    <p:extLst>
      <p:ext uri="{BB962C8B-B14F-4D97-AF65-F5344CB8AC3E}">
        <p14:creationId xmlns:p14="http://schemas.microsoft.com/office/powerpoint/2010/main" val="1943149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50B5E-7876-B444-9C99-2BC73CF97F84}"/>
              </a:ext>
            </a:extLst>
          </p:cNvPr>
          <p:cNvSpPr>
            <a:spLocks noGrp="1"/>
          </p:cNvSpPr>
          <p:nvPr>
            <p:ph type="title"/>
          </p:nvPr>
        </p:nvSpPr>
        <p:spPr/>
        <p:txBody>
          <a:bodyPr/>
          <a:lstStyle/>
          <a:p>
            <a:r>
              <a:rPr lang="en-US" dirty="0"/>
              <a:t>Requests for information from the Senates</a:t>
            </a:r>
          </a:p>
        </p:txBody>
      </p:sp>
      <p:sp>
        <p:nvSpPr>
          <p:cNvPr id="3" name="Content Placeholder 2">
            <a:extLst>
              <a:ext uri="{FF2B5EF4-FFF2-40B4-BE49-F238E27FC236}">
                <a16:creationId xmlns:a16="http://schemas.microsoft.com/office/drawing/2014/main" id="{A16FFA30-0F23-A042-B00F-7F3B2E644E42}"/>
              </a:ext>
            </a:extLst>
          </p:cNvPr>
          <p:cNvSpPr>
            <a:spLocks noGrp="1"/>
          </p:cNvSpPr>
          <p:nvPr>
            <p:ph idx="4294967295"/>
          </p:nvPr>
        </p:nvSpPr>
        <p:spPr>
          <a:xfrm>
            <a:off x="541861" y="1616506"/>
            <a:ext cx="11002223" cy="2821285"/>
          </a:xfrm>
        </p:spPr>
        <p:txBody>
          <a:bodyPr vert="horz" wrap="square" lIns="91440" tIns="45720" rIns="91440" bIns="45720" rtlCol="0" anchor="t">
            <a:spAutoFit/>
          </a:bodyPr>
          <a:lstStyle/>
          <a:p>
            <a:pPr marL="914400" lvl="1" indent="-457200">
              <a:lnSpc>
                <a:spcPct val="100000"/>
              </a:lnSpc>
              <a:spcBef>
                <a:spcPts val="0"/>
              </a:spcBef>
              <a:spcAft>
                <a:spcPts val="2000"/>
              </a:spcAft>
              <a:buFont typeface="+mj-lt"/>
              <a:buAutoNum type="arabicPeriod" startAt="4"/>
            </a:pPr>
            <a:r>
              <a:rPr lang="en-US" b="1" dirty="0">
                <a:solidFill>
                  <a:schemeClr val="bg1"/>
                </a:solidFill>
                <a:ea typeface="+mn-lt"/>
                <a:cs typeface="+mn-lt"/>
              </a:rPr>
              <a:t>What was the formula used for the distribution of funds?</a:t>
            </a:r>
            <a:r>
              <a:rPr lang="en-US" b="1" dirty="0">
                <a:ea typeface="+mn-lt"/>
                <a:cs typeface="+mn-lt"/>
              </a:rPr>
              <a:t>? </a:t>
            </a:r>
            <a:br>
              <a:rPr lang="en-US" b="1" dirty="0">
                <a:ea typeface="+mn-lt"/>
                <a:cs typeface="+mn-lt"/>
              </a:rPr>
            </a:br>
            <a:r>
              <a:rPr lang="en-US" dirty="0">
                <a:solidFill>
                  <a:schemeClr val="accent4">
                    <a:lumMod val="20000"/>
                    <a:lumOff val="80000"/>
                  </a:schemeClr>
                </a:solidFill>
                <a:ea typeface="+mn-lt"/>
                <a:cs typeface="+mn-lt"/>
              </a:rPr>
              <a:t>Equity first (slide 11) using pay variables (slide 17), then market (slide 12).</a:t>
            </a:r>
            <a:endParaRPr lang="en-US" dirty="0">
              <a:solidFill>
                <a:schemeClr val="accent4">
                  <a:lumMod val="20000"/>
                  <a:lumOff val="80000"/>
                </a:schemeClr>
              </a:solidFill>
            </a:endParaRPr>
          </a:p>
          <a:p>
            <a:pPr marL="914400" lvl="1" indent="-457200">
              <a:lnSpc>
                <a:spcPct val="100000"/>
              </a:lnSpc>
              <a:spcBef>
                <a:spcPts val="0"/>
              </a:spcBef>
              <a:spcAft>
                <a:spcPts val="2000"/>
              </a:spcAft>
              <a:buAutoNum type="arabicPeriod" startAt="4"/>
            </a:pPr>
            <a:r>
              <a:rPr lang="en-US" b="1" dirty="0">
                <a:solidFill>
                  <a:schemeClr val="bg1"/>
                </a:solidFill>
                <a:ea typeface="+mn-lt"/>
                <a:cs typeface="+mn-lt"/>
              </a:rPr>
              <a:t>Did the people who were the worst off (lowest paid) get the increases?</a:t>
            </a:r>
            <a:r>
              <a:rPr lang="en-US" b="1" dirty="0">
                <a:ea typeface="+mn-lt"/>
                <a:cs typeface="+mn-lt"/>
              </a:rPr>
              <a:t>? </a:t>
            </a:r>
            <a:br>
              <a:rPr lang="en-US" b="1" dirty="0">
                <a:ea typeface="+mn-lt"/>
                <a:cs typeface="+mn-lt"/>
              </a:rPr>
            </a:br>
            <a:r>
              <a:rPr lang="en-US" dirty="0">
                <a:solidFill>
                  <a:schemeClr val="accent4">
                    <a:lumMod val="20000"/>
                    <a:lumOff val="80000"/>
                  </a:schemeClr>
                </a:solidFill>
                <a:ea typeface="+mn-lt"/>
                <a:cs typeface="+mn-lt"/>
              </a:rPr>
              <a:t>Yes, based on equity and market findings (slide 12-14). </a:t>
            </a:r>
            <a:endParaRPr lang="en-US">
              <a:solidFill>
                <a:schemeClr val="accent4">
                  <a:lumMod val="20000"/>
                  <a:lumOff val="80000"/>
                </a:schemeClr>
              </a:solidFill>
              <a:ea typeface="+mn-lt"/>
              <a:cs typeface="+mn-lt"/>
            </a:endParaRPr>
          </a:p>
          <a:p>
            <a:pPr marL="914400" lvl="1" indent="-457200">
              <a:lnSpc>
                <a:spcPct val="100000"/>
              </a:lnSpc>
              <a:spcBef>
                <a:spcPts val="0"/>
              </a:spcBef>
              <a:spcAft>
                <a:spcPts val="2000"/>
              </a:spcAft>
              <a:buAutoNum type="arabicPeriod" startAt="4"/>
            </a:pPr>
            <a:r>
              <a:rPr lang="en-US" b="1" dirty="0">
                <a:solidFill>
                  <a:schemeClr val="bg1"/>
                </a:solidFill>
                <a:ea typeface="+mn-lt"/>
                <a:cs typeface="+mn-lt"/>
              </a:rPr>
              <a:t>How was PIR for Full Professors handled within the ranges? </a:t>
            </a:r>
            <a:br>
              <a:rPr lang="en-US" b="1" dirty="0">
                <a:solidFill>
                  <a:schemeClr val="bg1"/>
                </a:solidFill>
                <a:ea typeface="+mn-lt"/>
                <a:cs typeface="+mn-lt"/>
              </a:rPr>
            </a:br>
            <a:r>
              <a:rPr lang="en-US" dirty="0">
                <a:solidFill>
                  <a:schemeClr val="accent4">
                    <a:lumMod val="20000"/>
                    <a:lumOff val="80000"/>
                  </a:schemeClr>
                </a:solidFill>
                <a:ea typeface="+mn-lt"/>
                <a:cs typeface="+mn-lt"/>
              </a:rPr>
              <a:t>PIR was not separated out from the equity and market analysis in FY23. </a:t>
            </a:r>
            <a:endParaRPr lang="en-US" dirty="0">
              <a:solidFill>
                <a:schemeClr val="accent4">
                  <a:lumMod val="20000"/>
                  <a:lumOff val="80000"/>
                </a:schemeClr>
              </a:solidFill>
              <a:cs typeface="Calibri"/>
            </a:endParaRPr>
          </a:p>
        </p:txBody>
      </p:sp>
      <p:sp>
        <p:nvSpPr>
          <p:cNvPr id="4" name="Slide Number Placeholder 3">
            <a:extLst>
              <a:ext uri="{FF2B5EF4-FFF2-40B4-BE49-F238E27FC236}">
                <a16:creationId xmlns:a16="http://schemas.microsoft.com/office/drawing/2014/main" id="{2CA2EDBA-7E1A-C24F-8A03-7770CCDB944E}"/>
              </a:ext>
            </a:extLst>
          </p:cNvPr>
          <p:cNvSpPr>
            <a:spLocks noGrp="1"/>
          </p:cNvSpPr>
          <p:nvPr>
            <p:ph type="sldNum" sz="quarter" idx="12"/>
          </p:nvPr>
        </p:nvSpPr>
        <p:spPr/>
        <p:txBody>
          <a:bodyPr/>
          <a:lstStyle/>
          <a:p>
            <a:fld id="{8EF147F3-F4BF-2C46-AC54-645A1178D8F6}" type="slidenum">
              <a:rPr lang="en-US" smtClean="0"/>
              <a:pPr/>
              <a:t>16</a:t>
            </a:fld>
            <a:endParaRPr lang="en-US"/>
          </a:p>
        </p:txBody>
      </p:sp>
    </p:spTree>
    <p:extLst>
      <p:ext uri="{BB962C8B-B14F-4D97-AF65-F5344CB8AC3E}">
        <p14:creationId xmlns:p14="http://schemas.microsoft.com/office/powerpoint/2010/main" val="2533942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265CBC-28B7-00B1-091A-03F9A2579EC1}"/>
              </a:ext>
            </a:extLst>
          </p:cNvPr>
          <p:cNvSpPr/>
          <p:nvPr/>
        </p:nvSpPr>
        <p:spPr>
          <a:xfrm>
            <a:off x="543696" y="1646276"/>
            <a:ext cx="10977743" cy="11862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The following pay variables were used to analyze equity for those within the same job or rank/discipline.</a:t>
            </a:r>
          </a:p>
        </p:txBody>
      </p:sp>
      <p:sp>
        <p:nvSpPr>
          <p:cNvPr id="2" name="Title 1">
            <a:extLst>
              <a:ext uri="{FF2B5EF4-FFF2-40B4-BE49-F238E27FC236}">
                <a16:creationId xmlns:a16="http://schemas.microsoft.com/office/drawing/2014/main" id="{4B194AD2-5666-A304-9A4C-4DD2A5F2796D}"/>
              </a:ext>
            </a:extLst>
          </p:cNvPr>
          <p:cNvSpPr>
            <a:spLocks noGrp="1"/>
          </p:cNvSpPr>
          <p:nvPr>
            <p:ph type="title"/>
          </p:nvPr>
        </p:nvSpPr>
        <p:spPr/>
        <p:txBody>
          <a:bodyPr/>
          <a:lstStyle/>
          <a:p>
            <a:r>
              <a:rPr lang="en-US" dirty="0"/>
              <a:t>Equity Predictive Pay Variables</a:t>
            </a:r>
          </a:p>
        </p:txBody>
      </p:sp>
      <p:sp>
        <p:nvSpPr>
          <p:cNvPr id="4" name="Slide Number Placeholder 3">
            <a:extLst>
              <a:ext uri="{FF2B5EF4-FFF2-40B4-BE49-F238E27FC236}">
                <a16:creationId xmlns:a16="http://schemas.microsoft.com/office/drawing/2014/main" id="{21FDDA6B-CF1C-C2A9-DFEB-0DB753FCBEB5}"/>
              </a:ext>
            </a:extLst>
          </p:cNvPr>
          <p:cNvSpPr>
            <a:spLocks noGrp="1"/>
          </p:cNvSpPr>
          <p:nvPr>
            <p:ph type="sldNum" sz="quarter" idx="12"/>
          </p:nvPr>
        </p:nvSpPr>
        <p:spPr/>
        <p:txBody>
          <a:bodyPr/>
          <a:lstStyle/>
          <a:p>
            <a:fld id="{8EF147F3-F4BF-2C46-AC54-645A1178D8F6}" type="slidenum">
              <a:rPr lang="en-US" smtClean="0"/>
              <a:pPr/>
              <a:t>17</a:t>
            </a:fld>
            <a:endParaRPr lang="en-US"/>
          </a:p>
        </p:txBody>
      </p:sp>
      <p:graphicFrame>
        <p:nvGraphicFramePr>
          <p:cNvPr id="8" name="Table 8">
            <a:extLst>
              <a:ext uri="{FF2B5EF4-FFF2-40B4-BE49-F238E27FC236}">
                <a16:creationId xmlns:a16="http://schemas.microsoft.com/office/drawing/2014/main" id="{E36978A6-23B1-5A0B-9A3D-760B3932A266}"/>
              </a:ext>
            </a:extLst>
          </p:cNvPr>
          <p:cNvGraphicFramePr>
            <a:graphicFrameLocks noGrp="1"/>
          </p:cNvGraphicFramePr>
          <p:nvPr>
            <p:extLst>
              <p:ext uri="{D42A27DB-BD31-4B8C-83A1-F6EECF244321}">
                <p14:modId xmlns:p14="http://schemas.microsoft.com/office/powerpoint/2010/main" val="1269754693"/>
              </p:ext>
            </p:extLst>
          </p:nvPr>
        </p:nvGraphicFramePr>
        <p:xfrm>
          <a:off x="1917746" y="3268489"/>
          <a:ext cx="3320716" cy="2804160"/>
        </p:xfrm>
        <a:graphic>
          <a:graphicData uri="http://schemas.openxmlformats.org/drawingml/2006/table">
            <a:tbl>
              <a:tblPr firstRow="1" bandRow="1">
                <a:tableStyleId>{073A0DAA-6AF3-43AB-8588-CEC1D06C72B9}</a:tableStyleId>
              </a:tblPr>
              <a:tblGrid>
                <a:gridCol w="3320716">
                  <a:extLst>
                    <a:ext uri="{9D8B030D-6E8A-4147-A177-3AD203B41FA5}">
                      <a16:colId xmlns:a16="http://schemas.microsoft.com/office/drawing/2014/main" val="2417903856"/>
                    </a:ext>
                  </a:extLst>
                </a:gridCol>
              </a:tblGrid>
              <a:tr h="370840">
                <a:tc>
                  <a:txBody>
                    <a:bodyPr/>
                    <a:lstStyle/>
                    <a:p>
                      <a:r>
                        <a:rPr lang="en-US" dirty="0"/>
                        <a:t>Faculty Pay Variable FY23</a:t>
                      </a:r>
                    </a:p>
                  </a:txBody>
                  <a:tcPr/>
                </a:tc>
                <a:extLst>
                  <a:ext uri="{0D108BD9-81ED-4DB2-BD59-A6C34878D82A}">
                    <a16:rowId xmlns:a16="http://schemas.microsoft.com/office/drawing/2014/main" val="3092087204"/>
                  </a:ext>
                </a:extLst>
              </a:tr>
              <a:tr h="370840">
                <a:tc>
                  <a:txBody>
                    <a:bodyPr/>
                    <a:lstStyle/>
                    <a:p>
                      <a:r>
                        <a:rPr lang="en-US" sz="1600"/>
                        <a:t>Rank</a:t>
                      </a:r>
                    </a:p>
                  </a:txBody>
                  <a:tcPr/>
                </a:tc>
                <a:extLst>
                  <a:ext uri="{0D108BD9-81ED-4DB2-BD59-A6C34878D82A}">
                    <a16:rowId xmlns:a16="http://schemas.microsoft.com/office/drawing/2014/main" val="3278054541"/>
                  </a:ext>
                </a:extLst>
              </a:tr>
              <a:tr h="370840">
                <a:tc>
                  <a:txBody>
                    <a:bodyPr/>
                    <a:lstStyle/>
                    <a:p>
                      <a:r>
                        <a:rPr lang="en-US" sz="1600"/>
                        <a:t>Tenure Track Status</a:t>
                      </a:r>
                    </a:p>
                  </a:txBody>
                  <a:tcPr/>
                </a:tc>
                <a:extLst>
                  <a:ext uri="{0D108BD9-81ED-4DB2-BD59-A6C34878D82A}">
                    <a16:rowId xmlns:a16="http://schemas.microsoft.com/office/drawing/2014/main" val="991359098"/>
                  </a:ext>
                </a:extLst>
              </a:tr>
              <a:tr h="370840">
                <a:tc>
                  <a:txBody>
                    <a:bodyPr/>
                    <a:lstStyle/>
                    <a:p>
                      <a:r>
                        <a:rPr lang="en-US" sz="1600"/>
                        <a:t>Highest Degree Earned</a:t>
                      </a:r>
                    </a:p>
                  </a:txBody>
                  <a:tcPr/>
                </a:tc>
                <a:extLst>
                  <a:ext uri="{0D108BD9-81ED-4DB2-BD59-A6C34878D82A}">
                    <a16:rowId xmlns:a16="http://schemas.microsoft.com/office/drawing/2014/main" val="3270746873"/>
                  </a:ext>
                </a:extLst>
              </a:tr>
              <a:tr h="370840">
                <a:tc>
                  <a:txBody>
                    <a:bodyPr/>
                    <a:lstStyle/>
                    <a:p>
                      <a:r>
                        <a:rPr lang="en-US" sz="1600" dirty="0"/>
                        <a:t>Years in Current Rank </a:t>
                      </a:r>
                      <a:br>
                        <a:rPr lang="en-US" sz="1600" dirty="0"/>
                      </a:br>
                      <a:r>
                        <a:rPr lang="en-US" sz="1600" dirty="0"/>
                        <a:t>(capped at 20 </a:t>
                      </a:r>
                      <a:r>
                        <a:rPr lang="en-US" sz="1600" dirty="0" err="1"/>
                        <a:t>yrs</a:t>
                      </a:r>
                      <a:r>
                        <a:rPr lang="en-US" sz="1600" dirty="0"/>
                        <a:t>)</a:t>
                      </a:r>
                    </a:p>
                  </a:txBody>
                  <a:tcPr/>
                </a:tc>
                <a:extLst>
                  <a:ext uri="{0D108BD9-81ED-4DB2-BD59-A6C34878D82A}">
                    <a16:rowId xmlns:a16="http://schemas.microsoft.com/office/drawing/2014/main" val="2643887844"/>
                  </a:ext>
                </a:extLst>
              </a:tr>
              <a:tr h="370840">
                <a:tc>
                  <a:txBody>
                    <a:bodyPr/>
                    <a:lstStyle/>
                    <a:p>
                      <a:r>
                        <a:rPr lang="en-US" sz="1600" dirty="0"/>
                        <a:t>College</a:t>
                      </a:r>
                    </a:p>
                  </a:txBody>
                  <a:tcPr/>
                </a:tc>
                <a:extLst>
                  <a:ext uri="{0D108BD9-81ED-4DB2-BD59-A6C34878D82A}">
                    <a16:rowId xmlns:a16="http://schemas.microsoft.com/office/drawing/2014/main" val="3614374141"/>
                  </a:ext>
                </a:extLst>
              </a:tr>
              <a:tr h="370840">
                <a:tc>
                  <a:txBody>
                    <a:bodyPr/>
                    <a:lstStyle/>
                    <a:p>
                      <a:r>
                        <a:rPr lang="en-US" sz="1600" dirty="0"/>
                        <a:t>Department within College</a:t>
                      </a:r>
                    </a:p>
                  </a:txBody>
                  <a:tcPr/>
                </a:tc>
                <a:extLst>
                  <a:ext uri="{0D108BD9-81ED-4DB2-BD59-A6C34878D82A}">
                    <a16:rowId xmlns:a16="http://schemas.microsoft.com/office/drawing/2014/main" val="977505210"/>
                  </a:ext>
                </a:extLst>
              </a:tr>
            </a:tbl>
          </a:graphicData>
        </a:graphic>
      </p:graphicFrame>
      <p:graphicFrame>
        <p:nvGraphicFramePr>
          <p:cNvPr id="9" name="Table 9">
            <a:extLst>
              <a:ext uri="{FF2B5EF4-FFF2-40B4-BE49-F238E27FC236}">
                <a16:creationId xmlns:a16="http://schemas.microsoft.com/office/drawing/2014/main" id="{4528220D-1AF2-78E4-6F9C-A075879F5B26}"/>
              </a:ext>
            </a:extLst>
          </p:cNvPr>
          <p:cNvGraphicFramePr>
            <a:graphicFrameLocks noGrp="1"/>
          </p:cNvGraphicFramePr>
          <p:nvPr>
            <p:extLst>
              <p:ext uri="{D42A27DB-BD31-4B8C-83A1-F6EECF244321}">
                <p14:modId xmlns:p14="http://schemas.microsoft.com/office/powerpoint/2010/main" val="2744365518"/>
              </p:ext>
            </p:extLst>
          </p:nvPr>
        </p:nvGraphicFramePr>
        <p:xfrm>
          <a:off x="6431993" y="3268489"/>
          <a:ext cx="3320715" cy="2595880"/>
        </p:xfrm>
        <a:graphic>
          <a:graphicData uri="http://schemas.openxmlformats.org/drawingml/2006/table">
            <a:tbl>
              <a:tblPr firstRow="1" bandRow="1">
                <a:tableStyleId>{073A0DAA-6AF3-43AB-8588-CEC1D06C72B9}</a:tableStyleId>
              </a:tblPr>
              <a:tblGrid>
                <a:gridCol w="3320715">
                  <a:extLst>
                    <a:ext uri="{9D8B030D-6E8A-4147-A177-3AD203B41FA5}">
                      <a16:colId xmlns:a16="http://schemas.microsoft.com/office/drawing/2014/main" val="1422209230"/>
                    </a:ext>
                  </a:extLst>
                </a:gridCol>
              </a:tblGrid>
              <a:tr h="370840">
                <a:tc>
                  <a:txBody>
                    <a:bodyPr/>
                    <a:lstStyle/>
                    <a:p>
                      <a:r>
                        <a:rPr lang="en-US" dirty="0"/>
                        <a:t>Staff Pay Variables FY23</a:t>
                      </a:r>
                    </a:p>
                  </a:txBody>
                  <a:tcPr/>
                </a:tc>
                <a:extLst>
                  <a:ext uri="{0D108BD9-81ED-4DB2-BD59-A6C34878D82A}">
                    <a16:rowId xmlns:a16="http://schemas.microsoft.com/office/drawing/2014/main" val="610134754"/>
                  </a:ext>
                </a:extLst>
              </a:tr>
              <a:tr h="370840">
                <a:tc>
                  <a:txBody>
                    <a:bodyPr/>
                    <a:lstStyle/>
                    <a:p>
                      <a:r>
                        <a:rPr lang="en-US" sz="1600"/>
                        <a:t>Pay Grade</a:t>
                      </a:r>
                    </a:p>
                  </a:txBody>
                  <a:tcPr/>
                </a:tc>
                <a:extLst>
                  <a:ext uri="{0D108BD9-81ED-4DB2-BD59-A6C34878D82A}">
                    <a16:rowId xmlns:a16="http://schemas.microsoft.com/office/drawing/2014/main" val="904195260"/>
                  </a:ext>
                </a:extLst>
              </a:tr>
              <a:tr h="370840">
                <a:tc>
                  <a:txBody>
                    <a:bodyPr/>
                    <a:lstStyle/>
                    <a:p>
                      <a:r>
                        <a:rPr lang="en-US" sz="1600"/>
                        <a:t>FLSA Status</a:t>
                      </a:r>
                    </a:p>
                  </a:txBody>
                  <a:tcPr/>
                </a:tc>
                <a:extLst>
                  <a:ext uri="{0D108BD9-81ED-4DB2-BD59-A6C34878D82A}">
                    <a16:rowId xmlns:a16="http://schemas.microsoft.com/office/drawing/2014/main" val="3311206409"/>
                  </a:ext>
                </a:extLst>
              </a:tr>
              <a:tr h="370840">
                <a:tc>
                  <a:txBody>
                    <a:bodyPr/>
                    <a:lstStyle/>
                    <a:p>
                      <a:r>
                        <a:rPr lang="en-US" sz="1600"/>
                        <a:t>Years in Current Job</a:t>
                      </a:r>
                    </a:p>
                  </a:txBody>
                  <a:tcPr/>
                </a:tc>
                <a:extLst>
                  <a:ext uri="{0D108BD9-81ED-4DB2-BD59-A6C34878D82A}">
                    <a16:rowId xmlns:a16="http://schemas.microsoft.com/office/drawing/2014/main" val="1018905643"/>
                  </a:ext>
                </a:extLst>
              </a:tr>
              <a:tr h="370840">
                <a:tc>
                  <a:txBody>
                    <a:bodyPr/>
                    <a:lstStyle/>
                    <a:p>
                      <a:r>
                        <a:rPr lang="en-US" sz="1600"/>
                        <a:t>Highest Degree Earned</a:t>
                      </a:r>
                    </a:p>
                  </a:txBody>
                  <a:tcPr/>
                </a:tc>
                <a:extLst>
                  <a:ext uri="{0D108BD9-81ED-4DB2-BD59-A6C34878D82A}">
                    <a16:rowId xmlns:a16="http://schemas.microsoft.com/office/drawing/2014/main" val="3415509922"/>
                  </a:ext>
                </a:extLst>
              </a:tr>
              <a:tr h="370840">
                <a:tc>
                  <a:txBody>
                    <a:bodyPr/>
                    <a:lstStyle/>
                    <a:p>
                      <a:r>
                        <a:rPr lang="en-US" sz="1600"/>
                        <a:t>Division</a:t>
                      </a:r>
                    </a:p>
                  </a:txBody>
                  <a:tcPr/>
                </a:tc>
                <a:extLst>
                  <a:ext uri="{0D108BD9-81ED-4DB2-BD59-A6C34878D82A}">
                    <a16:rowId xmlns:a16="http://schemas.microsoft.com/office/drawing/2014/main" val="1261928305"/>
                  </a:ext>
                </a:extLst>
              </a:tr>
              <a:tr h="370840">
                <a:tc>
                  <a:txBody>
                    <a:bodyPr/>
                    <a:lstStyle/>
                    <a:p>
                      <a:r>
                        <a:rPr lang="en-US" sz="1600" dirty="0"/>
                        <a:t>Job Family</a:t>
                      </a:r>
                    </a:p>
                  </a:txBody>
                  <a:tcPr/>
                </a:tc>
                <a:extLst>
                  <a:ext uri="{0D108BD9-81ED-4DB2-BD59-A6C34878D82A}">
                    <a16:rowId xmlns:a16="http://schemas.microsoft.com/office/drawing/2014/main" val="2179236592"/>
                  </a:ext>
                </a:extLst>
              </a:tr>
            </a:tbl>
          </a:graphicData>
        </a:graphic>
      </p:graphicFrame>
    </p:spTree>
    <p:extLst>
      <p:ext uri="{BB962C8B-B14F-4D97-AF65-F5344CB8AC3E}">
        <p14:creationId xmlns:p14="http://schemas.microsoft.com/office/powerpoint/2010/main" val="967320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7C5362-6C74-4E43-BE14-CCC5B49A5373}"/>
              </a:ext>
            </a:extLst>
          </p:cNvPr>
          <p:cNvSpPr>
            <a:spLocks noGrp="1"/>
          </p:cNvSpPr>
          <p:nvPr>
            <p:ph type="title"/>
          </p:nvPr>
        </p:nvSpPr>
        <p:spPr/>
        <p:txBody>
          <a:bodyPr>
            <a:normAutofit/>
          </a:bodyPr>
          <a:lstStyle/>
          <a:p>
            <a:r>
              <a:rPr lang="en-US" sz="5200"/>
              <a:t>Agenda</a:t>
            </a:r>
          </a:p>
        </p:txBody>
      </p:sp>
      <p:graphicFrame>
        <p:nvGraphicFramePr>
          <p:cNvPr id="52" name="Content Placeholder 2">
            <a:extLst>
              <a:ext uri="{FF2B5EF4-FFF2-40B4-BE49-F238E27FC236}">
                <a16:creationId xmlns:a16="http://schemas.microsoft.com/office/drawing/2014/main" id="{41963C06-09FA-0171-6229-D8E2F030B5C4}"/>
              </a:ext>
            </a:extLst>
          </p:cNvPr>
          <p:cNvGraphicFramePr>
            <a:graphicFrameLocks noGrp="1"/>
          </p:cNvGraphicFramePr>
          <p:nvPr>
            <p:ph idx="1"/>
            <p:extLst>
              <p:ext uri="{D42A27DB-BD31-4B8C-83A1-F6EECF244321}">
                <p14:modId xmlns:p14="http://schemas.microsoft.com/office/powerpoint/2010/main" val="1413509387"/>
              </p:ext>
            </p:extLst>
          </p:nvPr>
        </p:nvGraphicFramePr>
        <p:xfrm>
          <a:off x="542925" y="1825625"/>
          <a:ext cx="4873625" cy="4538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DFAE3E5-EAFE-B649-9EA7-B50E97B54F0B}"/>
              </a:ext>
            </a:extLst>
          </p:cNvPr>
          <p:cNvSpPr>
            <a:spLocks noGrp="1"/>
          </p:cNvSpPr>
          <p:nvPr>
            <p:ph type="sldNum" sz="quarter" idx="12"/>
          </p:nvPr>
        </p:nvSpPr>
        <p:spPr/>
        <p:txBody>
          <a:bodyPr>
            <a:normAutofit/>
          </a:bodyPr>
          <a:lstStyle/>
          <a:p>
            <a:pPr>
              <a:spcAft>
                <a:spcPts val="600"/>
              </a:spcAft>
            </a:pPr>
            <a:fld id="{8EF147F3-F4BF-2C46-AC54-645A1178D8F6}" type="slidenum">
              <a:rPr lang="en-US" smtClean="0"/>
              <a:pPr>
                <a:spcAft>
                  <a:spcPts val="600"/>
                </a:spcAft>
              </a:pPr>
              <a:t>18</a:t>
            </a:fld>
            <a:endParaRPr lang="en-US"/>
          </a:p>
        </p:txBody>
      </p:sp>
    </p:spTree>
    <p:extLst>
      <p:ext uri="{BB962C8B-B14F-4D97-AF65-F5344CB8AC3E}">
        <p14:creationId xmlns:p14="http://schemas.microsoft.com/office/powerpoint/2010/main" val="2922914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0E2EA-E09F-6746-ECCF-CBC1BB50C80E}"/>
              </a:ext>
            </a:extLst>
          </p:cNvPr>
          <p:cNvSpPr>
            <a:spLocks noGrp="1"/>
          </p:cNvSpPr>
          <p:nvPr>
            <p:ph type="title"/>
          </p:nvPr>
        </p:nvSpPr>
        <p:spPr/>
        <p:txBody>
          <a:bodyPr/>
          <a:lstStyle/>
          <a:p>
            <a:r>
              <a:rPr lang="en-US" dirty="0"/>
              <a:t>Recommendations based on feedback</a:t>
            </a:r>
          </a:p>
        </p:txBody>
      </p:sp>
      <p:sp>
        <p:nvSpPr>
          <p:cNvPr id="3" name="Content Placeholder 2">
            <a:extLst>
              <a:ext uri="{FF2B5EF4-FFF2-40B4-BE49-F238E27FC236}">
                <a16:creationId xmlns:a16="http://schemas.microsoft.com/office/drawing/2014/main" id="{0EEDA5BB-EACB-5B4A-75FB-D910CA9CE503}"/>
              </a:ext>
            </a:extLst>
          </p:cNvPr>
          <p:cNvSpPr>
            <a:spLocks noGrp="1"/>
          </p:cNvSpPr>
          <p:nvPr>
            <p:ph idx="1"/>
          </p:nvPr>
        </p:nvSpPr>
        <p:spPr>
          <a:xfrm>
            <a:off x="543696" y="1825624"/>
            <a:ext cx="11150073" cy="3448123"/>
          </a:xfrm>
        </p:spPr>
        <p:txBody>
          <a:bodyPr vert="horz" lIns="91440" tIns="45720" rIns="91440" bIns="45720" rtlCol="0" anchor="t">
            <a:spAutoFit/>
          </a:bodyPr>
          <a:lstStyle/>
          <a:p>
            <a:pPr marL="0" indent="0">
              <a:buNone/>
            </a:pPr>
            <a:r>
              <a:rPr lang="en-US" dirty="0"/>
              <a:t>The following themes emerged from the stakeholder feedback sessions conducted Fall 2022:</a:t>
            </a:r>
          </a:p>
          <a:p>
            <a:pPr marL="0" indent="0">
              <a:buNone/>
            </a:pPr>
            <a:endParaRPr lang="en-US" dirty="0"/>
          </a:p>
          <a:p>
            <a:r>
              <a:rPr lang="en-US"/>
              <a:t>Shift Implementation </a:t>
            </a:r>
            <a:r>
              <a:rPr lang="en-US" dirty="0"/>
              <a:t>Timeline</a:t>
            </a:r>
          </a:p>
          <a:p>
            <a:r>
              <a:rPr lang="en-US" dirty="0"/>
              <a:t>Revise FY Goals</a:t>
            </a:r>
          </a:p>
          <a:p>
            <a:r>
              <a:rPr lang="en-US" dirty="0"/>
              <a:t>Refine Pay Equity Methodology</a:t>
            </a:r>
          </a:p>
          <a:p>
            <a:r>
              <a:rPr lang="en-US" dirty="0"/>
              <a:t>Improve Communication &amp; Tools</a:t>
            </a:r>
          </a:p>
        </p:txBody>
      </p:sp>
      <p:sp>
        <p:nvSpPr>
          <p:cNvPr id="4" name="Slide Number Placeholder 3">
            <a:extLst>
              <a:ext uri="{FF2B5EF4-FFF2-40B4-BE49-F238E27FC236}">
                <a16:creationId xmlns:a16="http://schemas.microsoft.com/office/drawing/2014/main" id="{5E210DED-A27F-A6D5-4156-F558672A0B59}"/>
              </a:ext>
            </a:extLst>
          </p:cNvPr>
          <p:cNvSpPr>
            <a:spLocks noGrp="1"/>
          </p:cNvSpPr>
          <p:nvPr>
            <p:ph type="sldNum" sz="quarter" idx="12"/>
          </p:nvPr>
        </p:nvSpPr>
        <p:spPr/>
        <p:txBody>
          <a:bodyPr/>
          <a:lstStyle/>
          <a:p>
            <a:fld id="{8EF147F3-F4BF-2C46-AC54-645A1178D8F6}" type="slidenum">
              <a:rPr lang="en-US" smtClean="0"/>
              <a:pPr/>
              <a:t>19</a:t>
            </a:fld>
            <a:endParaRPr lang="en-US"/>
          </a:p>
        </p:txBody>
      </p:sp>
    </p:spTree>
    <p:extLst>
      <p:ext uri="{BB962C8B-B14F-4D97-AF65-F5344CB8AC3E}">
        <p14:creationId xmlns:p14="http://schemas.microsoft.com/office/powerpoint/2010/main" val="1946354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7C6329-EB92-9E78-B630-B0B7798CA6DA}"/>
              </a:ext>
            </a:extLst>
          </p:cNvPr>
          <p:cNvSpPr>
            <a:spLocks noGrp="1"/>
          </p:cNvSpPr>
          <p:nvPr>
            <p:ph type="title"/>
          </p:nvPr>
        </p:nvSpPr>
        <p:spPr/>
        <p:txBody>
          <a:bodyPr/>
          <a:lstStyle/>
          <a:p>
            <a:r>
              <a:rPr lang="en-US"/>
              <a:t>Overview</a:t>
            </a:r>
          </a:p>
        </p:txBody>
      </p:sp>
      <p:sp>
        <p:nvSpPr>
          <p:cNvPr id="6" name="Content Placeholder 5">
            <a:extLst>
              <a:ext uri="{FF2B5EF4-FFF2-40B4-BE49-F238E27FC236}">
                <a16:creationId xmlns:a16="http://schemas.microsoft.com/office/drawing/2014/main" id="{8B07CA64-BC80-A824-1E5E-C80586525778}"/>
              </a:ext>
            </a:extLst>
          </p:cNvPr>
          <p:cNvSpPr>
            <a:spLocks noGrp="1"/>
          </p:cNvSpPr>
          <p:nvPr>
            <p:ph idx="1"/>
          </p:nvPr>
        </p:nvSpPr>
        <p:spPr>
          <a:xfrm>
            <a:off x="543696" y="1825624"/>
            <a:ext cx="11150073" cy="4351961"/>
          </a:xfrm>
        </p:spPr>
        <p:txBody>
          <a:bodyPr vert="horz" lIns="91440" tIns="45720" rIns="91440" bIns="45720" rtlCol="0" anchor="t">
            <a:spAutoFit/>
          </a:bodyPr>
          <a:lstStyle/>
          <a:p>
            <a:pPr marL="0" indent="0">
              <a:buNone/>
            </a:pPr>
            <a:r>
              <a:rPr lang="en-US" dirty="0"/>
              <a:t>In FY23, WSU implemented the first pay adjustments using the new market-based compensation (MBC) model adopted by the university in 2020. </a:t>
            </a:r>
          </a:p>
          <a:p>
            <a:pPr marL="0" indent="0">
              <a:buNone/>
            </a:pPr>
            <a:r>
              <a:rPr lang="en-US" dirty="0"/>
              <a:t>The MBC model is a cornerstone strategy of the University's DEI Plan to ensure equity in our pay practices.</a:t>
            </a:r>
          </a:p>
          <a:p>
            <a:pPr marL="0" indent="0">
              <a:buNone/>
            </a:pPr>
            <a:endParaRPr lang="en-US" dirty="0"/>
          </a:p>
          <a:p>
            <a:pPr marL="0" indent="0">
              <a:buNone/>
            </a:pPr>
            <a:r>
              <a:rPr lang="en-US" dirty="0"/>
              <a:t>The purpose of this update is to share the following:</a:t>
            </a:r>
            <a:endParaRPr lang="en-US" dirty="0">
              <a:cs typeface="Calibri"/>
            </a:endParaRPr>
          </a:p>
          <a:p>
            <a:pPr marL="464820"/>
            <a:r>
              <a:rPr lang="en-US" dirty="0"/>
              <a:t>The goals and outcomes achieved in FY23</a:t>
            </a:r>
            <a:endParaRPr lang="en-US" dirty="0">
              <a:ea typeface="Calibri"/>
              <a:cs typeface="Calibri"/>
            </a:endParaRPr>
          </a:p>
          <a:p>
            <a:pPr marL="464820"/>
            <a:r>
              <a:rPr lang="en-US" dirty="0"/>
              <a:t>Our FY24 compensation goals, based on stakeholder feedback </a:t>
            </a:r>
            <a:endParaRPr lang="en-US" dirty="0">
              <a:ea typeface="Calibri" panose="020F0502020204030204"/>
              <a:cs typeface="Calibri" panose="020F0502020204030204"/>
            </a:endParaRPr>
          </a:p>
          <a:p>
            <a:pPr marL="464820"/>
            <a:r>
              <a:rPr lang="en-US" dirty="0">
                <a:ea typeface="Calibri" panose="020F0502020204030204"/>
                <a:cs typeface="Calibri" panose="020F0502020204030204"/>
              </a:rPr>
              <a:t>Next steps</a:t>
            </a:r>
          </a:p>
        </p:txBody>
      </p:sp>
      <p:sp>
        <p:nvSpPr>
          <p:cNvPr id="4" name="Slide Number Placeholder 3">
            <a:extLst>
              <a:ext uri="{FF2B5EF4-FFF2-40B4-BE49-F238E27FC236}">
                <a16:creationId xmlns:a16="http://schemas.microsoft.com/office/drawing/2014/main" id="{6FBD0515-F395-127B-8D0B-C2B3CB89762E}"/>
              </a:ext>
            </a:extLst>
          </p:cNvPr>
          <p:cNvSpPr>
            <a:spLocks noGrp="1"/>
          </p:cNvSpPr>
          <p:nvPr>
            <p:ph type="sldNum" sz="quarter" idx="12"/>
          </p:nvPr>
        </p:nvSpPr>
        <p:spPr/>
        <p:txBody>
          <a:bodyPr/>
          <a:lstStyle/>
          <a:p>
            <a:fld id="{8EF147F3-F4BF-2C46-AC54-645A1178D8F6}" type="slidenum">
              <a:rPr lang="en-US" smtClean="0"/>
              <a:pPr/>
              <a:t>2</a:t>
            </a:fld>
            <a:endParaRPr lang="en-US"/>
          </a:p>
        </p:txBody>
      </p:sp>
    </p:spTree>
    <p:extLst>
      <p:ext uri="{BB962C8B-B14F-4D97-AF65-F5344CB8AC3E}">
        <p14:creationId xmlns:p14="http://schemas.microsoft.com/office/powerpoint/2010/main" val="3817843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94AD2-5666-A304-9A4C-4DD2A5F2796D}"/>
              </a:ext>
            </a:extLst>
          </p:cNvPr>
          <p:cNvSpPr>
            <a:spLocks noGrp="1"/>
          </p:cNvSpPr>
          <p:nvPr>
            <p:ph type="title"/>
          </p:nvPr>
        </p:nvSpPr>
        <p:spPr/>
        <p:txBody>
          <a:bodyPr/>
          <a:lstStyle/>
          <a:p>
            <a:r>
              <a:rPr lang="en-US" dirty="0"/>
              <a:t>FY24 Implementation Timeline</a:t>
            </a:r>
          </a:p>
        </p:txBody>
      </p:sp>
      <p:sp>
        <p:nvSpPr>
          <p:cNvPr id="3" name="Content Placeholder 2">
            <a:extLst>
              <a:ext uri="{FF2B5EF4-FFF2-40B4-BE49-F238E27FC236}">
                <a16:creationId xmlns:a16="http://schemas.microsoft.com/office/drawing/2014/main" id="{FB7C9163-9118-E663-7ECF-601FAE85C507}"/>
              </a:ext>
            </a:extLst>
          </p:cNvPr>
          <p:cNvSpPr>
            <a:spLocks noGrp="1"/>
          </p:cNvSpPr>
          <p:nvPr>
            <p:ph idx="1"/>
          </p:nvPr>
        </p:nvSpPr>
        <p:spPr>
          <a:xfrm>
            <a:off x="2198635" y="1747516"/>
            <a:ext cx="9599415" cy="1328569"/>
          </a:xfrm>
        </p:spPr>
        <p:txBody>
          <a:bodyPr/>
          <a:lstStyle/>
          <a:p>
            <a:pPr marL="228600" lvl="1"/>
            <a:r>
              <a:rPr lang="en-US" sz="2000" dirty="0"/>
              <a:t>Need more time to review various pay adjustment scenarios – all of which are manually configured in Excel.</a:t>
            </a:r>
          </a:p>
          <a:p>
            <a:pPr marL="228600" lvl="1"/>
            <a:r>
              <a:rPr lang="en-US" sz="2000" dirty="0"/>
              <a:t>No time for leader input on adjustments.</a:t>
            </a:r>
          </a:p>
          <a:p>
            <a:pPr marL="228600" lvl="1"/>
            <a:r>
              <a:rPr lang="en-US" sz="2000" dirty="0"/>
              <a:t>Not enough time for leaders to communicate changes to employees.</a:t>
            </a:r>
          </a:p>
        </p:txBody>
      </p:sp>
      <p:sp>
        <p:nvSpPr>
          <p:cNvPr id="4" name="Slide Number Placeholder 3">
            <a:extLst>
              <a:ext uri="{FF2B5EF4-FFF2-40B4-BE49-F238E27FC236}">
                <a16:creationId xmlns:a16="http://schemas.microsoft.com/office/drawing/2014/main" id="{21FDDA6B-CF1C-C2A9-DFEB-0DB753FCBEB5}"/>
              </a:ext>
            </a:extLst>
          </p:cNvPr>
          <p:cNvSpPr>
            <a:spLocks noGrp="1"/>
          </p:cNvSpPr>
          <p:nvPr>
            <p:ph type="sldNum" sz="quarter" idx="12"/>
          </p:nvPr>
        </p:nvSpPr>
        <p:spPr/>
        <p:txBody>
          <a:bodyPr/>
          <a:lstStyle/>
          <a:p>
            <a:fld id="{8EF147F3-F4BF-2C46-AC54-645A1178D8F6}" type="slidenum">
              <a:rPr lang="en-US" smtClean="0"/>
              <a:pPr/>
              <a:t>20</a:t>
            </a:fld>
            <a:endParaRPr lang="en-US"/>
          </a:p>
        </p:txBody>
      </p:sp>
      <p:sp>
        <p:nvSpPr>
          <p:cNvPr id="13" name="TextBox 12">
            <a:extLst>
              <a:ext uri="{FF2B5EF4-FFF2-40B4-BE49-F238E27FC236}">
                <a16:creationId xmlns:a16="http://schemas.microsoft.com/office/drawing/2014/main" id="{23EC1B8A-66BD-105C-5F5F-7805BD77CFF6}"/>
              </a:ext>
            </a:extLst>
          </p:cNvPr>
          <p:cNvSpPr txBox="1"/>
          <p:nvPr/>
        </p:nvSpPr>
        <p:spPr>
          <a:xfrm>
            <a:off x="299732" y="1999934"/>
            <a:ext cx="2123090" cy="830997"/>
          </a:xfrm>
          <a:prstGeom prst="rect">
            <a:avLst/>
          </a:prstGeom>
          <a:noFill/>
        </p:spPr>
        <p:txBody>
          <a:bodyPr wrap="square" rtlCol="0">
            <a:spAutoFit/>
          </a:bodyPr>
          <a:lstStyle/>
          <a:p>
            <a:r>
              <a:rPr lang="en-US" sz="2400" b="1" dirty="0"/>
              <a:t>Stakeholder Feedback:</a:t>
            </a:r>
          </a:p>
        </p:txBody>
      </p:sp>
      <p:sp>
        <p:nvSpPr>
          <p:cNvPr id="6" name="TextBox 5">
            <a:extLst>
              <a:ext uri="{FF2B5EF4-FFF2-40B4-BE49-F238E27FC236}">
                <a16:creationId xmlns:a16="http://schemas.microsoft.com/office/drawing/2014/main" id="{6F414004-F302-BAD3-6A21-252E2156CECF}"/>
              </a:ext>
            </a:extLst>
          </p:cNvPr>
          <p:cNvSpPr txBox="1"/>
          <p:nvPr/>
        </p:nvSpPr>
        <p:spPr>
          <a:xfrm>
            <a:off x="419725" y="3627365"/>
            <a:ext cx="11062742" cy="2554545"/>
          </a:xfrm>
          <a:prstGeom prst="rect">
            <a:avLst/>
          </a:prstGeom>
          <a:solidFill>
            <a:schemeClr val="tx1"/>
          </a:solidFill>
        </p:spPr>
        <p:txBody>
          <a:bodyPr wrap="square" rtlCol="0">
            <a:spAutoFit/>
          </a:bodyPr>
          <a:lstStyle/>
          <a:p>
            <a:pPr algn="ctr"/>
            <a:endParaRPr lang="en-US" sz="2000" dirty="0">
              <a:solidFill>
                <a:schemeClr val="bg1"/>
              </a:solidFill>
            </a:endParaRPr>
          </a:p>
          <a:p>
            <a:pPr algn="ctr"/>
            <a:r>
              <a:rPr lang="en-US" sz="2000" dirty="0">
                <a:solidFill>
                  <a:schemeClr val="bg1"/>
                </a:solidFill>
              </a:rPr>
              <a:t>Based on our budgeting process and system, </a:t>
            </a:r>
            <a:br>
              <a:rPr lang="en-US" sz="2000" dirty="0">
                <a:solidFill>
                  <a:schemeClr val="bg1"/>
                </a:solidFill>
              </a:rPr>
            </a:br>
            <a:r>
              <a:rPr lang="en-US" sz="2000" dirty="0">
                <a:solidFill>
                  <a:schemeClr val="bg1"/>
                </a:solidFill>
              </a:rPr>
              <a:t>we are unable to adjust the timing. </a:t>
            </a:r>
          </a:p>
          <a:p>
            <a:pPr algn="ctr"/>
            <a:endParaRPr lang="en-US" sz="2000" dirty="0">
              <a:solidFill>
                <a:schemeClr val="bg1"/>
              </a:solidFill>
            </a:endParaRPr>
          </a:p>
          <a:p>
            <a:pPr algn="ctr"/>
            <a:r>
              <a:rPr lang="en-US" sz="2000" dirty="0">
                <a:solidFill>
                  <a:schemeClr val="bg1"/>
                </a:solidFill>
              </a:rPr>
              <a:t>However, we are looking at alternative ways </a:t>
            </a:r>
            <a:br>
              <a:rPr lang="en-US" sz="2000" dirty="0">
                <a:solidFill>
                  <a:schemeClr val="bg1"/>
                </a:solidFill>
              </a:rPr>
            </a:br>
            <a:r>
              <a:rPr lang="en-US" sz="2000" dirty="0">
                <a:solidFill>
                  <a:schemeClr val="bg1"/>
                </a:solidFill>
              </a:rPr>
              <a:t>to allow more time for budget owners to plan and for all leaders </a:t>
            </a:r>
            <a:br>
              <a:rPr lang="en-US" sz="2000" dirty="0">
                <a:solidFill>
                  <a:schemeClr val="bg1"/>
                </a:solidFill>
              </a:rPr>
            </a:br>
            <a:r>
              <a:rPr lang="en-US" sz="2000" dirty="0">
                <a:solidFill>
                  <a:schemeClr val="bg1"/>
                </a:solidFill>
              </a:rPr>
              <a:t>to communicate changes to employees.</a:t>
            </a:r>
          </a:p>
          <a:p>
            <a:pPr algn="ctr"/>
            <a:endParaRPr lang="en-US" sz="2000" dirty="0">
              <a:solidFill>
                <a:schemeClr val="bg1"/>
              </a:solidFill>
            </a:endParaRPr>
          </a:p>
        </p:txBody>
      </p:sp>
    </p:spTree>
    <p:extLst>
      <p:ext uri="{BB962C8B-B14F-4D97-AF65-F5344CB8AC3E}">
        <p14:creationId xmlns:p14="http://schemas.microsoft.com/office/powerpoint/2010/main" val="2226950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265CBC-28B7-00B1-091A-03F9A2579EC1}"/>
              </a:ext>
            </a:extLst>
          </p:cNvPr>
          <p:cNvSpPr/>
          <p:nvPr/>
        </p:nvSpPr>
        <p:spPr>
          <a:xfrm>
            <a:off x="346842" y="3874167"/>
            <a:ext cx="11498318" cy="19466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94AD2-5666-A304-9A4C-4DD2A5F2796D}"/>
              </a:ext>
            </a:extLst>
          </p:cNvPr>
          <p:cNvSpPr>
            <a:spLocks noGrp="1"/>
          </p:cNvSpPr>
          <p:nvPr>
            <p:ph type="title"/>
          </p:nvPr>
        </p:nvSpPr>
        <p:spPr/>
        <p:txBody>
          <a:bodyPr/>
          <a:lstStyle/>
          <a:p>
            <a:r>
              <a:rPr lang="en-US" dirty="0"/>
              <a:t>Revise FY Goals</a:t>
            </a:r>
          </a:p>
        </p:txBody>
      </p:sp>
      <p:sp>
        <p:nvSpPr>
          <p:cNvPr id="3" name="Content Placeholder 2">
            <a:extLst>
              <a:ext uri="{FF2B5EF4-FFF2-40B4-BE49-F238E27FC236}">
                <a16:creationId xmlns:a16="http://schemas.microsoft.com/office/drawing/2014/main" id="{FB7C9163-9118-E663-7ECF-601FAE85C507}"/>
              </a:ext>
            </a:extLst>
          </p:cNvPr>
          <p:cNvSpPr>
            <a:spLocks noGrp="1"/>
          </p:cNvSpPr>
          <p:nvPr>
            <p:ph idx="1"/>
          </p:nvPr>
        </p:nvSpPr>
        <p:spPr>
          <a:xfrm>
            <a:off x="2189748" y="1344635"/>
            <a:ext cx="9655411" cy="1946687"/>
          </a:xfrm>
        </p:spPr>
        <p:txBody>
          <a:bodyPr vert="horz" wrap="square" lIns="91440" tIns="45720" rIns="91440" bIns="45720" rtlCol="0" anchor="t">
            <a:spAutoFit/>
          </a:bodyPr>
          <a:lstStyle/>
          <a:p>
            <a:pPr marL="228600" lvl="1"/>
            <a:r>
              <a:rPr lang="en-US" sz="2000" dirty="0"/>
              <a:t>5% of employees still not at minimum of pay range.</a:t>
            </a:r>
          </a:p>
          <a:p>
            <a:pPr marL="228600" lvl="1"/>
            <a:r>
              <a:rPr lang="en-US" sz="2000" dirty="0"/>
              <a:t>For Faculty, PIR was not accounted for causing compression between those who have earned PIR and those that haven’t.</a:t>
            </a:r>
          </a:p>
          <a:p>
            <a:pPr marL="228600" lvl="1"/>
            <a:r>
              <a:rPr lang="en-US" sz="2000" dirty="0"/>
              <a:t>Employees with more years of service received little to no pay adjustments; provide across-the-board increase in FY24.</a:t>
            </a:r>
            <a:endParaRPr lang="en-US" sz="2000" dirty="0">
              <a:cs typeface="Calibri"/>
            </a:endParaRPr>
          </a:p>
          <a:p>
            <a:pPr marL="228600" lvl="1"/>
            <a:r>
              <a:rPr lang="en-US" sz="2000" dirty="0"/>
              <a:t>100% RU funded areas request different rules of engagement regarding funding.</a:t>
            </a:r>
          </a:p>
        </p:txBody>
      </p:sp>
      <p:sp>
        <p:nvSpPr>
          <p:cNvPr id="4" name="Slide Number Placeholder 3">
            <a:extLst>
              <a:ext uri="{FF2B5EF4-FFF2-40B4-BE49-F238E27FC236}">
                <a16:creationId xmlns:a16="http://schemas.microsoft.com/office/drawing/2014/main" id="{21FDDA6B-CF1C-C2A9-DFEB-0DB753FCBEB5}"/>
              </a:ext>
            </a:extLst>
          </p:cNvPr>
          <p:cNvSpPr>
            <a:spLocks noGrp="1"/>
          </p:cNvSpPr>
          <p:nvPr>
            <p:ph type="sldNum" sz="quarter" idx="12"/>
          </p:nvPr>
        </p:nvSpPr>
        <p:spPr/>
        <p:txBody>
          <a:bodyPr/>
          <a:lstStyle/>
          <a:p>
            <a:fld id="{8EF147F3-F4BF-2C46-AC54-645A1178D8F6}" type="slidenum">
              <a:rPr lang="en-US" smtClean="0"/>
              <a:pPr/>
              <a:t>21</a:t>
            </a:fld>
            <a:endParaRPr lang="en-US"/>
          </a:p>
        </p:txBody>
      </p:sp>
      <p:sp>
        <p:nvSpPr>
          <p:cNvPr id="13" name="TextBox 12">
            <a:extLst>
              <a:ext uri="{FF2B5EF4-FFF2-40B4-BE49-F238E27FC236}">
                <a16:creationId xmlns:a16="http://schemas.microsoft.com/office/drawing/2014/main" id="{23EC1B8A-66BD-105C-5F5F-7805BD77CFF6}"/>
              </a:ext>
            </a:extLst>
          </p:cNvPr>
          <p:cNvSpPr txBox="1"/>
          <p:nvPr/>
        </p:nvSpPr>
        <p:spPr>
          <a:xfrm>
            <a:off x="346841" y="1955015"/>
            <a:ext cx="2123090" cy="830997"/>
          </a:xfrm>
          <a:prstGeom prst="rect">
            <a:avLst/>
          </a:prstGeom>
          <a:noFill/>
        </p:spPr>
        <p:txBody>
          <a:bodyPr wrap="square" rtlCol="0">
            <a:spAutoFit/>
          </a:bodyPr>
          <a:lstStyle/>
          <a:p>
            <a:r>
              <a:rPr lang="en-US" sz="2400" b="1" dirty="0"/>
              <a:t>Stakeholder Feedback:</a:t>
            </a:r>
          </a:p>
        </p:txBody>
      </p:sp>
      <p:sp>
        <p:nvSpPr>
          <p:cNvPr id="5" name="TextBox 4">
            <a:extLst>
              <a:ext uri="{FF2B5EF4-FFF2-40B4-BE49-F238E27FC236}">
                <a16:creationId xmlns:a16="http://schemas.microsoft.com/office/drawing/2014/main" id="{2117E3E3-6028-9848-9365-9BD804DE5B2C}"/>
              </a:ext>
            </a:extLst>
          </p:cNvPr>
          <p:cNvSpPr txBox="1"/>
          <p:nvPr/>
        </p:nvSpPr>
        <p:spPr>
          <a:xfrm>
            <a:off x="727745" y="4262734"/>
            <a:ext cx="10736510" cy="1169551"/>
          </a:xfrm>
          <a:prstGeom prst="rect">
            <a:avLst/>
          </a:prstGeom>
          <a:noFill/>
        </p:spPr>
        <p:txBody>
          <a:bodyPr wrap="square" lIns="91440" tIns="45720" rIns="91440" bIns="45720" rtlCol="0" anchor="t">
            <a:spAutoFit/>
          </a:bodyPr>
          <a:lstStyle/>
          <a:p>
            <a:pPr algn="ctr">
              <a:spcAft>
                <a:spcPts val="1200"/>
              </a:spcAft>
            </a:pPr>
            <a:r>
              <a:rPr lang="en-US" sz="2000" dirty="0">
                <a:solidFill>
                  <a:schemeClr val="bg1"/>
                </a:solidFill>
              </a:rPr>
              <a:t>Recommendations for FY24 goals were made to Divisional Leaders based on this feedback.</a:t>
            </a:r>
          </a:p>
          <a:p>
            <a:pPr algn="ctr">
              <a:spcAft>
                <a:spcPts val="1200"/>
              </a:spcAft>
            </a:pPr>
            <a:r>
              <a:rPr lang="en-US" sz="2000" dirty="0">
                <a:solidFill>
                  <a:schemeClr val="bg1"/>
                </a:solidFill>
              </a:rPr>
              <a:t>Decisions on how to address 100% RU funded areas, specifically those that are fully contract/grant based, have been deferred at this time to allow for further input.</a:t>
            </a:r>
            <a:endParaRPr lang="en-US" sz="2000" dirty="0">
              <a:solidFill>
                <a:schemeClr val="bg1"/>
              </a:solidFill>
              <a:cs typeface="Calibri"/>
            </a:endParaRPr>
          </a:p>
        </p:txBody>
      </p:sp>
    </p:spTree>
    <p:extLst>
      <p:ext uri="{BB962C8B-B14F-4D97-AF65-F5344CB8AC3E}">
        <p14:creationId xmlns:p14="http://schemas.microsoft.com/office/powerpoint/2010/main" val="877530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94AD2-5666-A304-9A4C-4DD2A5F2796D}"/>
              </a:ext>
            </a:extLst>
          </p:cNvPr>
          <p:cNvSpPr>
            <a:spLocks noGrp="1"/>
          </p:cNvSpPr>
          <p:nvPr>
            <p:ph type="title"/>
          </p:nvPr>
        </p:nvSpPr>
        <p:spPr/>
        <p:txBody>
          <a:bodyPr/>
          <a:lstStyle/>
          <a:p>
            <a:r>
              <a:rPr lang="en-US" dirty="0"/>
              <a:t>Refine Pay Equity Methodology</a:t>
            </a:r>
          </a:p>
        </p:txBody>
      </p:sp>
      <p:sp>
        <p:nvSpPr>
          <p:cNvPr id="4" name="Slide Number Placeholder 3">
            <a:extLst>
              <a:ext uri="{FF2B5EF4-FFF2-40B4-BE49-F238E27FC236}">
                <a16:creationId xmlns:a16="http://schemas.microsoft.com/office/drawing/2014/main" id="{21FDDA6B-CF1C-C2A9-DFEB-0DB753FCBEB5}"/>
              </a:ext>
            </a:extLst>
          </p:cNvPr>
          <p:cNvSpPr>
            <a:spLocks noGrp="1"/>
          </p:cNvSpPr>
          <p:nvPr>
            <p:ph type="sldNum" sz="quarter" idx="12"/>
          </p:nvPr>
        </p:nvSpPr>
        <p:spPr/>
        <p:txBody>
          <a:bodyPr/>
          <a:lstStyle/>
          <a:p>
            <a:fld id="{8EF147F3-F4BF-2C46-AC54-645A1178D8F6}" type="slidenum">
              <a:rPr lang="en-US" smtClean="0"/>
              <a:pPr/>
              <a:t>22</a:t>
            </a:fld>
            <a:endParaRPr lang="en-US"/>
          </a:p>
        </p:txBody>
      </p:sp>
      <p:sp>
        <p:nvSpPr>
          <p:cNvPr id="6" name="TextBox 5">
            <a:extLst>
              <a:ext uri="{FF2B5EF4-FFF2-40B4-BE49-F238E27FC236}">
                <a16:creationId xmlns:a16="http://schemas.microsoft.com/office/drawing/2014/main" id="{83F4E120-330B-F819-B88D-CE977871AD05}"/>
              </a:ext>
            </a:extLst>
          </p:cNvPr>
          <p:cNvSpPr txBox="1"/>
          <p:nvPr/>
        </p:nvSpPr>
        <p:spPr>
          <a:xfrm>
            <a:off x="3438485" y="1737177"/>
            <a:ext cx="8453783" cy="1015663"/>
          </a:xfrm>
          <a:prstGeom prst="rect">
            <a:avLst/>
          </a:prstGeom>
          <a:noFill/>
        </p:spPr>
        <p:txBody>
          <a:bodyPr wrap="square">
            <a:spAutoFit/>
          </a:bodyPr>
          <a:lstStyle/>
          <a:p>
            <a:pPr marL="0" lvl="1"/>
            <a:r>
              <a:rPr lang="en-US" sz="2000" dirty="0"/>
              <a:t>Consider refining predictive pay variables to better align with methodology </a:t>
            </a:r>
            <a:br>
              <a:rPr lang="en-US" sz="2000" dirty="0"/>
            </a:br>
            <a:r>
              <a:rPr lang="en-US" sz="2000" dirty="0"/>
              <a:t>used for determining new employee pay and account for PIR and merit in pay analysis.</a:t>
            </a:r>
          </a:p>
        </p:txBody>
      </p:sp>
      <p:sp>
        <p:nvSpPr>
          <p:cNvPr id="7" name="TextBox 6">
            <a:extLst>
              <a:ext uri="{FF2B5EF4-FFF2-40B4-BE49-F238E27FC236}">
                <a16:creationId xmlns:a16="http://schemas.microsoft.com/office/drawing/2014/main" id="{BBEE3319-94EC-4751-B7E2-366EB0DC2FE0}"/>
              </a:ext>
            </a:extLst>
          </p:cNvPr>
          <p:cNvSpPr txBox="1"/>
          <p:nvPr/>
        </p:nvSpPr>
        <p:spPr>
          <a:xfrm>
            <a:off x="299732" y="1924758"/>
            <a:ext cx="3056031" cy="461665"/>
          </a:xfrm>
          <a:prstGeom prst="rect">
            <a:avLst/>
          </a:prstGeom>
          <a:noFill/>
        </p:spPr>
        <p:txBody>
          <a:bodyPr wrap="square" rtlCol="0">
            <a:spAutoFit/>
          </a:bodyPr>
          <a:lstStyle/>
          <a:p>
            <a:r>
              <a:rPr lang="en-US" sz="2400" b="1" dirty="0"/>
              <a:t>Stakeholder Feedback:</a:t>
            </a:r>
          </a:p>
        </p:txBody>
      </p:sp>
      <p:sp>
        <p:nvSpPr>
          <p:cNvPr id="10" name="TextBox 9">
            <a:extLst>
              <a:ext uri="{FF2B5EF4-FFF2-40B4-BE49-F238E27FC236}">
                <a16:creationId xmlns:a16="http://schemas.microsoft.com/office/drawing/2014/main" id="{140BDFF9-9B04-3676-CB96-2EAC01BA6984}"/>
              </a:ext>
            </a:extLst>
          </p:cNvPr>
          <p:cNvSpPr txBox="1"/>
          <p:nvPr/>
        </p:nvSpPr>
        <p:spPr>
          <a:xfrm>
            <a:off x="543697" y="3491349"/>
            <a:ext cx="10998730" cy="2862322"/>
          </a:xfrm>
          <a:prstGeom prst="rect">
            <a:avLst/>
          </a:prstGeom>
          <a:solidFill>
            <a:schemeClr val="tx1"/>
          </a:solidFill>
        </p:spPr>
        <p:txBody>
          <a:bodyPr wrap="square" rtlCol="0">
            <a:spAutoFit/>
          </a:bodyPr>
          <a:lstStyle/>
          <a:p>
            <a:pPr algn="ctr"/>
            <a:endParaRPr lang="en-US" sz="2000" dirty="0">
              <a:solidFill>
                <a:schemeClr val="bg1"/>
              </a:solidFill>
            </a:endParaRPr>
          </a:p>
          <a:p>
            <a:pPr algn="ctr"/>
            <a:r>
              <a:rPr lang="en-US" sz="2000" dirty="0">
                <a:solidFill>
                  <a:schemeClr val="bg1"/>
                </a:solidFill>
              </a:rPr>
              <a:t>Made recommendations to Divisional Leaders to better align equity pay analysis variables to </a:t>
            </a:r>
            <a:br>
              <a:rPr lang="en-US" sz="2000" dirty="0">
                <a:solidFill>
                  <a:schemeClr val="bg1"/>
                </a:solidFill>
              </a:rPr>
            </a:br>
            <a:r>
              <a:rPr lang="en-US" sz="2000" dirty="0">
                <a:solidFill>
                  <a:schemeClr val="bg1"/>
                </a:solidFill>
              </a:rPr>
              <a:t>new hire pay analysis variables, thus reducing further equity issues over time.</a:t>
            </a:r>
          </a:p>
          <a:p>
            <a:pPr algn="ctr"/>
            <a:endParaRPr lang="en-US" sz="2000" dirty="0">
              <a:solidFill>
                <a:schemeClr val="bg1"/>
              </a:solidFill>
            </a:endParaRPr>
          </a:p>
          <a:p>
            <a:pPr algn="ctr"/>
            <a:r>
              <a:rPr lang="en-US" sz="2000" dirty="0">
                <a:solidFill>
                  <a:schemeClr val="bg1"/>
                </a:solidFill>
              </a:rPr>
              <a:t>Made recommendations to account for merit in future pay analysis.</a:t>
            </a:r>
          </a:p>
          <a:p>
            <a:pPr algn="ctr"/>
            <a:endParaRPr lang="en-US" sz="2000" dirty="0">
              <a:solidFill>
                <a:schemeClr val="bg1"/>
              </a:solidFill>
            </a:endParaRPr>
          </a:p>
          <a:p>
            <a:pPr algn="ctr"/>
            <a:r>
              <a:rPr lang="en-US" sz="2000" dirty="0">
                <a:solidFill>
                  <a:schemeClr val="bg1"/>
                </a:solidFill>
              </a:rPr>
              <a:t>Based on our goals for FY24, changes to the pay analysis variables will be deferred </a:t>
            </a:r>
            <a:br>
              <a:rPr lang="en-US" sz="2000" dirty="0">
                <a:solidFill>
                  <a:schemeClr val="bg1"/>
                </a:solidFill>
              </a:rPr>
            </a:br>
            <a:r>
              <a:rPr lang="en-US" sz="2000" dirty="0">
                <a:solidFill>
                  <a:schemeClr val="bg1"/>
                </a:solidFill>
              </a:rPr>
              <a:t>at this time to allow for further input and understanding.</a:t>
            </a:r>
          </a:p>
          <a:p>
            <a:pPr algn="ctr"/>
            <a:endParaRPr lang="en-US" sz="2000" dirty="0">
              <a:solidFill>
                <a:schemeClr val="bg1"/>
              </a:solidFill>
            </a:endParaRPr>
          </a:p>
        </p:txBody>
      </p:sp>
    </p:spTree>
    <p:extLst>
      <p:ext uri="{BB962C8B-B14F-4D97-AF65-F5344CB8AC3E}">
        <p14:creationId xmlns:p14="http://schemas.microsoft.com/office/powerpoint/2010/main" val="2866366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265CBC-28B7-00B1-091A-03F9A2579EC1}"/>
              </a:ext>
            </a:extLst>
          </p:cNvPr>
          <p:cNvSpPr/>
          <p:nvPr/>
        </p:nvSpPr>
        <p:spPr>
          <a:xfrm>
            <a:off x="641685" y="3482588"/>
            <a:ext cx="10780820" cy="2543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94AD2-5666-A304-9A4C-4DD2A5F2796D}"/>
              </a:ext>
            </a:extLst>
          </p:cNvPr>
          <p:cNvSpPr>
            <a:spLocks noGrp="1"/>
          </p:cNvSpPr>
          <p:nvPr>
            <p:ph type="title"/>
          </p:nvPr>
        </p:nvSpPr>
        <p:spPr/>
        <p:txBody>
          <a:bodyPr/>
          <a:lstStyle/>
          <a:p>
            <a:r>
              <a:rPr lang="en-US" dirty="0"/>
              <a:t>Improve Communication &amp; Tools</a:t>
            </a:r>
          </a:p>
        </p:txBody>
      </p:sp>
      <p:sp>
        <p:nvSpPr>
          <p:cNvPr id="3" name="Content Placeholder 2">
            <a:extLst>
              <a:ext uri="{FF2B5EF4-FFF2-40B4-BE49-F238E27FC236}">
                <a16:creationId xmlns:a16="http://schemas.microsoft.com/office/drawing/2014/main" id="{FB7C9163-9118-E663-7ECF-601FAE85C507}"/>
              </a:ext>
            </a:extLst>
          </p:cNvPr>
          <p:cNvSpPr>
            <a:spLocks noGrp="1"/>
          </p:cNvSpPr>
          <p:nvPr>
            <p:ph idx="1"/>
          </p:nvPr>
        </p:nvSpPr>
        <p:spPr>
          <a:xfrm>
            <a:off x="1920240" y="1574279"/>
            <a:ext cx="9924919" cy="2010807"/>
          </a:xfrm>
        </p:spPr>
        <p:txBody>
          <a:bodyPr/>
          <a:lstStyle/>
          <a:p>
            <a:pPr lvl="1"/>
            <a:r>
              <a:rPr lang="en-US" sz="2000" dirty="0"/>
              <a:t>Overall process and expectations were not always clear, especially regarding the leaders’ role in communicating to employees</a:t>
            </a:r>
          </a:p>
          <a:p>
            <a:pPr lvl="1"/>
            <a:r>
              <a:rPr lang="en-US" sz="2000" dirty="0"/>
              <a:t>Terminology was very technical and hard to understand</a:t>
            </a:r>
          </a:p>
          <a:p>
            <a:pPr lvl="1"/>
            <a:r>
              <a:rPr lang="en-US" sz="2000" dirty="0"/>
              <a:t>Need more education on how the process works to include quartile placement</a:t>
            </a:r>
          </a:p>
          <a:p>
            <a:pPr lvl="1"/>
            <a:r>
              <a:rPr lang="en-US" sz="2000" dirty="0"/>
              <a:t>How do we know we made progress? What metrics can we publish?</a:t>
            </a:r>
          </a:p>
          <a:p>
            <a:pPr lvl="1"/>
            <a:endParaRPr lang="en-US" sz="2000" dirty="0"/>
          </a:p>
        </p:txBody>
      </p:sp>
      <p:sp>
        <p:nvSpPr>
          <p:cNvPr id="4" name="Slide Number Placeholder 3">
            <a:extLst>
              <a:ext uri="{FF2B5EF4-FFF2-40B4-BE49-F238E27FC236}">
                <a16:creationId xmlns:a16="http://schemas.microsoft.com/office/drawing/2014/main" id="{21FDDA6B-CF1C-C2A9-DFEB-0DB753FCBEB5}"/>
              </a:ext>
            </a:extLst>
          </p:cNvPr>
          <p:cNvSpPr>
            <a:spLocks noGrp="1"/>
          </p:cNvSpPr>
          <p:nvPr>
            <p:ph type="sldNum" sz="quarter" idx="12"/>
          </p:nvPr>
        </p:nvSpPr>
        <p:spPr/>
        <p:txBody>
          <a:bodyPr/>
          <a:lstStyle/>
          <a:p>
            <a:fld id="{8EF147F3-F4BF-2C46-AC54-645A1178D8F6}" type="slidenum">
              <a:rPr lang="en-US" smtClean="0"/>
              <a:pPr/>
              <a:t>23</a:t>
            </a:fld>
            <a:endParaRPr lang="en-US"/>
          </a:p>
        </p:txBody>
      </p:sp>
      <p:sp>
        <p:nvSpPr>
          <p:cNvPr id="13" name="TextBox 12">
            <a:extLst>
              <a:ext uri="{FF2B5EF4-FFF2-40B4-BE49-F238E27FC236}">
                <a16:creationId xmlns:a16="http://schemas.microsoft.com/office/drawing/2014/main" id="{23EC1B8A-66BD-105C-5F5F-7805BD77CFF6}"/>
              </a:ext>
            </a:extLst>
          </p:cNvPr>
          <p:cNvSpPr txBox="1"/>
          <p:nvPr/>
        </p:nvSpPr>
        <p:spPr>
          <a:xfrm>
            <a:off x="346841" y="1918920"/>
            <a:ext cx="2123090" cy="830997"/>
          </a:xfrm>
          <a:prstGeom prst="rect">
            <a:avLst/>
          </a:prstGeom>
          <a:noFill/>
        </p:spPr>
        <p:txBody>
          <a:bodyPr wrap="square" rtlCol="0">
            <a:spAutoFit/>
          </a:bodyPr>
          <a:lstStyle/>
          <a:p>
            <a:r>
              <a:rPr lang="en-US" sz="2400" b="1" dirty="0"/>
              <a:t>Stakeholder Feedback:</a:t>
            </a:r>
          </a:p>
        </p:txBody>
      </p:sp>
      <p:sp>
        <p:nvSpPr>
          <p:cNvPr id="5" name="TextBox 4">
            <a:extLst>
              <a:ext uri="{FF2B5EF4-FFF2-40B4-BE49-F238E27FC236}">
                <a16:creationId xmlns:a16="http://schemas.microsoft.com/office/drawing/2014/main" id="{2117E3E3-6028-9848-9365-9BD804DE5B2C}"/>
              </a:ext>
            </a:extLst>
          </p:cNvPr>
          <p:cNvSpPr txBox="1"/>
          <p:nvPr/>
        </p:nvSpPr>
        <p:spPr>
          <a:xfrm>
            <a:off x="2469931" y="3765674"/>
            <a:ext cx="7824866" cy="1785104"/>
          </a:xfrm>
          <a:prstGeom prst="rect">
            <a:avLst/>
          </a:prstGeom>
          <a:noFill/>
        </p:spPr>
        <p:txBody>
          <a:bodyPr wrap="square" lIns="91440" tIns="45720" rIns="91440" bIns="45720" rtlCol="0" anchor="t">
            <a:spAutoFit/>
          </a:bodyPr>
          <a:lstStyle/>
          <a:p>
            <a:pPr>
              <a:spcAft>
                <a:spcPts val="1200"/>
              </a:spcAft>
            </a:pPr>
            <a:r>
              <a:rPr lang="en-US" sz="2000" dirty="0">
                <a:solidFill>
                  <a:schemeClr val="bg1"/>
                </a:solidFill>
              </a:rPr>
              <a:t>Actions being taken by HR:</a:t>
            </a:r>
          </a:p>
          <a:p>
            <a:pPr marL="285750" indent="-285750">
              <a:spcAft>
                <a:spcPts val="1200"/>
              </a:spcAft>
              <a:buFont typeface="Arial" panose="020B0604020202020204" pitchFamily="34" charset="0"/>
              <a:buChar char="•"/>
            </a:pPr>
            <a:r>
              <a:rPr lang="en-US" sz="2000" dirty="0">
                <a:solidFill>
                  <a:schemeClr val="bg1"/>
                </a:solidFill>
              </a:rPr>
              <a:t>Develop easy to understand communications, education and tools.</a:t>
            </a:r>
          </a:p>
          <a:p>
            <a:pPr marL="285750" indent="-285750">
              <a:spcAft>
                <a:spcPts val="1200"/>
              </a:spcAft>
              <a:buFont typeface="Arial" panose="020B0604020202020204" pitchFamily="34" charset="0"/>
              <a:buChar char="•"/>
            </a:pPr>
            <a:r>
              <a:rPr lang="en-US" sz="2000" dirty="0">
                <a:solidFill>
                  <a:schemeClr val="bg1"/>
                </a:solidFill>
              </a:rPr>
              <a:t>Identify metrics to demonstrate progress over time.</a:t>
            </a:r>
          </a:p>
          <a:p>
            <a:pPr marL="285750" indent="-285750">
              <a:spcAft>
                <a:spcPts val="1200"/>
              </a:spcAft>
              <a:buFont typeface="Arial" panose="020B0604020202020204" pitchFamily="34" charset="0"/>
              <a:buChar char="•"/>
            </a:pPr>
            <a:r>
              <a:rPr lang="en-US" sz="2000" dirty="0">
                <a:solidFill>
                  <a:schemeClr val="bg1"/>
                </a:solidFill>
              </a:rPr>
              <a:t>Identify an easier, less manual way to conduct pay analysis.</a:t>
            </a:r>
          </a:p>
        </p:txBody>
      </p:sp>
    </p:spTree>
    <p:extLst>
      <p:ext uri="{BB962C8B-B14F-4D97-AF65-F5344CB8AC3E}">
        <p14:creationId xmlns:p14="http://schemas.microsoft.com/office/powerpoint/2010/main" val="656208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7C5362-6C74-4E43-BE14-CCC5B49A5373}"/>
              </a:ext>
            </a:extLst>
          </p:cNvPr>
          <p:cNvSpPr>
            <a:spLocks noGrp="1"/>
          </p:cNvSpPr>
          <p:nvPr>
            <p:ph type="title"/>
          </p:nvPr>
        </p:nvSpPr>
        <p:spPr/>
        <p:txBody>
          <a:bodyPr>
            <a:normAutofit/>
          </a:bodyPr>
          <a:lstStyle/>
          <a:p>
            <a:r>
              <a:rPr lang="en-US" sz="5200"/>
              <a:t>Agenda</a:t>
            </a:r>
          </a:p>
        </p:txBody>
      </p:sp>
      <p:graphicFrame>
        <p:nvGraphicFramePr>
          <p:cNvPr id="52" name="Content Placeholder 2">
            <a:extLst>
              <a:ext uri="{FF2B5EF4-FFF2-40B4-BE49-F238E27FC236}">
                <a16:creationId xmlns:a16="http://schemas.microsoft.com/office/drawing/2014/main" id="{41963C06-09FA-0171-6229-D8E2F030B5C4}"/>
              </a:ext>
            </a:extLst>
          </p:cNvPr>
          <p:cNvGraphicFramePr>
            <a:graphicFrameLocks noGrp="1"/>
          </p:cNvGraphicFramePr>
          <p:nvPr>
            <p:ph idx="1"/>
            <p:extLst>
              <p:ext uri="{D42A27DB-BD31-4B8C-83A1-F6EECF244321}">
                <p14:modId xmlns:p14="http://schemas.microsoft.com/office/powerpoint/2010/main" val="1857884856"/>
              </p:ext>
            </p:extLst>
          </p:nvPr>
        </p:nvGraphicFramePr>
        <p:xfrm>
          <a:off x="542925" y="1825625"/>
          <a:ext cx="4873625" cy="4538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DFAE3E5-EAFE-B649-9EA7-B50E97B54F0B}"/>
              </a:ext>
            </a:extLst>
          </p:cNvPr>
          <p:cNvSpPr>
            <a:spLocks noGrp="1"/>
          </p:cNvSpPr>
          <p:nvPr>
            <p:ph type="sldNum" sz="quarter" idx="12"/>
          </p:nvPr>
        </p:nvSpPr>
        <p:spPr/>
        <p:txBody>
          <a:bodyPr>
            <a:normAutofit/>
          </a:bodyPr>
          <a:lstStyle/>
          <a:p>
            <a:pPr>
              <a:spcAft>
                <a:spcPts val="600"/>
              </a:spcAft>
            </a:pPr>
            <a:fld id="{8EF147F3-F4BF-2C46-AC54-645A1178D8F6}" type="slidenum">
              <a:rPr lang="en-US" smtClean="0"/>
              <a:pPr>
                <a:spcAft>
                  <a:spcPts val="600"/>
                </a:spcAft>
              </a:pPr>
              <a:t>24</a:t>
            </a:fld>
            <a:endParaRPr lang="en-US"/>
          </a:p>
        </p:txBody>
      </p:sp>
    </p:spTree>
    <p:extLst>
      <p:ext uri="{BB962C8B-B14F-4D97-AF65-F5344CB8AC3E}">
        <p14:creationId xmlns:p14="http://schemas.microsoft.com/office/powerpoint/2010/main" val="3882084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265CBC-28B7-00B1-091A-03F9A2579EC1}"/>
              </a:ext>
            </a:extLst>
          </p:cNvPr>
          <p:cNvSpPr/>
          <p:nvPr/>
        </p:nvSpPr>
        <p:spPr>
          <a:xfrm>
            <a:off x="346841" y="1797332"/>
            <a:ext cx="11498318" cy="365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94AD2-5666-A304-9A4C-4DD2A5F2796D}"/>
              </a:ext>
            </a:extLst>
          </p:cNvPr>
          <p:cNvSpPr>
            <a:spLocks noGrp="1"/>
          </p:cNvSpPr>
          <p:nvPr>
            <p:ph type="title"/>
          </p:nvPr>
        </p:nvSpPr>
        <p:spPr/>
        <p:txBody>
          <a:bodyPr/>
          <a:lstStyle/>
          <a:p>
            <a:r>
              <a:rPr lang="en-US"/>
              <a:t>FY24 Compensation Goals</a:t>
            </a:r>
          </a:p>
        </p:txBody>
      </p:sp>
      <p:sp>
        <p:nvSpPr>
          <p:cNvPr id="4" name="Slide Number Placeholder 3">
            <a:extLst>
              <a:ext uri="{FF2B5EF4-FFF2-40B4-BE49-F238E27FC236}">
                <a16:creationId xmlns:a16="http://schemas.microsoft.com/office/drawing/2014/main" id="{21FDDA6B-CF1C-C2A9-DFEB-0DB753FCBEB5}"/>
              </a:ext>
            </a:extLst>
          </p:cNvPr>
          <p:cNvSpPr>
            <a:spLocks noGrp="1"/>
          </p:cNvSpPr>
          <p:nvPr>
            <p:ph type="sldNum" sz="quarter" idx="12"/>
          </p:nvPr>
        </p:nvSpPr>
        <p:spPr/>
        <p:txBody>
          <a:bodyPr/>
          <a:lstStyle/>
          <a:p>
            <a:fld id="{8EF147F3-F4BF-2C46-AC54-645A1178D8F6}" type="slidenum">
              <a:rPr lang="en-US" smtClean="0"/>
              <a:pPr/>
              <a:t>25</a:t>
            </a:fld>
            <a:endParaRPr lang="en-US"/>
          </a:p>
        </p:txBody>
      </p:sp>
      <p:sp>
        <p:nvSpPr>
          <p:cNvPr id="5" name="TextBox 4">
            <a:extLst>
              <a:ext uri="{FF2B5EF4-FFF2-40B4-BE49-F238E27FC236}">
                <a16:creationId xmlns:a16="http://schemas.microsoft.com/office/drawing/2014/main" id="{2117E3E3-6028-9848-9365-9BD804DE5B2C}"/>
              </a:ext>
            </a:extLst>
          </p:cNvPr>
          <p:cNvSpPr txBox="1"/>
          <p:nvPr/>
        </p:nvSpPr>
        <p:spPr>
          <a:xfrm>
            <a:off x="662023" y="2130372"/>
            <a:ext cx="10592131" cy="2985433"/>
          </a:xfrm>
          <a:prstGeom prst="rect">
            <a:avLst/>
          </a:prstGeom>
          <a:noFill/>
        </p:spPr>
        <p:txBody>
          <a:bodyPr wrap="square" lIns="91440" tIns="45720" rIns="91440" bIns="45720" rtlCol="0" anchor="t">
            <a:spAutoFit/>
          </a:bodyPr>
          <a:lstStyle/>
          <a:p>
            <a:pPr marL="342900" indent="-342900">
              <a:spcAft>
                <a:spcPts val="1200"/>
              </a:spcAft>
              <a:buFont typeface="Wingdings" panose="05000000000000000000" pitchFamily="2" charset="2"/>
              <a:buChar char="ü"/>
            </a:pPr>
            <a:r>
              <a:rPr lang="en-US" sz="2400">
                <a:solidFill>
                  <a:schemeClr val="bg1"/>
                </a:solidFill>
              </a:rPr>
              <a:t>Move all employees to at least the minimum of their respective pay range at the beginning of FY24. </a:t>
            </a:r>
          </a:p>
          <a:p>
            <a:pPr marL="342900" indent="-342900">
              <a:spcAft>
                <a:spcPts val="1200"/>
              </a:spcAft>
              <a:buFont typeface="Wingdings" panose="05000000000000000000" pitchFamily="2" charset="2"/>
              <a:buChar char="ü"/>
            </a:pPr>
            <a:r>
              <a:rPr lang="en-US" sz="2400">
                <a:solidFill>
                  <a:schemeClr val="bg1"/>
                </a:solidFill>
                <a:cs typeface="Calibri"/>
              </a:rPr>
              <a:t>Re-run FY23 pay analysis for faculty who have earned one or more Professor Incentive Review (PIR) to account for the prior PIR in their analysis. Apply results of that analysis and provide increases, as needed, based on results</a:t>
            </a:r>
            <a:r>
              <a:rPr lang="en-US" sz="2400">
                <a:solidFill>
                  <a:schemeClr val="bg1"/>
                </a:solidFill>
                <a:latin typeface="Calibri"/>
                <a:ea typeface="Calibri"/>
                <a:cs typeface="Calibri"/>
              </a:rPr>
              <a:t> at the beginning of FY24. </a:t>
            </a:r>
          </a:p>
          <a:p>
            <a:pPr marL="342900" indent="-342900">
              <a:spcAft>
                <a:spcPts val="1200"/>
              </a:spcAft>
              <a:buFont typeface="Wingdings" panose="05000000000000000000" pitchFamily="2" charset="2"/>
              <a:buChar char="ü"/>
            </a:pPr>
            <a:r>
              <a:rPr lang="en-US" sz="2400">
                <a:solidFill>
                  <a:schemeClr val="bg1"/>
                </a:solidFill>
              </a:rPr>
              <a:t>Apply an across-the-board pay increase at the beginning of FY24.</a:t>
            </a:r>
            <a:endParaRPr lang="en-US" sz="2400">
              <a:solidFill>
                <a:schemeClr val="bg1"/>
              </a:solidFill>
              <a:ea typeface="Calibri" panose="020F0502020204030204"/>
              <a:cs typeface="Calibri"/>
            </a:endParaRPr>
          </a:p>
        </p:txBody>
      </p:sp>
    </p:spTree>
    <p:extLst>
      <p:ext uri="{BB962C8B-B14F-4D97-AF65-F5344CB8AC3E}">
        <p14:creationId xmlns:p14="http://schemas.microsoft.com/office/powerpoint/2010/main" val="2379274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7C5362-6C74-4E43-BE14-CCC5B49A5373}"/>
              </a:ext>
            </a:extLst>
          </p:cNvPr>
          <p:cNvSpPr>
            <a:spLocks noGrp="1"/>
          </p:cNvSpPr>
          <p:nvPr>
            <p:ph type="title"/>
          </p:nvPr>
        </p:nvSpPr>
        <p:spPr/>
        <p:txBody>
          <a:bodyPr>
            <a:normAutofit/>
          </a:bodyPr>
          <a:lstStyle/>
          <a:p>
            <a:r>
              <a:rPr lang="en-US" sz="5200"/>
              <a:t>Agenda</a:t>
            </a:r>
          </a:p>
        </p:txBody>
      </p:sp>
      <p:graphicFrame>
        <p:nvGraphicFramePr>
          <p:cNvPr id="52" name="Content Placeholder 2">
            <a:extLst>
              <a:ext uri="{FF2B5EF4-FFF2-40B4-BE49-F238E27FC236}">
                <a16:creationId xmlns:a16="http://schemas.microsoft.com/office/drawing/2014/main" id="{41963C06-09FA-0171-6229-D8E2F030B5C4}"/>
              </a:ext>
            </a:extLst>
          </p:cNvPr>
          <p:cNvGraphicFramePr>
            <a:graphicFrameLocks noGrp="1"/>
          </p:cNvGraphicFramePr>
          <p:nvPr>
            <p:ph idx="1"/>
            <p:extLst>
              <p:ext uri="{D42A27DB-BD31-4B8C-83A1-F6EECF244321}">
                <p14:modId xmlns:p14="http://schemas.microsoft.com/office/powerpoint/2010/main" val="761496998"/>
              </p:ext>
            </p:extLst>
          </p:nvPr>
        </p:nvGraphicFramePr>
        <p:xfrm>
          <a:off x="542925" y="1825625"/>
          <a:ext cx="5366987" cy="4538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DFAE3E5-EAFE-B649-9EA7-B50E97B54F0B}"/>
              </a:ext>
            </a:extLst>
          </p:cNvPr>
          <p:cNvSpPr>
            <a:spLocks noGrp="1"/>
          </p:cNvSpPr>
          <p:nvPr>
            <p:ph type="sldNum" sz="quarter" idx="12"/>
          </p:nvPr>
        </p:nvSpPr>
        <p:spPr/>
        <p:txBody>
          <a:bodyPr>
            <a:normAutofit/>
          </a:bodyPr>
          <a:lstStyle/>
          <a:p>
            <a:pPr>
              <a:spcAft>
                <a:spcPts val="600"/>
              </a:spcAft>
            </a:pPr>
            <a:fld id="{8EF147F3-F4BF-2C46-AC54-645A1178D8F6}" type="slidenum">
              <a:rPr lang="en-US" smtClean="0"/>
              <a:pPr>
                <a:spcAft>
                  <a:spcPts val="600"/>
                </a:spcAft>
              </a:pPr>
              <a:t>26</a:t>
            </a:fld>
            <a:endParaRPr lang="en-US"/>
          </a:p>
        </p:txBody>
      </p:sp>
    </p:spTree>
    <p:extLst>
      <p:ext uri="{BB962C8B-B14F-4D97-AF65-F5344CB8AC3E}">
        <p14:creationId xmlns:p14="http://schemas.microsoft.com/office/powerpoint/2010/main" val="3905995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E93831-E588-2897-A75B-FB0D6D2E4716}"/>
              </a:ext>
            </a:extLst>
          </p:cNvPr>
          <p:cNvSpPr>
            <a:spLocks noGrp="1"/>
          </p:cNvSpPr>
          <p:nvPr>
            <p:ph type="title"/>
          </p:nvPr>
        </p:nvSpPr>
        <p:spPr/>
        <p:txBody>
          <a:bodyPr/>
          <a:lstStyle/>
          <a:p>
            <a:r>
              <a:rPr lang="en-US"/>
              <a:t>Next Steps</a:t>
            </a:r>
          </a:p>
        </p:txBody>
      </p:sp>
      <p:sp>
        <p:nvSpPr>
          <p:cNvPr id="6" name="Content Placeholder 5">
            <a:extLst>
              <a:ext uri="{FF2B5EF4-FFF2-40B4-BE49-F238E27FC236}">
                <a16:creationId xmlns:a16="http://schemas.microsoft.com/office/drawing/2014/main" id="{360DA63B-A271-480B-D1B2-028DD468C691}"/>
              </a:ext>
            </a:extLst>
          </p:cNvPr>
          <p:cNvSpPr>
            <a:spLocks noGrp="1"/>
          </p:cNvSpPr>
          <p:nvPr>
            <p:ph idx="1"/>
          </p:nvPr>
        </p:nvSpPr>
        <p:spPr>
          <a:xfrm>
            <a:off x="378805" y="1650766"/>
            <a:ext cx="6681561" cy="4666919"/>
          </a:xfrm>
        </p:spPr>
        <p:txBody>
          <a:bodyPr vert="horz" wrap="square" lIns="91440" tIns="45720" rIns="91440" bIns="45720" rtlCol="0" anchor="t">
            <a:spAutoFit/>
          </a:bodyPr>
          <a:lstStyle/>
          <a:p>
            <a:r>
              <a:rPr lang="en-US" dirty="0"/>
              <a:t>Faculty Senate Update – Feb 27</a:t>
            </a:r>
          </a:p>
          <a:p>
            <a:r>
              <a:rPr lang="en-US" dirty="0"/>
              <a:t>Leadership Communication – April/May</a:t>
            </a:r>
            <a:endParaRPr lang="en-US" dirty="0">
              <a:cs typeface="Calibri"/>
            </a:endParaRPr>
          </a:p>
          <a:p>
            <a:pPr lvl="1"/>
            <a:r>
              <a:rPr lang="en-US" dirty="0"/>
              <a:t>Preliminary impact by GU/RU funds </a:t>
            </a:r>
            <a:endParaRPr lang="en-US" dirty="0">
              <a:cs typeface="Calibri"/>
            </a:endParaRPr>
          </a:p>
          <a:p>
            <a:pPr lvl="1"/>
            <a:r>
              <a:rPr lang="en-US" dirty="0"/>
              <a:t>Expected market movement by employee</a:t>
            </a:r>
            <a:endParaRPr lang="en-US" dirty="0">
              <a:cs typeface="Calibri"/>
            </a:endParaRPr>
          </a:p>
          <a:p>
            <a:r>
              <a:rPr lang="en-US" dirty="0"/>
              <a:t>Leader Communication to Employees – once FY24 budget is finalized</a:t>
            </a:r>
          </a:p>
          <a:p>
            <a:pPr lvl="1"/>
            <a:r>
              <a:rPr lang="en-US" dirty="0"/>
              <a:t>Final impact by GU/RU funds &amp; movement to market by individual</a:t>
            </a:r>
            <a:endParaRPr lang="en-US" dirty="0">
              <a:cs typeface="Calibri"/>
            </a:endParaRPr>
          </a:p>
          <a:p>
            <a:pPr lvl="1"/>
            <a:r>
              <a:rPr lang="en-US" dirty="0"/>
              <a:t>Talking points to support employee communication</a:t>
            </a:r>
            <a:endParaRPr lang="en-US" dirty="0">
              <a:cs typeface="Calibri"/>
            </a:endParaRPr>
          </a:p>
          <a:p>
            <a:r>
              <a:rPr lang="en-US" dirty="0"/>
              <a:t>Fall ‘23 – Leadership educational sessions</a:t>
            </a:r>
            <a:endParaRPr lang="en-US" dirty="0">
              <a:cs typeface="Calibri"/>
            </a:endParaRPr>
          </a:p>
        </p:txBody>
      </p:sp>
      <p:sp>
        <p:nvSpPr>
          <p:cNvPr id="4" name="Slide Number Placeholder 3">
            <a:extLst>
              <a:ext uri="{FF2B5EF4-FFF2-40B4-BE49-F238E27FC236}">
                <a16:creationId xmlns:a16="http://schemas.microsoft.com/office/drawing/2014/main" id="{2EFC84EB-CF40-6244-B470-9AA0CED11920}"/>
              </a:ext>
            </a:extLst>
          </p:cNvPr>
          <p:cNvSpPr>
            <a:spLocks noGrp="1"/>
          </p:cNvSpPr>
          <p:nvPr>
            <p:ph type="sldNum" sz="quarter" idx="12"/>
          </p:nvPr>
        </p:nvSpPr>
        <p:spPr/>
        <p:txBody>
          <a:bodyPr/>
          <a:lstStyle/>
          <a:p>
            <a:fld id="{8EF147F3-F4BF-2C46-AC54-645A1178D8F6}" type="slidenum">
              <a:rPr lang="en-US" smtClean="0"/>
              <a:pPr/>
              <a:t>27</a:t>
            </a:fld>
            <a:endParaRPr lang="en-US"/>
          </a:p>
        </p:txBody>
      </p:sp>
    </p:spTree>
    <p:extLst>
      <p:ext uri="{BB962C8B-B14F-4D97-AF65-F5344CB8AC3E}">
        <p14:creationId xmlns:p14="http://schemas.microsoft.com/office/powerpoint/2010/main" val="1719434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3F3AB9-B5F7-ACD0-E384-B353DFDC34B8}"/>
              </a:ext>
            </a:extLst>
          </p:cNvPr>
          <p:cNvSpPr>
            <a:spLocks noGrp="1"/>
          </p:cNvSpPr>
          <p:nvPr>
            <p:ph type="title"/>
          </p:nvPr>
        </p:nvSpPr>
        <p:spPr>
          <a:xfrm>
            <a:off x="831850" y="714656"/>
            <a:ext cx="8152662" cy="2852737"/>
          </a:xfrm>
        </p:spPr>
        <p:txBody>
          <a:bodyPr/>
          <a:lstStyle/>
          <a:p>
            <a:r>
              <a:rPr lang="en-US"/>
              <a:t>Questions / Comments?</a:t>
            </a:r>
          </a:p>
        </p:txBody>
      </p:sp>
      <p:sp>
        <p:nvSpPr>
          <p:cNvPr id="4" name="Slide Number Placeholder 3">
            <a:extLst>
              <a:ext uri="{FF2B5EF4-FFF2-40B4-BE49-F238E27FC236}">
                <a16:creationId xmlns:a16="http://schemas.microsoft.com/office/drawing/2014/main" id="{2CC9BF76-19FD-3FEB-15CE-9B6B39ABED9C}"/>
              </a:ext>
            </a:extLst>
          </p:cNvPr>
          <p:cNvSpPr>
            <a:spLocks noGrp="1"/>
          </p:cNvSpPr>
          <p:nvPr>
            <p:ph type="sldNum" sz="quarter" idx="12"/>
          </p:nvPr>
        </p:nvSpPr>
        <p:spPr/>
        <p:txBody>
          <a:bodyPr/>
          <a:lstStyle/>
          <a:p>
            <a:fld id="{8EF147F3-F4BF-2C46-AC54-645A1178D8F6}" type="slidenum">
              <a:rPr lang="en-US" smtClean="0"/>
              <a:pPr/>
              <a:t>28</a:t>
            </a:fld>
            <a:endParaRPr lang="en-US"/>
          </a:p>
        </p:txBody>
      </p:sp>
    </p:spTree>
    <p:extLst>
      <p:ext uri="{BB962C8B-B14F-4D97-AF65-F5344CB8AC3E}">
        <p14:creationId xmlns:p14="http://schemas.microsoft.com/office/powerpoint/2010/main" val="4117014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7C5362-6C74-4E43-BE14-CCC5B49A5373}"/>
              </a:ext>
            </a:extLst>
          </p:cNvPr>
          <p:cNvSpPr>
            <a:spLocks noGrp="1"/>
          </p:cNvSpPr>
          <p:nvPr>
            <p:ph type="title"/>
          </p:nvPr>
        </p:nvSpPr>
        <p:spPr/>
        <p:txBody>
          <a:bodyPr>
            <a:normAutofit/>
          </a:bodyPr>
          <a:lstStyle/>
          <a:p>
            <a:r>
              <a:rPr lang="en-US" sz="5200"/>
              <a:t>Agenda</a:t>
            </a:r>
          </a:p>
        </p:txBody>
      </p:sp>
      <p:graphicFrame>
        <p:nvGraphicFramePr>
          <p:cNvPr id="52" name="Content Placeholder 2">
            <a:extLst>
              <a:ext uri="{FF2B5EF4-FFF2-40B4-BE49-F238E27FC236}">
                <a16:creationId xmlns:a16="http://schemas.microsoft.com/office/drawing/2014/main" id="{41963C06-09FA-0171-6229-D8E2F030B5C4}"/>
              </a:ext>
            </a:extLst>
          </p:cNvPr>
          <p:cNvGraphicFramePr>
            <a:graphicFrameLocks noGrp="1"/>
          </p:cNvGraphicFramePr>
          <p:nvPr>
            <p:ph idx="1"/>
            <p:extLst>
              <p:ext uri="{D42A27DB-BD31-4B8C-83A1-F6EECF244321}">
                <p14:modId xmlns:p14="http://schemas.microsoft.com/office/powerpoint/2010/main" val="4264422788"/>
              </p:ext>
            </p:extLst>
          </p:nvPr>
        </p:nvGraphicFramePr>
        <p:xfrm>
          <a:off x="542925" y="1825625"/>
          <a:ext cx="4873625" cy="4538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DFAE3E5-EAFE-B649-9EA7-B50E97B54F0B}"/>
              </a:ext>
            </a:extLst>
          </p:cNvPr>
          <p:cNvSpPr>
            <a:spLocks noGrp="1"/>
          </p:cNvSpPr>
          <p:nvPr>
            <p:ph type="sldNum" sz="quarter" idx="12"/>
          </p:nvPr>
        </p:nvSpPr>
        <p:spPr/>
        <p:txBody>
          <a:bodyPr>
            <a:normAutofit/>
          </a:bodyPr>
          <a:lstStyle/>
          <a:p>
            <a:pPr>
              <a:spcAft>
                <a:spcPts val="600"/>
              </a:spcAft>
            </a:pPr>
            <a:fld id="{8EF147F3-F4BF-2C46-AC54-645A1178D8F6}" type="slidenum">
              <a:rPr lang="en-US" smtClean="0"/>
              <a:pPr>
                <a:spcAft>
                  <a:spcPts val="600"/>
                </a:spcAft>
              </a:pPr>
              <a:t>3</a:t>
            </a:fld>
            <a:endParaRPr lang="en-US"/>
          </a:p>
        </p:txBody>
      </p:sp>
    </p:spTree>
    <p:extLst>
      <p:ext uri="{BB962C8B-B14F-4D97-AF65-F5344CB8AC3E}">
        <p14:creationId xmlns:p14="http://schemas.microsoft.com/office/powerpoint/2010/main" val="3746576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C756-E105-2016-964D-E3C9EBC6217E}"/>
              </a:ext>
            </a:extLst>
          </p:cNvPr>
          <p:cNvSpPr>
            <a:spLocks noGrp="1"/>
          </p:cNvSpPr>
          <p:nvPr>
            <p:ph type="title"/>
          </p:nvPr>
        </p:nvSpPr>
        <p:spPr/>
        <p:txBody>
          <a:bodyPr/>
          <a:lstStyle/>
          <a:p>
            <a:r>
              <a:rPr lang="en-US">
                <a:cs typeface="Calibri"/>
              </a:rPr>
              <a:t>Definitions</a:t>
            </a:r>
            <a:endParaRPr lang="en-US"/>
          </a:p>
        </p:txBody>
      </p:sp>
      <p:sp>
        <p:nvSpPr>
          <p:cNvPr id="3" name="Content Placeholder 2">
            <a:extLst>
              <a:ext uri="{FF2B5EF4-FFF2-40B4-BE49-F238E27FC236}">
                <a16:creationId xmlns:a16="http://schemas.microsoft.com/office/drawing/2014/main" id="{DC2B5701-3379-D0AF-547C-2DFDAD348263}"/>
              </a:ext>
            </a:extLst>
          </p:cNvPr>
          <p:cNvSpPr>
            <a:spLocks noGrp="1"/>
          </p:cNvSpPr>
          <p:nvPr>
            <p:ph idx="1"/>
          </p:nvPr>
        </p:nvSpPr>
        <p:spPr>
          <a:xfrm>
            <a:off x="520963" y="2057729"/>
            <a:ext cx="11150073" cy="3191643"/>
          </a:xfrm>
        </p:spPr>
        <p:txBody>
          <a:bodyPr vert="horz" lIns="91440" tIns="45720" rIns="91440" bIns="45720" rtlCol="0" anchor="t">
            <a:spAutoFit/>
          </a:bodyPr>
          <a:lstStyle/>
          <a:p>
            <a:r>
              <a:rPr lang="en-US" b="1">
                <a:cs typeface="Calibri"/>
              </a:rPr>
              <a:t>Benefit Eligible</a:t>
            </a:r>
            <a:r>
              <a:rPr lang="en-US">
                <a:cs typeface="Calibri"/>
              </a:rPr>
              <a:t> – Employees who accrue sick leave.</a:t>
            </a:r>
          </a:p>
          <a:p>
            <a:r>
              <a:rPr lang="en-US" b="1">
                <a:cs typeface="Calibri"/>
              </a:rPr>
              <a:t>Equity</a:t>
            </a:r>
            <a:r>
              <a:rPr lang="en-US">
                <a:cs typeface="Calibri"/>
              </a:rPr>
              <a:t> – internal review comparing employees in same job code or rank &amp; discipline using the pay analysis variables.</a:t>
            </a:r>
            <a:endParaRPr lang="en-US"/>
          </a:p>
          <a:p>
            <a:r>
              <a:rPr lang="en-US" b="1">
                <a:cs typeface="Calibri"/>
              </a:rPr>
              <a:t>Market </a:t>
            </a:r>
            <a:r>
              <a:rPr lang="en-US">
                <a:cs typeface="Calibri"/>
              </a:rPr>
              <a:t>– external review comparing salary data collected from annual surveys* taking into consideration strength of job match, university size, industry, geographic location, and university type, as appropriate. </a:t>
            </a:r>
          </a:p>
          <a:p>
            <a:r>
              <a:rPr lang="en-US" b="1">
                <a:cs typeface="Calibri"/>
              </a:rPr>
              <a:t>Pay Analysis Variables</a:t>
            </a:r>
            <a:r>
              <a:rPr lang="en-US">
                <a:cs typeface="Calibri"/>
              </a:rPr>
              <a:t>  – the data used to review equity.</a:t>
            </a:r>
            <a:endParaRPr lang="en-US">
              <a:highlight>
                <a:srgbClr val="FFFF00"/>
              </a:highlight>
              <a:ea typeface="Calibri"/>
              <a:cs typeface="Calibri"/>
            </a:endParaRPr>
          </a:p>
        </p:txBody>
      </p:sp>
      <p:sp>
        <p:nvSpPr>
          <p:cNvPr id="4" name="Slide Number Placeholder 3">
            <a:extLst>
              <a:ext uri="{FF2B5EF4-FFF2-40B4-BE49-F238E27FC236}">
                <a16:creationId xmlns:a16="http://schemas.microsoft.com/office/drawing/2014/main" id="{F4709E3C-D278-3F00-985E-FEC4C87DB747}"/>
              </a:ext>
            </a:extLst>
          </p:cNvPr>
          <p:cNvSpPr>
            <a:spLocks noGrp="1"/>
          </p:cNvSpPr>
          <p:nvPr>
            <p:ph type="sldNum" sz="quarter" idx="12"/>
          </p:nvPr>
        </p:nvSpPr>
        <p:spPr/>
        <p:txBody>
          <a:bodyPr/>
          <a:lstStyle/>
          <a:p>
            <a:fld id="{8EF147F3-F4BF-2C46-AC54-645A1178D8F6}" type="slidenum">
              <a:rPr lang="en-US" smtClean="0"/>
              <a:pPr/>
              <a:t>4</a:t>
            </a:fld>
            <a:endParaRPr lang="en-US"/>
          </a:p>
        </p:txBody>
      </p:sp>
      <p:sp>
        <p:nvSpPr>
          <p:cNvPr id="5" name="TextBox 4">
            <a:extLst>
              <a:ext uri="{FF2B5EF4-FFF2-40B4-BE49-F238E27FC236}">
                <a16:creationId xmlns:a16="http://schemas.microsoft.com/office/drawing/2014/main" id="{E6EAF3C1-2639-5C01-4971-A520BC91B636}"/>
              </a:ext>
            </a:extLst>
          </p:cNvPr>
          <p:cNvSpPr txBox="1"/>
          <p:nvPr/>
        </p:nvSpPr>
        <p:spPr>
          <a:xfrm>
            <a:off x="2177555" y="6120852"/>
            <a:ext cx="68787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FFFFFF"/>
                </a:solidFill>
              </a:rPr>
              <a:t>*Salary surveys WSU uses: College &amp; University Professional Association “CUPA” (faculty &amp; staff), </a:t>
            </a:r>
            <a:r>
              <a:rPr lang="en-US" sz="1600" err="1">
                <a:solidFill>
                  <a:srgbClr val="FFFFFF"/>
                </a:solidFill>
              </a:rPr>
              <a:t>TowersWatson</a:t>
            </a:r>
            <a:r>
              <a:rPr lang="en-US" sz="1600">
                <a:solidFill>
                  <a:srgbClr val="FFFFFF"/>
                </a:solidFill>
              </a:rPr>
              <a:t> (staff only), and </a:t>
            </a:r>
            <a:r>
              <a:rPr lang="en-US" sz="1600" err="1">
                <a:solidFill>
                  <a:srgbClr val="FFFFFF"/>
                </a:solidFill>
              </a:rPr>
              <a:t>Payfactors</a:t>
            </a:r>
            <a:r>
              <a:rPr lang="en-US" sz="1600">
                <a:solidFill>
                  <a:srgbClr val="FFFFFF"/>
                </a:solidFill>
              </a:rPr>
              <a:t> (staff only)</a:t>
            </a:r>
            <a:r>
              <a:rPr lang="en-US" sz="1600">
                <a:cs typeface="Calibri"/>
              </a:rPr>
              <a:t>​</a:t>
            </a:r>
            <a:endParaRPr lang="en-US" sz="1600"/>
          </a:p>
        </p:txBody>
      </p:sp>
    </p:spTree>
    <p:extLst>
      <p:ext uri="{BB962C8B-B14F-4D97-AF65-F5344CB8AC3E}">
        <p14:creationId xmlns:p14="http://schemas.microsoft.com/office/powerpoint/2010/main" val="3012743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5792A-7F1F-155A-B688-F378C5057915}"/>
              </a:ext>
            </a:extLst>
          </p:cNvPr>
          <p:cNvSpPr>
            <a:spLocks noGrp="1"/>
          </p:cNvSpPr>
          <p:nvPr>
            <p:ph type="title"/>
          </p:nvPr>
        </p:nvSpPr>
        <p:spPr/>
        <p:txBody>
          <a:bodyPr/>
          <a:lstStyle/>
          <a:p>
            <a:r>
              <a:rPr lang="en-US"/>
              <a:t>Roles &amp; Responsibilities</a:t>
            </a:r>
          </a:p>
        </p:txBody>
      </p:sp>
      <p:graphicFrame>
        <p:nvGraphicFramePr>
          <p:cNvPr id="5" name="Table 5">
            <a:extLst>
              <a:ext uri="{FF2B5EF4-FFF2-40B4-BE49-F238E27FC236}">
                <a16:creationId xmlns:a16="http://schemas.microsoft.com/office/drawing/2014/main" id="{6D10E8D4-807D-2DCA-D9A2-7116A8752433}"/>
              </a:ext>
            </a:extLst>
          </p:cNvPr>
          <p:cNvGraphicFramePr>
            <a:graphicFrameLocks noGrp="1"/>
          </p:cNvGraphicFramePr>
          <p:nvPr>
            <p:ph idx="1"/>
          </p:nvPr>
        </p:nvGraphicFramePr>
        <p:xfrm>
          <a:off x="316301" y="1595886"/>
          <a:ext cx="11578100" cy="4846320"/>
        </p:xfrm>
        <a:graphic>
          <a:graphicData uri="http://schemas.openxmlformats.org/drawingml/2006/table">
            <a:tbl>
              <a:tblPr firstRow="1" bandRow="1">
                <a:tableStyleId>{EB344D84-9AFB-497E-A393-DC336BA19D2E}</a:tableStyleId>
              </a:tblPr>
              <a:tblGrid>
                <a:gridCol w="2025804">
                  <a:extLst>
                    <a:ext uri="{9D8B030D-6E8A-4147-A177-3AD203B41FA5}">
                      <a16:colId xmlns:a16="http://schemas.microsoft.com/office/drawing/2014/main" val="1360388136"/>
                    </a:ext>
                  </a:extLst>
                </a:gridCol>
                <a:gridCol w="2174487">
                  <a:extLst>
                    <a:ext uri="{9D8B030D-6E8A-4147-A177-3AD203B41FA5}">
                      <a16:colId xmlns:a16="http://schemas.microsoft.com/office/drawing/2014/main" val="2052233879"/>
                    </a:ext>
                  </a:extLst>
                </a:gridCol>
                <a:gridCol w="2248829">
                  <a:extLst>
                    <a:ext uri="{9D8B030D-6E8A-4147-A177-3AD203B41FA5}">
                      <a16:colId xmlns:a16="http://schemas.microsoft.com/office/drawing/2014/main" val="20138878"/>
                    </a:ext>
                  </a:extLst>
                </a:gridCol>
                <a:gridCol w="2471853">
                  <a:extLst>
                    <a:ext uri="{9D8B030D-6E8A-4147-A177-3AD203B41FA5}">
                      <a16:colId xmlns:a16="http://schemas.microsoft.com/office/drawing/2014/main" val="3504512637"/>
                    </a:ext>
                  </a:extLst>
                </a:gridCol>
                <a:gridCol w="2657127">
                  <a:extLst>
                    <a:ext uri="{9D8B030D-6E8A-4147-A177-3AD203B41FA5}">
                      <a16:colId xmlns:a16="http://schemas.microsoft.com/office/drawing/2014/main" val="3820974660"/>
                    </a:ext>
                  </a:extLst>
                </a:gridCol>
              </a:tblGrid>
              <a:tr h="370840">
                <a:tc>
                  <a:txBody>
                    <a:bodyPr/>
                    <a:lstStyle/>
                    <a:p>
                      <a:endParaRPr lang="en-US"/>
                    </a:p>
                  </a:txBody>
                  <a:tcPr/>
                </a:tc>
                <a:tc>
                  <a:txBody>
                    <a:bodyPr/>
                    <a:lstStyle/>
                    <a:p>
                      <a:r>
                        <a:rPr lang="en-US"/>
                        <a:t>Responsible</a:t>
                      </a:r>
                    </a:p>
                    <a:p>
                      <a:r>
                        <a:rPr lang="en-US"/>
                        <a:t>(Decision Maker)</a:t>
                      </a:r>
                    </a:p>
                  </a:txBody>
                  <a:tcPr/>
                </a:tc>
                <a:tc>
                  <a:txBody>
                    <a:bodyPr/>
                    <a:lstStyle/>
                    <a:p>
                      <a:r>
                        <a:rPr lang="en-US"/>
                        <a:t>Accountable</a:t>
                      </a:r>
                    </a:p>
                    <a:p>
                      <a:r>
                        <a:rPr lang="en-US"/>
                        <a:t>(Implementer)</a:t>
                      </a:r>
                    </a:p>
                  </a:txBody>
                  <a:tcPr/>
                </a:tc>
                <a:tc>
                  <a:txBody>
                    <a:bodyPr/>
                    <a:lstStyle/>
                    <a:p>
                      <a:r>
                        <a:rPr lang="en-US"/>
                        <a:t>Consulted</a:t>
                      </a:r>
                    </a:p>
                    <a:p>
                      <a:r>
                        <a:rPr lang="en-US"/>
                        <a:t>(Provides Input)</a:t>
                      </a:r>
                    </a:p>
                  </a:txBody>
                  <a:tcPr/>
                </a:tc>
                <a:tc>
                  <a:txBody>
                    <a:bodyPr/>
                    <a:lstStyle/>
                    <a:p>
                      <a:r>
                        <a:rPr lang="en-US"/>
                        <a:t>Informed</a:t>
                      </a:r>
                    </a:p>
                    <a:p>
                      <a:r>
                        <a:rPr lang="en-US"/>
                        <a:t>(Those Impacted)</a:t>
                      </a:r>
                    </a:p>
                  </a:txBody>
                  <a:tcPr/>
                </a:tc>
                <a:extLst>
                  <a:ext uri="{0D108BD9-81ED-4DB2-BD59-A6C34878D82A}">
                    <a16:rowId xmlns:a16="http://schemas.microsoft.com/office/drawing/2014/main" val="3184847724"/>
                  </a:ext>
                </a:extLst>
              </a:tr>
              <a:tr h="370839">
                <a:tc>
                  <a:txBody>
                    <a:bodyPr/>
                    <a:lstStyle/>
                    <a:p>
                      <a:pPr lvl="0">
                        <a:buNone/>
                      </a:pPr>
                      <a:r>
                        <a:rPr lang="en-US"/>
                        <a:t>Determines pay variables used in equity analysis</a:t>
                      </a:r>
                    </a:p>
                  </a:txBody>
                  <a:tcPr/>
                </a:tc>
                <a:tc>
                  <a:txBody>
                    <a:bodyPr/>
                    <a:lstStyle/>
                    <a:p>
                      <a:pPr lvl="0" algn="ctr">
                        <a:buNone/>
                      </a:pPr>
                      <a:r>
                        <a:rPr lang="en-US"/>
                        <a:t>Divisional Leaders</a:t>
                      </a:r>
                    </a:p>
                  </a:txBody>
                  <a:tcPr/>
                </a:tc>
                <a:tc>
                  <a:txBody>
                    <a:bodyPr/>
                    <a:lstStyle/>
                    <a:p>
                      <a:pPr lvl="0" algn="ctr">
                        <a:buNone/>
                      </a:pPr>
                      <a:r>
                        <a:rPr lang="en-US"/>
                        <a:t>Human Resources</a:t>
                      </a:r>
                    </a:p>
                  </a:txBody>
                  <a:tcPr/>
                </a:tc>
                <a:tc>
                  <a:txBody>
                    <a:bodyPr/>
                    <a:lstStyle/>
                    <a:p>
                      <a:pPr lvl="0" algn="ctr">
                        <a:buNone/>
                      </a:pPr>
                      <a:r>
                        <a:rPr lang="en-US"/>
                        <a:t>Human Resources, Leaders of People</a:t>
                      </a:r>
                    </a:p>
                  </a:txBody>
                  <a:tcPr/>
                </a:tc>
                <a:tc>
                  <a:txBody>
                    <a:bodyPr/>
                    <a:lstStyle/>
                    <a:p>
                      <a:pPr lvl="0" algn="ctr">
                        <a:buNone/>
                      </a:pPr>
                      <a:r>
                        <a:rPr lang="en-US"/>
                        <a:t>Employees in compensation plan</a:t>
                      </a:r>
                    </a:p>
                  </a:txBody>
                  <a:tcPr/>
                </a:tc>
                <a:extLst>
                  <a:ext uri="{0D108BD9-81ED-4DB2-BD59-A6C34878D82A}">
                    <a16:rowId xmlns:a16="http://schemas.microsoft.com/office/drawing/2014/main" val="3497312646"/>
                  </a:ext>
                </a:extLst>
              </a:tr>
              <a:tr h="370840">
                <a:tc>
                  <a:txBody>
                    <a:bodyPr/>
                    <a:lstStyle/>
                    <a:p>
                      <a:r>
                        <a:rPr lang="en-US"/>
                        <a:t>Conducts annual equity &amp; market reviews</a:t>
                      </a:r>
                    </a:p>
                  </a:txBody>
                  <a:tcPr/>
                </a:tc>
                <a:tc>
                  <a:txBody>
                    <a:bodyPr/>
                    <a:lstStyle/>
                    <a:p>
                      <a:pPr algn="ctr"/>
                      <a:r>
                        <a:rPr lang="en-US"/>
                        <a:t>Human Resources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Human Resources</a:t>
                      </a:r>
                    </a:p>
                    <a:p>
                      <a:pPr algn="ctr"/>
                      <a:endParaRPr lang="en-US"/>
                    </a:p>
                  </a:txBody>
                  <a:tcPr/>
                </a:tc>
                <a:tc>
                  <a:txBody>
                    <a:bodyPr/>
                    <a:lstStyle/>
                    <a:p>
                      <a:pPr algn="ctr"/>
                      <a:r>
                        <a:rPr lang="en-US"/>
                        <a:t>Pay Survey Data, Divisional Leaders, Leaders of People</a:t>
                      </a:r>
                    </a:p>
                  </a:txBody>
                  <a:tcPr/>
                </a:tc>
                <a:tc>
                  <a:txBody>
                    <a:bodyPr/>
                    <a:lstStyle/>
                    <a:p>
                      <a:pPr algn="ctr"/>
                      <a:r>
                        <a:rPr lang="en-US" sz="1800" b="0" i="0" u="none" strike="noStrike" noProof="0">
                          <a:latin typeface="Calibri"/>
                        </a:rPr>
                        <a:t>Employees in </a:t>
                      </a:r>
                      <a:br>
                        <a:rPr lang="en-US" sz="1800" b="0" i="0" u="none" strike="noStrike" noProof="0">
                          <a:latin typeface="Calibri"/>
                        </a:rPr>
                      </a:br>
                      <a:r>
                        <a:rPr lang="en-US" sz="1800" b="0" i="0" u="none" strike="noStrike" noProof="0">
                          <a:latin typeface="Calibri"/>
                        </a:rPr>
                        <a:t>compensation plan</a:t>
                      </a:r>
                    </a:p>
                  </a:txBody>
                  <a:tcPr/>
                </a:tc>
                <a:extLst>
                  <a:ext uri="{0D108BD9-81ED-4DB2-BD59-A6C34878D82A}">
                    <a16:rowId xmlns:a16="http://schemas.microsoft.com/office/drawing/2014/main" val="627551649"/>
                  </a:ext>
                </a:extLst>
              </a:tr>
              <a:tr h="370840">
                <a:tc>
                  <a:txBody>
                    <a:bodyPr/>
                    <a:lstStyle/>
                    <a:p>
                      <a:r>
                        <a:rPr lang="en-US"/>
                        <a:t>Determines FY compensation priorities</a:t>
                      </a:r>
                    </a:p>
                  </a:txBody>
                  <a:tcPr/>
                </a:tc>
                <a:tc>
                  <a:txBody>
                    <a:bodyPr/>
                    <a:lstStyle/>
                    <a:p>
                      <a:pPr algn="ctr"/>
                      <a:r>
                        <a:rPr lang="en-US"/>
                        <a:t>Divisional Leaders</a:t>
                      </a:r>
                    </a:p>
                  </a:txBody>
                  <a:tcPr/>
                </a:tc>
                <a:tc>
                  <a:txBody>
                    <a:bodyPr/>
                    <a:lstStyle/>
                    <a:p>
                      <a:pPr algn="ctr"/>
                      <a:r>
                        <a:rPr lang="en-US"/>
                        <a:t>Human Resources</a:t>
                      </a:r>
                    </a:p>
                  </a:txBody>
                  <a:tcPr/>
                </a:tc>
                <a:tc>
                  <a:txBody>
                    <a:bodyPr/>
                    <a:lstStyle/>
                    <a:p>
                      <a:pPr algn="ctr"/>
                      <a:r>
                        <a:rPr lang="en-US"/>
                        <a:t>Human Resources, Budget Office, Leaders of People</a:t>
                      </a:r>
                    </a:p>
                  </a:txBody>
                  <a:tcPr/>
                </a:tc>
                <a:tc>
                  <a:txBody>
                    <a:bodyPr/>
                    <a:lstStyle/>
                    <a:p>
                      <a:pPr algn="ctr"/>
                      <a:r>
                        <a:rPr lang="en-US"/>
                        <a:t>Budget Review Officers, Leaders of People, </a:t>
                      </a:r>
                      <a:r>
                        <a:rPr lang="en-US" sz="1800" b="0" i="0" u="none" strike="noStrike" noProof="0">
                          <a:latin typeface="Calibri"/>
                        </a:rPr>
                        <a:t>Employees in </a:t>
                      </a:r>
                      <a:br>
                        <a:rPr lang="en-US" sz="1800" b="0" i="0" u="none" strike="noStrike" noProof="0">
                          <a:latin typeface="Calibri"/>
                        </a:rPr>
                      </a:br>
                      <a:r>
                        <a:rPr lang="en-US" sz="1800" b="0" i="0" u="none" strike="noStrike" noProof="0">
                          <a:latin typeface="Calibri"/>
                        </a:rPr>
                        <a:t>compensation plan</a:t>
                      </a:r>
                    </a:p>
                  </a:txBody>
                  <a:tcPr/>
                </a:tc>
                <a:extLst>
                  <a:ext uri="{0D108BD9-81ED-4DB2-BD59-A6C34878D82A}">
                    <a16:rowId xmlns:a16="http://schemas.microsoft.com/office/drawing/2014/main" val="2601967367"/>
                  </a:ext>
                </a:extLst>
              </a:tr>
              <a:tr h="370840">
                <a:tc>
                  <a:txBody>
                    <a:bodyPr/>
                    <a:lstStyle/>
                    <a:p>
                      <a:r>
                        <a:rPr lang="en-US"/>
                        <a:t>Determines FY compensation budget</a:t>
                      </a:r>
                    </a:p>
                  </a:txBody>
                  <a:tcPr/>
                </a:tc>
                <a:tc>
                  <a:txBody>
                    <a:bodyPr/>
                    <a:lstStyle/>
                    <a:p>
                      <a:pPr algn="ctr"/>
                      <a:r>
                        <a:rPr lang="en-US"/>
                        <a:t>Divisional Leaders</a:t>
                      </a:r>
                    </a:p>
                  </a:txBody>
                  <a:tcPr/>
                </a:tc>
                <a:tc>
                  <a:txBody>
                    <a:bodyPr/>
                    <a:lstStyle/>
                    <a:p>
                      <a:pPr algn="ctr"/>
                      <a:r>
                        <a:rPr lang="en-US"/>
                        <a:t>Budget Office</a:t>
                      </a:r>
                    </a:p>
                  </a:txBody>
                  <a:tcPr/>
                </a:tc>
                <a:tc>
                  <a:txBody>
                    <a:bodyPr/>
                    <a:lstStyle/>
                    <a:p>
                      <a:pPr algn="ctr"/>
                      <a:r>
                        <a:rPr lang="en-US"/>
                        <a:t>State of Kansas, KBOR, Budget Office, Human Resources</a:t>
                      </a:r>
                    </a:p>
                  </a:txBody>
                  <a:tcPr/>
                </a:tc>
                <a:tc>
                  <a:txBody>
                    <a:bodyPr/>
                    <a:lstStyle/>
                    <a:p>
                      <a:pPr lvl="0" algn="ctr">
                        <a:lnSpc>
                          <a:spcPct val="100000"/>
                        </a:lnSpc>
                        <a:spcBef>
                          <a:spcPts val="0"/>
                        </a:spcBef>
                        <a:spcAft>
                          <a:spcPts val="0"/>
                        </a:spcAft>
                        <a:buNone/>
                      </a:pPr>
                      <a:r>
                        <a:rPr lang="en-US" sz="1800" b="0" i="0" u="none" strike="noStrike" noProof="0">
                          <a:latin typeface="Calibri"/>
                        </a:rPr>
                        <a:t>Human Resources, Budget Review Officers, Leaders of People, Employees in </a:t>
                      </a:r>
                      <a:br>
                        <a:rPr lang="en-US" sz="1800" b="0" i="0" u="none" strike="noStrike" noProof="0">
                          <a:latin typeface="Calibri"/>
                        </a:rPr>
                      </a:br>
                      <a:r>
                        <a:rPr lang="en-US" sz="1800" b="0" i="0" u="none" strike="noStrike" noProof="0">
                          <a:latin typeface="Calibri"/>
                        </a:rPr>
                        <a:t>compensation plan</a:t>
                      </a:r>
                      <a:endParaRPr lang="en-US" sz="1800" b="0" i="0" u="none" strike="noStrike" noProof="0"/>
                    </a:p>
                  </a:txBody>
                  <a:tcPr/>
                </a:tc>
                <a:extLst>
                  <a:ext uri="{0D108BD9-81ED-4DB2-BD59-A6C34878D82A}">
                    <a16:rowId xmlns:a16="http://schemas.microsoft.com/office/drawing/2014/main" val="4008471963"/>
                  </a:ext>
                </a:extLst>
              </a:tr>
            </a:tbl>
          </a:graphicData>
        </a:graphic>
      </p:graphicFrame>
      <p:sp>
        <p:nvSpPr>
          <p:cNvPr id="4" name="Slide Number Placeholder 3">
            <a:extLst>
              <a:ext uri="{FF2B5EF4-FFF2-40B4-BE49-F238E27FC236}">
                <a16:creationId xmlns:a16="http://schemas.microsoft.com/office/drawing/2014/main" id="{87D90288-D151-0DC2-15F4-4DB321F806F4}"/>
              </a:ext>
            </a:extLst>
          </p:cNvPr>
          <p:cNvSpPr>
            <a:spLocks noGrp="1"/>
          </p:cNvSpPr>
          <p:nvPr>
            <p:ph type="sldNum" sz="quarter" idx="12"/>
          </p:nvPr>
        </p:nvSpPr>
        <p:spPr/>
        <p:txBody>
          <a:bodyPr/>
          <a:lstStyle/>
          <a:p>
            <a:fld id="{8EF147F3-F4BF-2C46-AC54-645A1178D8F6}" type="slidenum">
              <a:rPr lang="en-US" smtClean="0"/>
              <a:pPr/>
              <a:t>5</a:t>
            </a:fld>
            <a:endParaRPr lang="en-US"/>
          </a:p>
        </p:txBody>
      </p:sp>
    </p:spTree>
    <p:extLst>
      <p:ext uri="{BB962C8B-B14F-4D97-AF65-F5344CB8AC3E}">
        <p14:creationId xmlns:p14="http://schemas.microsoft.com/office/powerpoint/2010/main" val="3694461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7C5362-6C74-4E43-BE14-CCC5B49A5373}"/>
              </a:ext>
            </a:extLst>
          </p:cNvPr>
          <p:cNvSpPr>
            <a:spLocks noGrp="1"/>
          </p:cNvSpPr>
          <p:nvPr>
            <p:ph type="title"/>
          </p:nvPr>
        </p:nvSpPr>
        <p:spPr/>
        <p:txBody>
          <a:bodyPr>
            <a:normAutofit/>
          </a:bodyPr>
          <a:lstStyle/>
          <a:p>
            <a:r>
              <a:rPr lang="en-US" sz="5200"/>
              <a:t>Agenda</a:t>
            </a:r>
          </a:p>
        </p:txBody>
      </p:sp>
      <p:graphicFrame>
        <p:nvGraphicFramePr>
          <p:cNvPr id="52" name="Content Placeholder 2">
            <a:extLst>
              <a:ext uri="{FF2B5EF4-FFF2-40B4-BE49-F238E27FC236}">
                <a16:creationId xmlns:a16="http://schemas.microsoft.com/office/drawing/2014/main" id="{41963C06-09FA-0171-6229-D8E2F030B5C4}"/>
              </a:ext>
            </a:extLst>
          </p:cNvPr>
          <p:cNvGraphicFramePr>
            <a:graphicFrameLocks noGrp="1"/>
          </p:cNvGraphicFramePr>
          <p:nvPr>
            <p:ph idx="1"/>
            <p:extLst>
              <p:ext uri="{D42A27DB-BD31-4B8C-83A1-F6EECF244321}">
                <p14:modId xmlns:p14="http://schemas.microsoft.com/office/powerpoint/2010/main" val="2750179094"/>
              </p:ext>
            </p:extLst>
          </p:nvPr>
        </p:nvGraphicFramePr>
        <p:xfrm>
          <a:off x="542925" y="1825625"/>
          <a:ext cx="4873625" cy="4538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CDFAE3E5-EAFE-B649-9EA7-B50E97B54F0B}"/>
              </a:ext>
            </a:extLst>
          </p:cNvPr>
          <p:cNvSpPr>
            <a:spLocks noGrp="1"/>
          </p:cNvSpPr>
          <p:nvPr>
            <p:ph type="sldNum" sz="quarter" idx="12"/>
          </p:nvPr>
        </p:nvSpPr>
        <p:spPr/>
        <p:txBody>
          <a:bodyPr>
            <a:normAutofit/>
          </a:bodyPr>
          <a:lstStyle/>
          <a:p>
            <a:pPr>
              <a:spcAft>
                <a:spcPts val="600"/>
              </a:spcAft>
            </a:pPr>
            <a:fld id="{8EF147F3-F4BF-2C46-AC54-645A1178D8F6}" type="slidenum">
              <a:rPr lang="en-US" smtClean="0"/>
              <a:pPr>
                <a:spcAft>
                  <a:spcPts val="600"/>
                </a:spcAft>
              </a:pPr>
              <a:t>6</a:t>
            </a:fld>
            <a:endParaRPr lang="en-US"/>
          </a:p>
        </p:txBody>
      </p:sp>
    </p:spTree>
    <p:extLst>
      <p:ext uri="{BB962C8B-B14F-4D97-AF65-F5344CB8AC3E}">
        <p14:creationId xmlns:p14="http://schemas.microsoft.com/office/powerpoint/2010/main" val="3974142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C756-E105-2016-964D-E3C9EBC6217E}"/>
              </a:ext>
            </a:extLst>
          </p:cNvPr>
          <p:cNvSpPr>
            <a:spLocks noGrp="1"/>
          </p:cNvSpPr>
          <p:nvPr>
            <p:ph type="title"/>
          </p:nvPr>
        </p:nvSpPr>
        <p:spPr/>
        <p:txBody>
          <a:bodyPr/>
          <a:lstStyle/>
          <a:p>
            <a:r>
              <a:rPr lang="en-US">
                <a:ea typeface="+mj-lt"/>
                <a:cs typeface="+mj-lt"/>
              </a:rPr>
              <a:t>Compensation Goals FY23</a:t>
            </a:r>
            <a:endParaRPr lang="en-US"/>
          </a:p>
        </p:txBody>
      </p:sp>
      <p:sp>
        <p:nvSpPr>
          <p:cNvPr id="3" name="Content Placeholder 2">
            <a:extLst>
              <a:ext uri="{FF2B5EF4-FFF2-40B4-BE49-F238E27FC236}">
                <a16:creationId xmlns:a16="http://schemas.microsoft.com/office/drawing/2014/main" id="{DC2B5701-3379-D0AF-547C-2DFDAD348263}"/>
              </a:ext>
            </a:extLst>
          </p:cNvPr>
          <p:cNvSpPr>
            <a:spLocks noGrp="1"/>
          </p:cNvSpPr>
          <p:nvPr>
            <p:ph idx="1"/>
          </p:nvPr>
        </p:nvSpPr>
        <p:spPr>
          <a:xfrm>
            <a:off x="541716" y="3220228"/>
            <a:ext cx="11178887" cy="3486083"/>
          </a:xfrm>
          <a:solidFill>
            <a:schemeClr val="bg2">
              <a:lumMod val="90000"/>
            </a:schemeClr>
          </a:solidFill>
        </p:spPr>
        <p:txBody>
          <a:bodyPr vert="horz" wrap="square" lIns="91440" tIns="45720" rIns="91440" bIns="45720" rtlCol="0" anchor="t">
            <a:spAutoFit/>
          </a:bodyPr>
          <a:lstStyle/>
          <a:p>
            <a:pPr marL="0" indent="0">
              <a:buNone/>
            </a:pPr>
            <a:r>
              <a:rPr lang="en-US" sz="2400" b="1" dirty="0">
                <a:solidFill>
                  <a:srgbClr val="000000"/>
                </a:solidFill>
                <a:ea typeface="+mn-lt"/>
                <a:cs typeface="+mn-lt"/>
              </a:rPr>
              <a:t>FY23 Goals:</a:t>
            </a:r>
            <a:br>
              <a:rPr lang="en-US" sz="2400" b="1" dirty="0">
                <a:ea typeface="+mn-lt"/>
                <a:cs typeface="+mn-lt"/>
              </a:rPr>
            </a:br>
            <a:endParaRPr lang="en-US" sz="2400" b="1">
              <a:solidFill>
                <a:srgbClr val="000000"/>
              </a:solidFill>
              <a:ea typeface="+mn-lt"/>
              <a:cs typeface="+mn-lt"/>
            </a:endParaRPr>
          </a:p>
          <a:p>
            <a:pPr marL="514350" indent="-514350">
              <a:buAutoNum type="arabicPeriod"/>
            </a:pPr>
            <a:r>
              <a:rPr lang="en-US" sz="2400" dirty="0">
                <a:solidFill>
                  <a:srgbClr val="000000"/>
                </a:solidFill>
                <a:ea typeface="+mn-lt"/>
                <a:cs typeface="+mn-lt"/>
              </a:rPr>
              <a:t>Identify pay inequities based on gender or race/ethnicity </a:t>
            </a:r>
            <a:r>
              <a:rPr lang="en-US" sz="2400" dirty="0">
                <a:solidFill>
                  <a:srgbClr val="000000"/>
                </a:solidFill>
                <a:cs typeface="Calibri"/>
              </a:rPr>
              <a:t>within the same job or rank &amp; discipline.</a:t>
            </a:r>
          </a:p>
          <a:p>
            <a:pPr marL="514350" indent="-514350">
              <a:buAutoNum type="arabicPeriod"/>
            </a:pPr>
            <a:r>
              <a:rPr lang="en-US" sz="2400" dirty="0">
                <a:solidFill>
                  <a:srgbClr val="000000"/>
                </a:solidFill>
                <a:ea typeface="+mn-lt"/>
                <a:cs typeface="+mn-lt"/>
              </a:rPr>
              <a:t>Identify pay inequities within</a:t>
            </a:r>
            <a:r>
              <a:rPr lang="en-US" sz="2400" dirty="0">
                <a:solidFill>
                  <a:srgbClr val="000000"/>
                </a:solidFill>
                <a:cs typeface="Calibri"/>
              </a:rPr>
              <a:t> the same job or rank &amp; discipline*.</a:t>
            </a:r>
          </a:p>
          <a:p>
            <a:pPr marL="514350" indent="-514350">
              <a:buAutoNum type="arabicPeriod"/>
            </a:pPr>
            <a:r>
              <a:rPr lang="en-US" sz="2400" dirty="0">
                <a:solidFill>
                  <a:srgbClr val="000000"/>
                </a:solidFill>
                <a:cs typeface="Calibri"/>
              </a:rPr>
              <a:t>Move individual Benefit Eligible employee pay closer to 80% of the midpoint for their respective pay range or rank &amp; discipline*.</a:t>
            </a:r>
          </a:p>
          <a:p>
            <a:pPr marL="0" indent="0">
              <a:buNone/>
            </a:pPr>
            <a:r>
              <a:rPr lang="en-US" sz="1600" dirty="0">
                <a:solidFill>
                  <a:srgbClr val="000000"/>
                </a:solidFill>
                <a:cs typeface="Calibri"/>
              </a:rPr>
              <a:t>*Some employees were impacted by both Equity and Market.</a:t>
            </a:r>
            <a:br>
              <a:rPr lang="en-US" sz="2400" dirty="0">
                <a:cs typeface="Calibri"/>
              </a:rPr>
            </a:br>
            <a:endParaRPr lang="en-US" sz="2400">
              <a:solidFill>
                <a:srgbClr val="000000"/>
              </a:solidFill>
              <a:cs typeface="Calibri"/>
            </a:endParaRPr>
          </a:p>
        </p:txBody>
      </p:sp>
      <p:sp>
        <p:nvSpPr>
          <p:cNvPr id="4" name="Slide Number Placeholder 3">
            <a:extLst>
              <a:ext uri="{FF2B5EF4-FFF2-40B4-BE49-F238E27FC236}">
                <a16:creationId xmlns:a16="http://schemas.microsoft.com/office/drawing/2014/main" id="{F4709E3C-D278-3F00-985E-FEC4C87DB747}"/>
              </a:ext>
            </a:extLst>
          </p:cNvPr>
          <p:cNvSpPr>
            <a:spLocks noGrp="1"/>
          </p:cNvSpPr>
          <p:nvPr>
            <p:ph type="sldNum" sz="quarter" idx="12"/>
          </p:nvPr>
        </p:nvSpPr>
        <p:spPr/>
        <p:txBody>
          <a:bodyPr/>
          <a:lstStyle/>
          <a:p>
            <a:fld id="{8EF147F3-F4BF-2C46-AC54-645A1178D8F6}" type="slidenum">
              <a:rPr lang="en-US" smtClean="0"/>
              <a:pPr/>
              <a:t>7</a:t>
            </a:fld>
            <a:endParaRPr lang="en-US"/>
          </a:p>
        </p:txBody>
      </p:sp>
      <p:sp>
        <p:nvSpPr>
          <p:cNvPr id="6" name="Content Placeholder 2">
            <a:extLst>
              <a:ext uri="{FF2B5EF4-FFF2-40B4-BE49-F238E27FC236}">
                <a16:creationId xmlns:a16="http://schemas.microsoft.com/office/drawing/2014/main" id="{EBCE9B2C-5CED-142F-D12D-1E4F33C133AF}"/>
              </a:ext>
            </a:extLst>
          </p:cNvPr>
          <p:cNvSpPr txBox="1">
            <a:spLocks/>
          </p:cNvSpPr>
          <p:nvPr/>
        </p:nvSpPr>
        <p:spPr>
          <a:xfrm>
            <a:off x="537945" y="1402930"/>
            <a:ext cx="11150073" cy="1089529"/>
          </a:xfrm>
          <a:prstGeom prst="rect">
            <a:avLst/>
          </a:prstGeom>
        </p:spPr>
        <p:txBody>
          <a:bodyPr vert="horz"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cs typeface="Calibri"/>
              </a:rPr>
              <a:t>Our long-term goal at the university is to pay at the middle of the market (on average) within each respective job (staff) or rank &amp; discipline (faculty); not leading and not lagging. We establish goals for each fiscal year to make progress year over year.</a:t>
            </a:r>
          </a:p>
        </p:txBody>
      </p:sp>
    </p:spTree>
    <p:extLst>
      <p:ext uri="{BB962C8B-B14F-4D97-AF65-F5344CB8AC3E}">
        <p14:creationId xmlns:p14="http://schemas.microsoft.com/office/powerpoint/2010/main" val="7472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EC62A-6AD5-117A-F93A-CA5C0D3439CB}"/>
              </a:ext>
            </a:extLst>
          </p:cNvPr>
          <p:cNvSpPr>
            <a:spLocks noGrp="1"/>
          </p:cNvSpPr>
          <p:nvPr>
            <p:ph type="title"/>
          </p:nvPr>
        </p:nvSpPr>
        <p:spPr/>
        <p:txBody>
          <a:bodyPr/>
          <a:lstStyle/>
          <a:p>
            <a:r>
              <a:rPr lang="en-US"/>
              <a:t>FY23 Outcomes - Overall</a:t>
            </a:r>
          </a:p>
        </p:txBody>
      </p:sp>
      <p:sp>
        <p:nvSpPr>
          <p:cNvPr id="4" name="Slide Number Placeholder 3">
            <a:extLst>
              <a:ext uri="{FF2B5EF4-FFF2-40B4-BE49-F238E27FC236}">
                <a16:creationId xmlns:a16="http://schemas.microsoft.com/office/drawing/2014/main" id="{98F79017-B5DB-F094-700F-6D13024EDBB1}"/>
              </a:ext>
            </a:extLst>
          </p:cNvPr>
          <p:cNvSpPr>
            <a:spLocks noGrp="1"/>
          </p:cNvSpPr>
          <p:nvPr>
            <p:ph type="sldNum" sz="quarter" idx="12"/>
          </p:nvPr>
        </p:nvSpPr>
        <p:spPr/>
        <p:txBody>
          <a:bodyPr/>
          <a:lstStyle/>
          <a:p>
            <a:fld id="{8EF147F3-F4BF-2C46-AC54-645A1178D8F6}" type="slidenum">
              <a:rPr lang="en-US" smtClean="0"/>
              <a:pPr/>
              <a:t>8</a:t>
            </a:fld>
            <a:endParaRPr lang="en-US"/>
          </a:p>
        </p:txBody>
      </p:sp>
      <p:grpSp>
        <p:nvGrpSpPr>
          <p:cNvPr id="10" name="Group 9">
            <a:extLst>
              <a:ext uri="{FF2B5EF4-FFF2-40B4-BE49-F238E27FC236}">
                <a16:creationId xmlns:a16="http://schemas.microsoft.com/office/drawing/2014/main" id="{4870614E-9668-C64F-AB58-306783D4BF64}"/>
              </a:ext>
            </a:extLst>
          </p:cNvPr>
          <p:cNvGrpSpPr/>
          <p:nvPr/>
        </p:nvGrpSpPr>
        <p:grpSpPr>
          <a:xfrm>
            <a:off x="0" y="1602740"/>
            <a:ext cx="6108700" cy="4531599"/>
            <a:chOff x="171408" y="1577205"/>
            <a:chExt cx="7062536" cy="4610872"/>
          </a:xfrm>
        </p:grpSpPr>
        <p:graphicFrame>
          <p:nvGraphicFramePr>
            <p:cNvPr id="5" name="Chart 4">
              <a:extLst>
                <a:ext uri="{FF2B5EF4-FFF2-40B4-BE49-F238E27FC236}">
                  <a16:creationId xmlns:a16="http://schemas.microsoft.com/office/drawing/2014/main" id="{F3B5433F-3260-61D1-20C6-92C9553D864D}"/>
                </a:ext>
              </a:extLst>
            </p:cNvPr>
            <p:cNvGraphicFramePr/>
            <p:nvPr/>
          </p:nvGraphicFramePr>
          <p:xfrm>
            <a:off x="171408" y="1577205"/>
            <a:ext cx="7062536" cy="461087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19479033-8554-0DEA-0DD3-E57271A0EFDE}"/>
                </a:ext>
              </a:extLst>
            </p:cNvPr>
            <p:cNvSpPr txBox="1"/>
            <p:nvPr/>
          </p:nvSpPr>
          <p:spPr>
            <a:xfrm>
              <a:off x="4265709" y="3668405"/>
              <a:ext cx="1584458" cy="375793"/>
            </a:xfrm>
            <a:prstGeom prst="rect">
              <a:avLst/>
            </a:prstGeom>
            <a:noFill/>
          </p:spPr>
          <p:txBody>
            <a:bodyPr wrap="square" rtlCol="0">
              <a:spAutoFit/>
            </a:bodyPr>
            <a:lstStyle/>
            <a:p>
              <a:r>
                <a:rPr lang="en-US"/>
                <a:t>$1,799,304</a:t>
              </a:r>
            </a:p>
          </p:txBody>
        </p:sp>
        <p:sp>
          <p:nvSpPr>
            <p:cNvPr id="6" name="TextBox 5">
              <a:extLst>
                <a:ext uri="{FF2B5EF4-FFF2-40B4-BE49-F238E27FC236}">
                  <a16:creationId xmlns:a16="http://schemas.microsoft.com/office/drawing/2014/main" id="{C49F564F-14C4-914F-B235-E7D540CFEA22}"/>
                </a:ext>
              </a:extLst>
            </p:cNvPr>
            <p:cNvSpPr txBox="1"/>
            <p:nvPr/>
          </p:nvSpPr>
          <p:spPr>
            <a:xfrm>
              <a:off x="1591049" y="3373123"/>
              <a:ext cx="1584458" cy="375793"/>
            </a:xfrm>
            <a:prstGeom prst="rect">
              <a:avLst/>
            </a:prstGeom>
            <a:noFill/>
          </p:spPr>
          <p:txBody>
            <a:bodyPr wrap="square" rtlCol="0">
              <a:spAutoFit/>
            </a:bodyPr>
            <a:lstStyle/>
            <a:p>
              <a:r>
                <a:rPr lang="en-US"/>
                <a:t>$2,613,327</a:t>
              </a:r>
            </a:p>
          </p:txBody>
        </p:sp>
        <p:sp>
          <p:nvSpPr>
            <p:cNvPr id="7" name="TextBox 6">
              <a:extLst>
                <a:ext uri="{FF2B5EF4-FFF2-40B4-BE49-F238E27FC236}">
                  <a16:creationId xmlns:a16="http://schemas.microsoft.com/office/drawing/2014/main" id="{701F26AA-46F3-3A80-F517-081F1E2CF0CE}"/>
                </a:ext>
              </a:extLst>
            </p:cNvPr>
            <p:cNvSpPr txBox="1"/>
            <p:nvPr/>
          </p:nvSpPr>
          <p:spPr>
            <a:xfrm>
              <a:off x="2227271" y="4221200"/>
              <a:ext cx="1215449" cy="375793"/>
            </a:xfrm>
            <a:prstGeom prst="rect">
              <a:avLst/>
            </a:prstGeom>
            <a:noFill/>
          </p:spPr>
          <p:txBody>
            <a:bodyPr wrap="square" rtlCol="0">
              <a:spAutoFit/>
            </a:bodyPr>
            <a:lstStyle/>
            <a:p>
              <a:r>
                <a:rPr lang="en-US">
                  <a:solidFill>
                    <a:schemeClr val="bg1"/>
                  </a:solidFill>
                </a:rPr>
                <a:t>$538,737</a:t>
              </a:r>
            </a:p>
          </p:txBody>
        </p:sp>
      </p:grpSp>
      <p:sp>
        <p:nvSpPr>
          <p:cNvPr id="8" name="TextBox 7">
            <a:extLst>
              <a:ext uri="{FF2B5EF4-FFF2-40B4-BE49-F238E27FC236}">
                <a16:creationId xmlns:a16="http://schemas.microsoft.com/office/drawing/2014/main" id="{DABC3A89-115B-FEA8-27A6-6A8BF47B1BE2}"/>
              </a:ext>
            </a:extLst>
          </p:cNvPr>
          <p:cNvSpPr txBox="1"/>
          <p:nvPr/>
        </p:nvSpPr>
        <p:spPr>
          <a:xfrm>
            <a:off x="896696" y="6288677"/>
            <a:ext cx="10398607" cy="738664"/>
          </a:xfrm>
          <a:prstGeom prst="rect">
            <a:avLst/>
          </a:prstGeom>
          <a:noFill/>
        </p:spPr>
        <p:txBody>
          <a:bodyPr wrap="square">
            <a:spAutoFit/>
          </a:bodyPr>
          <a:lstStyle/>
          <a:p>
            <a:pPr algn="ctr"/>
            <a:r>
              <a:rPr lang="en-US" sz="1400">
                <a:solidFill>
                  <a:schemeClr val="bg1"/>
                </a:solidFill>
                <a:ea typeface="+mn-lt"/>
                <a:cs typeface="+mn-lt"/>
              </a:rPr>
              <a:t>We budgeted $6.0 million* for pay &amp; benefit adjustments ($4.6m of GU and $1.4m of RU). </a:t>
            </a:r>
          </a:p>
          <a:p>
            <a:pPr algn="ctr"/>
            <a:r>
              <a:rPr lang="en-US" sz="1400">
                <a:solidFill>
                  <a:schemeClr val="bg1"/>
                </a:solidFill>
                <a:cs typeface="Calibri"/>
              </a:rPr>
              <a:t>*$6m amount includes the increased benefits cost (20%).  $4.9m was the actual amount of pay increases (total GU and RU).</a:t>
            </a:r>
          </a:p>
          <a:p>
            <a:pPr algn="ctr"/>
            <a:endParaRPr lang="en-US" sz="1400">
              <a:solidFill>
                <a:schemeClr val="bg1"/>
              </a:solidFill>
              <a:ea typeface="+mn-lt"/>
              <a:cs typeface="+mn-lt"/>
            </a:endParaRPr>
          </a:p>
        </p:txBody>
      </p:sp>
      <p:grpSp>
        <p:nvGrpSpPr>
          <p:cNvPr id="16" name="Group 15">
            <a:extLst>
              <a:ext uri="{FF2B5EF4-FFF2-40B4-BE49-F238E27FC236}">
                <a16:creationId xmlns:a16="http://schemas.microsoft.com/office/drawing/2014/main" id="{552037A1-6E50-8DFE-6B9F-FC6BDB5D2823}"/>
              </a:ext>
            </a:extLst>
          </p:cNvPr>
          <p:cNvGrpSpPr/>
          <p:nvPr/>
        </p:nvGrpSpPr>
        <p:grpSpPr>
          <a:xfrm>
            <a:off x="6083300" y="1699043"/>
            <a:ext cx="6108700" cy="4338992"/>
            <a:chOff x="217654" y="1715011"/>
            <a:chExt cx="6108700" cy="4338992"/>
          </a:xfrm>
        </p:grpSpPr>
        <p:graphicFrame>
          <p:nvGraphicFramePr>
            <p:cNvPr id="13" name="Chart 12">
              <a:extLst>
                <a:ext uri="{FF2B5EF4-FFF2-40B4-BE49-F238E27FC236}">
                  <a16:creationId xmlns:a16="http://schemas.microsoft.com/office/drawing/2014/main" id="{A42637A9-89E8-87B8-0228-D169E01FA4A1}"/>
                </a:ext>
              </a:extLst>
            </p:cNvPr>
            <p:cNvGraphicFramePr/>
            <p:nvPr/>
          </p:nvGraphicFramePr>
          <p:xfrm>
            <a:off x="543696" y="2451100"/>
            <a:ext cx="5057004" cy="3602903"/>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AE0BA254-D8BC-CF06-B1E3-01A5AA917C9D}"/>
                </a:ext>
              </a:extLst>
            </p:cNvPr>
            <p:cNvSpPr txBox="1"/>
            <p:nvPr/>
          </p:nvSpPr>
          <p:spPr>
            <a:xfrm>
              <a:off x="217654" y="1715011"/>
              <a:ext cx="6108700" cy="400110"/>
            </a:xfrm>
            <a:prstGeom prst="rect">
              <a:avLst/>
            </a:prstGeom>
            <a:noFill/>
          </p:spPr>
          <p:txBody>
            <a:bodyPr wrap="square">
              <a:spAutoFit/>
            </a:bodyPr>
            <a:lstStyle/>
            <a:p>
              <a:pPr algn="ctr" rtl="0">
                <a:defRPr sz="2000" b="1" i="0" u="none" strike="noStrike" kern="1200" spc="0" baseline="0">
                  <a:solidFill>
                    <a:prstClr val="white"/>
                  </a:solidFill>
                  <a:latin typeface="+mn-lt"/>
                  <a:ea typeface="+mn-ea"/>
                  <a:cs typeface="+mn-cs"/>
                </a:defRPr>
              </a:pPr>
              <a:r>
                <a:rPr lang="en-US" sz="2000" b="1">
                  <a:solidFill>
                    <a:schemeClr val="bg1"/>
                  </a:solidFill>
                </a:rPr>
                <a:t>Movement towards Middle of Market</a:t>
              </a:r>
            </a:p>
          </p:txBody>
        </p:sp>
      </p:grpSp>
    </p:spTree>
    <p:extLst>
      <p:ext uri="{BB962C8B-B14F-4D97-AF65-F5344CB8AC3E}">
        <p14:creationId xmlns:p14="http://schemas.microsoft.com/office/powerpoint/2010/main" val="1489005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6C756-E105-2016-964D-E3C9EBC6217E}"/>
              </a:ext>
            </a:extLst>
          </p:cNvPr>
          <p:cNvSpPr>
            <a:spLocks noGrp="1"/>
          </p:cNvSpPr>
          <p:nvPr>
            <p:ph type="title"/>
          </p:nvPr>
        </p:nvSpPr>
        <p:spPr/>
        <p:txBody>
          <a:bodyPr/>
          <a:lstStyle/>
          <a:p>
            <a:r>
              <a:rPr lang="en-US">
                <a:cs typeface="Calibri"/>
              </a:rPr>
              <a:t>FY23 Outcomes - Overall</a:t>
            </a:r>
          </a:p>
        </p:txBody>
      </p:sp>
      <p:sp>
        <p:nvSpPr>
          <p:cNvPr id="4" name="Slide Number Placeholder 3">
            <a:extLst>
              <a:ext uri="{FF2B5EF4-FFF2-40B4-BE49-F238E27FC236}">
                <a16:creationId xmlns:a16="http://schemas.microsoft.com/office/drawing/2014/main" id="{F4709E3C-D278-3F00-985E-FEC4C87DB747}"/>
              </a:ext>
            </a:extLst>
          </p:cNvPr>
          <p:cNvSpPr>
            <a:spLocks noGrp="1"/>
          </p:cNvSpPr>
          <p:nvPr>
            <p:ph type="sldNum" sz="quarter" idx="12"/>
          </p:nvPr>
        </p:nvSpPr>
        <p:spPr/>
        <p:txBody>
          <a:bodyPr/>
          <a:lstStyle/>
          <a:p>
            <a:fld id="{8EF147F3-F4BF-2C46-AC54-645A1178D8F6}" type="slidenum">
              <a:rPr lang="en-US" smtClean="0"/>
              <a:pPr/>
              <a:t>9</a:t>
            </a:fld>
            <a:endParaRPr lang="en-US"/>
          </a:p>
        </p:txBody>
      </p:sp>
      <p:sp>
        <p:nvSpPr>
          <p:cNvPr id="6" name="Content Placeholder 2">
            <a:extLst>
              <a:ext uri="{FF2B5EF4-FFF2-40B4-BE49-F238E27FC236}">
                <a16:creationId xmlns:a16="http://schemas.microsoft.com/office/drawing/2014/main" id="{EBCE9B2C-5CED-142F-D12D-1E4F33C133AF}"/>
              </a:ext>
            </a:extLst>
          </p:cNvPr>
          <p:cNvSpPr txBox="1">
            <a:spLocks/>
          </p:cNvSpPr>
          <p:nvPr/>
        </p:nvSpPr>
        <p:spPr>
          <a:xfrm>
            <a:off x="537945" y="1402930"/>
            <a:ext cx="11150073" cy="1089529"/>
          </a:xfrm>
          <a:prstGeom prst="rect">
            <a:avLst/>
          </a:prstGeom>
        </p:spPr>
        <p:txBody>
          <a:bodyPr vert="horz"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cs typeface="Calibri"/>
              </a:rPr>
              <a:t>Our long-term goal at the University is to pay at the middle of the market (on average) within each respective job or rank &amp; discipline; not leading or not lagging the market. We establish goals for each fiscal year to make progress year over year.</a:t>
            </a:r>
          </a:p>
        </p:txBody>
      </p:sp>
      <p:sp>
        <p:nvSpPr>
          <p:cNvPr id="9" name="TextBox 8">
            <a:extLst>
              <a:ext uri="{FF2B5EF4-FFF2-40B4-BE49-F238E27FC236}">
                <a16:creationId xmlns:a16="http://schemas.microsoft.com/office/drawing/2014/main" id="{1E649301-F8F0-854A-9A76-2982C3627224}"/>
              </a:ext>
            </a:extLst>
          </p:cNvPr>
          <p:cNvSpPr txBox="1"/>
          <p:nvPr/>
        </p:nvSpPr>
        <p:spPr>
          <a:xfrm>
            <a:off x="761289" y="6154561"/>
            <a:ext cx="10398607" cy="738664"/>
          </a:xfrm>
          <a:prstGeom prst="rect">
            <a:avLst/>
          </a:prstGeom>
          <a:noFill/>
        </p:spPr>
        <p:txBody>
          <a:bodyPr wrap="square">
            <a:spAutoFit/>
          </a:bodyPr>
          <a:lstStyle/>
          <a:p>
            <a:pPr algn="ctr"/>
            <a:r>
              <a:rPr lang="en-US" sz="1400">
                <a:solidFill>
                  <a:schemeClr val="bg1"/>
                </a:solidFill>
                <a:ea typeface="+mn-lt"/>
                <a:cs typeface="+mn-lt"/>
              </a:rPr>
              <a:t>We budgeted $6.0 million* for pay &amp; benefit adjustments ($4.6m of GU and $1.4m of RU). </a:t>
            </a:r>
          </a:p>
          <a:p>
            <a:pPr algn="ctr"/>
            <a:r>
              <a:rPr lang="en-US" sz="1400">
                <a:solidFill>
                  <a:schemeClr val="bg1"/>
                </a:solidFill>
                <a:cs typeface="Calibri"/>
              </a:rPr>
              <a:t>*$6m amount includes the increased benefits cost (20%).  $4.9m was the actual amount of pay increases (total GU and RU).</a:t>
            </a:r>
          </a:p>
          <a:p>
            <a:pPr algn="ctr"/>
            <a:endParaRPr lang="en-US" sz="1400">
              <a:solidFill>
                <a:schemeClr val="bg1"/>
              </a:solidFill>
              <a:ea typeface="+mn-lt"/>
              <a:cs typeface="+mn-lt"/>
            </a:endParaRPr>
          </a:p>
        </p:txBody>
      </p:sp>
      <p:graphicFrame>
        <p:nvGraphicFramePr>
          <p:cNvPr id="14" name="Chart 13">
            <a:extLst>
              <a:ext uri="{FF2B5EF4-FFF2-40B4-BE49-F238E27FC236}">
                <a16:creationId xmlns:a16="http://schemas.microsoft.com/office/drawing/2014/main" id="{3E821AB5-DFB9-5F8D-45A1-DC47133D979F}"/>
              </a:ext>
            </a:extLst>
          </p:cNvPr>
          <p:cNvGraphicFramePr>
            <a:graphicFrameLocks/>
          </p:cNvGraphicFramePr>
          <p:nvPr/>
        </p:nvGraphicFramePr>
        <p:xfrm>
          <a:off x="6307842" y="3170621"/>
          <a:ext cx="4641673" cy="28083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2C129A28-CDE4-8A10-14E6-0DD874A1CAD2}"/>
              </a:ext>
            </a:extLst>
          </p:cNvPr>
          <p:cNvGraphicFramePr>
            <a:graphicFrameLocks/>
          </p:cNvGraphicFramePr>
          <p:nvPr/>
        </p:nvGraphicFramePr>
        <p:xfrm>
          <a:off x="1098344" y="3138424"/>
          <a:ext cx="4641673" cy="2808399"/>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16C4CAA2-3813-498F-7FB7-4E313D45669B}"/>
              </a:ext>
            </a:extLst>
          </p:cNvPr>
          <p:cNvSpPr txBox="1"/>
          <p:nvPr/>
        </p:nvSpPr>
        <p:spPr>
          <a:xfrm>
            <a:off x="2143823" y="4992103"/>
            <a:ext cx="4537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cs typeface="Calibri"/>
              </a:rPr>
              <a:t>663</a:t>
            </a:r>
            <a:endParaRPr lang="en-US">
              <a:cs typeface="Calibri" panose="020F0502020204030204"/>
            </a:endParaRPr>
          </a:p>
        </p:txBody>
      </p:sp>
      <p:sp>
        <p:nvSpPr>
          <p:cNvPr id="8" name="TextBox 7">
            <a:extLst>
              <a:ext uri="{FF2B5EF4-FFF2-40B4-BE49-F238E27FC236}">
                <a16:creationId xmlns:a16="http://schemas.microsoft.com/office/drawing/2014/main" id="{C3D18BAF-6704-D5D6-1CC6-203EABFC7AEB}"/>
              </a:ext>
            </a:extLst>
          </p:cNvPr>
          <p:cNvSpPr txBox="1"/>
          <p:nvPr/>
        </p:nvSpPr>
        <p:spPr>
          <a:xfrm>
            <a:off x="3244057" y="4991542"/>
            <a:ext cx="40240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cs typeface="Calibri"/>
              </a:rPr>
              <a:t>119</a:t>
            </a:r>
            <a:endParaRPr lang="en-US" sz="1100"/>
          </a:p>
        </p:txBody>
      </p:sp>
      <p:sp>
        <p:nvSpPr>
          <p:cNvPr id="11" name="TextBox 10">
            <a:extLst>
              <a:ext uri="{FF2B5EF4-FFF2-40B4-BE49-F238E27FC236}">
                <a16:creationId xmlns:a16="http://schemas.microsoft.com/office/drawing/2014/main" id="{11878467-87CD-0298-E6A4-B68B192D6F4B}"/>
              </a:ext>
            </a:extLst>
          </p:cNvPr>
          <p:cNvSpPr txBox="1"/>
          <p:nvPr/>
        </p:nvSpPr>
        <p:spPr>
          <a:xfrm>
            <a:off x="4315772" y="4991542"/>
            <a:ext cx="4452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cs typeface="Calibri"/>
              </a:rPr>
              <a:t> 252</a:t>
            </a:r>
            <a:endParaRPr lang="en-US"/>
          </a:p>
        </p:txBody>
      </p:sp>
      <p:sp>
        <p:nvSpPr>
          <p:cNvPr id="3" name="TextBox 2">
            <a:extLst>
              <a:ext uri="{FF2B5EF4-FFF2-40B4-BE49-F238E27FC236}">
                <a16:creationId xmlns:a16="http://schemas.microsoft.com/office/drawing/2014/main" id="{A044C5EE-6CCC-2072-FDBE-58AC275AEBD7}"/>
              </a:ext>
            </a:extLst>
          </p:cNvPr>
          <p:cNvSpPr txBox="1"/>
          <p:nvPr/>
        </p:nvSpPr>
        <p:spPr>
          <a:xfrm>
            <a:off x="1946432" y="2769092"/>
            <a:ext cx="3442985" cy="369332"/>
          </a:xfrm>
          <a:prstGeom prst="rect">
            <a:avLst/>
          </a:prstGeom>
          <a:noFill/>
        </p:spPr>
        <p:txBody>
          <a:bodyPr wrap="square" rtlCol="0">
            <a:spAutoFit/>
          </a:bodyPr>
          <a:lstStyle/>
          <a:p>
            <a:r>
              <a:rPr lang="en-US" b="1">
                <a:solidFill>
                  <a:schemeClr val="bg1"/>
                </a:solidFill>
              </a:rPr>
              <a:t>$ Allocation by Employee Type</a:t>
            </a:r>
          </a:p>
        </p:txBody>
      </p:sp>
      <p:sp>
        <p:nvSpPr>
          <p:cNvPr id="5" name="TextBox 4">
            <a:extLst>
              <a:ext uri="{FF2B5EF4-FFF2-40B4-BE49-F238E27FC236}">
                <a16:creationId xmlns:a16="http://schemas.microsoft.com/office/drawing/2014/main" id="{B6F1DF3F-9C09-18AD-318E-28AA3892D1E7}"/>
              </a:ext>
            </a:extLst>
          </p:cNvPr>
          <p:cNvSpPr txBox="1"/>
          <p:nvPr/>
        </p:nvSpPr>
        <p:spPr>
          <a:xfrm>
            <a:off x="6491513" y="2799682"/>
            <a:ext cx="4415072" cy="369332"/>
          </a:xfrm>
          <a:prstGeom prst="rect">
            <a:avLst/>
          </a:prstGeom>
          <a:noFill/>
        </p:spPr>
        <p:txBody>
          <a:bodyPr wrap="square" rtlCol="0">
            <a:spAutoFit/>
          </a:bodyPr>
          <a:lstStyle/>
          <a:p>
            <a:r>
              <a:rPr lang="en-US" b="1">
                <a:solidFill>
                  <a:schemeClr val="bg1"/>
                </a:solidFill>
              </a:rPr>
              <a:t>Movement towards Middle of the Market </a:t>
            </a:r>
          </a:p>
        </p:txBody>
      </p:sp>
    </p:spTree>
    <p:extLst>
      <p:ext uri="{BB962C8B-B14F-4D97-AF65-F5344CB8AC3E}">
        <p14:creationId xmlns:p14="http://schemas.microsoft.com/office/powerpoint/2010/main" val="40831769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E92E30E912CA4A974367B0792B4253" ma:contentTypeVersion="9" ma:contentTypeDescription="Create a new document." ma:contentTypeScope="" ma:versionID="be9a0c048a52097247ca6ce0b7b731bc">
  <xsd:schema xmlns:xsd="http://www.w3.org/2001/XMLSchema" xmlns:xs="http://www.w3.org/2001/XMLSchema" xmlns:p="http://schemas.microsoft.com/office/2006/metadata/properties" xmlns:ns2="66588535-6b7a-411a-8093-d8f481ee03e3" xmlns:ns3="ccf9abb0-50e2-4af4-8236-f8f7189b5615" targetNamespace="http://schemas.microsoft.com/office/2006/metadata/properties" ma:root="true" ma:fieldsID="32b24146e2d97d72c799746738b270ca" ns2:_="" ns3:_="">
    <xsd:import namespace="66588535-6b7a-411a-8093-d8f481ee03e3"/>
    <xsd:import namespace="ccf9abb0-50e2-4af4-8236-f8f7189b561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588535-6b7a-411a-8093-d8f481ee03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cf9abb0-50e2-4af4-8236-f8f7189b561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cf9abb0-50e2-4af4-8236-f8f7189b5615">
      <UserInfo>
        <DisplayName>HRLT Members</DisplayName>
        <AccountId>7</AccountId>
        <AccountType/>
      </UserInfo>
      <UserInfo>
        <DisplayName>Marchant, Brook</DisplayName>
        <AccountId>33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D269C6-8DF3-4631-85BE-98EBF238E296}">
  <ds:schemaRefs>
    <ds:schemaRef ds:uri="66588535-6b7a-411a-8093-d8f481ee03e3"/>
    <ds:schemaRef ds:uri="ccf9abb0-50e2-4af4-8236-f8f7189b56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58EBDA6-B9E9-429C-B41A-56D5DE808200}">
  <ds:schemaRefs>
    <ds:schemaRef ds:uri="http://schemas.microsoft.com/office/2006/documentManagement/types"/>
    <ds:schemaRef ds:uri="http://purl.org/dc/elements/1.1/"/>
    <ds:schemaRef ds:uri="http://purl.org/dc/terms/"/>
    <ds:schemaRef ds:uri="http://schemas.microsoft.com/office/infopath/2007/PartnerControls"/>
    <ds:schemaRef ds:uri="66588535-6b7a-411a-8093-d8f481ee03e3"/>
    <ds:schemaRef ds:uri="http://www.w3.org/XML/1998/namespace"/>
    <ds:schemaRef ds:uri="http://purl.org/dc/dcmitype/"/>
    <ds:schemaRef ds:uri="http://schemas.microsoft.com/office/2006/metadata/properties"/>
    <ds:schemaRef ds:uri="http://schemas.openxmlformats.org/package/2006/metadata/core-properties"/>
    <ds:schemaRef ds:uri="ccf9abb0-50e2-4af4-8236-f8f7189b5615"/>
  </ds:schemaRefs>
</ds:datastoreItem>
</file>

<file path=customXml/itemProps3.xml><?xml version="1.0" encoding="utf-8"?>
<ds:datastoreItem xmlns:ds="http://schemas.openxmlformats.org/officeDocument/2006/customXml" ds:itemID="{A1AA86E2-48D9-497A-A6B6-2B2CED8E25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457</TotalTime>
  <Words>2197</Words>
  <Application>Microsoft Office PowerPoint</Application>
  <PresentationFormat>Widescreen</PresentationFormat>
  <Paragraphs>303</Paragraphs>
  <Slides>28</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Wingdings</vt:lpstr>
      <vt:lpstr>Office Theme</vt:lpstr>
      <vt:lpstr>Staff Senate  HR Update</vt:lpstr>
      <vt:lpstr>Overview</vt:lpstr>
      <vt:lpstr>Agenda</vt:lpstr>
      <vt:lpstr>Definitions</vt:lpstr>
      <vt:lpstr>Roles &amp; Responsibilities</vt:lpstr>
      <vt:lpstr>Agenda</vt:lpstr>
      <vt:lpstr>Compensation Goals FY23</vt:lpstr>
      <vt:lpstr>FY23 Outcomes - Overall</vt:lpstr>
      <vt:lpstr>FY23 Outcomes - Overall</vt:lpstr>
      <vt:lpstr>FY23 Outcomes - Overall</vt:lpstr>
      <vt:lpstr>FY23 – Outcomes by Goal</vt:lpstr>
      <vt:lpstr>FY23 – Outcomes by Goal</vt:lpstr>
      <vt:lpstr>FY23 – Outcomes by Goal</vt:lpstr>
      <vt:lpstr>Agenda</vt:lpstr>
      <vt:lpstr>Requests for information from the Senates</vt:lpstr>
      <vt:lpstr>Requests for information from the Senates</vt:lpstr>
      <vt:lpstr>Equity Predictive Pay Variables</vt:lpstr>
      <vt:lpstr>Agenda</vt:lpstr>
      <vt:lpstr>Recommendations based on feedback</vt:lpstr>
      <vt:lpstr>FY24 Implementation Timeline</vt:lpstr>
      <vt:lpstr>Revise FY Goals</vt:lpstr>
      <vt:lpstr>Refine Pay Equity Methodology</vt:lpstr>
      <vt:lpstr>Improve Communication &amp; Tools</vt:lpstr>
      <vt:lpstr>Agenda</vt:lpstr>
      <vt:lpstr>FY24 Compensation Goals</vt:lpstr>
      <vt:lpstr>Agenda</vt:lpstr>
      <vt:lpstr>Next Steps</vt:lpstr>
      <vt:lpstr>Questions / Comments?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Gimlin, Denise</cp:lastModifiedBy>
  <cp:revision>194</cp:revision>
  <cp:lastPrinted>2023-01-30T18:53:39Z</cp:lastPrinted>
  <dcterms:created xsi:type="dcterms:W3CDTF">2020-08-03T13:38:43Z</dcterms:created>
  <dcterms:modified xsi:type="dcterms:W3CDTF">2023-02-23T14:13:42Z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0x010100EDE92E30E912CA4A974367B0792B4253</vt:lpwstr>
  </property>
</Properties>
</file>