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8" r:id="rId2"/>
    <p:sldId id="297" r:id="rId3"/>
    <p:sldId id="299" r:id="rId4"/>
    <p:sldId id="300" r:id="rId5"/>
    <p:sldId id="30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1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8DFE-81AF-6B4E-9309-F8DC3092404E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8F7-4D72-2745-AF24-76A415B43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8F7-4D72-2745-AF24-76A415B43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8F7-4D72-2745-AF24-76A415B43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Clay to note top point about Kevin establishing the Implementation Committee</a:t>
            </a:r>
          </a:p>
          <a:p>
            <a:r>
              <a:rPr lang="en-US" dirty="0"/>
              <a:t>Kevin to cover rest of August of 2022 section and Current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8F7-4D72-2745-AF24-76A415B43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368F7-4D72-2745-AF24-76A415B43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9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EF3-32C8-284F-45C5-DA135AC1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DB00"/>
                </a:solidFill>
                <a:latin typeface="Klavika Bd" panose="02000000000000000000" pitchFamily="2" charset="0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BDD13-EEDA-B114-4423-098599982D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DB00"/>
              </a:solidFill>
              <a:latin typeface="Klavika Lt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Kevin Saal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Director of Athletics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Cell-859.338.4949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Email – ksaal@goshockers.com</a:t>
            </a:r>
          </a:p>
          <a:p>
            <a:endParaRPr lang="en-US" dirty="0">
              <a:solidFill>
                <a:srgbClr val="FFDB00"/>
              </a:solidFill>
              <a:latin typeface="Klavika L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B2063-E4AD-2BD0-4F03-A7B73130B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2" y="2678574"/>
            <a:ext cx="48768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Clay Stoldt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Faculty Athletics Representative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316.978.5441</a:t>
            </a: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FFDB00"/>
                </a:solidFill>
                <a:latin typeface="Klavika Lt" panose="02000000000000000000" pitchFamily="2" charset="0"/>
              </a:rPr>
              <a:t>Email-clay.Stoldt@Wichita.Edu</a:t>
            </a:r>
            <a:endParaRPr lang="en-US" sz="2400" b="1" dirty="0">
              <a:solidFill>
                <a:srgbClr val="FFDB00"/>
              </a:solidFill>
              <a:latin typeface="Klavika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9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1365D1-6DE0-2334-CE99-E33ABEE9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3" y="180873"/>
            <a:ext cx="5339677" cy="8607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DB00"/>
                </a:solidFill>
                <a:latin typeface="Klavika Md" panose="02000000000000000000" pitchFamily="2" charset="0"/>
              </a:rPr>
              <a:t>TIMELINE &amp; PROGRESS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D4D724-E8B3-A5F5-CF9E-31CB1DDF4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162" y="1223855"/>
            <a:ext cx="6970712" cy="53683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FDB00"/>
                </a:solidFill>
                <a:latin typeface="Klavika Bd" panose="02000000000000000000" pitchFamily="2" charset="0"/>
              </a:rPr>
              <a:t>PAST</a:t>
            </a:r>
            <a:endParaRPr lang="en-US" sz="1800" dirty="0">
              <a:solidFill>
                <a:srgbClr val="FFDB00"/>
              </a:solidFill>
              <a:latin typeface="Klavika Bd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DB00"/>
                </a:solidFill>
                <a:latin typeface="Klavika Bd" panose="02000000000000000000" pitchFamily="2" charset="0"/>
              </a:rPr>
              <a:t>2020 Interim President Muma Constituted the Athletics Policy &amp; Task Force</a:t>
            </a:r>
            <a:endParaRPr lang="en-US" sz="1400" b="1" dirty="0">
              <a:solidFill>
                <a:schemeClr val="tx1"/>
              </a:solidFill>
              <a:latin typeface="Klavika Bd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Composed of athletics department, university staff and students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Examine Athletics Department policies, practices &amp; organizational climate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Conduct self-report climate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DB00"/>
                </a:solidFill>
                <a:latin typeface="Klavika Bd" panose="02000000000000000000" pitchFamily="2" charset="0"/>
              </a:rPr>
              <a:t>Athletics Policy &amp; Task Force Recommendations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41 recommendation in the following areas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Reporting &amp; Procedures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Policies &amp; Statements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Additional Resources, Trainings and/or Organizational Best Practices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Recommendations for the American Athletic Conference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Recommendations Summarized in a Matrix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DB00"/>
              </a:solidFill>
              <a:latin typeface="Klavika Bd" panose="02000000000000000000" pitchFamily="2" charset="0"/>
            </a:endParaRPr>
          </a:p>
        </p:txBody>
      </p:sp>
      <p:pic>
        <p:nvPicPr>
          <p:cNvPr id="14" name="Content Placeholder 13" descr="A yellow and black logo&#10;&#10;Description automatically generated with low confidence">
            <a:extLst>
              <a:ext uri="{FF2B5EF4-FFF2-40B4-BE49-F238E27FC236}">
                <a16:creationId xmlns:a16="http://schemas.microsoft.com/office/drawing/2014/main" id="{0FC9ECFA-777F-FA29-5EEA-854D2E2E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93" t="1046" r="17309" b="2236"/>
          <a:stretch/>
        </p:blipFill>
        <p:spPr>
          <a:xfrm>
            <a:off x="7033603" y="1223855"/>
            <a:ext cx="4558749" cy="3757888"/>
          </a:xfrm>
        </p:spPr>
      </p:pic>
    </p:spTree>
    <p:extLst>
      <p:ext uri="{BB962C8B-B14F-4D97-AF65-F5344CB8AC3E}">
        <p14:creationId xmlns:p14="http://schemas.microsoft.com/office/powerpoint/2010/main" val="416667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1365D1-6DE0-2334-CE99-E33ABEE9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3" y="180873"/>
            <a:ext cx="5339677" cy="8607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DB00"/>
                </a:solidFill>
                <a:latin typeface="Klavika Md" panose="02000000000000000000" pitchFamily="2" charset="0"/>
              </a:rPr>
              <a:t>TIMELINE &amp; PROGRESS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D4D724-E8B3-A5F5-CF9E-31CB1DDF4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162" y="1223855"/>
            <a:ext cx="6970712" cy="53683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FDB00"/>
                </a:solidFill>
                <a:latin typeface="Klavika Bd" panose="02000000000000000000" pitchFamily="2" charset="0"/>
              </a:rPr>
              <a:t>PRESENT</a:t>
            </a:r>
            <a:endParaRPr lang="en-US" sz="1800" dirty="0">
              <a:solidFill>
                <a:srgbClr val="FFDB00"/>
              </a:solidFill>
              <a:latin typeface="Klavika Bd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DB00"/>
                </a:solidFill>
                <a:latin typeface="Klavika Bd" panose="02000000000000000000" pitchFamily="2" charset="0"/>
              </a:rPr>
              <a:t>August of 2022</a:t>
            </a:r>
            <a:endParaRPr lang="en-US" sz="1400" b="1" dirty="0">
              <a:solidFill>
                <a:schemeClr val="tx1"/>
              </a:solidFill>
              <a:latin typeface="Klavika Bd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New Director of Athletics Kevin Saal Established an Implementation Committee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Converted the APC Task Force’s Matrix into an Implementation Matrix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Began work to implement 41 APC Task Force Recommendations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DB00"/>
                </a:solidFill>
                <a:latin typeface="Klavika Bd" panose="02000000000000000000" pitchFamily="2" charset="0"/>
              </a:rPr>
              <a:t>CURRENT STATUS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39 of 41 recommendations have been substantially completed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FF00"/>
                </a:solidFill>
                <a:latin typeface="Klavika Bd" panose="02000000000000000000" pitchFamily="2" charset="0"/>
              </a:rPr>
              <a:t>Remaining work on the 2 outstanding items continues and will be completed by June 2023: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Holistic Student-Athlete Development Trainings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Post-Shocker Life Assessment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16</a:t>
            </a:r>
            <a:r>
              <a:rPr lang="en-US" sz="1100" b="1" baseline="30000" dirty="0">
                <a:solidFill>
                  <a:schemeClr val="tx1"/>
                </a:solidFill>
                <a:latin typeface="Klavika Bd" panose="02000000000000000000" pitchFamily="2" charset="0"/>
              </a:rPr>
              <a:t>th</a:t>
            </a: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 Team – DEI Team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1</a:t>
            </a:r>
            <a:r>
              <a:rPr lang="en-US" sz="1100" b="1" baseline="30000" dirty="0">
                <a:solidFill>
                  <a:schemeClr val="tx1"/>
                </a:solidFill>
                <a:latin typeface="Klavika Bd" panose="02000000000000000000" pitchFamily="2" charset="0"/>
              </a:rPr>
              <a:t>st</a:t>
            </a:r>
            <a:r>
              <a:rPr lang="en-US" sz="1100" b="1" dirty="0">
                <a:solidFill>
                  <a:schemeClr val="tx1"/>
                </a:solidFill>
                <a:latin typeface="Klavika Bd" panose="02000000000000000000" pitchFamily="2" charset="0"/>
              </a:rPr>
              <a:t> Year Experience Course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FF00"/>
                </a:solidFill>
                <a:latin typeface="Klavika Bd" panose="02000000000000000000" pitchFamily="2" charset="0"/>
              </a:rPr>
              <a:t>Athletics Coaches &amp; Staff Training Program</a:t>
            </a:r>
          </a:p>
          <a:p>
            <a:pPr lvl="2"/>
            <a:endParaRPr lang="en-US" sz="1200" b="1" dirty="0">
              <a:solidFill>
                <a:srgbClr val="FFDB00"/>
              </a:solidFill>
              <a:latin typeface="Klavika Bd" panose="02000000000000000000" pitchFamily="2" charset="0"/>
            </a:endParaRPr>
          </a:p>
        </p:txBody>
      </p:sp>
      <p:pic>
        <p:nvPicPr>
          <p:cNvPr id="14" name="Content Placeholder 13" descr="A yellow and black logo&#10;&#10;Description automatically generated with low confidence">
            <a:extLst>
              <a:ext uri="{FF2B5EF4-FFF2-40B4-BE49-F238E27FC236}">
                <a16:creationId xmlns:a16="http://schemas.microsoft.com/office/drawing/2014/main" id="{0FC9ECFA-777F-FA29-5EEA-854D2E2E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93" t="1046" r="17309" b="2236"/>
          <a:stretch/>
        </p:blipFill>
        <p:spPr>
          <a:xfrm>
            <a:off x="7033603" y="1223855"/>
            <a:ext cx="4558749" cy="3757888"/>
          </a:xfrm>
        </p:spPr>
      </p:pic>
    </p:spTree>
    <p:extLst>
      <p:ext uri="{BB962C8B-B14F-4D97-AF65-F5344CB8AC3E}">
        <p14:creationId xmlns:p14="http://schemas.microsoft.com/office/powerpoint/2010/main" val="110445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1365D1-6DE0-2334-CE99-E33ABEE9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3" y="180873"/>
            <a:ext cx="5339677" cy="8607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DB00"/>
                </a:solidFill>
                <a:latin typeface="Klavika Md" panose="02000000000000000000" pitchFamily="2" charset="0"/>
              </a:rPr>
              <a:t>TIMELINE &amp; PROGRESS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D4D724-E8B3-A5F5-CF9E-31CB1DDF4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162" y="1223855"/>
            <a:ext cx="6970712" cy="53683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FFDB00"/>
                </a:solidFill>
                <a:latin typeface="Klavika Bd" panose="02000000000000000000" pitchFamily="2" charset="0"/>
              </a:rPr>
              <a:t>FUTURE</a:t>
            </a:r>
            <a:endParaRPr lang="en-US" sz="1800" dirty="0">
              <a:solidFill>
                <a:srgbClr val="FFDB00"/>
              </a:solidFill>
              <a:latin typeface="Klavika Bd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DB00"/>
                </a:solidFill>
                <a:latin typeface="Klavika Bd" panose="02000000000000000000" pitchFamily="2" charset="0"/>
              </a:rPr>
              <a:t>Comprehensive Review/Update of Timeline &amp; Progress</a:t>
            </a:r>
            <a:endParaRPr lang="en-US" sz="1400" b="1" dirty="0">
              <a:solidFill>
                <a:schemeClr val="tx1"/>
              </a:solidFill>
              <a:latin typeface="Klavika Bd" panose="02000000000000000000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APC Task Force </a:t>
            </a:r>
            <a:r>
              <a:rPr lang="en-US" sz="1200" b="1" dirty="0">
                <a:solidFill>
                  <a:srgbClr val="92D050"/>
                </a:solidFill>
                <a:latin typeface="Klavika Bd" panose="02000000000000000000" pitchFamily="2" charset="0"/>
              </a:rPr>
              <a:t>(DONE)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Athletics Department  Student-Athlete Advisory Committee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 </a:t>
            </a:r>
            <a:r>
              <a:rPr lang="en-US" sz="1200" b="1" dirty="0">
                <a:solidFill>
                  <a:srgbClr val="92D050"/>
                </a:solidFill>
                <a:latin typeface="Klavika Bd" panose="02000000000000000000" pitchFamily="2" charset="0"/>
              </a:rPr>
              <a:t>(DONE)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President’s Executive Team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 (June 2023)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Student Government</a:t>
            </a:r>
            <a:r>
              <a:rPr lang="en-US" sz="1200" b="1" dirty="0">
                <a:solidFill>
                  <a:srgbClr val="92D050"/>
                </a:solidFill>
                <a:latin typeface="Klavika Bd" panose="02000000000000000000" pitchFamily="2" charset="0"/>
              </a:rPr>
              <a:t> (DONE)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Faculty Senate</a:t>
            </a:r>
            <a:r>
              <a:rPr lang="en-US" sz="1200" b="1" dirty="0">
                <a:solidFill>
                  <a:srgbClr val="92D050"/>
                </a:solidFill>
                <a:latin typeface="Klavika Bd" panose="02000000000000000000" pitchFamily="2" charset="0"/>
              </a:rPr>
              <a:t> (DONE)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Staff Senate 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(May 2023)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ICAA Board 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(May/June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DB00"/>
                </a:solidFill>
                <a:latin typeface="Klavika Bd" panose="02000000000000000000" pitchFamily="2" charset="0"/>
              </a:rPr>
              <a:t>Upload Implementation Committee Report to APC Task Force Website </a:t>
            </a:r>
            <a:r>
              <a:rPr lang="en-US" sz="1400" b="1" dirty="0">
                <a:solidFill>
                  <a:srgbClr val="FF0000"/>
                </a:solidFill>
                <a:latin typeface="Klavika Bd" panose="02000000000000000000" pitchFamily="2" charset="0"/>
              </a:rPr>
              <a:t>(May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DB00"/>
                </a:solidFill>
                <a:latin typeface="Klavika Bd" panose="02000000000000000000" pitchFamily="2" charset="0"/>
              </a:rPr>
              <a:t>Annual Rhythm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Reconvene Implementation Committee 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(February &amp; September)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Reconvene &amp; Update APC Task Force 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(TBD)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Update SAAC 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 (TBD)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Include Updates in Reports to Faculty &amp; Staff Senates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 (TBD)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Klavika Bd" panose="02000000000000000000" pitchFamily="2" charset="0"/>
              </a:rPr>
              <a:t>Include Updates in Director of Athletics Report to ICAA Board </a:t>
            </a:r>
            <a:r>
              <a:rPr lang="en-US" sz="1200" b="1" dirty="0">
                <a:solidFill>
                  <a:srgbClr val="FF0000"/>
                </a:solidFill>
                <a:latin typeface="Klavika Bd" panose="02000000000000000000" pitchFamily="2" charset="0"/>
              </a:rPr>
              <a:t>(May)</a:t>
            </a:r>
          </a:p>
          <a:p>
            <a:pPr lvl="2"/>
            <a:endParaRPr lang="en-US" sz="1200" b="1" dirty="0">
              <a:solidFill>
                <a:srgbClr val="FFDB00"/>
              </a:solidFill>
              <a:latin typeface="Klavika Bd" panose="02000000000000000000" pitchFamily="2" charset="0"/>
            </a:endParaRPr>
          </a:p>
        </p:txBody>
      </p:sp>
      <p:pic>
        <p:nvPicPr>
          <p:cNvPr id="14" name="Content Placeholder 13" descr="A yellow and black logo&#10;&#10;Description automatically generated with low confidence">
            <a:extLst>
              <a:ext uri="{FF2B5EF4-FFF2-40B4-BE49-F238E27FC236}">
                <a16:creationId xmlns:a16="http://schemas.microsoft.com/office/drawing/2014/main" id="{0FC9ECFA-777F-FA29-5EEA-854D2E2E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93" t="1046" r="17309" b="2236"/>
          <a:stretch/>
        </p:blipFill>
        <p:spPr>
          <a:xfrm>
            <a:off x="7033603" y="1223855"/>
            <a:ext cx="4558749" cy="3757888"/>
          </a:xfrm>
        </p:spPr>
      </p:pic>
    </p:spTree>
    <p:extLst>
      <p:ext uri="{BB962C8B-B14F-4D97-AF65-F5344CB8AC3E}">
        <p14:creationId xmlns:p14="http://schemas.microsoft.com/office/powerpoint/2010/main" val="414324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EF3-32C8-284F-45C5-DA135AC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84163"/>
            <a:ext cx="8676222" cy="3200400"/>
          </a:xfrm>
        </p:spPr>
        <p:txBody>
          <a:bodyPr/>
          <a:lstStyle/>
          <a:p>
            <a:r>
              <a:rPr lang="en-US" b="1" dirty="0">
                <a:solidFill>
                  <a:srgbClr val="FFDB00"/>
                </a:solidFill>
                <a:latin typeface="Klavika Bd" panose="02000000000000000000" pitchFamily="2" charset="0"/>
              </a:rPr>
              <a:t>Wichita State Athletics</a:t>
            </a:r>
            <a:br>
              <a:rPr lang="en-US" b="1" dirty="0">
                <a:solidFill>
                  <a:srgbClr val="FFDB00"/>
                </a:solidFill>
                <a:latin typeface="Klavika Bd" panose="02000000000000000000" pitchFamily="2" charset="0"/>
              </a:rPr>
            </a:br>
            <a:br>
              <a:rPr lang="en-US" b="1" dirty="0">
                <a:solidFill>
                  <a:srgbClr val="FFDB00"/>
                </a:solidFill>
                <a:latin typeface="Klavika Bd" panose="02000000000000000000" pitchFamily="2" charset="0"/>
              </a:rPr>
            </a:br>
            <a:r>
              <a:rPr lang="en-US" sz="2400" dirty="0">
                <a:solidFill>
                  <a:srgbClr val="FFDB00"/>
                </a:solidFill>
                <a:latin typeface="Klavika Lt" panose="02000000000000000000" pitchFamily="2" charset="0"/>
              </a:rPr>
              <a:t>QUESTION &amp; ANSWER</a:t>
            </a:r>
            <a:br>
              <a:rPr lang="en-US" dirty="0">
                <a:solidFill>
                  <a:srgbClr val="FFDB00"/>
                </a:solidFill>
                <a:latin typeface="Klavika Lt" panose="02000000000000000000" pitchFamily="2" charset="0"/>
              </a:rPr>
            </a:br>
            <a:endParaRPr lang="en-US" b="1" dirty="0">
              <a:solidFill>
                <a:srgbClr val="FFDB00"/>
              </a:solidFill>
              <a:latin typeface="Klavika B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DE18D-312B-6CBF-C07B-4D8704E7A0C0}"/>
              </a:ext>
            </a:extLst>
          </p:cNvPr>
          <p:cNvSpPr txBox="1"/>
          <p:nvPr/>
        </p:nvSpPr>
        <p:spPr>
          <a:xfrm>
            <a:off x="5559878" y="29636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203867-1496-6F61-E7E7-1BB889088C5A}"/>
              </a:ext>
            </a:extLst>
          </p:cNvPr>
          <p:cNvSpPr txBox="1">
            <a:spLocks/>
          </p:cNvSpPr>
          <p:nvPr/>
        </p:nvSpPr>
        <p:spPr>
          <a:xfrm>
            <a:off x="1141412" y="3974950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DB00"/>
              </a:solidFill>
              <a:latin typeface="Klavika Lt" panose="02000000000000000000" pitchFamily="2" charset="0"/>
            </a:endParaRPr>
          </a:p>
          <a:p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Kevin Saal</a:t>
            </a:r>
          </a:p>
          <a:p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Cell-859.338.4949</a:t>
            </a:r>
          </a:p>
          <a:p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Email – </a:t>
            </a:r>
            <a:r>
              <a:rPr lang="en-US" sz="2400" b="1" dirty="0" err="1">
                <a:solidFill>
                  <a:srgbClr val="FFDB00"/>
                </a:solidFill>
                <a:latin typeface="Klavika Lt" panose="02000000000000000000" pitchFamily="2" charset="0"/>
              </a:rPr>
              <a:t>ksaal@goshockers.com</a:t>
            </a:r>
            <a:endParaRPr lang="en-US" sz="2400" b="1" dirty="0">
              <a:solidFill>
                <a:srgbClr val="FFDB00"/>
              </a:solidFill>
              <a:latin typeface="Klavika Lt" panose="02000000000000000000" pitchFamily="2" charset="0"/>
            </a:endParaRPr>
          </a:p>
          <a:p>
            <a:endParaRPr lang="en-US" dirty="0">
              <a:solidFill>
                <a:srgbClr val="FFDB00"/>
              </a:solidFill>
              <a:latin typeface="Klavika Lt" panose="02000000000000000000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C85755F-3C6A-1E8C-6F2B-ADC09BA73DF4}"/>
              </a:ext>
            </a:extLst>
          </p:cNvPr>
          <p:cNvSpPr txBox="1">
            <a:spLocks/>
          </p:cNvSpPr>
          <p:nvPr/>
        </p:nvSpPr>
        <p:spPr>
          <a:xfrm>
            <a:off x="6170612" y="4426363"/>
            <a:ext cx="4876800" cy="31242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Clay Stoldt</a:t>
            </a:r>
          </a:p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rgbClr val="FFDB00"/>
                </a:solidFill>
                <a:latin typeface="Klavika Lt" panose="02000000000000000000" pitchFamily="2" charset="0"/>
              </a:rPr>
              <a:t>316.978.5441</a:t>
            </a:r>
          </a:p>
          <a:p>
            <a:pPr marL="0" indent="0" algn="ctr">
              <a:buFont typeface="Arial"/>
              <a:buNone/>
            </a:pPr>
            <a:r>
              <a:rPr lang="en-US" sz="2400" b="1" dirty="0" err="1">
                <a:solidFill>
                  <a:srgbClr val="FFDB00"/>
                </a:solidFill>
                <a:latin typeface="Klavika Lt" panose="02000000000000000000" pitchFamily="2" charset="0"/>
              </a:rPr>
              <a:t>Email-clay.Stoldt@Wichita.Edu</a:t>
            </a:r>
            <a:endParaRPr lang="en-US" sz="2400" b="1" dirty="0">
              <a:solidFill>
                <a:srgbClr val="FFDB00"/>
              </a:solidFill>
              <a:latin typeface="Klavika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81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21922</TotalTime>
  <Words>365</Words>
  <Application>Microsoft Macintosh PowerPoint</Application>
  <PresentationFormat>Widescreen</PresentationFormat>
  <Paragraphs>71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Klavika Bd</vt:lpstr>
      <vt:lpstr>Klavika Lt</vt:lpstr>
      <vt:lpstr>Klavika Md</vt:lpstr>
      <vt:lpstr>Mesh</vt:lpstr>
      <vt:lpstr>INTRODUCTION</vt:lpstr>
      <vt:lpstr>TIMELINE &amp; PROGRESS</vt:lpstr>
      <vt:lpstr>TIMELINE &amp; PROGRESS</vt:lpstr>
      <vt:lpstr>TIMELINE &amp; PROGRESS</vt:lpstr>
      <vt:lpstr>Wichita State Athletics  QUESTION &amp; ANSWER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Wichita State Athletics</dc:title>
  <dc:creator>Kevin Saal</dc:creator>
  <cp:lastModifiedBy>Kevin Saal</cp:lastModifiedBy>
  <cp:revision>49</cp:revision>
  <cp:lastPrinted>2022-11-29T14:20:50Z</cp:lastPrinted>
  <dcterms:created xsi:type="dcterms:W3CDTF">2022-07-12T13:09:07Z</dcterms:created>
  <dcterms:modified xsi:type="dcterms:W3CDTF">2023-05-16T19:30:17Z</dcterms:modified>
</cp:coreProperties>
</file>